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67" r:id="rId4"/>
    <p:sldId id="266" r:id="rId5"/>
    <p:sldId id="258" r:id="rId6"/>
    <p:sldId id="259" r:id="rId7"/>
    <p:sldId id="260" r:id="rId8"/>
    <p:sldId id="261" r:id="rId9"/>
    <p:sldId id="268" r:id="rId10"/>
    <p:sldId id="269" r:id="rId1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E5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7" autoAdjust="0"/>
    <p:restoredTop sz="53970" autoAdjust="0"/>
  </p:normalViewPr>
  <p:slideViewPr>
    <p:cSldViewPr snapToGrid="0">
      <p:cViewPr varScale="1">
        <p:scale>
          <a:sx n="63" d="100"/>
          <a:sy n="63" d="100"/>
        </p:scale>
        <p:origin x="1308" y="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F98C3A-5897-45F4-8091-C479AAEBF033}" type="datetimeFigureOut">
              <a:rPr lang="fr-FR" smtClean="0"/>
              <a:t>21/11/2018</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D6D126-DD00-4E45-94F1-6FDCCF5D6900}" type="slidenum">
              <a:rPr lang="fr-FR" smtClean="0"/>
              <a:t>‹N°›</a:t>
            </a:fld>
            <a:endParaRPr lang="fr-FR"/>
          </a:p>
        </p:txBody>
      </p:sp>
    </p:spTree>
    <p:extLst>
      <p:ext uri="{BB962C8B-B14F-4D97-AF65-F5344CB8AC3E}">
        <p14:creationId xmlns:p14="http://schemas.microsoft.com/office/powerpoint/2010/main" val="1117921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fr.wikipedia.org/wiki/Architecture_logicielle"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s://fr.wikipedia.org/wiki/Application_web" TargetMode="External"/><Relationship Id="rId4" Type="http://schemas.openxmlformats.org/officeDocument/2006/relationships/hyperlink" Target="https://fr.wikipedia.org/wiki/Interface_graphique"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smtClean="0">
                <a:solidFill>
                  <a:schemeClr val="tx1"/>
                </a:solidFill>
                <a:effectLst/>
                <a:latin typeface="+mn-lt"/>
                <a:ea typeface="+mn-ea"/>
                <a:cs typeface="+mn-cs"/>
              </a:rPr>
              <a:t>Création</a:t>
            </a:r>
            <a:r>
              <a:rPr lang="fr-FR" sz="1200" kern="1200" baseline="0" dirty="0" smtClean="0">
                <a:solidFill>
                  <a:schemeClr val="tx1"/>
                </a:solidFill>
                <a:effectLst/>
                <a:latin typeface="+mn-lt"/>
                <a:ea typeface="+mn-ea"/>
                <a:cs typeface="+mn-cs"/>
              </a:rPr>
              <a:t> d’</a:t>
            </a:r>
            <a:r>
              <a:rPr lang="fr-FR" sz="1200" kern="1200" dirty="0" smtClean="0">
                <a:solidFill>
                  <a:schemeClr val="tx1"/>
                </a:solidFill>
                <a:effectLst/>
                <a:latin typeface="+mn-lt"/>
                <a:ea typeface="+mn-ea"/>
                <a:cs typeface="+mn-cs"/>
              </a:rPr>
              <a:t>un site communautaire autour de l'escalade</a:t>
            </a:r>
          </a:p>
          <a:p>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L’application web permet de</a:t>
            </a:r>
            <a:r>
              <a:rPr lang="fr-FR" sz="1200" kern="1200" baseline="0" dirty="0" smtClean="0">
                <a:solidFill>
                  <a:schemeClr val="tx1"/>
                </a:solidFill>
                <a:effectLst/>
                <a:latin typeface="+mn-lt"/>
                <a:ea typeface="+mn-ea"/>
                <a:cs typeface="+mn-cs"/>
              </a:rPr>
              <a:t> </a:t>
            </a:r>
            <a:r>
              <a:rPr lang="fr-FR" sz="1200" kern="1200" dirty="0" smtClean="0">
                <a:solidFill>
                  <a:schemeClr val="tx1"/>
                </a:solidFill>
                <a:effectLst/>
                <a:latin typeface="+mn-lt"/>
                <a:ea typeface="+mn-ea"/>
                <a:cs typeface="+mn-cs"/>
              </a:rPr>
              <a:t>:</a:t>
            </a:r>
          </a:p>
          <a:p>
            <a:endParaRPr lang="fr-FR"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fr-FR" sz="1200" kern="1200" dirty="0" smtClean="0">
                <a:solidFill>
                  <a:schemeClr val="tx1"/>
                </a:solidFill>
                <a:effectLst/>
                <a:latin typeface="+mn-lt"/>
                <a:ea typeface="+mn-ea"/>
                <a:cs typeface="+mn-cs"/>
              </a:rPr>
              <a:t>partager des informations sur les sites, leurs secteurs et les voies de chaque secteur (hauteur, cotation, nombre de points…</a:t>
            </a:r>
          </a:p>
          <a:p>
            <a:pPr marL="171450" lvl="0" indent="-171450">
              <a:buFont typeface="Arial" panose="020B0604020202020204" pitchFamily="34" charset="0"/>
              <a:buChar char="•"/>
            </a:pPr>
            <a:r>
              <a:rPr lang="fr-FR" sz="1200" kern="1200" dirty="0" smtClean="0">
                <a:solidFill>
                  <a:schemeClr val="tx1"/>
                </a:solidFill>
                <a:effectLst/>
                <a:latin typeface="+mn-lt"/>
                <a:ea typeface="+mn-ea"/>
                <a:cs typeface="+mn-cs"/>
              </a:rPr>
              <a:t>faire une recherche </a:t>
            </a:r>
            <a:r>
              <a:rPr lang="fr-FR" sz="1200" kern="1200" dirty="0" err="1" smtClean="0">
                <a:solidFill>
                  <a:schemeClr val="tx1"/>
                </a:solidFill>
                <a:effectLst/>
                <a:latin typeface="+mn-lt"/>
                <a:ea typeface="+mn-ea"/>
                <a:cs typeface="+mn-cs"/>
              </a:rPr>
              <a:t>multi-critères</a:t>
            </a:r>
            <a:r>
              <a:rPr lang="fr-FR" sz="1200" kern="1200" dirty="0" smtClean="0">
                <a:solidFill>
                  <a:schemeClr val="tx1"/>
                </a:solidFill>
                <a:effectLst/>
                <a:latin typeface="+mn-lt"/>
                <a:ea typeface="+mn-ea"/>
                <a:cs typeface="+mn-cs"/>
              </a:rPr>
              <a:t> pour trouver le</a:t>
            </a:r>
            <a:r>
              <a:rPr lang="fr-FR" sz="1200" kern="1200" baseline="0" dirty="0" smtClean="0">
                <a:solidFill>
                  <a:schemeClr val="tx1"/>
                </a:solidFill>
                <a:effectLst/>
                <a:latin typeface="+mn-lt"/>
                <a:ea typeface="+mn-ea"/>
                <a:cs typeface="+mn-cs"/>
              </a:rPr>
              <a:t> </a:t>
            </a:r>
            <a:r>
              <a:rPr lang="fr-FR" sz="1200" kern="1200" dirty="0" smtClean="0">
                <a:solidFill>
                  <a:schemeClr val="tx1"/>
                </a:solidFill>
                <a:effectLst/>
                <a:latin typeface="+mn-lt"/>
                <a:ea typeface="+mn-ea"/>
                <a:cs typeface="+mn-cs"/>
              </a:rPr>
              <a:t>prochain site de grimpe</a:t>
            </a:r>
          </a:p>
          <a:p>
            <a:pPr marL="171450" lvl="0" indent="-171450">
              <a:buFont typeface="Arial" panose="020B0604020202020204" pitchFamily="34" charset="0"/>
              <a:buChar char="•"/>
            </a:pPr>
            <a:r>
              <a:rPr lang="fr-FR" sz="1200" kern="1200" dirty="0" smtClean="0">
                <a:solidFill>
                  <a:schemeClr val="tx1"/>
                </a:solidFill>
                <a:effectLst/>
                <a:latin typeface="+mn-lt"/>
                <a:ea typeface="+mn-ea"/>
                <a:cs typeface="+mn-cs"/>
              </a:rPr>
              <a:t>laisser des commentaires</a:t>
            </a:r>
          </a:p>
          <a:p>
            <a:pPr marL="171450" lvl="0" indent="-171450">
              <a:buFont typeface="Arial" panose="020B0604020202020204" pitchFamily="34" charset="0"/>
              <a:buChar char="•"/>
            </a:pPr>
            <a:r>
              <a:rPr lang="fr-FR" sz="1200" kern="1200" dirty="0" smtClean="0">
                <a:solidFill>
                  <a:schemeClr val="tx1"/>
                </a:solidFill>
                <a:effectLst/>
                <a:latin typeface="+mn-lt"/>
                <a:ea typeface="+mn-ea"/>
                <a:cs typeface="+mn-cs"/>
              </a:rPr>
              <a:t>présenter les topo qui existent et les sites/secteurs qu’ils couvrent</a:t>
            </a:r>
          </a:p>
          <a:p>
            <a:pPr marL="171450" lvl="0" indent="-171450">
              <a:buFont typeface="Arial" panose="020B0604020202020204" pitchFamily="34" charset="0"/>
              <a:buChar char="•"/>
            </a:pPr>
            <a:r>
              <a:rPr lang="fr-FR" sz="1200" kern="1200" dirty="0" smtClean="0">
                <a:solidFill>
                  <a:schemeClr val="tx1"/>
                </a:solidFill>
                <a:effectLst/>
                <a:latin typeface="+mn-lt"/>
                <a:ea typeface="+mn-ea"/>
                <a:cs typeface="+mn-cs"/>
              </a:rPr>
              <a:t>avoir un espace de prêt de topo (les propriétaires de topo peuvent proposer le prêt de leur topo et les gens intéressés peuvent voir les topo disponibles et les réserver pour une période)</a:t>
            </a:r>
          </a:p>
          <a:p>
            <a:endParaRPr lang="fr-FR" dirty="0"/>
          </a:p>
        </p:txBody>
      </p:sp>
      <p:sp>
        <p:nvSpPr>
          <p:cNvPr id="4" name="Espace réservé du numéro de diapositive 3"/>
          <p:cNvSpPr>
            <a:spLocks noGrp="1"/>
          </p:cNvSpPr>
          <p:nvPr>
            <p:ph type="sldNum" sz="quarter" idx="10"/>
          </p:nvPr>
        </p:nvSpPr>
        <p:spPr/>
        <p:txBody>
          <a:bodyPr/>
          <a:lstStyle/>
          <a:p>
            <a:fld id="{98D6D126-DD00-4E45-94F1-6FDCCF5D6900}" type="slidenum">
              <a:rPr lang="fr-FR" smtClean="0"/>
              <a:t>1</a:t>
            </a:fld>
            <a:endParaRPr lang="fr-FR"/>
          </a:p>
        </p:txBody>
      </p:sp>
    </p:spTree>
    <p:extLst>
      <p:ext uri="{BB962C8B-B14F-4D97-AF65-F5344CB8AC3E}">
        <p14:creationId xmlns:p14="http://schemas.microsoft.com/office/powerpoint/2010/main" val="1850993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La</a:t>
            </a:r>
            <a:r>
              <a:rPr lang="fr-FR" baseline="0" dirty="0" smtClean="0"/>
              <a:t> première étape était d’identifier les utilisateurs de l’application et </a:t>
            </a:r>
            <a:r>
              <a:rPr lang="fr-FR" sz="1200" kern="1200" dirty="0" smtClean="0">
                <a:solidFill>
                  <a:schemeClr val="tx1"/>
                </a:solidFill>
                <a:effectLst/>
                <a:latin typeface="+mn-lt"/>
                <a:ea typeface="+mn-ea"/>
                <a:cs typeface="+mn-cs"/>
              </a:rPr>
              <a:t>les fonctionnalités nécessaires pour ces utilisateurs</a:t>
            </a:r>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fld id="{98D6D126-DD00-4E45-94F1-6FDCCF5D6900}" type="slidenum">
              <a:rPr lang="fr-FR" smtClean="0"/>
              <a:t>2</a:t>
            </a:fld>
            <a:endParaRPr lang="fr-FR"/>
          </a:p>
        </p:txBody>
      </p:sp>
    </p:spTree>
    <p:extLst>
      <p:ext uri="{BB962C8B-B14F-4D97-AF65-F5344CB8AC3E}">
        <p14:creationId xmlns:p14="http://schemas.microsoft.com/office/powerpoint/2010/main" val="26454137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J’ai identifier deux acteurs :</a:t>
            </a:r>
          </a:p>
          <a:p>
            <a:endParaRPr lang="fr-FR" dirty="0" smtClean="0"/>
          </a:p>
          <a:p>
            <a:pPr marL="171450" indent="-171450">
              <a:buFontTx/>
              <a:buChar char="-"/>
            </a:pPr>
            <a:r>
              <a:rPr lang="fr-FR" dirty="0" smtClean="0"/>
              <a:t>Le grimpeur</a:t>
            </a:r>
          </a:p>
          <a:p>
            <a:pPr marL="171450" indent="-171450">
              <a:buFontTx/>
              <a:buChar char="-"/>
            </a:pPr>
            <a:r>
              <a:rPr lang="fr-FR" dirty="0" smtClean="0"/>
              <a:t>L’administrateur</a:t>
            </a:r>
          </a:p>
          <a:p>
            <a:pPr marL="171450" indent="-171450">
              <a:buFontTx/>
              <a:buChar char="-"/>
            </a:pPr>
            <a:endParaRPr lang="fr-FR" dirty="0" smtClean="0"/>
          </a:p>
          <a:p>
            <a:pPr marL="171450" indent="-171450">
              <a:buFontTx/>
              <a:buChar char="-"/>
            </a:pPr>
            <a:endParaRPr lang="fr-FR" dirty="0" smtClean="0"/>
          </a:p>
          <a:p>
            <a:pPr marL="171450" indent="-171450">
              <a:buFontTx/>
              <a:buChar char="-"/>
            </a:pPr>
            <a:endParaRPr lang="fr-FR" dirty="0"/>
          </a:p>
        </p:txBody>
      </p:sp>
      <p:sp>
        <p:nvSpPr>
          <p:cNvPr id="4" name="Espace réservé du numéro de diapositive 3"/>
          <p:cNvSpPr>
            <a:spLocks noGrp="1"/>
          </p:cNvSpPr>
          <p:nvPr>
            <p:ph type="sldNum" sz="quarter" idx="10"/>
          </p:nvPr>
        </p:nvSpPr>
        <p:spPr/>
        <p:txBody>
          <a:bodyPr/>
          <a:lstStyle/>
          <a:p>
            <a:fld id="{98D6D126-DD00-4E45-94F1-6FDCCF5D6900}" type="slidenum">
              <a:rPr lang="fr-FR" smtClean="0"/>
              <a:t>3</a:t>
            </a:fld>
            <a:endParaRPr lang="fr-FR"/>
          </a:p>
        </p:txBody>
      </p:sp>
    </p:spTree>
    <p:extLst>
      <p:ext uri="{BB962C8B-B14F-4D97-AF65-F5344CB8AC3E}">
        <p14:creationId xmlns:p14="http://schemas.microsoft.com/office/powerpoint/2010/main" val="3106562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Ces deux acteurs partagent plusieurs</a:t>
            </a:r>
            <a:r>
              <a:rPr lang="fr-FR" baseline="0" dirty="0" smtClean="0"/>
              <a:t> cas d’utilisation qui correspondent à l’expression des besoins, on peut citer :</a:t>
            </a:r>
          </a:p>
          <a:p>
            <a:endParaRPr lang="fr-FR" baseline="0" dirty="0" smtClean="0"/>
          </a:p>
          <a:p>
            <a:r>
              <a:rPr lang="fr-FR" baseline="0" dirty="0" smtClean="0"/>
              <a:t>- Rechercher des sites,  laisser un commentaire … </a:t>
            </a:r>
            <a:r>
              <a:rPr lang="fr-FR" baseline="0" dirty="0" err="1" smtClean="0"/>
              <a:t>etc</a:t>
            </a:r>
            <a:endParaRPr lang="fr-FR" dirty="0"/>
          </a:p>
        </p:txBody>
      </p:sp>
      <p:sp>
        <p:nvSpPr>
          <p:cNvPr id="4" name="Espace réservé du numéro de diapositive 3"/>
          <p:cNvSpPr>
            <a:spLocks noGrp="1"/>
          </p:cNvSpPr>
          <p:nvPr>
            <p:ph type="sldNum" sz="quarter" idx="10"/>
          </p:nvPr>
        </p:nvSpPr>
        <p:spPr/>
        <p:txBody>
          <a:bodyPr/>
          <a:lstStyle/>
          <a:p>
            <a:fld id="{98D6D126-DD00-4E45-94F1-6FDCCF5D6900}" type="slidenum">
              <a:rPr lang="fr-FR" smtClean="0"/>
              <a:t>4</a:t>
            </a:fld>
            <a:endParaRPr lang="fr-FR"/>
          </a:p>
        </p:txBody>
      </p:sp>
    </p:spTree>
    <p:extLst>
      <p:ext uri="{BB962C8B-B14F-4D97-AF65-F5344CB8AC3E}">
        <p14:creationId xmlns:p14="http://schemas.microsoft.com/office/powerpoint/2010/main" val="36729242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Avant de commencer le développement de l’application, j’ai créé un diagramme de classes pour identifier les entités et la relations qui les relient.</a:t>
            </a:r>
          </a:p>
          <a:p>
            <a:r>
              <a:rPr lang="fr-FR" dirty="0" smtClean="0"/>
              <a:t>Ainsi que une base de données</a:t>
            </a:r>
            <a:r>
              <a:rPr lang="fr-FR" baseline="0" dirty="0" smtClean="0"/>
              <a:t> se basant sur ce diagramme de classe.</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98D6D126-DD00-4E45-94F1-6FDCCF5D6900}" type="slidenum">
              <a:rPr lang="fr-FR" smtClean="0"/>
              <a:t>6</a:t>
            </a:fld>
            <a:endParaRPr lang="fr-FR"/>
          </a:p>
        </p:txBody>
      </p:sp>
    </p:spTree>
    <p:extLst>
      <p:ext uri="{BB962C8B-B14F-4D97-AF65-F5344CB8AC3E}">
        <p14:creationId xmlns:p14="http://schemas.microsoft.com/office/powerpoint/2010/main" val="17047291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kern="1200" dirty="0" smtClean="0">
                <a:solidFill>
                  <a:schemeClr val="tx1"/>
                </a:solidFill>
                <a:effectLst/>
                <a:latin typeface="+mn-lt"/>
                <a:ea typeface="+mn-ea"/>
                <a:cs typeface="+mn-cs"/>
              </a:rPr>
              <a:t>Architecture trois tiers :</a:t>
            </a:r>
          </a:p>
          <a:p>
            <a:endParaRPr lang="fr-FR" sz="1200" b="0" i="0" kern="1200" dirty="0" smtClean="0">
              <a:solidFill>
                <a:schemeClr val="tx1"/>
              </a:solidFill>
              <a:effectLst/>
              <a:latin typeface="+mn-lt"/>
              <a:ea typeface="+mn-ea"/>
              <a:cs typeface="+mn-cs"/>
            </a:endParaRPr>
          </a:p>
          <a:p>
            <a:r>
              <a:rPr lang="fr-FR" sz="1200" b="0" i="0" kern="1200" dirty="0" smtClean="0">
                <a:solidFill>
                  <a:schemeClr val="tx1"/>
                </a:solidFill>
                <a:effectLst/>
                <a:latin typeface="+mn-lt"/>
                <a:ea typeface="+mn-ea"/>
                <a:cs typeface="+mn-cs"/>
              </a:rPr>
              <a:t>- couche de </a:t>
            </a:r>
            <a:r>
              <a:rPr lang="fr-FR" sz="1200" b="0" i="1" kern="1200" dirty="0" smtClean="0">
                <a:solidFill>
                  <a:schemeClr val="tx1"/>
                </a:solidFill>
                <a:effectLst/>
                <a:latin typeface="+mn-lt"/>
                <a:ea typeface="+mn-ea"/>
                <a:cs typeface="+mn-cs"/>
              </a:rPr>
              <a:t>présentation</a:t>
            </a:r>
            <a:r>
              <a:rPr lang="fr-FR" sz="1200" b="0" i="0" kern="1200" dirty="0" smtClean="0">
                <a:solidFill>
                  <a:schemeClr val="tx1"/>
                </a:solidFill>
                <a:effectLst/>
                <a:latin typeface="+mn-lt"/>
                <a:ea typeface="+mn-ea"/>
                <a:cs typeface="+mn-cs"/>
              </a:rPr>
              <a:t> ;</a:t>
            </a:r>
          </a:p>
          <a:p>
            <a:r>
              <a:rPr lang="fr-FR" sz="1200" b="0" i="0" kern="1200" dirty="0" smtClean="0">
                <a:solidFill>
                  <a:schemeClr val="tx1"/>
                </a:solidFill>
                <a:effectLst/>
                <a:latin typeface="+mn-lt"/>
                <a:ea typeface="+mn-ea"/>
                <a:cs typeface="+mn-cs"/>
              </a:rPr>
              <a:t>- couche de </a:t>
            </a:r>
            <a:r>
              <a:rPr lang="fr-FR" sz="1200" b="0" i="1" kern="1200" dirty="0" smtClean="0">
                <a:solidFill>
                  <a:schemeClr val="tx1"/>
                </a:solidFill>
                <a:effectLst/>
                <a:latin typeface="+mn-lt"/>
                <a:ea typeface="+mn-ea"/>
                <a:cs typeface="+mn-cs"/>
              </a:rPr>
              <a:t>traitement</a:t>
            </a:r>
            <a:r>
              <a:rPr lang="fr-FR" sz="1200" b="0" i="0" kern="1200" dirty="0" smtClean="0">
                <a:solidFill>
                  <a:schemeClr val="tx1"/>
                </a:solidFill>
                <a:effectLst/>
                <a:latin typeface="+mn-lt"/>
                <a:ea typeface="+mn-ea"/>
                <a:cs typeface="+mn-cs"/>
              </a:rPr>
              <a:t> ;</a:t>
            </a:r>
          </a:p>
          <a:p>
            <a:r>
              <a:rPr lang="fr-FR" sz="1200" b="0" i="0" kern="1200" dirty="0" smtClean="0">
                <a:solidFill>
                  <a:schemeClr val="tx1"/>
                </a:solidFill>
                <a:effectLst/>
                <a:latin typeface="+mn-lt"/>
                <a:ea typeface="+mn-ea"/>
                <a:cs typeface="+mn-cs"/>
              </a:rPr>
              <a:t>- couche d'</a:t>
            </a:r>
            <a:r>
              <a:rPr lang="fr-FR" sz="1200" b="0" i="1" kern="1200" dirty="0" smtClean="0">
                <a:solidFill>
                  <a:schemeClr val="tx1"/>
                </a:solidFill>
                <a:effectLst/>
                <a:latin typeface="+mn-lt"/>
                <a:ea typeface="+mn-ea"/>
                <a:cs typeface="+mn-cs"/>
              </a:rPr>
              <a:t>accès aux données</a:t>
            </a:r>
            <a:r>
              <a:rPr lang="fr-FR" sz="1200" b="0" i="0" kern="1200" dirty="0" smtClean="0">
                <a:solidFill>
                  <a:schemeClr val="tx1"/>
                </a:solidFill>
                <a:effectLst/>
                <a:latin typeface="+mn-lt"/>
                <a:ea typeface="+mn-ea"/>
                <a:cs typeface="+mn-cs"/>
              </a:rPr>
              <a:t>.</a:t>
            </a:r>
          </a:p>
          <a:p>
            <a:endParaRPr lang="fr-FR" dirty="0" smtClean="0"/>
          </a:p>
          <a:p>
            <a:endParaRPr lang="fr-FR" dirty="0" smtClean="0"/>
          </a:p>
          <a:p>
            <a:r>
              <a:rPr lang="fr-FR" dirty="0" smtClean="0"/>
              <a:t>En génie logiciel, une architecture à plusieurs niveaux (souvent appelée architecture à plusieurs niveaux) est une architecture client-serveur dans laquelle la présentation, le traitement de l'application et la gestion des données sont des processus logiquement distincts. Par exemple, une application qui utilise un middleware pour traiter les demandes de données entre un utilisateur et une base de données utilise une architecture à plusieurs niveaux. L’utilisation la plus répandue de l’architecture à plusieurs niveaux est l’architecture à trois niveaux.</a:t>
            </a:r>
          </a:p>
          <a:p>
            <a:endParaRPr lang="fr-FR" dirty="0" smtClean="0"/>
          </a:p>
          <a:p>
            <a:r>
              <a:rPr lang="fr-FR" dirty="0" smtClean="0"/>
              <a:t>https://www.supinfo.com/articles/single/6437-fonctionnement-une-architecture-trois-tiers</a:t>
            </a:r>
          </a:p>
          <a:p>
            <a:endParaRPr lang="fr-FR" dirty="0" smtClean="0"/>
          </a:p>
          <a:p>
            <a:r>
              <a:rPr lang="fr-FR" sz="1200" b="1" i="0" kern="1200" dirty="0" smtClean="0">
                <a:solidFill>
                  <a:schemeClr val="tx1"/>
                </a:solidFill>
                <a:effectLst/>
                <a:latin typeface="+mn-lt"/>
                <a:ea typeface="+mn-ea"/>
                <a:cs typeface="+mn-cs"/>
              </a:rPr>
              <a:t>Modèle-vue-contrôleur</a:t>
            </a:r>
            <a:r>
              <a:rPr lang="fr-FR" sz="1200" b="0" i="0" kern="1200" dirty="0" smtClean="0">
                <a:solidFill>
                  <a:schemeClr val="tx1"/>
                </a:solidFill>
                <a:effectLst/>
                <a:latin typeface="+mn-lt"/>
                <a:ea typeface="+mn-ea"/>
                <a:cs typeface="+mn-cs"/>
              </a:rPr>
              <a:t> ou </a:t>
            </a:r>
            <a:r>
              <a:rPr lang="fr-FR" sz="1200" b="1" i="0" kern="1200" dirty="0" smtClean="0">
                <a:solidFill>
                  <a:schemeClr val="tx1"/>
                </a:solidFill>
                <a:effectLst/>
                <a:latin typeface="+mn-lt"/>
                <a:ea typeface="+mn-ea"/>
                <a:cs typeface="+mn-cs"/>
              </a:rPr>
              <a:t>MVC</a:t>
            </a:r>
            <a:r>
              <a:rPr lang="fr-FR" sz="1200" b="0" i="0" kern="1200" dirty="0" smtClean="0">
                <a:solidFill>
                  <a:schemeClr val="tx1"/>
                </a:solidFill>
                <a:effectLst/>
                <a:latin typeface="+mn-lt"/>
                <a:ea typeface="+mn-ea"/>
                <a:cs typeface="+mn-cs"/>
              </a:rPr>
              <a:t> est un motif d'</a:t>
            </a:r>
            <a:r>
              <a:rPr lang="fr-FR" sz="1200" b="0" i="0" u="none" strike="noStrike" kern="1200" dirty="0" smtClean="0">
                <a:solidFill>
                  <a:schemeClr val="tx1"/>
                </a:solidFill>
                <a:effectLst/>
                <a:latin typeface="+mn-lt"/>
                <a:ea typeface="+mn-ea"/>
                <a:cs typeface="+mn-cs"/>
                <a:hlinkClick r:id="rId3" tooltip="Architecture logicielle"/>
              </a:rPr>
              <a:t>architecture logicielle</a:t>
            </a:r>
            <a:r>
              <a:rPr lang="fr-FR" sz="1200" b="0" i="0" kern="1200" dirty="0" smtClean="0">
                <a:solidFill>
                  <a:schemeClr val="tx1"/>
                </a:solidFill>
                <a:effectLst/>
                <a:latin typeface="+mn-lt"/>
                <a:ea typeface="+mn-ea"/>
                <a:cs typeface="+mn-cs"/>
              </a:rPr>
              <a:t> destiné aux </a:t>
            </a:r>
            <a:r>
              <a:rPr lang="fr-FR" sz="1200" b="0" i="0" u="none" strike="noStrike" kern="1200" dirty="0" smtClean="0">
                <a:solidFill>
                  <a:schemeClr val="tx1"/>
                </a:solidFill>
                <a:effectLst/>
                <a:latin typeface="+mn-lt"/>
                <a:ea typeface="+mn-ea"/>
                <a:cs typeface="+mn-cs"/>
                <a:hlinkClick r:id="rId4" tooltip="Interface graphique"/>
              </a:rPr>
              <a:t>interfaces graphiques</a:t>
            </a:r>
            <a:r>
              <a:rPr lang="fr-FR" sz="1200" b="0" i="0" kern="1200" dirty="0" smtClean="0">
                <a:solidFill>
                  <a:schemeClr val="tx1"/>
                </a:solidFill>
                <a:effectLst/>
                <a:latin typeface="+mn-lt"/>
                <a:ea typeface="+mn-ea"/>
                <a:cs typeface="+mn-cs"/>
              </a:rPr>
              <a:t> lancé en 1978 et très populaire pour les </a:t>
            </a:r>
            <a:r>
              <a:rPr lang="fr-FR" sz="1200" b="0" i="0" u="none" strike="noStrike" kern="1200" dirty="0" smtClean="0">
                <a:solidFill>
                  <a:schemeClr val="tx1"/>
                </a:solidFill>
                <a:effectLst/>
                <a:latin typeface="+mn-lt"/>
                <a:ea typeface="+mn-ea"/>
                <a:cs typeface="+mn-cs"/>
                <a:hlinkClick r:id="rId5" tooltip="Application web"/>
              </a:rPr>
              <a:t>applications web</a:t>
            </a:r>
            <a:r>
              <a:rPr lang="fr-FR" sz="1200" b="0" i="0" kern="1200" dirty="0" smtClean="0">
                <a:solidFill>
                  <a:schemeClr val="tx1"/>
                </a:solidFill>
                <a:effectLst/>
                <a:latin typeface="+mn-lt"/>
                <a:ea typeface="+mn-ea"/>
                <a:cs typeface="+mn-cs"/>
              </a:rPr>
              <a:t>. Le motif est composé de trois types de modules ayant trois responsabilités différentes : les modèles, les vues et les contrôleurs.</a:t>
            </a:r>
          </a:p>
          <a:p>
            <a:r>
              <a:rPr lang="fr-FR" sz="1200" b="0" i="0" kern="1200" dirty="0" smtClean="0">
                <a:solidFill>
                  <a:schemeClr val="tx1"/>
                </a:solidFill>
                <a:effectLst/>
                <a:latin typeface="+mn-lt"/>
                <a:ea typeface="+mn-ea"/>
                <a:cs typeface="+mn-cs"/>
              </a:rPr>
              <a:t>Un modèle (Model) contient les données à afficher.</a:t>
            </a:r>
          </a:p>
          <a:p>
            <a:r>
              <a:rPr lang="fr-FR" sz="1200" b="0" i="0" kern="1200" dirty="0" smtClean="0">
                <a:solidFill>
                  <a:schemeClr val="tx1"/>
                </a:solidFill>
                <a:effectLst/>
                <a:latin typeface="+mn-lt"/>
                <a:ea typeface="+mn-ea"/>
                <a:cs typeface="+mn-cs"/>
              </a:rPr>
              <a:t>Une vue (</a:t>
            </a:r>
            <a:r>
              <a:rPr lang="fr-FR" sz="1200" b="0" i="0" kern="1200" dirty="0" err="1" smtClean="0">
                <a:solidFill>
                  <a:schemeClr val="tx1"/>
                </a:solidFill>
                <a:effectLst/>
                <a:latin typeface="+mn-lt"/>
                <a:ea typeface="+mn-ea"/>
                <a:cs typeface="+mn-cs"/>
              </a:rPr>
              <a:t>View</a:t>
            </a:r>
            <a:r>
              <a:rPr lang="fr-FR" sz="1200" b="0" i="0" kern="1200" dirty="0" smtClean="0">
                <a:solidFill>
                  <a:schemeClr val="tx1"/>
                </a:solidFill>
                <a:effectLst/>
                <a:latin typeface="+mn-lt"/>
                <a:ea typeface="+mn-ea"/>
                <a:cs typeface="+mn-cs"/>
              </a:rPr>
              <a:t>) contient la présentation de l'interface graphique.</a:t>
            </a:r>
          </a:p>
          <a:p>
            <a:r>
              <a:rPr lang="fr-FR" sz="1200" b="0" i="0" kern="1200" dirty="0" smtClean="0">
                <a:solidFill>
                  <a:schemeClr val="tx1"/>
                </a:solidFill>
                <a:effectLst/>
                <a:latin typeface="+mn-lt"/>
                <a:ea typeface="+mn-ea"/>
                <a:cs typeface="+mn-cs"/>
              </a:rPr>
              <a:t>Un contrôleur (Controller) contient la logique concernant les actions effectuées par l'utilisateur.</a:t>
            </a:r>
          </a:p>
          <a:p>
            <a:endParaRPr lang="fr-FR" dirty="0" smtClean="0"/>
          </a:p>
          <a:p>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98D6D126-DD00-4E45-94F1-6FDCCF5D6900}" type="slidenum">
              <a:rPr lang="fr-FR" smtClean="0"/>
              <a:t>7</a:t>
            </a:fld>
            <a:endParaRPr lang="fr-FR"/>
          </a:p>
        </p:txBody>
      </p:sp>
    </p:spTree>
    <p:extLst>
      <p:ext uri="{BB962C8B-B14F-4D97-AF65-F5344CB8AC3E}">
        <p14:creationId xmlns:p14="http://schemas.microsoft.com/office/powerpoint/2010/main" val="6074551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smtClean="0"/>
          </a:p>
          <a:p>
            <a:r>
              <a:rPr lang="fr-FR" dirty="0" smtClean="0"/>
              <a:t>Java EE : </a:t>
            </a:r>
            <a:endParaRPr lang="fr-FR" dirty="0"/>
          </a:p>
        </p:txBody>
      </p:sp>
      <p:sp>
        <p:nvSpPr>
          <p:cNvPr id="4" name="Espace réservé du numéro de diapositive 3"/>
          <p:cNvSpPr>
            <a:spLocks noGrp="1"/>
          </p:cNvSpPr>
          <p:nvPr>
            <p:ph type="sldNum" sz="quarter" idx="10"/>
          </p:nvPr>
        </p:nvSpPr>
        <p:spPr/>
        <p:txBody>
          <a:bodyPr/>
          <a:lstStyle/>
          <a:p>
            <a:fld id="{98D6D126-DD00-4E45-94F1-6FDCCF5D6900}" type="slidenum">
              <a:rPr lang="fr-FR" smtClean="0"/>
              <a:t>8</a:t>
            </a:fld>
            <a:endParaRPr lang="fr-FR"/>
          </a:p>
        </p:txBody>
      </p:sp>
    </p:spTree>
    <p:extLst>
      <p:ext uri="{BB962C8B-B14F-4D97-AF65-F5344CB8AC3E}">
        <p14:creationId xmlns:p14="http://schemas.microsoft.com/office/powerpoint/2010/main" val="3507853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DF221B48-0990-4862-BF1D-CC5541F0AF30}" type="datetimeFigureOut">
              <a:rPr lang="fr-FR" smtClean="0"/>
              <a:t>21/11/2018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A46D2F8-919E-4DAD-82DD-6E438E9909D9}" type="slidenum">
              <a:rPr lang="fr-FR" smtClean="0"/>
              <a:t>‹N°›</a:t>
            </a:fld>
            <a:endParaRPr lang="fr-FR"/>
          </a:p>
        </p:txBody>
      </p:sp>
    </p:spTree>
    <p:extLst>
      <p:ext uri="{BB962C8B-B14F-4D97-AF65-F5344CB8AC3E}">
        <p14:creationId xmlns:p14="http://schemas.microsoft.com/office/powerpoint/2010/main" val="3966812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DF221B48-0990-4862-BF1D-CC5541F0AF30}" type="datetimeFigureOut">
              <a:rPr lang="fr-FR" smtClean="0"/>
              <a:t>21/11/2018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A46D2F8-919E-4DAD-82DD-6E438E9909D9}" type="slidenum">
              <a:rPr lang="fr-FR" smtClean="0"/>
              <a:t>‹N°›</a:t>
            </a:fld>
            <a:endParaRPr lang="fr-FR"/>
          </a:p>
        </p:txBody>
      </p:sp>
    </p:spTree>
    <p:extLst>
      <p:ext uri="{BB962C8B-B14F-4D97-AF65-F5344CB8AC3E}">
        <p14:creationId xmlns:p14="http://schemas.microsoft.com/office/powerpoint/2010/main" val="579605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DF221B48-0990-4862-BF1D-CC5541F0AF30}" type="datetimeFigureOut">
              <a:rPr lang="fr-FR" smtClean="0"/>
              <a:t>21/11/2018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A46D2F8-919E-4DAD-82DD-6E438E9909D9}" type="slidenum">
              <a:rPr lang="fr-FR" smtClean="0"/>
              <a:t>‹N°›</a:t>
            </a:fld>
            <a:endParaRPr lang="fr-FR"/>
          </a:p>
        </p:txBody>
      </p:sp>
    </p:spTree>
    <p:extLst>
      <p:ext uri="{BB962C8B-B14F-4D97-AF65-F5344CB8AC3E}">
        <p14:creationId xmlns:p14="http://schemas.microsoft.com/office/powerpoint/2010/main" val="2359093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DF221B48-0990-4862-BF1D-CC5541F0AF30}" type="datetimeFigureOut">
              <a:rPr lang="fr-FR" smtClean="0"/>
              <a:t>21/11/2018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A46D2F8-919E-4DAD-82DD-6E438E9909D9}" type="slidenum">
              <a:rPr lang="fr-FR" smtClean="0"/>
              <a:t>‹N°›</a:t>
            </a:fld>
            <a:endParaRPr lang="fr-FR"/>
          </a:p>
        </p:txBody>
      </p:sp>
    </p:spTree>
    <p:extLst>
      <p:ext uri="{BB962C8B-B14F-4D97-AF65-F5344CB8AC3E}">
        <p14:creationId xmlns:p14="http://schemas.microsoft.com/office/powerpoint/2010/main" val="3423908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DF221B48-0990-4862-BF1D-CC5541F0AF30}" type="datetimeFigureOut">
              <a:rPr lang="fr-FR" smtClean="0"/>
              <a:t>21/11/2018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A46D2F8-919E-4DAD-82DD-6E438E9909D9}" type="slidenum">
              <a:rPr lang="fr-FR" smtClean="0"/>
              <a:t>‹N°›</a:t>
            </a:fld>
            <a:endParaRPr lang="fr-FR"/>
          </a:p>
        </p:txBody>
      </p:sp>
    </p:spTree>
    <p:extLst>
      <p:ext uri="{BB962C8B-B14F-4D97-AF65-F5344CB8AC3E}">
        <p14:creationId xmlns:p14="http://schemas.microsoft.com/office/powerpoint/2010/main" val="3755173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DF221B48-0990-4862-BF1D-CC5541F0AF30}" type="datetimeFigureOut">
              <a:rPr lang="fr-FR" smtClean="0"/>
              <a:t>21/11/2018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A46D2F8-919E-4DAD-82DD-6E438E9909D9}" type="slidenum">
              <a:rPr lang="fr-FR" smtClean="0"/>
              <a:t>‹N°›</a:t>
            </a:fld>
            <a:endParaRPr lang="fr-FR"/>
          </a:p>
        </p:txBody>
      </p:sp>
    </p:spTree>
    <p:extLst>
      <p:ext uri="{BB962C8B-B14F-4D97-AF65-F5344CB8AC3E}">
        <p14:creationId xmlns:p14="http://schemas.microsoft.com/office/powerpoint/2010/main" val="409380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DF221B48-0990-4862-BF1D-CC5541F0AF30}" type="datetimeFigureOut">
              <a:rPr lang="fr-FR" smtClean="0"/>
              <a:t>21/11/2018</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2A46D2F8-919E-4DAD-82DD-6E438E9909D9}" type="slidenum">
              <a:rPr lang="fr-FR" smtClean="0"/>
              <a:t>‹N°›</a:t>
            </a:fld>
            <a:endParaRPr lang="fr-FR"/>
          </a:p>
        </p:txBody>
      </p:sp>
    </p:spTree>
    <p:extLst>
      <p:ext uri="{BB962C8B-B14F-4D97-AF65-F5344CB8AC3E}">
        <p14:creationId xmlns:p14="http://schemas.microsoft.com/office/powerpoint/2010/main" val="365899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DF221B48-0990-4862-BF1D-CC5541F0AF30}" type="datetimeFigureOut">
              <a:rPr lang="fr-FR" smtClean="0"/>
              <a:t>21/11/2018</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2A46D2F8-919E-4DAD-82DD-6E438E9909D9}" type="slidenum">
              <a:rPr lang="fr-FR" smtClean="0"/>
              <a:t>‹N°›</a:t>
            </a:fld>
            <a:endParaRPr lang="fr-FR"/>
          </a:p>
        </p:txBody>
      </p:sp>
    </p:spTree>
    <p:extLst>
      <p:ext uri="{BB962C8B-B14F-4D97-AF65-F5344CB8AC3E}">
        <p14:creationId xmlns:p14="http://schemas.microsoft.com/office/powerpoint/2010/main" val="2850508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F221B48-0990-4862-BF1D-CC5541F0AF30}" type="datetimeFigureOut">
              <a:rPr lang="fr-FR" smtClean="0"/>
              <a:t>21/11/2018</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2A46D2F8-919E-4DAD-82DD-6E438E9909D9}" type="slidenum">
              <a:rPr lang="fr-FR" smtClean="0"/>
              <a:t>‹N°›</a:t>
            </a:fld>
            <a:endParaRPr lang="fr-FR"/>
          </a:p>
        </p:txBody>
      </p:sp>
    </p:spTree>
    <p:extLst>
      <p:ext uri="{BB962C8B-B14F-4D97-AF65-F5344CB8AC3E}">
        <p14:creationId xmlns:p14="http://schemas.microsoft.com/office/powerpoint/2010/main" val="3576504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DF221B48-0990-4862-BF1D-CC5541F0AF30}" type="datetimeFigureOut">
              <a:rPr lang="fr-FR" smtClean="0"/>
              <a:t>21/11/2018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A46D2F8-919E-4DAD-82DD-6E438E9909D9}" type="slidenum">
              <a:rPr lang="fr-FR" smtClean="0"/>
              <a:t>‹N°›</a:t>
            </a:fld>
            <a:endParaRPr lang="fr-FR"/>
          </a:p>
        </p:txBody>
      </p:sp>
    </p:spTree>
    <p:extLst>
      <p:ext uri="{BB962C8B-B14F-4D97-AF65-F5344CB8AC3E}">
        <p14:creationId xmlns:p14="http://schemas.microsoft.com/office/powerpoint/2010/main" val="2204925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DF221B48-0990-4862-BF1D-CC5541F0AF30}" type="datetimeFigureOut">
              <a:rPr lang="fr-FR" smtClean="0"/>
              <a:t>21/11/2018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A46D2F8-919E-4DAD-82DD-6E438E9909D9}" type="slidenum">
              <a:rPr lang="fr-FR" smtClean="0"/>
              <a:t>‹N°›</a:t>
            </a:fld>
            <a:endParaRPr lang="fr-FR"/>
          </a:p>
        </p:txBody>
      </p:sp>
    </p:spTree>
    <p:extLst>
      <p:ext uri="{BB962C8B-B14F-4D97-AF65-F5344CB8AC3E}">
        <p14:creationId xmlns:p14="http://schemas.microsoft.com/office/powerpoint/2010/main" val="3719650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221B48-0990-4862-BF1D-CC5541F0AF30}" type="datetimeFigureOut">
              <a:rPr lang="fr-FR" smtClean="0"/>
              <a:t>21/11/2018</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46D2F8-919E-4DAD-82DD-6E438E9909D9}" type="slidenum">
              <a:rPr lang="fr-FR" smtClean="0"/>
              <a:t>‹N°›</a:t>
            </a:fld>
            <a:endParaRPr lang="fr-FR"/>
          </a:p>
        </p:txBody>
      </p:sp>
    </p:spTree>
    <p:extLst>
      <p:ext uri="{BB962C8B-B14F-4D97-AF65-F5344CB8AC3E}">
        <p14:creationId xmlns:p14="http://schemas.microsoft.com/office/powerpoint/2010/main" val="12722782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image" Target="../media/image6.png"/><Relationship Id="rId7" Type="http://schemas.openxmlformats.org/officeDocument/2006/relationships/image" Target="../media/image10.jp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46337"/>
          </a:xfrm>
          <a:prstGeom prst="rect">
            <a:avLst/>
          </a:prstGeom>
        </p:spPr>
      </p:pic>
      <p:sp>
        <p:nvSpPr>
          <p:cNvPr id="6" name="ZoneTexte 5"/>
          <p:cNvSpPr txBox="1"/>
          <p:nvPr/>
        </p:nvSpPr>
        <p:spPr>
          <a:xfrm>
            <a:off x="936702" y="524107"/>
            <a:ext cx="7002966" cy="1754326"/>
          </a:xfrm>
          <a:prstGeom prst="rect">
            <a:avLst/>
          </a:prstGeom>
          <a:noFill/>
        </p:spPr>
        <p:txBody>
          <a:bodyPr wrap="square" rtlCol="0">
            <a:spAutoFit/>
          </a:bodyPr>
          <a:lstStyle/>
          <a:p>
            <a:r>
              <a:rPr lang="fr-FR" sz="5400" dirty="0" smtClean="0">
                <a:solidFill>
                  <a:schemeClr val="accent5">
                    <a:lumMod val="75000"/>
                  </a:schemeClr>
                </a:solidFill>
              </a:rPr>
              <a:t>Un </a:t>
            </a:r>
            <a:r>
              <a:rPr lang="fr-FR" sz="5400" dirty="0">
                <a:solidFill>
                  <a:schemeClr val="accent5">
                    <a:lumMod val="75000"/>
                  </a:schemeClr>
                </a:solidFill>
              </a:rPr>
              <a:t>site communautaire autour de l’escalade</a:t>
            </a:r>
          </a:p>
        </p:txBody>
      </p:sp>
    </p:spTree>
    <p:extLst>
      <p:ext uri="{BB962C8B-B14F-4D97-AF65-F5344CB8AC3E}">
        <p14:creationId xmlns:p14="http://schemas.microsoft.com/office/powerpoint/2010/main" val="24786692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33E50"/>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solidFill>
                  <a:srgbClr val="FFFFFF"/>
                </a:solidFill>
              </a:rPr>
              <a:t>Démonstration</a:t>
            </a:r>
          </a:p>
        </p:txBody>
      </p:sp>
      <p:sp>
        <p:nvSpPr>
          <p:cNvPr id="3" name="Espace réservé du contenu 2"/>
          <p:cNvSpPr>
            <a:spLocks noGrp="1"/>
          </p:cNvSpPr>
          <p:nvPr>
            <p:ph idx="1"/>
          </p:nvPr>
        </p:nvSpPr>
        <p:spPr/>
        <p:txBody>
          <a:bodyPr/>
          <a:lstStyle/>
          <a:p>
            <a:endParaRPr lang="fr-FR" sz="4000" dirty="0" smtClean="0">
              <a:solidFill>
                <a:srgbClr val="FFFFFF"/>
              </a:solidFill>
            </a:endParaRPr>
          </a:p>
          <a:p>
            <a:r>
              <a:rPr lang="fr-FR" sz="4000" dirty="0" smtClean="0">
                <a:solidFill>
                  <a:srgbClr val="FFFFFF"/>
                </a:solidFill>
              </a:rPr>
              <a:t>Création d’un grimpeur</a:t>
            </a:r>
          </a:p>
          <a:p>
            <a:r>
              <a:rPr lang="fr-FR" sz="4000" dirty="0" smtClean="0">
                <a:solidFill>
                  <a:srgbClr val="FFFFFF"/>
                </a:solidFill>
              </a:rPr>
              <a:t>Création d’un site d’escalade</a:t>
            </a:r>
          </a:p>
          <a:p>
            <a:r>
              <a:rPr lang="fr-FR" sz="4000" dirty="0" smtClean="0">
                <a:solidFill>
                  <a:srgbClr val="FFFFFF"/>
                </a:solidFill>
              </a:rPr>
              <a:t>Création d’un topo</a:t>
            </a:r>
          </a:p>
          <a:p>
            <a:r>
              <a:rPr lang="fr-FR" sz="4000" dirty="0" smtClean="0">
                <a:solidFill>
                  <a:srgbClr val="FFFFFF"/>
                </a:solidFill>
              </a:rPr>
              <a:t>Emprunter un topo</a:t>
            </a:r>
            <a:endParaRPr lang="fr-FR" sz="4000" dirty="0">
              <a:solidFill>
                <a:srgbClr val="FFFFFF"/>
              </a:solidFill>
            </a:endParaRPr>
          </a:p>
        </p:txBody>
      </p:sp>
    </p:spTree>
    <p:extLst>
      <p:ext uri="{BB962C8B-B14F-4D97-AF65-F5344CB8AC3E}">
        <p14:creationId xmlns:p14="http://schemas.microsoft.com/office/powerpoint/2010/main" val="14193119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33E50"/>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200" y="688511"/>
            <a:ext cx="10515600" cy="1325563"/>
          </a:xfrm>
        </p:spPr>
        <p:txBody>
          <a:bodyPr/>
          <a:lstStyle/>
          <a:p>
            <a:r>
              <a:rPr lang="fr-FR" b="1" dirty="0" smtClean="0">
                <a:solidFill>
                  <a:srgbClr val="FFFFFF"/>
                </a:solidFill>
              </a:rPr>
              <a:t>Analyse et spécification des besoins</a:t>
            </a:r>
            <a:endParaRPr lang="fr-FR" b="1" dirty="0"/>
          </a:p>
        </p:txBody>
      </p:sp>
      <p:sp>
        <p:nvSpPr>
          <p:cNvPr id="3" name="Espace réservé du contenu 2"/>
          <p:cNvSpPr>
            <a:spLocks noGrp="1"/>
          </p:cNvSpPr>
          <p:nvPr>
            <p:ph idx="1"/>
          </p:nvPr>
        </p:nvSpPr>
        <p:spPr>
          <a:xfrm>
            <a:off x="838200" y="2375209"/>
            <a:ext cx="10515600" cy="3801753"/>
          </a:xfrm>
        </p:spPr>
        <p:txBody>
          <a:bodyPr/>
          <a:lstStyle/>
          <a:p>
            <a:pPr marL="0" indent="0">
              <a:buNone/>
            </a:pPr>
            <a:endParaRPr lang="fr-FR" dirty="0" smtClean="0"/>
          </a:p>
          <a:p>
            <a:r>
              <a:rPr lang="fr-FR" sz="4000" dirty="0" smtClean="0">
                <a:solidFill>
                  <a:srgbClr val="FFFFFF"/>
                </a:solidFill>
              </a:rPr>
              <a:t>Identification des acteurs</a:t>
            </a:r>
          </a:p>
          <a:p>
            <a:pPr marL="0" indent="0">
              <a:buNone/>
            </a:pPr>
            <a:endParaRPr lang="fr-FR" dirty="0" smtClean="0"/>
          </a:p>
          <a:p>
            <a:r>
              <a:rPr lang="fr-FR" sz="4000" dirty="0">
                <a:solidFill>
                  <a:srgbClr val="FFFFFF"/>
                </a:solidFill>
              </a:rPr>
              <a:t>Identification des </a:t>
            </a:r>
            <a:r>
              <a:rPr lang="fr-FR" sz="4000" dirty="0" smtClean="0">
                <a:solidFill>
                  <a:srgbClr val="FFFFFF"/>
                </a:solidFill>
              </a:rPr>
              <a:t>fonctionnalités</a:t>
            </a:r>
            <a:endParaRPr lang="fr-FR" sz="4000" dirty="0">
              <a:solidFill>
                <a:srgbClr val="FFFFFF"/>
              </a:solidFill>
            </a:endParaRPr>
          </a:p>
          <a:p>
            <a:pPr marL="0" indent="0">
              <a:buNone/>
            </a:pPr>
            <a:endParaRPr lang="fr-FR" dirty="0" smtClean="0"/>
          </a:p>
          <a:p>
            <a:pPr marL="0" indent="0">
              <a:buNone/>
            </a:pPr>
            <a:endParaRPr lang="fr-FR" dirty="0" smtClean="0"/>
          </a:p>
        </p:txBody>
      </p:sp>
    </p:spTree>
    <p:extLst>
      <p:ext uri="{BB962C8B-B14F-4D97-AF65-F5344CB8AC3E}">
        <p14:creationId xmlns:p14="http://schemas.microsoft.com/office/powerpoint/2010/main" val="13270564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33E50"/>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200" y="688511"/>
            <a:ext cx="10515600" cy="1325563"/>
          </a:xfrm>
        </p:spPr>
        <p:txBody>
          <a:bodyPr/>
          <a:lstStyle/>
          <a:p>
            <a:r>
              <a:rPr lang="fr-FR" b="1" dirty="0" smtClean="0">
                <a:solidFill>
                  <a:srgbClr val="FFFFFF"/>
                </a:solidFill>
              </a:rPr>
              <a:t>Les acteurs</a:t>
            </a:r>
            <a:endParaRPr lang="fr-FR" b="1" dirty="0"/>
          </a:p>
        </p:txBody>
      </p:sp>
      <p:pic>
        <p:nvPicPr>
          <p:cNvPr id="4" name="Espace réservé du contenu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267200" y="2818606"/>
            <a:ext cx="3657600" cy="1695450"/>
          </a:xfrm>
        </p:spPr>
      </p:pic>
    </p:spTree>
    <p:extLst>
      <p:ext uri="{BB962C8B-B14F-4D97-AF65-F5344CB8AC3E}">
        <p14:creationId xmlns:p14="http://schemas.microsoft.com/office/powerpoint/2010/main" val="39074803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33E50"/>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solidFill>
                  <a:srgbClr val="FFFFFF"/>
                </a:solidFill>
              </a:rPr>
              <a:t>Diagramme de cas d'utilisation</a:t>
            </a:r>
            <a:endParaRPr lang="fr-FR" dirty="0"/>
          </a:p>
        </p:txBody>
      </p:sp>
      <p:pic>
        <p:nvPicPr>
          <p:cNvPr id="6" name="Espace réservé du contenu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71775" y="1825625"/>
            <a:ext cx="10048450" cy="4351338"/>
          </a:xfrm>
        </p:spPr>
      </p:pic>
    </p:spTree>
    <p:extLst>
      <p:ext uri="{BB962C8B-B14F-4D97-AF65-F5344CB8AC3E}">
        <p14:creationId xmlns:p14="http://schemas.microsoft.com/office/powerpoint/2010/main" val="11973799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33E50"/>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FFFF"/>
                </a:solidFill>
              </a:rPr>
              <a:t>Diagramme de cas d'utilisation</a:t>
            </a:r>
            <a:endParaRPr lang="fr-FR" b="1"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0212" y="2053431"/>
            <a:ext cx="8791575" cy="3895725"/>
          </a:xfrm>
        </p:spPr>
      </p:pic>
    </p:spTree>
    <p:extLst>
      <p:ext uri="{BB962C8B-B14F-4D97-AF65-F5344CB8AC3E}">
        <p14:creationId xmlns:p14="http://schemas.microsoft.com/office/powerpoint/2010/main" val="42434491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33E50"/>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FFFF"/>
                </a:solidFill>
              </a:rPr>
              <a:t>Diagramme de classe évolutif</a:t>
            </a:r>
            <a:endParaRPr lang="fr-FR" b="1" dirty="0">
              <a:solidFill>
                <a:srgbClr val="FFFFFF"/>
              </a:solidFill>
            </a:endParaRPr>
          </a:p>
        </p:txBody>
      </p:sp>
      <p:sp>
        <p:nvSpPr>
          <p:cNvPr id="3" name="Espace réservé du contenu 2"/>
          <p:cNvSpPr>
            <a:spLocks noGrp="1"/>
          </p:cNvSpPr>
          <p:nvPr>
            <p:ph idx="1"/>
          </p:nvPr>
        </p:nvSpPr>
        <p:spPr/>
        <p:txBody>
          <a:bodyPr/>
          <a:lstStyle/>
          <a:p>
            <a:endParaRPr lang="fr-FR" sz="4000" dirty="0" smtClean="0">
              <a:solidFill>
                <a:srgbClr val="FFFFFF"/>
              </a:solidFill>
            </a:endParaRPr>
          </a:p>
          <a:p>
            <a:r>
              <a:rPr lang="fr-FR" sz="4000" dirty="0" smtClean="0">
                <a:solidFill>
                  <a:srgbClr val="FFFFFF"/>
                </a:solidFill>
              </a:rPr>
              <a:t>Identifier les entités</a:t>
            </a:r>
          </a:p>
          <a:p>
            <a:endParaRPr lang="fr-FR" sz="4000" dirty="0" smtClean="0">
              <a:solidFill>
                <a:srgbClr val="FFFFFF"/>
              </a:solidFill>
            </a:endParaRPr>
          </a:p>
          <a:p>
            <a:r>
              <a:rPr lang="fr-FR" sz="4000" dirty="0" smtClean="0">
                <a:solidFill>
                  <a:srgbClr val="FFFFFF"/>
                </a:solidFill>
              </a:rPr>
              <a:t>Identifier les relations </a:t>
            </a:r>
          </a:p>
          <a:p>
            <a:endParaRPr lang="fr-FR" sz="4000" dirty="0">
              <a:solidFill>
                <a:srgbClr val="FFFFFF"/>
              </a:solidFill>
            </a:endParaRPr>
          </a:p>
          <a:p>
            <a:r>
              <a:rPr lang="fr-FR" sz="4000" dirty="0" smtClean="0">
                <a:solidFill>
                  <a:srgbClr val="FFFFFF"/>
                </a:solidFill>
              </a:rPr>
              <a:t>Poser les limites avec les multiplicités</a:t>
            </a:r>
            <a:endParaRPr lang="fr-FR" sz="4000" dirty="0">
              <a:solidFill>
                <a:srgbClr val="FFFFFF"/>
              </a:solidFill>
            </a:endParaRPr>
          </a:p>
        </p:txBody>
      </p:sp>
    </p:spTree>
    <p:extLst>
      <p:ext uri="{BB962C8B-B14F-4D97-AF65-F5344CB8AC3E}">
        <p14:creationId xmlns:p14="http://schemas.microsoft.com/office/powerpoint/2010/main" val="33841273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33E50"/>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200" y="554695"/>
            <a:ext cx="10515600" cy="1325563"/>
          </a:xfrm>
        </p:spPr>
        <p:txBody>
          <a:bodyPr/>
          <a:lstStyle/>
          <a:p>
            <a:r>
              <a:rPr lang="fr-FR" b="1" dirty="0" smtClean="0">
                <a:solidFill>
                  <a:srgbClr val="FFFFFF"/>
                </a:solidFill>
              </a:rPr>
              <a:t>Diagramme de package : architecture du site web</a:t>
            </a:r>
            <a:endParaRPr lang="fr-FR" b="1" dirty="0"/>
          </a:p>
        </p:txBody>
      </p:sp>
      <p:pic>
        <p:nvPicPr>
          <p:cNvPr id="5" name="Espace réservé du contenu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409180" y="1825625"/>
            <a:ext cx="5373640" cy="4351338"/>
          </a:xfrm>
        </p:spPr>
      </p:pic>
    </p:spTree>
    <p:extLst>
      <p:ext uri="{BB962C8B-B14F-4D97-AF65-F5344CB8AC3E}">
        <p14:creationId xmlns:p14="http://schemas.microsoft.com/office/powerpoint/2010/main" val="34373922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33E50"/>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FFFF"/>
                </a:solidFill>
              </a:rPr>
              <a:t>Les technologies </a:t>
            </a:r>
            <a:r>
              <a:rPr lang="fr-FR" b="1" dirty="0">
                <a:solidFill>
                  <a:srgbClr val="FFFFFF"/>
                </a:solidFill>
              </a:rPr>
              <a:t>web de développement</a:t>
            </a:r>
          </a:p>
        </p:txBody>
      </p:sp>
      <p:pic>
        <p:nvPicPr>
          <p:cNvPr id="4" name="Espace réservé du contenu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78520" y="2112788"/>
            <a:ext cx="2790592" cy="1390650"/>
          </a:xfrm>
        </p:spPr>
      </p:pic>
      <p:pic>
        <p:nvPicPr>
          <p:cNvPr id="5" name="Imag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4551" y="2112787"/>
            <a:ext cx="3638317" cy="1371135"/>
          </a:xfrm>
          <a:prstGeom prst="rect">
            <a:avLst/>
          </a:prstGeom>
        </p:spPr>
      </p:pic>
      <p:pic>
        <p:nvPicPr>
          <p:cNvPr id="9" name="Imag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8520" y="3950238"/>
            <a:ext cx="2790592" cy="1543050"/>
          </a:xfrm>
          <a:prstGeom prst="rect">
            <a:avLst/>
          </a:prstGeom>
        </p:spPr>
      </p:pic>
      <p:pic>
        <p:nvPicPr>
          <p:cNvPr id="10" name="Imag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87490" y="2132302"/>
            <a:ext cx="2724150" cy="1351621"/>
          </a:xfrm>
          <a:prstGeom prst="rect">
            <a:avLst/>
          </a:prstGeom>
        </p:spPr>
      </p:pic>
      <p:pic>
        <p:nvPicPr>
          <p:cNvPr id="12" name="Imag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87490" y="3925537"/>
            <a:ext cx="2724150" cy="1552575"/>
          </a:xfrm>
          <a:prstGeom prst="rect">
            <a:avLst/>
          </a:prstGeom>
        </p:spPr>
      </p:pic>
      <p:pic>
        <p:nvPicPr>
          <p:cNvPr id="13" name="Image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44551" y="3950238"/>
            <a:ext cx="3549108" cy="1527874"/>
          </a:xfrm>
          <a:prstGeom prst="rect">
            <a:avLst/>
          </a:prstGeom>
        </p:spPr>
      </p:pic>
    </p:spTree>
    <p:extLst>
      <p:ext uri="{BB962C8B-B14F-4D97-AF65-F5344CB8AC3E}">
        <p14:creationId xmlns:p14="http://schemas.microsoft.com/office/powerpoint/2010/main" val="13125094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33E50"/>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solidFill>
                  <a:srgbClr val="FFFFFF"/>
                </a:solidFill>
              </a:rPr>
              <a:t>Sécurité des </a:t>
            </a:r>
            <a:r>
              <a:rPr lang="fr-FR" b="1" dirty="0" err="1">
                <a:solidFill>
                  <a:srgbClr val="FFFFFF"/>
                </a:solidFill>
              </a:rPr>
              <a:t>urls</a:t>
            </a:r>
            <a:r>
              <a:rPr lang="fr-FR" b="1" dirty="0">
                <a:solidFill>
                  <a:srgbClr val="FFFFFF"/>
                </a:solidFill>
              </a:rPr>
              <a:t> et cryptage des données</a:t>
            </a:r>
          </a:p>
        </p:txBody>
      </p:sp>
      <p:sp>
        <p:nvSpPr>
          <p:cNvPr id="3" name="Espace réservé du contenu 2"/>
          <p:cNvSpPr>
            <a:spLocks noGrp="1"/>
          </p:cNvSpPr>
          <p:nvPr>
            <p:ph idx="1"/>
          </p:nvPr>
        </p:nvSpPr>
        <p:spPr/>
        <p:txBody>
          <a:bodyPr/>
          <a:lstStyle/>
          <a:p>
            <a:endParaRPr lang="fr-FR" sz="4000" dirty="0" smtClean="0">
              <a:solidFill>
                <a:srgbClr val="FFFFFF"/>
              </a:solidFill>
            </a:endParaRPr>
          </a:p>
          <a:p>
            <a:r>
              <a:rPr lang="fr-FR" sz="4000" dirty="0" smtClean="0">
                <a:solidFill>
                  <a:srgbClr val="FFFFFF"/>
                </a:solidFill>
              </a:rPr>
              <a:t>Vérification des droits</a:t>
            </a:r>
          </a:p>
          <a:p>
            <a:endParaRPr lang="fr-FR" sz="4000" dirty="0" smtClean="0">
              <a:solidFill>
                <a:srgbClr val="FFFFFF"/>
              </a:solidFill>
            </a:endParaRPr>
          </a:p>
          <a:p>
            <a:r>
              <a:rPr lang="fr-FR" sz="4000" dirty="0" smtClean="0">
                <a:solidFill>
                  <a:srgbClr val="FFFFFF"/>
                </a:solidFill>
              </a:rPr>
              <a:t>MD5 pour les mots de passe</a:t>
            </a:r>
          </a:p>
          <a:p>
            <a:endParaRPr lang="fr-FR" sz="4000" dirty="0" smtClean="0">
              <a:solidFill>
                <a:srgbClr val="FFFFFF"/>
              </a:solidFill>
            </a:endParaRPr>
          </a:p>
          <a:p>
            <a:r>
              <a:rPr lang="fr-FR" sz="4000" dirty="0" smtClean="0">
                <a:solidFill>
                  <a:srgbClr val="FFFFFF"/>
                </a:solidFill>
              </a:rPr>
              <a:t>DES pour les emails</a:t>
            </a:r>
            <a:endParaRPr lang="fr-FR" sz="4000" dirty="0">
              <a:solidFill>
                <a:srgbClr val="FFFFFF"/>
              </a:solidFill>
            </a:endParaRPr>
          </a:p>
        </p:txBody>
      </p:sp>
    </p:spTree>
    <p:extLst>
      <p:ext uri="{BB962C8B-B14F-4D97-AF65-F5344CB8AC3E}">
        <p14:creationId xmlns:p14="http://schemas.microsoft.com/office/powerpoint/2010/main" val="998118241"/>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275</TotalTime>
  <Words>293</Words>
  <Application>Microsoft Office PowerPoint</Application>
  <PresentationFormat>Grand écran</PresentationFormat>
  <Paragraphs>76</Paragraphs>
  <Slides>10</Slides>
  <Notes>7</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10</vt:i4>
      </vt:variant>
    </vt:vector>
  </HeadingPairs>
  <TitlesOfParts>
    <vt:vector size="14" baseType="lpstr">
      <vt:lpstr>Arial</vt:lpstr>
      <vt:lpstr>Calibri</vt:lpstr>
      <vt:lpstr>Calibri Light</vt:lpstr>
      <vt:lpstr>Thème Office</vt:lpstr>
      <vt:lpstr>Présentation PowerPoint</vt:lpstr>
      <vt:lpstr>Analyse et spécification des besoins</vt:lpstr>
      <vt:lpstr>Les acteurs</vt:lpstr>
      <vt:lpstr>Diagramme de cas d'utilisation</vt:lpstr>
      <vt:lpstr>Diagramme de cas d'utilisation</vt:lpstr>
      <vt:lpstr>Diagramme de classe évolutif</vt:lpstr>
      <vt:lpstr>Diagramme de package : architecture du site web</vt:lpstr>
      <vt:lpstr>Les technologies web de développement</vt:lpstr>
      <vt:lpstr>Sécurité des urls et cryptage des données</vt:lpstr>
      <vt:lpstr>Démonstration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Abdellah Mebarki</dc:creator>
  <cp:lastModifiedBy>ABDEL MEBA</cp:lastModifiedBy>
  <cp:revision>20</cp:revision>
  <dcterms:created xsi:type="dcterms:W3CDTF">2018-10-30T10:26:07Z</dcterms:created>
  <dcterms:modified xsi:type="dcterms:W3CDTF">2018-11-21T22:23:17Z</dcterms:modified>
</cp:coreProperties>
</file>