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91" r:id="rId6"/>
    <p:sldMasterId id="2147483707" r:id="rId7"/>
    <p:sldMasterId id="2147483724" r:id="rId8"/>
  </p:sldMasterIdLst>
  <p:notesMasterIdLst>
    <p:notesMasterId r:id="rId12"/>
  </p:notesMasterIdLst>
  <p:sldIdLst>
    <p:sldId id="2146845376" r:id="rId9"/>
    <p:sldId id="2146845398" r:id="rId10"/>
    <p:sldId id="2146845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eth Allott" initials="GA" lastIdx="1" clrIdx="0">
    <p:extLst>
      <p:ext uri="{19B8F6BF-5375-455C-9EA6-DF929625EA0E}">
        <p15:presenceInfo xmlns:p15="http://schemas.microsoft.com/office/powerpoint/2012/main" userId="S::gareth.allott@veeva.com::d67bc1e7-5e6e-4540-bcf9-468a02f7a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C46"/>
    <a:srgbClr val="C63044"/>
    <a:srgbClr val="008986"/>
    <a:srgbClr val="8CA509"/>
    <a:srgbClr val="A15699"/>
    <a:srgbClr val="8EA809"/>
    <a:srgbClr val="000000"/>
    <a:srgbClr val="C1B29C"/>
    <a:srgbClr val="58585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895C-CFD7-4F98-8A19-2E8E3E1D1E68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F5EB-E4E0-4709-9BD7-A22EE905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6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4176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08485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376601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043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5338195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2013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18264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7464568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80540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391959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97445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07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029352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25635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13813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3329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67298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482458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0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4527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723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43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34527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22775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6105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5760966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246307"/>
      </p:ext>
    </p:extLst>
  </p:cSld>
  <p:clrMapOvr>
    <a:masterClrMapping/>
  </p:clrMapOvr>
  <p:transition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031920"/>
      </p:ext>
    </p:extLst>
  </p:cSld>
  <p:clrMapOvr>
    <a:masterClrMapping/>
  </p:clrMapOvr>
  <p:transition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49008"/>
      </p:ext>
    </p:extLst>
  </p:cSld>
  <p:clrMapOvr>
    <a:masterClrMapping/>
  </p:clrMapOvr>
  <p:transition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50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58090"/>
      </p:ext>
    </p:extLst>
  </p:cSld>
  <p:clrMapOvr>
    <a:masterClrMapping/>
  </p:clrMapOvr>
  <p:transition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067485"/>
      </p:ext>
    </p:extLst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708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1081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39029"/>
      </p:ext>
    </p:extLst>
  </p:cSld>
  <p:clrMapOvr>
    <a:masterClrMapping/>
  </p:clrMapOvr>
  <p:transition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83291"/>
      </p:ext>
    </p:extLst>
  </p:cSld>
  <p:clrMapOvr>
    <a:masterClrMapping/>
  </p:clrMapOvr>
  <p:transition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0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46615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5645986" y="1412969"/>
            <a:ext cx="900028" cy="914400"/>
            <a:chOff x="5127584" y="2099392"/>
            <a:chExt cx="555329" cy="564197"/>
          </a:xfrm>
        </p:grpSpPr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5127584" y="2099392"/>
              <a:ext cx="555329" cy="564197"/>
            </a:xfrm>
            <a:custGeom>
              <a:avLst/>
              <a:gdLst>
                <a:gd name="T0" fmla="*/ 0 w 1315"/>
                <a:gd name="T1" fmla="*/ 0 h 1336"/>
                <a:gd name="T2" fmla="*/ 229 w 1315"/>
                <a:gd name="T3" fmla="*/ 0 h 1336"/>
                <a:gd name="T4" fmla="*/ 659 w 1315"/>
                <a:gd name="T5" fmla="*/ 873 h 1336"/>
                <a:gd name="T6" fmla="*/ 1090 w 1315"/>
                <a:gd name="T7" fmla="*/ 0 h 1336"/>
                <a:gd name="T8" fmla="*/ 1315 w 1315"/>
                <a:gd name="T9" fmla="*/ 0 h 1336"/>
                <a:gd name="T10" fmla="*/ 659 w 1315"/>
                <a:gd name="T11" fmla="*/ 1336 h 1336"/>
                <a:gd name="T12" fmla="*/ 0 w 131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336">
                  <a:moveTo>
                    <a:pt x="0" y="0"/>
                  </a:moveTo>
                  <a:lnTo>
                    <a:pt x="229" y="0"/>
                  </a:lnTo>
                  <a:lnTo>
                    <a:pt x="659" y="873"/>
                  </a:lnTo>
                  <a:lnTo>
                    <a:pt x="1090" y="0"/>
                  </a:lnTo>
                  <a:lnTo>
                    <a:pt x="1315" y="0"/>
                  </a:lnTo>
                  <a:lnTo>
                    <a:pt x="659" y="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8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5279613" y="2099392"/>
              <a:ext cx="250848" cy="251270"/>
            </a:xfrm>
            <a:custGeom>
              <a:avLst/>
              <a:gdLst>
                <a:gd name="T0" fmla="*/ 0 w 135"/>
                <a:gd name="T1" fmla="*/ 0 h 135"/>
                <a:gd name="T2" fmla="*/ 68 w 135"/>
                <a:gd name="T3" fmla="*/ 135 h 135"/>
                <a:gd name="T4" fmla="*/ 135 w 135"/>
                <a:gd name="T5" fmla="*/ 0 h 135"/>
                <a:gd name="T6" fmla="*/ 0 w 135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cubicBezTo>
                    <a:pt x="68" y="135"/>
                    <a:pt x="68" y="135"/>
                    <a:pt x="68" y="13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8"/>
            </a:p>
          </p:txBody>
        </p:sp>
      </p:grpSp>
    </p:spTree>
    <p:extLst>
      <p:ext uri="{BB962C8B-B14F-4D97-AF65-F5344CB8AC3E}">
        <p14:creationId xmlns:p14="http://schemas.microsoft.com/office/powerpoint/2010/main" val="126227274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 userDrawn="1"/>
        </p:nvGraphicFramePr>
        <p:xfrm>
          <a:off x="1524000" y="3346450"/>
          <a:ext cx="9144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46450"/>
                        <a:ext cx="9144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609600" y="1298448"/>
            <a:ext cx="10972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7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6599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58683"/>
      </p:ext>
    </p:extLst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6838184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7193289"/>
      </p:ext>
    </p:extLst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08557"/>
      </p:ext>
    </p:extLst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8325970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409673"/>
      </p:ext>
    </p:extLst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32175"/>
      </p:ext>
    </p:extLst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81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61533"/>
      </p:ext>
    </p:extLst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751"/>
      </p:ext>
    </p:extLst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40697"/>
      </p:ext>
    </p:extLst>
  </p:cSld>
  <p:clrMapOvr>
    <a:masterClrMapping/>
  </p:clrMapOvr>
  <p:transition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70463"/>
      </p:ext>
    </p:extLst>
  </p:cSld>
  <p:clrMapOvr>
    <a:masterClrMapping/>
  </p:clrMapOvr>
  <p:transition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956381"/>
      </p:ext>
    </p:extLst>
  </p:cSld>
  <p:clrMapOvr>
    <a:masterClrMapping/>
  </p:clrMapOvr>
  <p:transition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9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15280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6517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7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877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21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15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82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34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6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9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8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14966"/>
      </p:ext>
    </p:extLst>
  </p:cSld>
  <p:clrMapOvr>
    <a:masterClrMapping/>
  </p:clrMapOvr>
  <p:transition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7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8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4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3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2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6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8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4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25447"/>
      </p:ext>
    </p:extLst>
  </p:cSld>
  <p:clrMapOvr>
    <a:masterClrMapping/>
  </p:clrMapOvr>
  <p:transition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89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1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53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2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8720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7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0851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oleObject" Target="../embeddings/oleObject5.bin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vmlDrawing" Target="../drawings/vmlDrawing8.v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5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3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0419759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Slide" r:id="rId21" imgW="519" imgH="520" progId="TCLayout.ActiveDocument.1">
                  <p:embed/>
                </p:oleObj>
              </mc:Choice>
              <mc:Fallback>
                <p:oleObj name="think-cell Slide" r:id="rId21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752" r:id="rId17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61159674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904025598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reen, outdoor, light&#10;&#10;Description automatically generated">
            <a:extLst>
              <a:ext uri="{FF2B5EF4-FFF2-40B4-BE49-F238E27FC236}">
                <a16:creationId xmlns:a16="http://schemas.microsoft.com/office/drawing/2014/main" id="{D1A3CC65-4654-451C-BEF2-70539A2B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EAADAA-BCB4-401E-A014-EF9D57366AB7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8FC5-F1FD-478C-9C83-7C3AE4D32C15}"/>
              </a:ext>
            </a:extLst>
          </p:cNvPr>
          <p:cNvSpPr txBox="1"/>
          <p:nvPr/>
        </p:nvSpPr>
        <p:spPr>
          <a:xfrm>
            <a:off x="401722" y="30022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Ladder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83E48-6738-4618-BA34-5964C2B9C680}"/>
              </a:ext>
            </a:extLst>
          </p:cNvPr>
          <p:cNvCxnSpPr>
            <a:cxnSpLocks/>
          </p:cNvCxnSpPr>
          <p:nvPr/>
        </p:nvCxnSpPr>
        <p:spPr bwMode="auto">
          <a:xfrm>
            <a:off x="475488" y="39742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1BEB25-6F31-413D-B1A8-0E709AC9812A}"/>
              </a:ext>
            </a:extLst>
          </p:cNvPr>
          <p:cNvSpPr txBox="1"/>
          <p:nvPr/>
        </p:nvSpPr>
        <p:spPr>
          <a:xfrm>
            <a:off x="448056" y="41022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Monday 29th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white"/>
                </a:solidFill>
                <a:latin typeface="Tahoma"/>
              </a:rPr>
              <a:t>Core RA team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516906-7DF1-4E5D-BD10-2A9E1FB82E96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845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">
            <a:extLst>
              <a:ext uri="{FF2B5EF4-FFF2-40B4-BE49-F238E27FC236}">
                <a16:creationId xmlns:a16="http://schemas.microsoft.com/office/drawing/2014/main" id="{67C051B5-C823-4647-BC36-0BE8E94D0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46030" y="257557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lang="en-GB" sz="750" b="1" i="1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Complacency/habit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</a:t>
            </a: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</a:t>
            </a:r>
            <a:r>
              <a:rPr lang="en-GB" sz="750" err="1">
                <a:solidFill>
                  <a:srgbClr val="000000"/>
                </a:solidFill>
                <a:latin typeface="Tahoma" pitchFamily="-107" charset="0"/>
              </a:rPr>
              <a:t>ext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: access challenge to care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Treatment inertia and need to overcome mindset shift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as proof of concept (and to share with peers)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Reflects on early JYSELECA experience &amp; positive efficacy outcomes compared with other JAKs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Attends a peer-to peer discussion with local colleagues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Attends a discussion with local expert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Awareness &amp; Access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Access to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access to sampling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experience with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familiarity with Galapagos and new relationship with reps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Differentiation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Perceived lack of differentiation from RINVOQ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Sees no difference in clinic relative to RINVOQ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Negative Safety Halo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Residual JAK concerns from 1</a:t>
            </a:r>
            <a:r>
              <a:rPr lang="en-GB" sz="750" baseline="30000">
                <a:solidFill>
                  <a:srgbClr val="000000"/>
                </a:solidFill>
                <a:latin typeface="Tahoma" pitchFamily="-107" charset="0"/>
              </a:rPr>
              <a:t>st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generation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Clinical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Has a negative experience in a patient in first few patients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differentiate JYSELECA versus other JAKs, especially RINVOQ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Prescribes JYSELECA as their ‘go to’ JAK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is the main concern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&amp; simplicity are important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Satisfaction with their current JAK and no reason to change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Prefer to have a wide armamentarium, rather than a go-to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Like to keep options open as new entries emerge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Competitive messaging and share of voice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Uncertainty around available JYSELELCA support services for HCPs and patients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create an environment that facilitates exchange of positive experiences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Shares positive experiences with colleagues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Gains depth of experience in patients where safety is a concern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Negative experiences that temper their enthusiasm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>
                <a:solidFill>
                  <a:srgbClr val="000000"/>
                </a:solidFill>
                <a:latin typeface="Tahoma" pitchFamily="-107" charset="0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identify, support, and create a platform for JYSELECA advocates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Advocates JYSELECA as JAK of choice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Expands the use of JYSELECA to different types of patients so ultimately JYSELECA becomes JAK of choice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Starts to use JYSELECA as first line JAK inhibitor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 not have a JAK of choice and philosophically opposed to aligning with one product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370E2-98BB-4931-BF1C-AD27EED6B538}"/>
              </a:ext>
            </a:extLst>
          </p:cNvPr>
          <p:cNvSpPr/>
          <p:nvPr/>
        </p:nvSpPr>
        <p:spPr bwMode="auto">
          <a:xfrm>
            <a:off x="7321745" y="6418504"/>
            <a:ext cx="4442544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Summary of RA Workshop Discussion (1 of 2)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if efficacy is not compromised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need for more safe treatment options that do not compromise on efficacy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focus on unmet needs from a patient perspective – less from an HCP perspective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FAQ on 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CoVid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impact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Implementation Guide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LearnJAKStat</a:t>
            </a:r>
            <a:endParaRPr lang="en-GB" sz="80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Published literature (cost of lack of 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ttt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FAQ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TeachJAKStat</a:t>
            </a:r>
            <a:endParaRPr lang="en-GB" sz="80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MyMentum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drop material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efficacy, give opportunity to try – make it easy, but they will be interested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expose to full data incl safety, ref trusted peers/colleagues and hands on experience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i="1">
                <a:solidFill>
                  <a:srgbClr val="000000"/>
                </a:solidFill>
              </a:rPr>
              <a:t>Message Topics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Now available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MoA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: selectivity (vs 1G)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Comprehensive clinical evidence : 3 CT and long term data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Strength of balance story : full strength with safety)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 (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Cpst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) / to be localised)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 b="1" i="1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Detail Aid…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Finch video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Available publications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(refer to channel preference to maximize interactions by segments)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Portal (pending country site map)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reinforce experience, share additional data freely, seed need to share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advocate trial and follow up re experience and expansion of trial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share/encourage patient feedback, patient perspectives, PIO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i="1">
                <a:solidFill>
                  <a:srgbClr val="000000"/>
                </a:solidFill>
                <a:latin typeface="Tahoma" pitchFamily="-107" charset="0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provide opportunities to share experience and discuss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expand patient types as experience is gained – give different ‘pegs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i="1">
                <a:solidFill>
                  <a:srgbClr val="000000"/>
                </a:solidFill>
                <a:latin typeface="Tahoma" pitchFamily="-107" charset="0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 opportunities – keeping in mind loyalty can prob not be expected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to lead to JAK of choice ‘peg’]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and </a:t>
            </a:r>
            <a:r>
              <a:rPr lang="en-US" sz="800" err="1">
                <a:solidFill>
                  <a:srgbClr val="000000"/>
                </a:solidFill>
              </a:rPr>
              <a:t>ptn</a:t>
            </a:r>
            <a:r>
              <a:rPr lang="en-US" sz="800">
                <a:solidFill>
                  <a:srgbClr val="000000"/>
                </a:solidFill>
              </a:rPr>
              <a:t> feedback to lead to JAK of choice ‘peg’ and 1L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Partnership opportunities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i="1">
                <a:solidFill>
                  <a:srgbClr val="000000"/>
                </a:solidFill>
                <a:latin typeface="Tahoma" pitchFamily="-107" charset="0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1E1D24-3F00-475E-AF4F-E5BAA97A3B9B}"/>
              </a:ext>
            </a:extLst>
          </p:cNvPr>
          <p:cNvSpPr/>
          <p:nvPr/>
        </p:nvSpPr>
        <p:spPr bwMode="auto">
          <a:xfrm>
            <a:off x="7722127" y="6418504"/>
            <a:ext cx="4042162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Summary of Workshop Discussion (2 of 2)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16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4.xml><?xml version="1.0" encoding="utf-8"?>
<a:theme xmlns:a="http://schemas.openxmlformats.org/drawingml/2006/main" name="10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5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2E8A18-3918-47B5-9233-40180F41F915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BC45DE-C19C-4CE4-946A-1E602C99A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6BC718-F74B-4813-A1DE-F21DD9659DBA}">
  <ds:schemaRefs>
    <ds:schemaRef ds:uri="0d8c423f-ad67-45a2-8b05-97a43a5b7821"/>
    <ds:schemaRef ds:uri="ead0e857-dec6-4b1e-afd3-48dbfac7dd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Macintosh PowerPoint</Application>
  <PresentationFormat>Widescreen</PresentationFormat>
  <Paragraphs>206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9_Galapagos_template_Basic</vt:lpstr>
      <vt:lpstr>16_Galapagos_template_Basic</vt:lpstr>
      <vt:lpstr>10_Galapagos_template_Basic</vt:lpstr>
      <vt:lpstr>1_Office Theme</vt:lpstr>
      <vt:lpstr>think-cell Slide</vt:lpstr>
      <vt:lpstr>Document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Ladder Workshop 1</dc:title>
  <dc:creator>Gareth Allott</dc:creator>
  <cp:lastModifiedBy>Alexandre Raynaud</cp:lastModifiedBy>
  <cp:revision>2</cp:revision>
  <dcterms:created xsi:type="dcterms:W3CDTF">2021-03-21T09:15:38Z</dcterms:created>
  <dcterms:modified xsi:type="dcterms:W3CDTF">2021-03-30T12:44:51Z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