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91" r:id="rId6"/>
    <p:sldMasterId id="2147483707" r:id="rId7"/>
    <p:sldMasterId id="2147483724" r:id="rId8"/>
  </p:sldMasterIdLst>
  <p:notesMasterIdLst>
    <p:notesMasterId r:id="rId11"/>
  </p:notesMasterIdLst>
  <p:sldIdLst>
    <p:sldId id="2146845403" r:id="rId9"/>
    <p:sldId id="21468453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eth Allott" initials="GA" lastIdx="1" clrIdx="0">
    <p:extLst>
      <p:ext uri="{19B8F6BF-5375-455C-9EA6-DF929625EA0E}">
        <p15:presenceInfo xmlns:p15="http://schemas.microsoft.com/office/powerpoint/2012/main" userId="S::gareth.allott@veeva.com::d67bc1e7-5e6e-4540-bcf9-468a02f7a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C46"/>
    <a:srgbClr val="C63044"/>
    <a:srgbClr val="008986"/>
    <a:srgbClr val="8CA509"/>
    <a:srgbClr val="A15699"/>
    <a:srgbClr val="8EA809"/>
    <a:srgbClr val="000000"/>
    <a:srgbClr val="C1B29C"/>
    <a:srgbClr val="58585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62482-FE30-42A1-B629-8641E2DD6575}" v="4" dt="2021-05-05T05:08:12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eva Salminen" userId="d9b74af8-c6bb-49ef-a415-bfd3d98e89e8" providerId="ADAL" clId="{C9B62482-FE30-42A1-B629-8641E2DD6575}"/>
    <pc:docChg chg="undo custSel delSld modSld">
      <pc:chgData name="Eeva Salminen" userId="d9b74af8-c6bb-49ef-a415-bfd3d98e89e8" providerId="ADAL" clId="{C9B62482-FE30-42A1-B629-8641E2DD6575}" dt="2021-05-05T05:08:56.038" v="16" actId="47"/>
      <pc:docMkLst>
        <pc:docMk/>
      </pc:docMkLst>
      <pc:sldChg chg="del">
        <pc:chgData name="Eeva Salminen" userId="d9b74af8-c6bb-49ef-a415-bfd3d98e89e8" providerId="ADAL" clId="{C9B62482-FE30-42A1-B629-8641E2DD6575}" dt="2021-05-05T05:08:35.335" v="10" actId="47"/>
        <pc:sldMkLst>
          <pc:docMk/>
          <pc:sldMk cId="2367794626" sldId="2134960115"/>
        </pc:sldMkLst>
      </pc:sldChg>
      <pc:sldChg chg="del">
        <pc:chgData name="Eeva Salminen" userId="d9b74af8-c6bb-49ef-a415-bfd3d98e89e8" providerId="ADAL" clId="{C9B62482-FE30-42A1-B629-8641E2DD6575}" dt="2021-05-05T05:08:34.399" v="9" actId="47"/>
        <pc:sldMkLst>
          <pc:docMk/>
          <pc:sldMk cId="737552821" sldId="2146845376"/>
        </pc:sldMkLst>
      </pc:sldChg>
      <pc:sldChg chg="del">
        <pc:chgData name="Eeva Salminen" userId="d9b74af8-c6bb-49ef-a415-bfd3d98e89e8" providerId="ADAL" clId="{C9B62482-FE30-42A1-B629-8641E2DD6575}" dt="2021-05-05T05:08:45.905" v="14" actId="47"/>
        <pc:sldMkLst>
          <pc:docMk/>
          <pc:sldMk cId="852814443" sldId="2146845386"/>
        </pc:sldMkLst>
      </pc:sldChg>
      <pc:sldChg chg="del">
        <pc:chgData name="Eeva Salminen" userId="d9b74af8-c6bb-49ef-a415-bfd3d98e89e8" providerId="ADAL" clId="{C9B62482-FE30-42A1-B629-8641E2DD6575}" dt="2021-05-05T05:08:36.248" v="11" actId="47"/>
        <pc:sldMkLst>
          <pc:docMk/>
          <pc:sldMk cId="475514372" sldId="2146845395"/>
        </pc:sldMkLst>
      </pc:sldChg>
      <pc:sldChg chg="del">
        <pc:chgData name="Eeva Salminen" userId="d9b74af8-c6bb-49ef-a415-bfd3d98e89e8" providerId="ADAL" clId="{C9B62482-FE30-42A1-B629-8641E2DD6575}" dt="2021-05-05T05:08:55.313" v="15" actId="47"/>
        <pc:sldMkLst>
          <pc:docMk/>
          <pc:sldMk cId="4229170655" sldId="2146845396"/>
        </pc:sldMkLst>
      </pc:sldChg>
      <pc:sldChg chg="del">
        <pc:chgData name="Eeva Salminen" userId="d9b74af8-c6bb-49ef-a415-bfd3d98e89e8" providerId="ADAL" clId="{C9B62482-FE30-42A1-B629-8641E2DD6575}" dt="2021-05-05T05:08:56.038" v="16" actId="47"/>
        <pc:sldMkLst>
          <pc:docMk/>
          <pc:sldMk cId="1258008339" sldId="2146845397"/>
        </pc:sldMkLst>
      </pc:sldChg>
      <pc:sldChg chg="addSp delSp modSp mod">
        <pc:chgData name="Eeva Salminen" userId="d9b74af8-c6bb-49ef-a415-bfd3d98e89e8" providerId="ADAL" clId="{C9B62482-FE30-42A1-B629-8641E2DD6575}" dt="2021-05-05T05:08:12.756" v="8"/>
        <pc:sldMkLst>
          <pc:docMk/>
          <pc:sldMk cId="4230091181" sldId="2146845399"/>
        </pc:sldMkLst>
        <pc:spChg chg="mod">
          <ac:chgData name="Eeva Salminen" userId="d9b74af8-c6bb-49ef-a415-bfd3d98e89e8" providerId="ADAL" clId="{C9B62482-FE30-42A1-B629-8641E2DD6575}" dt="2021-05-05T05:08:12.756" v="8"/>
          <ac:spMkLst>
            <pc:docMk/>
            <pc:sldMk cId="4230091181" sldId="2146845399"/>
            <ac:spMk id="25" creationId="{0BDA61AE-03DB-40C7-8147-9714CE3C8967}"/>
          </ac:spMkLst>
        </pc:spChg>
        <pc:spChg chg="add del mod">
          <ac:chgData name="Eeva Salminen" userId="d9b74af8-c6bb-49ef-a415-bfd3d98e89e8" providerId="ADAL" clId="{C9B62482-FE30-42A1-B629-8641E2DD6575}" dt="2021-05-05T05:07:48.893" v="3" actId="5793"/>
          <ac:spMkLst>
            <pc:docMk/>
            <pc:sldMk cId="4230091181" sldId="2146845399"/>
            <ac:spMk id="28" creationId="{336542F8-2BCE-419C-A3BA-FB8DB765B49B}"/>
          </ac:spMkLst>
        </pc:spChg>
        <pc:spChg chg="add mod">
          <ac:chgData name="Eeva Salminen" userId="d9b74af8-c6bb-49ef-a415-bfd3d98e89e8" providerId="ADAL" clId="{C9B62482-FE30-42A1-B629-8641E2DD6575}" dt="2021-05-05T05:07:49.924" v="4"/>
          <ac:spMkLst>
            <pc:docMk/>
            <pc:sldMk cId="4230091181" sldId="2146845399"/>
            <ac:spMk id="50" creationId="{E51F9B27-117F-4A0B-804F-F07B5013DCF8}"/>
          </ac:spMkLst>
        </pc:spChg>
      </pc:sldChg>
      <pc:sldChg chg="del">
        <pc:chgData name="Eeva Salminen" userId="d9b74af8-c6bb-49ef-a415-bfd3d98e89e8" providerId="ADAL" clId="{C9B62482-FE30-42A1-B629-8641E2DD6575}" dt="2021-05-05T05:08:44.581" v="12" actId="47"/>
        <pc:sldMkLst>
          <pc:docMk/>
          <pc:sldMk cId="2859557784" sldId="2146845401"/>
        </pc:sldMkLst>
      </pc:sldChg>
      <pc:sldChg chg="del">
        <pc:chgData name="Eeva Salminen" userId="d9b74af8-c6bb-49ef-a415-bfd3d98e89e8" providerId="ADAL" clId="{C9B62482-FE30-42A1-B629-8641E2DD6575}" dt="2021-05-05T05:08:45.214" v="13" actId="47"/>
        <pc:sldMkLst>
          <pc:docMk/>
          <pc:sldMk cId="391224119" sldId="2146845402"/>
        </pc:sldMkLst>
      </pc:sldChg>
      <pc:sldMasterChg chg="delSldLayout">
        <pc:chgData name="Eeva Salminen" userId="d9b74af8-c6bb-49ef-a415-bfd3d98e89e8" providerId="ADAL" clId="{C9B62482-FE30-42A1-B629-8641E2DD6575}" dt="2021-05-05T05:08:45.905" v="14" actId="47"/>
        <pc:sldMasterMkLst>
          <pc:docMk/>
          <pc:sldMasterMk cId="1689745667" sldId="2147483724"/>
        </pc:sldMasterMkLst>
        <pc:sldLayoutChg chg="del">
          <pc:chgData name="Eeva Salminen" userId="d9b74af8-c6bb-49ef-a415-bfd3d98e89e8" providerId="ADAL" clId="{C9B62482-FE30-42A1-B629-8641E2DD6575}" dt="2021-05-05T05:08:45.905" v="14" actId="47"/>
          <pc:sldLayoutMkLst>
            <pc:docMk/>
            <pc:sldMasterMk cId="1689745667" sldId="2147483724"/>
            <pc:sldLayoutMk cId="3929329476" sldId="214748375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895C-CFD7-4F98-8A19-2E8E3E1D1E68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5F5EB-E4E0-4709-9BD7-A22EE905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6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#1</a:t>
            </a:r>
          </a:p>
          <a:p>
            <a:r>
              <a:rPr lang="en-CA" dirty="0"/>
              <a:t>Mavericks lowest priority as they will already try new things on their own.</a:t>
            </a:r>
          </a:p>
          <a:p>
            <a:r>
              <a:rPr lang="en-CA" dirty="0"/>
              <a:t>Pragmatists are using JAKs so we need to demonstrate that there is still a need for a new/different </a:t>
            </a:r>
            <a:r>
              <a:rPr lang="en-CA" dirty="0" err="1"/>
              <a:t>JAKi</a:t>
            </a:r>
            <a:endParaRPr lang="en-CA" dirty="0"/>
          </a:p>
          <a:p>
            <a:endParaRPr lang="en-CA" dirty="0"/>
          </a:p>
          <a:p>
            <a:r>
              <a:rPr lang="en-CA" dirty="0"/>
              <a:t>#2</a:t>
            </a:r>
          </a:p>
          <a:p>
            <a:r>
              <a:rPr lang="en-CA" dirty="0"/>
              <a:t>Mavericks are most likely be early adopters and also share their experience so we want to ensure they have early positive experience</a:t>
            </a:r>
          </a:p>
          <a:p>
            <a:r>
              <a:rPr lang="en-CA" dirty="0"/>
              <a:t>Pragmatists tend to bend the rules to solve problems, focusing on safety provides a strong reason to believe</a:t>
            </a:r>
          </a:p>
          <a:p>
            <a:r>
              <a:rPr lang="en-CA" dirty="0"/>
              <a:t>Compassionates will want to hear from and be reassured by peers so important to get the other two comfortable first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#3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Pragmatists most concerned with safety – need to differentiate on safety to achieve earlier us and differentiate against RINVOQ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Mavericks third because they will try anyway and also form their own opinion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#4 and #5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Pragmatists first because they are more likely to be long-term advocates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Mavericks second because want to keep them interested in JYSELECA by giving them a platform but they may move on to other products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Compassionates last because they will wait to hear from M and P – so we need M and P on board and sharing their stories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5F5EB-E4E0-4709-9BD7-A22EE9051C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3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7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44176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08485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2376601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043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15338195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2013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9182640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97464568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980540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7391959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97445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0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029352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25635"/>
      </p:ext>
    </p:extLst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13813"/>
      </p:ext>
    </p:extLst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33329"/>
      </p:ext>
    </p:extLst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67298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482458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5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4527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47235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434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34527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22775"/>
      </p:ext>
    </p:extLst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061055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5760966"/>
      </p:ext>
    </p:extLst>
  </p:cSld>
  <p:clrMapOvr>
    <a:masterClrMapping/>
  </p:clrMapOvr>
  <p:transition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246307"/>
      </p:ext>
    </p:extLst>
  </p:cSld>
  <p:clrMapOvr>
    <a:masterClrMapping/>
  </p:clrMapOvr>
  <p:transition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97031920"/>
      </p:ext>
    </p:extLst>
  </p:cSld>
  <p:clrMapOvr>
    <a:masterClrMapping/>
  </p:clrMapOvr>
  <p:transition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49008"/>
      </p:ext>
    </p:extLst>
  </p:cSld>
  <p:clrMapOvr>
    <a:masterClrMapping/>
  </p:clrMapOvr>
  <p:transition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 cstate="email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55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58090"/>
      </p:ext>
    </p:extLst>
  </p:cSld>
  <p:clrMapOvr>
    <a:masterClrMapping/>
  </p:clrMapOvr>
  <p:transition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7067485"/>
      </p:ext>
    </p:extLst>
  </p:cSld>
  <p:clrMapOvr>
    <a:masterClrMapping/>
  </p:clrMapOvr>
  <p:transition>
    <p:wipe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47087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71081"/>
      </p:ext>
    </p:extLst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39029"/>
      </p:ext>
    </p:extLst>
  </p:cSld>
  <p:clrMapOvr>
    <a:masterClrMapping/>
  </p:clrMapOvr>
  <p:transition>
    <p:wipe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83291"/>
      </p:ext>
    </p:extLst>
  </p:cSld>
  <p:clrMapOvr>
    <a:masterClrMapping/>
  </p:clrMapOvr>
  <p:transition>
    <p:wipe dir="d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90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46615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5645986" y="1412969"/>
            <a:ext cx="900028" cy="914400"/>
            <a:chOff x="5127584" y="2099392"/>
            <a:chExt cx="555329" cy="564197"/>
          </a:xfrm>
        </p:grpSpPr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5127584" y="2099392"/>
              <a:ext cx="555329" cy="564197"/>
            </a:xfrm>
            <a:custGeom>
              <a:avLst/>
              <a:gdLst>
                <a:gd name="T0" fmla="*/ 0 w 1315"/>
                <a:gd name="T1" fmla="*/ 0 h 1336"/>
                <a:gd name="T2" fmla="*/ 229 w 1315"/>
                <a:gd name="T3" fmla="*/ 0 h 1336"/>
                <a:gd name="T4" fmla="*/ 659 w 1315"/>
                <a:gd name="T5" fmla="*/ 873 h 1336"/>
                <a:gd name="T6" fmla="*/ 1090 w 1315"/>
                <a:gd name="T7" fmla="*/ 0 h 1336"/>
                <a:gd name="T8" fmla="*/ 1315 w 1315"/>
                <a:gd name="T9" fmla="*/ 0 h 1336"/>
                <a:gd name="T10" fmla="*/ 659 w 1315"/>
                <a:gd name="T11" fmla="*/ 1336 h 1336"/>
                <a:gd name="T12" fmla="*/ 0 w 131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5" h="1336">
                  <a:moveTo>
                    <a:pt x="0" y="0"/>
                  </a:moveTo>
                  <a:lnTo>
                    <a:pt x="229" y="0"/>
                  </a:lnTo>
                  <a:lnTo>
                    <a:pt x="659" y="873"/>
                  </a:lnTo>
                  <a:lnTo>
                    <a:pt x="1090" y="0"/>
                  </a:lnTo>
                  <a:lnTo>
                    <a:pt x="1315" y="0"/>
                  </a:lnTo>
                  <a:lnTo>
                    <a:pt x="659" y="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8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5279613" y="2099392"/>
              <a:ext cx="250848" cy="251270"/>
            </a:xfrm>
            <a:custGeom>
              <a:avLst/>
              <a:gdLst>
                <a:gd name="T0" fmla="*/ 0 w 135"/>
                <a:gd name="T1" fmla="*/ 0 h 135"/>
                <a:gd name="T2" fmla="*/ 68 w 135"/>
                <a:gd name="T3" fmla="*/ 135 h 135"/>
                <a:gd name="T4" fmla="*/ 135 w 135"/>
                <a:gd name="T5" fmla="*/ 0 h 135"/>
                <a:gd name="T6" fmla="*/ 0 w 135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5">
                  <a:moveTo>
                    <a:pt x="0" y="0"/>
                  </a:moveTo>
                  <a:cubicBezTo>
                    <a:pt x="68" y="135"/>
                    <a:pt x="68" y="135"/>
                    <a:pt x="68" y="135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398"/>
            </a:p>
          </p:txBody>
        </p:sp>
      </p:grpSp>
    </p:spTree>
    <p:extLst>
      <p:ext uri="{BB962C8B-B14F-4D97-AF65-F5344CB8AC3E}">
        <p14:creationId xmlns:p14="http://schemas.microsoft.com/office/powerpoint/2010/main" val="126227274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 userDrawn="1"/>
        </p:nvGraphicFramePr>
        <p:xfrm>
          <a:off x="1524000" y="3346450"/>
          <a:ext cx="9144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46450"/>
                        <a:ext cx="9144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609600" y="1298448"/>
            <a:ext cx="10972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7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66599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58683"/>
      </p:ext>
    </p:extLst>
  </p:cSld>
  <p:clrMapOvr>
    <a:masterClrMapping/>
  </p:clrMapOvr>
  <p:transition>
    <p:wipe dir="d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6838184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77193289"/>
      </p:ext>
    </p:extLst>
  </p:cSld>
  <p:clrMapOvr>
    <a:masterClrMapping/>
  </p:clrMapOvr>
  <p:transition>
    <p:wipe dir="d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08557"/>
      </p:ext>
    </p:extLst>
  </p:cSld>
  <p:clrMapOvr>
    <a:masterClrMapping/>
  </p:clrMapOvr>
  <p:transition>
    <p:wipe dir="d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8325970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409673"/>
      </p:ext>
    </p:extLst>
  </p:cSld>
  <p:clrMapOvr>
    <a:masterClrMapping/>
  </p:clrMapOvr>
  <p:transition>
    <p:wipe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32175"/>
      </p:ext>
    </p:extLst>
  </p:cSld>
  <p:clrMapOvr>
    <a:masterClrMapping/>
  </p:clrMapOvr>
  <p:transition>
    <p:wipe dir="d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81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861533"/>
      </p:ext>
    </p:extLst>
  </p:cSld>
  <p:clrMapOvr>
    <a:masterClrMapping/>
  </p:clrMapOvr>
  <p:transition>
    <p:wipe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8751"/>
      </p:ext>
    </p:extLst>
  </p:cSld>
  <p:clrMapOvr>
    <a:masterClrMapping/>
  </p:clrMapOvr>
  <p:transition>
    <p:wipe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40697"/>
      </p:ext>
    </p:extLst>
  </p:cSld>
  <p:clrMapOvr>
    <a:masterClrMapping/>
  </p:clrMapOvr>
  <p:transition>
    <p:wipe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70463"/>
      </p:ext>
    </p:extLst>
  </p:cSld>
  <p:clrMapOvr>
    <a:masterClrMapping/>
  </p:clrMapOvr>
  <p:transition>
    <p:wipe dir="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2956381"/>
      </p:ext>
    </p:extLst>
  </p:cSld>
  <p:clrMapOvr>
    <a:masterClrMapping/>
  </p:clrMapOvr>
  <p:transition>
    <p:wipe dir="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15280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26517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70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6877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21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EC7FEB-3003-CF4D-A0F5-0CC93E08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2277" y="5549296"/>
            <a:ext cx="2976331" cy="568003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E3826A-D34B-9245-A792-8736A1692C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2133" y="2452620"/>
            <a:ext cx="7696200" cy="11194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F936-6769-5E4F-9013-92A64286AAAC}"/>
              </a:ext>
            </a:extLst>
          </p:cNvPr>
          <p:cNvCxnSpPr>
            <a:cxnSpLocks/>
          </p:cNvCxnSpPr>
          <p:nvPr userDrawn="1"/>
        </p:nvCxnSpPr>
        <p:spPr>
          <a:xfrm>
            <a:off x="2252133" y="3572069"/>
            <a:ext cx="7696200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AC4FD4-8040-1940-A5A6-CB21B9EFAD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33" y="3750733"/>
            <a:ext cx="7696200" cy="52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34FC74-1D5B-C143-891E-3E826BD73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134" y="4592302"/>
            <a:ext cx="2742949" cy="216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67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AC81BB4-212F-F341-80DB-09B1016D3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2134" y="5857970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486E00-792C-4543-B570-6D54CEF7D7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2768" y="886933"/>
            <a:ext cx="2759417" cy="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15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0D4D6-C6A9-4342-AAFE-6F94FB21C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97051"/>
            <a:ext cx="10464800" cy="273140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243E947-ECA8-1E4D-9828-568C2A74E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1667"/>
            <a:ext cx="2491497" cy="17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82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34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3A195-CE96-D842-9603-C967A7C7D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083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87BDDA0-37D6-374F-8CD6-794707DCF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F959AB0-4E19-5643-AEF5-198333A5FA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7F8215E-591F-2447-B058-033F7A5F4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5E04DBA0-A8F2-BD4F-B20A-C1A4AECA4F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91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8C5D-2A98-6746-B2C9-B3F01796E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F4FAF77-E84D-2240-9062-F25F34D11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96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66E420-28E6-E142-B1C4-384F0C26A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1797052"/>
            <a:ext cx="10464800" cy="4032249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C1030D3-4C88-E241-BC5F-ED0CCACA7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9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6F0515-DD29-764E-8F2E-9E615FCF4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10464800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4328970-8600-5544-AFEF-04A9B4380F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FD8C13-2F89-1242-A1B3-BF115D26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75789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6D42A49-1496-0E41-AAE2-53504FCBDB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58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14966"/>
      </p:ext>
    </p:extLst>
  </p:cSld>
  <p:clrMapOvr>
    <a:masterClrMapping/>
  </p:clrMapOvr>
  <p:transition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2E0F9E-1B89-1A44-B589-26AED4514D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7579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790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E715AC-2F65-9D48-9C31-DC2EA363E1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F90011C-BABB-F147-886E-E51EC07CE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47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0CE29-A07C-E24F-86E6-33E3860C4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434B-45BC-724F-86CA-DB078C2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455E9F-B1B6-CC4B-ADB7-FE762C83F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1" y="1797052"/>
            <a:ext cx="1046479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83D25DA-F533-E449-9C72-EFA5288FF9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A09709B-93D1-5846-BF92-D12943FA2C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EF141EE-5539-1E48-B306-D1F0A8587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E552D1-BAD2-FC4B-AD94-43053B4AB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F562FFE-D301-974C-A769-E835F8377A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61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7DF505-FAF6-7A4F-BDF3-BDD09CAE2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275790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468750AA-7237-184E-A7B9-579FE9B79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" y="6436788"/>
            <a:ext cx="773253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35F48131-D77A-0B47-806E-66BEAA9F02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736730F5-6A73-044A-85F1-02198CFBF2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38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2BA6798-D065-0746-BEBD-1923E07F6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2736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818016-5C96-2B44-884F-78BB62E2084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30170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680852F8-925F-F747-9419-8ED70D56B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6767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8DD4382-CCED-7C4E-85DC-CA00337C4B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691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E053E3C-116F-A740-8A63-D11633115E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448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normalizeH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8EACA12-8FC8-D944-8F1A-2ED7D797F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36755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362241-D360-4341-B421-C79188810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7189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9014FE69-157F-3845-AA60-171FEC9222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1D46319A-51C9-1A4C-976D-5DBFF1BD42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14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8A6D4D4-8209-3345-A637-D0217991F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F7611B0-AEF8-294E-B9B5-36365DE4D6DE}"/>
              </a:ext>
            </a:extLst>
          </p:cNvPr>
          <p:cNvSpPr/>
          <p:nvPr userDrawn="1"/>
        </p:nvSpPr>
        <p:spPr>
          <a:xfrm>
            <a:off x="863601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3D6D5C0-A05A-594C-919D-81D4F19F36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3704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550DAC-D03A-BB46-9632-389518083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85605-5E70-484D-852E-E62D263C437A}"/>
              </a:ext>
            </a:extLst>
          </p:cNvPr>
          <p:cNvSpPr/>
          <p:nvPr userDrawn="1"/>
        </p:nvSpPr>
        <p:spPr>
          <a:xfrm>
            <a:off x="863602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CAB3FA-A240-1544-9F00-90FED28AEDD4}"/>
              </a:ext>
            </a:extLst>
          </p:cNvPr>
          <p:cNvSpPr/>
          <p:nvPr userDrawn="1"/>
        </p:nvSpPr>
        <p:spPr>
          <a:xfrm>
            <a:off x="8832746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5DE3F2F-40CA-514E-A735-725DC8A985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72849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E33E935-9726-AE4A-90AB-D0454CEE6C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2747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0C71D-BF52-AD40-8CEC-51F5CEFBC8B7}"/>
              </a:ext>
            </a:extLst>
          </p:cNvPr>
          <p:cNvSpPr/>
          <p:nvPr userDrawn="1"/>
        </p:nvSpPr>
        <p:spPr>
          <a:xfrm>
            <a:off x="8832747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D885CE-38EA-414B-871F-D34C618F7798}"/>
              </a:ext>
            </a:extLst>
          </p:cNvPr>
          <p:cNvSpPr/>
          <p:nvPr userDrawn="1"/>
        </p:nvSpPr>
        <p:spPr>
          <a:xfrm>
            <a:off x="6177199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AA70F9F-715E-604A-9F09-1E2D9F0E772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7302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47E00C1-754D-024B-BCE6-1DB1A85C3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201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DEAA2F-6124-5345-9CF4-2E835CCDE9C8}"/>
              </a:ext>
            </a:extLst>
          </p:cNvPr>
          <p:cNvSpPr/>
          <p:nvPr userDrawn="1"/>
        </p:nvSpPr>
        <p:spPr>
          <a:xfrm>
            <a:off x="6177200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DCC53D-2C00-D34B-B93B-F91346938C44}"/>
              </a:ext>
            </a:extLst>
          </p:cNvPr>
          <p:cNvSpPr/>
          <p:nvPr userDrawn="1"/>
        </p:nvSpPr>
        <p:spPr>
          <a:xfrm>
            <a:off x="3518793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F8FE733-3114-0E47-BE26-3D8F5F08FE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896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555CE-4667-2F4F-84E2-67951FC1DC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18794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B30E6E-8CDE-F144-90FA-7D85002BD66E}"/>
              </a:ext>
            </a:extLst>
          </p:cNvPr>
          <p:cNvSpPr/>
          <p:nvPr userDrawn="1"/>
        </p:nvSpPr>
        <p:spPr>
          <a:xfrm>
            <a:off x="3518794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854BBA-939F-F844-BEC1-E1C866928E11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A6D89C-E52A-4141-813F-0D60B78B3973}"/>
              </a:ext>
            </a:extLst>
          </p:cNvPr>
          <p:cNvCxnSpPr>
            <a:cxnSpLocks/>
          </p:cNvCxnSpPr>
          <p:nvPr userDrawn="1"/>
        </p:nvCxnSpPr>
        <p:spPr>
          <a:xfrm>
            <a:off x="3512839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F21D6-BB36-CB49-AD04-2ECEAEC1CF60}"/>
              </a:ext>
            </a:extLst>
          </p:cNvPr>
          <p:cNvCxnSpPr>
            <a:cxnSpLocks/>
          </p:cNvCxnSpPr>
          <p:nvPr userDrawn="1"/>
        </p:nvCxnSpPr>
        <p:spPr>
          <a:xfrm>
            <a:off x="61804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FCC4-A226-E142-B41A-468507FFB947}"/>
              </a:ext>
            </a:extLst>
          </p:cNvPr>
          <p:cNvCxnSpPr>
            <a:cxnSpLocks/>
          </p:cNvCxnSpPr>
          <p:nvPr userDrawn="1"/>
        </p:nvCxnSpPr>
        <p:spPr>
          <a:xfrm>
            <a:off x="88419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8762971-3C37-D649-8FF2-3A25E28ECA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12D49F86-BDDB-DD43-9209-80C4DF2FB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5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F4E8F0-E43E-A74C-91E1-6E1FD8D1E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99861F-00E2-1148-B38A-E12B8B2BF820}"/>
              </a:ext>
            </a:extLst>
          </p:cNvPr>
          <p:cNvSpPr/>
          <p:nvPr userDrawn="1"/>
        </p:nvSpPr>
        <p:spPr>
          <a:xfrm>
            <a:off x="863600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349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2DEF93-380D-3B47-9E80-5662FED8C0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602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0C2B7-C762-0745-A0C1-322189BEDABC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8C81C5-38CC-1747-88CF-619160A4AA6D}"/>
              </a:ext>
            </a:extLst>
          </p:cNvPr>
          <p:cNvCxnSpPr>
            <a:cxnSpLocks/>
          </p:cNvCxnSpPr>
          <p:nvPr userDrawn="1"/>
        </p:nvCxnSpPr>
        <p:spPr>
          <a:xfrm>
            <a:off x="863601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F47650E-BC51-E04D-931C-6D33E554D71D}"/>
              </a:ext>
            </a:extLst>
          </p:cNvPr>
          <p:cNvSpPr/>
          <p:nvPr userDrawn="1"/>
        </p:nvSpPr>
        <p:spPr>
          <a:xfrm>
            <a:off x="6275789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E282F56-A7E9-B44A-98D8-8D640527D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22538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F90CFB-8BA0-C64A-AC81-45A7C7333E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791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5F69A-30E4-8D4C-9B3D-829782E15F84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7264E-E94F-9044-B27E-E74ED140023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6E4D2569-7DD1-1241-B244-4BA0A18AC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94087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11BDA96-5809-5341-BAD3-9F7BB3E2F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395642-DBA4-1140-9D7A-1389F8A55E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1F5EA692-C4E3-514C-98CC-90CE83146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33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8FC3FB0-CF43-D541-A532-3CFC6D2DA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18687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5E05213-E9A3-5A4D-A76C-3CC50B0AB2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417850-FA45-B549-AD14-868BE1ED9F18}"/>
              </a:ext>
            </a:extLst>
          </p:cNvPr>
          <p:cNvSpPr/>
          <p:nvPr userDrawn="1"/>
        </p:nvSpPr>
        <p:spPr>
          <a:xfrm>
            <a:off x="86360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DA29B-4AE0-4D46-9E0C-DE58C9059C0C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BE9C0CC-593B-CC48-A2EF-0A2E34839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2803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6F7B96B-AC5A-3348-9FAC-C9EC6B90D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534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A3D2D-FAB7-D648-A95A-8E8FB2EEA1AF}"/>
              </a:ext>
            </a:extLst>
          </p:cNvPr>
          <p:cNvSpPr/>
          <p:nvPr userDrawn="1"/>
        </p:nvSpPr>
        <p:spPr>
          <a:xfrm>
            <a:off x="4429533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B53C4-6BCC-9F41-8DC6-C1C441D5CEFF}"/>
              </a:ext>
            </a:extLst>
          </p:cNvPr>
          <p:cNvCxnSpPr>
            <a:cxnSpLocks/>
          </p:cNvCxnSpPr>
          <p:nvPr userDrawn="1"/>
        </p:nvCxnSpPr>
        <p:spPr>
          <a:xfrm>
            <a:off x="4429532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C6527C99-B704-3948-A8EB-E762CC3DC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040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759688E-CD1B-B540-B666-B135DBCD6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7131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B20A2-9C1B-9B4E-90FE-1034AF294ECD}"/>
              </a:ext>
            </a:extLst>
          </p:cNvPr>
          <p:cNvSpPr/>
          <p:nvPr userDrawn="1"/>
        </p:nvSpPr>
        <p:spPr>
          <a:xfrm>
            <a:off x="797713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FE0ADB-0F95-C24C-98B6-0975C8F64CD4}"/>
              </a:ext>
            </a:extLst>
          </p:cNvPr>
          <p:cNvCxnSpPr>
            <a:cxnSpLocks/>
          </p:cNvCxnSpPr>
          <p:nvPr userDrawn="1"/>
        </p:nvCxnSpPr>
        <p:spPr>
          <a:xfrm>
            <a:off x="7977129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9F3F5BE7-6635-F941-8B5E-750365C7E3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8686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8FA5D8-1B42-C544-B87A-65D4F2C26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83283C0E-634B-F243-BF1E-CA70CA36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2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263-B582-FE40-BD7E-C4DCD3E0B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563CBF-5735-6447-A93D-0D4AFA601026}"/>
              </a:ext>
            </a:extLst>
          </p:cNvPr>
          <p:cNvSpPr/>
          <p:nvPr userDrawn="1"/>
        </p:nvSpPr>
        <p:spPr>
          <a:xfrm>
            <a:off x="863600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49D3357-0AE1-4F41-BAB8-A10DCDD2B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0349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46F5D6-5875-AD43-8F9B-656508FD1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02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20629-DF0F-2A4C-93E4-004CED5DE1B0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19043-5300-8C49-8542-A1B1C5350662}"/>
              </a:ext>
            </a:extLst>
          </p:cNvPr>
          <p:cNvCxnSpPr>
            <a:cxnSpLocks/>
          </p:cNvCxnSpPr>
          <p:nvPr userDrawn="1"/>
        </p:nvCxnSpPr>
        <p:spPr>
          <a:xfrm>
            <a:off x="863601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EB59C99-B5FF-F046-94EF-7C45AB324076}"/>
              </a:ext>
            </a:extLst>
          </p:cNvPr>
          <p:cNvSpPr/>
          <p:nvPr userDrawn="1"/>
        </p:nvSpPr>
        <p:spPr>
          <a:xfrm>
            <a:off x="6275789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26494BA1-9106-434A-B9C6-4051B09B3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197" marR="0" lvl="0" indent="-139197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8240EA-EBCE-F842-ACD1-3E8EBFC3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AAC37-D8DE-444C-A917-ECCD6FF197DB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6DD487-CF6E-F046-B48E-0AADA528410A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448A1C-51A0-B949-82E7-7CC2B1BC1999}"/>
              </a:ext>
            </a:extLst>
          </p:cNvPr>
          <p:cNvSpPr/>
          <p:nvPr userDrawn="1"/>
        </p:nvSpPr>
        <p:spPr>
          <a:xfrm>
            <a:off x="863600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B7BFD81-9BE9-BF4A-B728-5CC78FB36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0349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FD692E-0D7D-4846-B050-98C3F5840F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602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EF0A7-763B-B940-AE76-BDA098AAE936}"/>
              </a:ext>
            </a:extLst>
          </p:cNvPr>
          <p:cNvSpPr/>
          <p:nvPr userDrawn="1"/>
        </p:nvSpPr>
        <p:spPr>
          <a:xfrm>
            <a:off x="863601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771312-DCC6-B94F-B004-8E9DE59F70C9}"/>
              </a:ext>
            </a:extLst>
          </p:cNvPr>
          <p:cNvCxnSpPr>
            <a:cxnSpLocks/>
          </p:cNvCxnSpPr>
          <p:nvPr userDrawn="1"/>
        </p:nvCxnSpPr>
        <p:spPr>
          <a:xfrm>
            <a:off x="863601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7734D-41E6-EC49-81D6-7F6E340EF91F}"/>
              </a:ext>
            </a:extLst>
          </p:cNvPr>
          <p:cNvSpPr/>
          <p:nvPr userDrawn="1"/>
        </p:nvSpPr>
        <p:spPr>
          <a:xfrm>
            <a:off x="6275789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61F89409-BFC5-464A-B894-FE92CD3B1C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156DF22-B940-3D43-A980-6CF14EFE2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AA0C18-140E-8C41-8199-68406BFCB914}"/>
              </a:ext>
            </a:extLst>
          </p:cNvPr>
          <p:cNvSpPr/>
          <p:nvPr userDrawn="1"/>
        </p:nvSpPr>
        <p:spPr>
          <a:xfrm>
            <a:off x="6275790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396826-4C94-F049-9A3C-722635B6070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4859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D1C421C-78F1-4448-A619-55E0DC2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563FB27-CF07-3B44-840A-2AE6E57692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58538397-5740-5641-9179-53714A648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46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AF84E0-0949-F840-A9B4-1521ADCB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56309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A87D5D9-86A7-8849-914E-249E50678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2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680962B-FBC1-9647-B4A1-88289458B7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3602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FCDFBAC7-F0E7-DA46-91A5-892B642C946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2915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err="1"/>
              <a:t>leve</a:t>
            </a:r>
            <a:endParaRPr lang="en-US"/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B136980-B961-E344-B037-CE91E072C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2915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1CC64DD4-9725-AC4B-AF81-20A94999D2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3602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A935D7D4-BBC8-E446-8C28-6EB0C64BFD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3602" y="3954283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39802B60-38D9-854E-B65D-91DC64263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62915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555417B1-BB88-4E49-8E03-E3C2C28521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2915" y="3854151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E4BF7D6-5186-EA48-A17C-60D3981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13F3180-DADD-1F4D-855F-78F1B16F2D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96E5E451-2BD1-3A49-8DED-E9FA81C45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8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FB098-55A4-BA46-A9E1-D2D8D0008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2800"/>
            <a:ext cx="5052604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8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7DF1266-DFF3-1F47-9AF9-C4DB6C6FE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4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25447"/>
      </p:ext>
    </p:extLst>
  </p:cSld>
  <p:clrMapOvr>
    <a:masterClrMapping/>
  </p:clrMapOvr>
  <p:transition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4C795-8967-2545-9806-79E6156E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321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3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79426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0E74B1D-D901-E84E-9EC7-49DF125A07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993FBC66-A669-A64C-8C35-852C386C60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89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96200C-4F23-AB48-98AA-F1C3718B4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968299" y="152403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8299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801980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4D5D6F4-BFDF-DB45-BE4F-24A1172D2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741AF9A-9588-8B45-A10C-A133D87E9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1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EE154-1D04-A944-85D3-3DCC3AF4D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A53D7EC-8354-E14A-A7FA-81AD863786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082" y="2456463"/>
            <a:ext cx="5050671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CFA1914-78AE-134E-8209-EA026A733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832845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D0110D-75B4-F04E-931A-5176A6DAA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7728" y="1523420"/>
            <a:ext cx="5050672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3849F72-96AA-DC45-B908-A4B8D4257A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C2E079-38A2-634C-ADF9-5C40352E90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56622307-1967-9547-BEF7-EFEE04D4B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53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82B460-7034-244F-8EB8-CD53BC66B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0" y="2640647"/>
            <a:ext cx="5052605" cy="15767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Aft>
                <a:spcPts val="800"/>
              </a:spcAft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 Click </a:t>
            </a:r>
            <a:br>
              <a:rPr lang="en-US"/>
            </a:br>
            <a:r>
              <a:rPr lang="en-US"/>
              <a:t>to edit Master title style Click to edit Master title style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EC2D0-2066-7C46-B4A9-56BE033DFDC7}"/>
              </a:ext>
            </a:extLst>
          </p:cNvPr>
          <p:cNvSpPr/>
          <p:nvPr userDrawn="1"/>
        </p:nvSpPr>
        <p:spPr>
          <a:xfrm>
            <a:off x="6275789" y="1348510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74F64-410F-C140-BEF2-50EB28C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1504953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34475F-C46F-B44B-A7AB-22F233A73D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90918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2941-1391-9F41-9B05-2564737D1CA5}"/>
              </a:ext>
            </a:extLst>
          </p:cNvPr>
          <p:cNvSpPr/>
          <p:nvPr userDrawn="1"/>
        </p:nvSpPr>
        <p:spPr>
          <a:xfrm>
            <a:off x="6275790" y="86169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97074-7CD0-7547-BD7C-BD20A83DACB8}"/>
              </a:ext>
            </a:extLst>
          </p:cNvPr>
          <p:cNvCxnSpPr>
            <a:cxnSpLocks/>
          </p:cNvCxnSpPr>
          <p:nvPr userDrawn="1"/>
        </p:nvCxnSpPr>
        <p:spPr>
          <a:xfrm>
            <a:off x="6275790" y="132608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3C7861-043E-244B-A15E-3DF348BA7133}"/>
              </a:ext>
            </a:extLst>
          </p:cNvPr>
          <p:cNvSpPr/>
          <p:nvPr userDrawn="1"/>
        </p:nvSpPr>
        <p:spPr>
          <a:xfrm>
            <a:off x="6275789" y="3062723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F6C341A-8889-374B-BFD0-8BFB09C03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2538" y="3219167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B5CC2A-8814-AD4C-94A8-AAB9E739A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5791" y="2623397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A1A5C2-4744-F145-A9EE-D5FFC29D9377}"/>
              </a:ext>
            </a:extLst>
          </p:cNvPr>
          <p:cNvSpPr/>
          <p:nvPr userDrawn="1"/>
        </p:nvSpPr>
        <p:spPr>
          <a:xfrm>
            <a:off x="6275790" y="2575905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9CC34-F23B-FB44-8393-64C036694B05}"/>
              </a:ext>
            </a:extLst>
          </p:cNvPr>
          <p:cNvCxnSpPr>
            <a:cxnSpLocks/>
          </p:cNvCxnSpPr>
          <p:nvPr userDrawn="1"/>
        </p:nvCxnSpPr>
        <p:spPr>
          <a:xfrm>
            <a:off x="6275790" y="3040300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7D46D13-1898-BE48-8476-8DDF1462B5E0}"/>
              </a:ext>
            </a:extLst>
          </p:cNvPr>
          <p:cNvSpPr/>
          <p:nvPr userDrawn="1"/>
        </p:nvSpPr>
        <p:spPr>
          <a:xfrm>
            <a:off x="6275789" y="4776937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5DF601-A9E2-AF4C-9435-B4DAF08F9F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933380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AE032-B3A3-C442-B8DC-8F7A485F12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4337610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874F8-D35C-B34B-AB7A-97BE3CD53502}"/>
              </a:ext>
            </a:extLst>
          </p:cNvPr>
          <p:cNvSpPr/>
          <p:nvPr userDrawn="1"/>
        </p:nvSpPr>
        <p:spPr>
          <a:xfrm>
            <a:off x="6275790" y="4290118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1A1E44-7E0A-484E-AFB5-1E7B861E02F7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754513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F351E5A-10FB-0542-BE75-9A4B4820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EE7216-519C-264E-BC91-04B7F29507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5" name="Picture 24" descr="A picture containing food&#10;&#10;Description automatically generated">
            <a:extLst>
              <a:ext uri="{FF2B5EF4-FFF2-40B4-BE49-F238E27FC236}">
                <a16:creationId xmlns:a16="http://schemas.microsoft.com/office/drawing/2014/main" id="{8D35097E-1DE5-7C4C-A9B3-3A1800DAF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2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74638"/>
            <a:ext cx="11127409" cy="92799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4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1"/>
            <a:ext cx="11093451" cy="400469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9242" indent="-180970">
              <a:buClr>
                <a:schemeClr val="accent1"/>
              </a:buClr>
              <a:defRPr/>
            </a:lvl2pPr>
            <a:lvl3pPr marL="517512" indent="-168270">
              <a:buClr>
                <a:schemeClr val="accent1"/>
              </a:buClr>
              <a:defRPr/>
            </a:lvl3pPr>
            <a:lvl4pPr marL="685783" indent="-168270">
              <a:buClr>
                <a:schemeClr val="accent1"/>
              </a:buClr>
              <a:defRPr/>
            </a:lvl4pPr>
            <a:lvl5pPr marL="806431" indent="-1206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ACADA9-C812-48D8-B8B9-E9A775436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6AF96B-F142-47AB-A4A1-AD6EE21B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BD659-9FDC-409B-A85B-D43EDDA21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8720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71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08513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19" Type="http://schemas.openxmlformats.org/officeDocument/2006/relationships/vmlDrawing" Target="../drawings/vmlDrawing3.v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vmlDrawing" Target="../drawings/vmlDrawing5.v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oleObject" Target="../embeddings/oleObject5.bin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vmlDrawing" Target="../drawings/vmlDrawing8.vml"/><Relationship Id="rId3" Type="http://schemas.openxmlformats.org/officeDocument/2006/relationships/slideLayout" Target="../slideLayouts/slideLayout48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5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7" imgW="519" imgH="520" progId="TCLayout.ActiveDocument.1">
                  <p:embed/>
                </p:oleObj>
              </mc:Choice>
              <mc:Fallback>
                <p:oleObj name="think-cell Slide" r:id="rId17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33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504197595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21" imgW="519" imgH="520" progId="TCLayout.ActiveDocument.1">
                  <p:embed/>
                </p:oleObj>
              </mc:Choice>
              <mc:Fallback>
                <p:oleObj name="think-cell Slide" r:id="rId21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752" r:id="rId17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611596740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19" imgW="519" imgH="520" progId="TCLayout.ActiveDocument.1">
                  <p:embed/>
                </p:oleObj>
              </mc:Choice>
              <mc:Fallback>
                <p:oleObj name="think-cell Slide" r:id="rId19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8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904025598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20" imgW="519" imgH="520" progId="TCLayout.ActiveDocument.1">
                  <p:embed/>
                </p:oleObj>
              </mc:Choice>
              <mc:Fallback>
                <p:oleObj name="think-cell Slide" r:id="rId20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8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D022E9-1AF0-D441-89FB-E4108D4E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4867" y="6213310"/>
            <a:ext cx="7141347" cy="32560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800" b="0" i="0" u="none" strike="noStrike" cap="all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Disclaimer goes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F4315-808C-1D48-B36E-6E6CA2B02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30272" y="6376112"/>
            <a:ext cx="601133" cy="1714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9">
          <p15:clr>
            <a:srgbClr val="F26B43"/>
          </p15:clr>
        </p15:guide>
        <p15:guide id="2" pos="408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27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FFFFFF"/>
                </a:solidFill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lang="en-GB" sz="1000" b="1">
              <a:solidFill>
                <a:srgbClr val="FFFFFF"/>
              </a:solidFill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indent="-387341"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>
                <a:solidFill>
                  <a:srgbClr val="FFFFFF"/>
                </a:solidFill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717471">
                  <a:lumMod val="75000"/>
                </a:srgbClr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DEB3A8">
                  <a:lumMod val="50000"/>
                </a:srgbClr>
              </a:solidFill>
              <a:effectLst/>
              <a:uLnTx/>
              <a:uFillTx/>
              <a:ea typeface="Helvetica Neue Light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1</a:t>
            </a:r>
            <a:r>
              <a:rPr lang="en-GB" sz="1100" b="1" baseline="30000">
                <a:solidFill>
                  <a:schemeClr val="tx2"/>
                </a:solidFill>
              </a:rPr>
              <a:t>st</a:t>
            </a:r>
            <a:r>
              <a:rPr lang="en-GB" sz="1100" b="1">
                <a:solidFill>
                  <a:schemeClr val="tx2"/>
                </a:solidFill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34083" y="46416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Barriers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7"/>
            <a:ext cx="1948068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despite new treatments, unmet needs still remain, especially related to a balance of efficacy and safety</a:t>
            </a:r>
            <a:endParaRPr lang="en-GB" sz="750" b="1" i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 dirty="0"/>
              <a:t>Segmented Goals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GB" sz="750" dirty="0">
                <a:solidFill>
                  <a:srgbClr val="000000"/>
                </a:solidFill>
              </a:rPr>
              <a:t>Uses a wide variety of treatments 1st line, including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5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GB" sz="750" dirty="0">
                <a:solidFill>
                  <a:srgbClr val="000000"/>
                </a:solidFill>
              </a:rPr>
              <a:t>Occasionally uses JAKs but not consistently [high variation within segment – some are very high JAK users]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5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GB" sz="750" dirty="0">
                <a:solidFill>
                  <a:srgbClr val="000000"/>
                </a:solidFill>
              </a:rPr>
              <a:t>Uses a variety of products based on patient need &amp; guideline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4202668"/>
            <a:ext cx="1932114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Status Quo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Satisfied with current options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Complacency/habit/inertia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 dirty="0">
                <a:solidFill>
                  <a:srgbClr val="000000"/>
                </a:solidFill>
                <a:latin typeface="Tahoma" pitchFamily="-107" charset="0"/>
              </a:rPr>
              <a:t>New MOA Required for Change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believe there are significant unmet needs that can be addressed by (another) JAK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Believe another MOA will be needed to address unmet needs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750" i="1" dirty="0">
                <a:solidFill>
                  <a:srgbClr val="000000"/>
                </a:solidFill>
                <a:latin typeface="Tahoma" pitchFamily="-107" charset="0"/>
              </a:rPr>
              <a:t>Patient-HCP Connection</a:t>
            </a:r>
            <a:endParaRPr kumimoji="0" lang="en-GB" sz="7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Communication gap between patients and HCPs that masks unmet needs/treatment gaps (especially Compassionates)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COVID-19 </a:t>
            </a:r>
            <a:r>
              <a:rPr kumimoji="0" lang="en-GB" sz="7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cont</a:t>
            </a:r>
            <a:r>
              <a:rPr lang="en-GB" sz="750" dirty="0" err="1">
                <a:solidFill>
                  <a:srgbClr val="000000"/>
                </a:solidFill>
                <a:latin typeface="Tahoma" pitchFamily="-107" charset="0"/>
              </a:rPr>
              <a:t>ext</a:t>
            </a: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 – access to care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GB" sz="750" i="1" dirty="0">
                <a:solidFill>
                  <a:srgbClr val="000000"/>
                </a:solidFill>
                <a:latin typeface="Tahoma" pitchFamily="-107" charset="0"/>
              </a:rPr>
              <a:t>Other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Highly competitive environment with comparisons between treatments hard to make.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ensure early positive experiences 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as proof of concept (and to share with peers)</a:t>
            </a: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Reflects on early JYSELECA experience &amp; positive efficacy outcomes compared with other JAKs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Attends a peer-to peer discussion with local colleagues about their experiences with JYSELECA &amp; its safety profile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Attends a discussion with local expert about their experiences with JYSELECA &amp; its safety profile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4202667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Awareness &amp; Access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Access to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access to sampling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experience with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familiarity with Galapagos and new relationship with reps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Differentiation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Perceived lack of differentiation from RINVOQ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Sees no difference in clinic relative to RINVOQ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Negative Safety Halo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Residual JAK concerns from 1</a:t>
            </a:r>
            <a:r>
              <a:rPr lang="en-GB" sz="750" baseline="30000">
                <a:solidFill>
                  <a:srgbClr val="000000"/>
                </a:solidFill>
                <a:latin typeface="Tahoma" pitchFamily="-107" charset="0"/>
              </a:rPr>
              <a:t>st</a:t>
            </a: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 generation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>
                <a:solidFill>
                  <a:srgbClr val="000000"/>
                </a:solidFill>
                <a:latin typeface="Tahoma" pitchFamily="-107" charset="0"/>
              </a:rPr>
              <a:t>Clinical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Has a negative experience in a patient in first few patients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Lack of clarity of who the ideal JYSELECA patient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2079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To differentiate JYSELECA versus other JAKs, especially RINVOQ</a:t>
            </a: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Prescribes JYSELECA as their ‘go to’ JAK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Prescribes JYSELECA for some patients where safety is the main concern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Prescribes JYSELECA for some patients where safety &amp; simplicity are important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4218343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 dirty="0">
              <a:solidFill>
                <a:srgbClr val="000000"/>
              </a:solidFill>
              <a:latin typeface="Tahoma" pitchFamily="-107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 dirty="0">
                <a:solidFill>
                  <a:srgbClr val="000000"/>
                </a:solidFill>
                <a:latin typeface="Tahoma" pitchFamily="-107" charset="0"/>
              </a:rPr>
              <a:t>Satisfaction with Status Quo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Satisfaction with their current JAK and no reason to change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Prefer a Variety of Products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Prefer to have a wide armamentarium, rather than a go-to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Like to keep options open as new entries emerge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 dirty="0">
                <a:solidFill>
                  <a:srgbClr val="000000"/>
                </a:solidFill>
                <a:latin typeface="Tahoma" pitchFamily="-107" charset="0"/>
              </a:rPr>
              <a:t>Lack of Clarity Around JYSELECA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Uncertainty around available JYSELELCA support services for HCPs and patients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Unsure of which patient population to expand usage 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i="1" dirty="0">
                <a:solidFill>
                  <a:srgbClr val="000000"/>
                </a:solidFill>
                <a:latin typeface="Tahoma" pitchFamily="-107" charset="0"/>
              </a:rPr>
              <a:t>Other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Competitive messaging and share of voice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20796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To create an environment that facilitates exchange of positive experiences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Shares positive experiences with colleagues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Gains depth of experience in patients where safety is a concern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Monitors feedback &amp; safety signals in JYSELECA patients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4218343"/>
            <a:ext cx="1891780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  <a:latin typeface="Tahoma" pitchFamily="-107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Negative experiences that temper their enthusiasm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Wanting to appear unbiased/unaligned with a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2095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>
                <a:solidFill>
                  <a:srgbClr val="000000"/>
                </a:solidFill>
                <a:latin typeface="Tahoma" pitchFamily="-107" charset="0"/>
              </a:rPr>
              <a:t>High-Level Goal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To identify, support, and create a platform for JYSELECA advocates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750" b="1" i="1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 i="1"/>
              <a:t>Segmented Goals</a:t>
            </a:r>
            <a:endParaRPr lang="en-GB" sz="750" b="1">
              <a:solidFill>
                <a:srgbClr val="A15699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A15699"/>
                </a:solidFill>
              </a:rPr>
              <a:t>Mavericks</a:t>
            </a:r>
            <a:r>
              <a:rPr lang="en-GB" sz="750">
                <a:solidFill>
                  <a:srgbClr val="000000"/>
                </a:solidFill>
              </a:rPr>
              <a:t>: Advocates JYSELECA as JAK of choice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>
                <a:solidFill>
                  <a:srgbClr val="008986"/>
                </a:solidFill>
              </a:rPr>
              <a:t>Pragmatists</a:t>
            </a:r>
            <a:r>
              <a:rPr lang="en-GB" sz="750">
                <a:solidFill>
                  <a:srgbClr val="000000"/>
                </a:solidFill>
              </a:rPr>
              <a:t>: Expands the use of JYSELECA to different types of patients so ultimately JYSELECA becomes JAK of choice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50" b="1">
                <a:solidFill>
                  <a:srgbClr val="8CA509"/>
                </a:solidFill>
              </a:rPr>
              <a:t>Compassionates</a:t>
            </a:r>
            <a:r>
              <a:rPr lang="en-GB" sz="750">
                <a:solidFill>
                  <a:srgbClr val="000000"/>
                </a:solidFill>
              </a:rPr>
              <a:t>: Starts to use JYSELECA as first line JAK inhibitor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750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4202668"/>
            <a:ext cx="1850151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750">
              <a:solidFill>
                <a:srgbClr val="000000"/>
              </a:solidFill>
              <a:latin typeface="Tahoma" pitchFamily="-107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>
                <a:solidFill>
                  <a:srgbClr val="000000"/>
                </a:solidFill>
                <a:latin typeface="Tahoma" pitchFamily="-107" charset="0"/>
              </a:rPr>
              <a:t>Do not have a JAK of choice and philosophically opposed to aligning with one product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750" dirty="0">
                <a:solidFill>
                  <a:srgbClr val="000000"/>
                </a:solidFill>
                <a:latin typeface="Tahoma" pitchFamily="-107" charset="0"/>
              </a:rPr>
              <a:t>Don’t have a platform from which to advocate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GB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2370E2-98BB-4931-BF1C-AD27EED6B538}"/>
              </a:ext>
            </a:extLst>
          </p:cNvPr>
          <p:cNvSpPr/>
          <p:nvPr/>
        </p:nvSpPr>
        <p:spPr bwMode="auto">
          <a:xfrm>
            <a:off x="7321745" y="6418504"/>
            <a:ext cx="4442544" cy="366253"/>
          </a:xfrm>
          <a:prstGeom prst="rect">
            <a:avLst/>
          </a:prstGeom>
          <a:solidFill>
            <a:srgbClr val="7B8C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Summary of RA Workshop Discussion (1 of 2)</a:t>
            </a:r>
            <a:endParaRPr kumimoji="0" lang="en-GB" sz="160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8DA2F1-F038-4ACA-9D9F-78930637013E}"/>
              </a:ext>
            </a:extLst>
          </p:cNvPr>
          <p:cNvSpPr/>
          <p:nvPr/>
        </p:nvSpPr>
        <p:spPr bwMode="auto">
          <a:xfrm>
            <a:off x="1102744" y="323932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8946BA-BFB6-4216-BF5F-2BF55FDE300F}"/>
              </a:ext>
            </a:extLst>
          </p:cNvPr>
          <p:cNvSpPr/>
          <p:nvPr/>
        </p:nvSpPr>
        <p:spPr bwMode="auto">
          <a:xfrm>
            <a:off x="1102744" y="369086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9D242C-13E7-45D6-B668-9C73312B4327}"/>
              </a:ext>
            </a:extLst>
          </p:cNvPr>
          <p:cNvSpPr/>
          <p:nvPr/>
        </p:nvSpPr>
        <p:spPr bwMode="auto">
          <a:xfrm>
            <a:off x="1102744" y="2828147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3CCC23-DAA1-4773-9D22-82DE5B280D2A}"/>
              </a:ext>
            </a:extLst>
          </p:cNvPr>
          <p:cNvSpPr/>
          <p:nvPr/>
        </p:nvSpPr>
        <p:spPr bwMode="auto">
          <a:xfrm>
            <a:off x="10031988" y="3107592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979413-D175-4221-8AC5-17AF72C3CE51}"/>
              </a:ext>
            </a:extLst>
          </p:cNvPr>
          <p:cNvSpPr/>
          <p:nvPr/>
        </p:nvSpPr>
        <p:spPr bwMode="auto">
          <a:xfrm>
            <a:off x="3399532" y="272591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1A083D-A507-492E-8D58-42C0FF1AE629}"/>
              </a:ext>
            </a:extLst>
          </p:cNvPr>
          <p:cNvSpPr/>
          <p:nvPr/>
        </p:nvSpPr>
        <p:spPr bwMode="auto">
          <a:xfrm>
            <a:off x="3399532" y="3138703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CE52C4-1ACD-4BB3-9B52-C77B9F58DAF4}"/>
              </a:ext>
            </a:extLst>
          </p:cNvPr>
          <p:cNvSpPr/>
          <p:nvPr/>
        </p:nvSpPr>
        <p:spPr bwMode="auto">
          <a:xfrm>
            <a:off x="3389979" y="361122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7BD3E0-A29B-4A0B-B188-D6FF779D45C8}"/>
              </a:ext>
            </a:extLst>
          </p:cNvPr>
          <p:cNvSpPr/>
          <p:nvPr/>
        </p:nvSpPr>
        <p:spPr bwMode="auto">
          <a:xfrm>
            <a:off x="5618326" y="285372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CB86443-8C37-4DC0-AD22-6217F79ADDBB}"/>
              </a:ext>
            </a:extLst>
          </p:cNvPr>
          <p:cNvSpPr/>
          <p:nvPr/>
        </p:nvSpPr>
        <p:spPr bwMode="auto">
          <a:xfrm>
            <a:off x="5618326" y="330368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DE8271-28C2-4CB3-9D1D-959C0BF508E7}"/>
              </a:ext>
            </a:extLst>
          </p:cNvPr>
          <p:cNvSpPr/>
          <p:nvPr/>
        </p:nvSpPr>
        <p:spPr bwMode="auto">
          <a:xfrm>
            <a:off x="5618326" y="260017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4953AD-19DA-4039-B654-5C3D0F55E1E7}"/>
              </a:ext>
            </a:extLst>
          </p:cNvPr>
          <p:cNvSpPr/>
          <p:nvPr/>
        </p:nvSpPr>
        <p:spPr bwMode="auto">
          <a:xfrm>
            <a:off x="10031988" y="273280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ADF94B4-A07E-436F-ADA8-182D81F14757}"/>
              </a:ext>
            </a:extLst>
          </p:cNvPr>
          <p:cNvSpPr/>
          <p:nvPr/>
        </p:nvSpPr>
        <p:spPr bwMode="auto">
          <a:xfrm>
            <a:off x="10031988" y="342530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37587C-A541-462A-BE76-ABECC923A42F}"/>
              </a:ext>
            </a:extLst>
          </p:cNvPr>
          <p:cNvSpPr/>
          <p:nvPr/>
        </p:nvSpPr>
        <p:spPr bwMode="auto">
          <a:xfrm>
            <a:off x="7784982" y="314351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7DA6051-6FAD-4E50-9798-2E9E7C88E0A7}"/>
              </a:ext>
            </a:extLst>
          </p:cNvPr>
          <p:cNvSpPr/>
          <p:nvPr/>
        </p:nvSpPr>
        <p:spPr bwMode="auto">
          <a:xfrm>
            <a:off x="7784982" y="276873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56FF6D-CABE-4AAA-8B3F-87D8BB0DF791}"/>
              </a:ext>
            </a:extLst>
          </p:cNvPr>
          <p:cNvSpPr/>
          <p:nvPr/>
        </p:nvSpPr>
        <p:spPr bwMode="auto">
          <a:xfrm>
            <a:off x="7784982" y="3461236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9EE60-AC19-40C8-BF99-20E81135DA4B}"/>
              </a:ext>
            </a:extLst>
          </p:cNvPr>
          <p:cNvSpPr txBox="1"/>
          <p:nvPr/>
        </p:nvSpPr>
        <p:spPr>
          <a:xfrm>
            <a:off x="2605260" y="314424"/>
            <a:ext cx="3471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A15699"/>
                </a:solidFill>
              </a:rPr>
              <a:t>MAVERICK: </a:t>
            </a:r>
            <a:r>
              <a:rPr lang="en-US" sz="800" dirty="0"/>
              <a:t>Uses a wide variety of treatments 1st line, including JAKs</a:t>
            </a:r>
          </a:p>
          <a:p>
            <a:r>
              <a:rPr lang="en-US" sz="800" b="1" dirty="0">
                <a:solidFill>
                  <a:srgbClr val="008986"/>
                </a:solidFill>
              </a:rPr>
              <a:t>PRAGMATIST: </a:t>
            </a:r>
            <a:r>
              <a:rPr lang="en-US" sz="800" dirty="0"/>
              <a:t>Occasionally uses JAKs but not consistently</a:t>
            </a:r>
          </a:p>
          <a:p>
            <a:r>
              <a:rPr lang="en-US" sz="800" b="1" dirty="0">
                <a:solidFill>
                  <a:srgbClr val="8CA509"/>
                </a:solidFill>
              </a:rPr>
              <a:t>COMPASSIONATES: </a:t>
            </a:r>
            <a:r>
              <a:rPr lang="en-US" sz="800" dirty="0"/>
              <a:t>Uses a variety of products based on patient need &amp; guideline recommendations</a:t>
            </a:r>
            <a:endParaRPr lang="en-CH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0551CD-F54D-4DB8-9DC4-C0A090BA43BB}"/>
              </a:ext>
            </a:extLst>
          </p:cNvPr>
          <p:cNvSpPr txBox="1"/>
          <p:nvPr/>
        </p:nvSpPr>
        <p:spPr>
          <a:xfrm>
            <a:off x="8139439" y="327884"/>
            <a:ext cx="3471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A15699"/>
                </a:solidFill>
              </a:rPr>
              <a:t>MAVERICK: </a:t>
            </a:r>
            <a:r>
              <a:rPr lang="en-US" sz="800" dirty="0"/>
              <a:t>Advocates JYSELECA as JAK of choice</a:t>
            </a:r>
          </a:p>
          <a:p>
            <a:r>
              <a:rPr lang="en-US" sz="800" b="1" dirty="0">
                <a:solidFill>
                  <a:srgbClr val="008986"/>
                </a:solidFill>
              </a:rPr>
              <a:t>PRAGMATIST: </a:t>
            </a:r>
            <a:r>
              <a:rPr lang="en-US" sz="800" dirty="0"/>
              <a:t>Expands the use of JYSELECA to different types of patients so ultimately JYSELECA becomes JAK of choice </a:t>
            </a:r>
          </a:p>
          <a:p>
            <a:r>
              <a:rPr lang="en-US" sz="800" b="1" dirty="0">
                <a:solidFill>
                  <a:srgbClr val="8CA509"/>
                </a:solidFill>
              </a:rPr>
              <a:t>COMPASSIONATES: </a:t>
            </a:r>
            <a:r>
              <a:rPr lang="en-US" sz="800" dirty="0"/>
              <a:t>Starts to use JYSELECA as first line JAK inhibitor</a:t>
            </a:r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10316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>
                <a:solidFill>
                  <a:srgbClr val="FFFFFF"/>
                </a:solidFill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lang="en-GB" sz="1000" b="1">
              <a:solidFill>
                <a:srgbClr val="FFFFFF"/>
              </a:solidFill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indent="-387341"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>
                <a:solidFill>
                  <a:srgbClr val="FFFFFF"/>
                </a:solidFill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/>
            <a:r>
              <a:rPr lang="en-US" sz="800" b="1">
                <a:solidFill>
                  <a:srgbClr val="A15699"/>
                </a:solidFill>
              </a:rPr>
              <a:t>MAVERICK: </a:t>
            </a:r>
            <a:r>
              <a:rPr lang="en-US" sz="800">
                <a:solidFill>
                  <a:srgbClr val="000000"/>
                </a:solidFill>
              </a:rPr>
              <a:t>Advocates JYSELECA as JAK of choice</a:t>
            </a:r>
          </a:p>
          <a:p>
            <a:pPr lvl="0"/>
            <a:r>
              <a:rPr lang="en-US" sz="800" b="1">
                <a:solidFill>
                  <a:srgbClr val="008986"/>
                </a:solidFill>
              </a:rPr>
              <a:t>PRAGMATIST: </a:t>
            </a:r>
            <a:r>
              <a:rPr lang="en-US" sz="800">
                <a:solidFill>
                  <a:srgbClr val="000000"/>
                </a:solidFill>
              </a:rPr>
              <a:t>Expands the use of JYSELECA to different types of patients so ultimately JYSELECA becomes JAK of choice </a:t>
            </a:r>
          </a:p>
          <a:p>
            <a:pPr lvl="0"/>
            <a:r>
              <a:rPr lang="en-US" sz="800" b="1">
                <a:solidFill>
                  <a:srgbClr val="8CA509"/>
                </a:solidFill>
              </a:rPr>
              <a:t>COMPASSIONATES: </a:t>
            </a:r>
            <a:r>
              <a:rPr lang="en-US" sz="800">
                <a:solidFill>
                  <a:srgbClr val="000000"/>
                </a:solidFill>
              </a:rPr>
              <a:t>Starts to use JYSELECA as first line JAK inhibitor</a:t>
            </a:r>
            <a:endParaRPr lang="en-CH" sz="800" dirty="0">
              <a:solidFill>
                <a:srgbClr val="00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DEB3A8">
                  <a:lumMod val="50000"/>
                </a:srgbClr>
              </a:solidFill>
              <a:effectLst/>
              <a:uLnTx/>
              <a:uFillTx/>
              <a:ea typeface="Helvetica Neue Light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>
                <a:solidFill>
                  <a:schemeClr val="tx2"/>
                </a:solidFill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1</a:t>
            </a:r>
            <a:r>
              <a:rPr lang="en-GB" sz="1100" b="1" baseline="30000">
                <a:solidFill>
                  <a:schemeClr val="tx2"/>
                </a:solidFill>
              </a:rPr>
              <a:t>st</a:t>
            </a:r>
            <a:r>
              <a:rPr lang="en-GB" sz="1100" b="1">
                <a:solidFill>
                  <a:schemeClr val="tx2"/>
                </a:solidFill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>
                <a:solidFill>
                  <a:schemeClr val="tx2"/>
                </a:solidFill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-79385" y="5296553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algn="r"/>
            <a:r>
              <a:rPr lang="en-GB"/>
              <a:t>Message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6"/>
            <a:ext cx="1948068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significant need for new treatment options – they already agree with this and are keen to try new options,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if efficacy is not compromised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need for more safe treatment options that do not compromise on efficacy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focus on unmet needs from a patient perspective – less from an HCP perspective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Unmet needs messaging : 1/3 patients are refractory, EULAR guidelines, (5messages in total)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FAQ on </a:t>
            </a: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CoVid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 impact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5296554"/>
            <a:ext cx="1932114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Please refer to Brand Content Asset Overview</a:t>
            </a:r>
            <a:endParaRPr lang="en-GB" sz="800">
              <a:solidFill>
                <a:srgbClr val="000000"/>
              </a:solidFill>
              <a:latin typeface="Tahoma" pitchFamily="-107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6"/>
            <a:ext cx="1885612" cy="31972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expose to full data </a:t>
            </a:r>
            <a:r>
              <a:rPr kumimoji="0" lang="en-US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efficacy, give opportunity to try – make it easy, but they will be interested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expose to full data incl safety, ref trusted peers/colleagues and hands on experience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KOL/Peer/trusted source perspectives on JYS safety and simplicity – ‘permission to try’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 i="1">
                <a:solidFill>
                  <a:srgbClr val="000000"/>
                </a:solidFill>
              </a:rPr>
              <a:t>Message Topics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Now available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MoA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 : selectivity (vs 1G)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Comprehensive clinical evidence : 3 CT and long term data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Strength of balance story : full strength with safety)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Reimbursement : (to be localised)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 (</a:t>
            </a:r>
            <a:r>
              <a:rPr lang="en-GB" sz="800" err="1">
                <a:solidFill>
                  <a:srgbClr val="000000"/>
                </a:solidFill>
                <a:latin typeface="Tahoma" pitchFamily="-107" charset="0"/>
              </a:rPr>
              <a:t>Cpst</a:t>
            </a: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) / to be localised)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 b="1" i="1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5296553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Please refer to Brand Content Asset Overview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31729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reinforce experience, share additional data freely, seed need to share with others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advocate trial and follow up re experience and expansion of trial use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share/encourage patient feedback, patient perspectives, PIO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Patient identification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5312229"/>
            <a:ext cx="1879442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31729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provide opportunities to share experience and discuss with others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expand patient types as experience is gained – give different ‘pegs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Monitors feedback &amp; safety signals in JYSELECA patients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Patient identification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5312229"/>
            <a:ext cx="1891780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3197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</a:rPr>
              <a:t>Message Objective by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A15699"/>
                </a:solidFill>
              </a:rPr>
              <a:t>Mavericks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KOL opportunities – keeping in mind loyalty can prob not be expected</a:t>
            </a:r>
            <a:endParaRPr lang="en-GB" sz="800">
              <a:solidFill>
                <a:srgbClr val="00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8986"/>
                </a:solidFill>
              </a:rPr>
              <a:t>Pragmatists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consolidate experience to lead to JAK of choice ‘peg’]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b="1">
                <a:solidFill>
                  <a:srgbClr val="8CA509"/>
                </a:solidFill>
              </a:rPr>
              <a:t>Compassionates</a:t>
            </a:r>
            <a:r>
              <a:rPr lang="en-GB" sz="800">
                <a:solidFill>
                  <a:srgbClr val="000000"/>
                </a:solidFill>
              </a:rPr>
              <a:t>: </a:t>
            </a:r>
            <a:r>
              <a:rPr lang="en-US" sz="800">
                <a:solidFill>
                  <a:srgbClr val="000000"/>
                </a:solidFill>
              </a:rPr>
              <a:t>consolidate experience and </a:t>
            </a:r>
            <a:r>
              <a:rPr lang="en-US" sz="800" err="1">
                <a:solidFill>
                  <a:srgbClr val="000000"/>
                </a:solidFill>
              </a:rPr>
              <a:t>ptn</a:t>
            </a:r>
            <a:r>
              <a:rPr lang="en-US" sz="800">
                <a:solidFill>
                  <a:srgbClr val="000000"/>
                </a:solidFill>
              </a:rPr>
              <a:t> feedback to lead to JAK of choice ‘peg’ and 1L use</a:t>
            </a:r>
            <a:endParaRPr lang="en-GB" sz="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GB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 Topics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Partnership opportunities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5296554"/>
            <a:ext cx="1850151" cy="14664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>
                <a:solidFill>
                  <a:srgbClr val="000000"/>
                </a:solidFill>
                <a:latin typeface="Tahoma" pitchFamily="-107" charset="0"/>
              </a:rPr>
              <a:t>Please refer to Brand Content Asset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GB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1E1D24-3F00-475E-AF4F-E5BAA97A3B9B}"/>
              </a:ext>
            </a:extLst>
          </p:cNvPr>
          <p:cNvSpPr/>
          <p:nvPr/>
        </p:nvSpPr>
        <p:spPr bwMode="auto">
          <a:xfrm>
            <a:off x="7722127" y="6418504"/>
            <a:ext cx="4042162" cy="366253"/>
          </a:xfrm>
          <a:prstGeom prst="rect">
            <a:avLst/>
          </a:prstGeom>
          <a:solidFill>
            <a:srgbClr val="7B8C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ahoma" pitchFamily="-107" charset="0"/>
              </a:rPr>
              <a:t>Summary of Workshop Discussion (2 of 2)</a:t>
            </a:r>
            <a:endParaRPr kumimoji="0" lang="en-GB" sz="160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ahoma" pitchFamily="-107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1F9B27-117F-4A0B-804F-F07B5013DCF8}"/>
              </a:ext>
            </a:extLst>
          </p:cNvPr>
          <p:cNvSpPr txBox="1"/>
          <p:nvPr/>
        </p:nvSpPr>
        <p:spPr>
          <a:xfrm>
            <a:off x="2605260" y="314424"/>
            <a:ext cx="3471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A15699"/>
                </a:solidFill>
              </a:rPr>
              <a:t>MAVERICK: </a:t>
            </a:r>
            <a:r>
              <a:rPr lang="en-US" sz="800" dirty="0"/>
              <a:t>Uses a wide variety of treatments 1st line, including JAKs</a:t>
            </a:r>
          </a:p>
          <a:p>
            <a:r>
              <a:rPr lang="en-US" sz="800" b="1" dirty="0">
                <a:solidFill>
                  <a:srgbClr val="008986"/>
                </a:solidFill>
              </a:rPr>
              <a:t>PRAGMATIST: </a:t>
            </a:r>
            <a:r>
              <a:rPr lang="en-US" sz="800" dirty="0"/>
              <a:t>Occasionally uses JAKs but not consistently</a:t>
            </a:r>
          </a:p>
          <a:p>
            <a:r>
              <a:rPr lang="en-US" sz="800" b="1" dirty="0">
                <a:solidFill>
                  <a:srgbClr val="8CA509"/>
                </a:solidFill>
              </a:rPr>
              <a:t>COMPASSIONATES: </a:t>
            </a:r>
            <a:r>
              <a:rPr lang="en-US" sz="800" dirty="0"/>
              <a:t>Uses a variety of products based on patient need &amp; guideline recommendations</a:t>
            </a:r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4230091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9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3.xml><?xml version="1.0" encoding="utf-8"?>
<a:theme xmlns:a="http://schemas.openxmlformats.org/drawingml/2006/main" name="16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4.xml><?xml version="1.0" encoding="utf-8"?>
<a:theme xmlns:a="http://schemas.openxmlformats.org/drawingml/2006/main" name="10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5.xml><?xml version="1.0" encoding="utf-8"?>
<a:theme xmlns:a="http://schemas.openxmlformats.org/drawingml/2006/main" name="1_Office Theme">
  <a:themeElements>
    <a:clrScheme name="BRAND X_edit">
      <a:dk1>
        <a:srgbClr val="000000"/>
      </a:dk1>
      <a:lt1>
        <a:srgbClr val="FFFFFF"/>
      </a:lt1>
      <a:dk2>
        <a:srgbClr val="585858"/>
      </a:dk2>
      <a:lt2>
        <a:srgbClr val="F4F4F4"/>
      </a:lt2>
      <a:accent1>
        <a:srgbClr val="005DAB"/>
      </a:accent1>
      <a:accent2>
        <a:srgbClr val="A3C8C8"/>
      </a:accent2>
      <a:accent3>
        <a:srgbClr val="A5A6A5"/>
      </a:accent3>
      <a:accent4>
        <a:srgbClr val="A0B266"/>
      </a:accent4>
      <a:accent5>
        <a:srgbClr val="DEB3A8"/>
      </a:accent5>
      <a:accent6>
        <a:srgbClr val="C1B29C"/>
      </a:accent6>
      <a:hlink>
        <a:srgbClr val="005DAB"/>
      </a:hlink>
      <a:folHlink>
        <a:srgbClr val="A4C8C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6BC718-F74B-4813-A1DE-F21DD9659DBA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0d8c423f-ad67-45a2-8b05-97a43a5b7821"/>
    <ds:schemaRef ds:uri="http://schemas.microsoft.com/office/2006/metadata/properties"/>
    <ds:schemaRef ds:uri="ead0e857-dec6-4b1e-afd3-48dbfac7dd48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DBC45DE-C19C-4CE4-946A-1E602C99A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2E8A18-3918-47B5-9233-40180F41F915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1417</Words>
  <Application>Microsoft Office PowerPoint</Application>
  <PresentationFormat>Widescreen</PresentationFormat>
  <Paragraphs>235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</vt:lpstr>
      <vt:lpstr>Wingdings</vt:lpstr>
      <vt:lpstr>Galapagos_template_Basic</vt:lpstr>
      <vt:lpstr>9_Galapagos_template_Basic</vt:lpstr>
      <vt:lpstr>16_Galapagos_template_Basic</vt:lpstr>
      <vt:lpstr>10_Galapagos_template_Basic</vt:lpstr>
      <vt:lpstr>1_Office Theme</vt:lpstr>
      <vt:lpstr>think-cell Slide</vt:lpstr>
      <vt:lpstr>Document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Adoption Ladder Workshop 1</dc:title>
  <dc:creator>Gareth Allott</dc:creator>
  <cp:lastModifiedBy>Eeva Salminen</cp:lastModifiedBy>
  <cp:revision>4</cp:revision>
  <dcterms:created xsi:type="dcterms:W3CDTF">2021-03-21T09:15:38Z</dcterms:created>
  <dcterms:modified xsi:type="dcterms:W3CDTF">2021-05-05T05:09:03Z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