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146845376" r:id="rId5"/>
    <p:sldId id="2134960115" r:id="rId6"/>
    <p:sldId id="2146845386" r:id="rId7"/>
    <p:sldId id="2146845387" r:id="rId8"/>
    <p:sldId id="2146845388" r:id="rId9"/>
    <p:sldId id="2146845389" r:id="rId10"/>
    <p:sldId id="2146845379" r:id="rId11"/>
    <p:sldId id="2146845391" r:id="rId12"/>
    <p:sldId id="214684539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5699"/>
    <a:srgbClr val="008986"/>
    <a:srgbClr val="7B8C46"/>
    <a:srgbClr val="3D6960"/>
    <a:srgbClr val="005DAB"/>
    <a:srgbClr val="F4F4F4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116E52-8C3E-4849-B825-6E121022C884}" v="1" dt="2021-05-06T11:32:43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Richwood" userId="6a746949-975a-4404-914f-fa4a61014c27" providerId="ADAL" clId="{82116E52-8C3E-4849-B825-6E121022C884}"/>
    <pc:docChg chg="modSld">
      <pc:chgData name="Alexander Richwood" userId="6a746949-975a-4404-914f-fa4a61014c27" providerId="ADAL" clId="{82116E52-8C3E-4849-B825-6E121022C884}" dt="2021-05-06T11:32:43.263" v="0" actId="732"/>
      <pc:docMkLst>
        <pc:docMk/>
      </pc:docMkLst>
      <pc:sldChg chg="modSp">
        <pc:chgData name="Alexander Richwood" userId="6a746949-975a-4404-914f-fa4a61014c27" providerId="ADAL" clId="{82116E52-8C3E-4849-B825-6E121022C884}" dt="2021-05-06T11:32:43.263" v="0" actId="732"/>
        <pc:sldMkLst>
          <pc:docMk/>
          <pc:sldMk cId="1488127441" sldId="2146845387"/>
        </pc:sldMkLst>
        <pc:picChg chg="mod">
          <ac:chgData name="Alexander Richwood" userId="6a746949-975a-4404-914f-fa4a61014c27" providerId="ADAL" clId="{82116E52-8C3E-4849-B825-6E121022C884}" dt="2021-05-06T11:32:43.263" v="0" actId="732"/>
          <ac:picMkLst>
            <pc:docMk/>
            <pc:sldMk cId="1488127441" sldId="2146845387"/>
            <ac:picMk id="9" creationId="{159962FF-7F63-46FD-85D4-B62AE73FD0DE}"/>
          </ac:picMkLst>
        </pc:picChg>
      </pc:sldChg>
    </pc:docChg>
  </pc:docChgLst>
  <pc:docChgLst>
    <pc:chgData name="Gareth Allott" userId="d67bc1e7-5e6e-4540-bcf9-468a02f7a83e" providerId="ADAL" clId="{C79277F4-019A-45FE-9938-E18207829347}"/>
    <pc:docChg chg="delSld">
      <pc:chgData name="Gareth Allott" userId="d67bc1e7-5e6e-4540-bcf9-468a02f7a83e" providerId="ADAL" clId="{C79277F4-019A-45FE-9938-E18207829347}" dt="2021-04-01T16:13:27.041" v="0" actId="47"/>
      <pc:docMkLst>
        <pc:docMk/>
      </pc:docMkLst>
      <pc:sldChg chg="del">
        <pc:chgData name="Gareth Allott" userId="d67bc1e7-5e6e-4540-bcf9-468a02f7a83e" providerId="ADAL" clId="{C79277F4-019A-45FE-9938-E18207829347}" dt="2021-04-01T16:13:27.041" v="0" actId="47"/>
        <pc:sldMkLst>
          <pc:docMk/>
          <pc:sldMk cId="1052940337" sldId="2146845347"/>
        </pc:sldMkLst>
      </pc:sldChg>
      <pc:sldChg chg="del">
        <pc:chgData name="Gareth Allott" userId="d67bc1e7-5e6e-4540-bcf9-468a02f7a83e" providerId="ADAL" clId="{C79277F4-019A-45FE-9938-E18207829347}" dt="2021-04-01T16:13:27.041" v="0" actId="47"/>
        <pc:sldMkLst>
          <pc:docMk/>
          <pc:sldMk cId="2695347234" sldId="2146845377"/>
        </pc:sldMkLst>
      </pc:sldChg>
      <pc:sldChg chg="del">
        <pc:chgData name="Gareth Allott" userId="d67bc1e7-5e6e-4540-bcf9-468a02f7a83e" providerId="ADAL" clId="{C79277F4-019A-45FE-9938-E18207829347}" dt="2021-04-01T16:13:27.041" v="0" actId="47"/>
        <pc:sldMkLst>
          <pc:docMk/>
          <pc:sldMk cId="3885126363" sldId="2146845378"/>
        </pc:sldMkLst>
      </pc:sldChg>
      <pc:sldChg chg="del">
        <pc:chgData name="Gareth Allott" userId="d67bc1e7-5e6e-4540-bcf9-468a02f7a83e" providerId="ADAL" clId="{C79277F4-019A-45FE-9938-E18207829347}" dt="2021-04-01T16:13:27.041" v="0" actId="47"/>
        <pc:sldMkLst>
          <pc:docMk/>
          <pc:sldMk cId="3896439458" sldId="2146845380"/>
        </pc:sldMkLst>
      </pc:sldChg>
      <pc:sldChg chg="del">
        <pc:chgData name="Gareth Allott" userId="d67bc1e7-5e6e-4540-bcf9-468a02f7a83e" providerId="ADAL" clId="{C79277F4-019A-45FE-9938-E18207829347}" dt="2021-04-01T16:13:27.041" v="0" actId="47"/>
        <pc:sldMkLst>
          <pc:docMk/>
          <pc:sldMk cId="2248724419" sldId="2146845381"/>
        </pc:sldMkLst>
      </pc:sldChg>
      <pc:sldChg chg="del">
        <pc:chgData name="Gareth Allott" userId="d67bc1e7-5e6e-4540-bcf9-468a02f7a83e" providerId="ADAL" clId="{C79277F4-019A-45FE-9938-E18207829347}" dt="2021-04-01T16:13:27.041" v="0" actId="47"/>
        <pc:sldMkLst>
          <pc:docMk/>
          <pc:sldMk cId="677149024" sldId="2146845382"/>
        </pc:sldMkLst>
      </pc:sldChg>
      <pc:sldChg chg="del">
        <pc:chgData name="Gareth Allott" userId="d67bc1e7-5e6e-4540-bcf9-468a02f7a83e" providerId="ADAL" clId="{C79277F4-019A-45FE-9938-E18207829347}" dt="2021-04-01T16:13:27.041" v="0" actId="47"/>
        <pc:sldMkLst>
          <pc:docMk/>
          <pc:sldMk cId="4002871594" sldId="2146845383"/>
        </pc:sldMkLst>
      </pc:sldChg>
      <pc:sldChg chg="del">
        <pc:chgData name="Gareth Allott" userId="d67bc1e7-5e6e-4540-bcf9-468a02f7a83e" providerId="ADAL" clId="{C79277F4-019A-45FE-9938-E18207829347}" dt="2021-04-01T16:13:27.041" v="0" actId="47"/>
        <pc:sldMkLst>
          <pc:docMk/>
          <pc:sldMk cId="1795712502" sldId="2146845384"/>
        </pc:sldMkLst>
      </pc:sldChg>
      <pc:sldChg chg="del">
        <pc:chgData name="Gareth Allott" userId="d67bc1e7-5e6e-4540-bcf9-468a02f7a83e" providerId="ADAL" clId="{C79277F4-019A-45FE-9938-E18207829347}" dt="2021-04-01T16:13:27.041" v="0" actId="47"/>
        <pc:sldMkLst>
          <pc:docMk/>
          <pc:sldMk cId="3207780222" sldId="2146845385"/>
        </pc:sldMkLst>
      </pc:sldChg>
      <pc:sldChg chg="del">
        <pc:chgData name="Gareth Allott" userId="d67bc1e7-5e6e-4540-bcf9-468a02f7a83e" providerId="ADAL" clId="{C79277F4-019A-45FE-9938-E18207829347}" dt="2021-04-01T16:13:27.041" v="0" actId="47"/>
        <pc:sldMkLst>
          <pc:docMk/>
          <pc:sldMk cId="637932358" sldId="214684539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 descr="Grey_FishSign_Bi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0496" y="1371445"/>
            <a:ext cx="8022802" cy="3867110"/>
          </a:xfrm>
          <a:prstGeom prst="rect">
            <a:avLst/>
          </a:prstGeom>
        </p:spPr>
      </p:pic>
      <p:sp>
        <p:nvSpPr>
          <p:cNvPr id="16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720654" y="2484470"/>
            <a:ext cx="10800595" cy="1126232"/>
          </a:xfrm>
          <a:prstGeom prst="rect">
            <a:avLst/>
          </a:prstGeom>
        </p:spPr>
        <p:txBody>
          <a:bodyPr tIns="45720" bIns="45720" anchor="ctr"/>
          <a:lstStyle>
            <a:lvl1pPr algn="l"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1" name="Afbeelding 20" descr="Galapagos_Wordlogo_NORMAL_RGB_Mediu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346" y="908720"/>
            <a:ext cx="3741890" cy="722678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05280" y="4521200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05280" y="5441167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1600" b="0" i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3B7C9-87DC-D848-A006-2948FF11279E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>
                    <a:lumMod val="50000"/>
                  </a:schemeClr>
                </a:solidFill>
              </a:rPr>
              <a:t>Confidential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DB478-2D11-9847-BC61-B9E9F471194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668474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-6825" y="0"/>
            <a:ext cx="6102825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92" y="1773238"/>
            <a:ext cx="4984621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1585" y="260649"/>
            <a:ext cx="498830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EC981F-02F4-2F4F-8AB8-23A6006569EB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8CE77-31AA-CA4B-B14C-01F2F5148A85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534702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6096954" y="0"/>
            <a:ext cx="6095046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420684" y="1773238"/>
            <a:ext cx="4911393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16777" y="260649"/>
            <a:ext cx="4915025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7819118"/>
      </p:ext>
    </p:extLst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303" y="96278"/>
            <a:ext cx="11639394" cy="98288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295398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5CBCD1-B062-F44F-A67F-EA840BD1A9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03" y="240653"/>
            <a:ext cx="11639394" cy="1101213"/>
          </a:xfrm>
        </p:spPr>
        <p:txBody>
          <a:bodyPr/>
          <a:lstStyle/>
          <a:p>
            <a:r>
              <a:rPr lang="en-US"/>
              <a:t>Standard Title Only</a:t>
            </a:r>
          </a:p>
        </p:txBody>
      </p:sp>
    </p:spTree>
    <p:extLst>
      <p:ext uri="{BB962C8B-B14F-4D97-AF65-F5344CB8AC3E}">
        <p14:creationId xmlns:p14="http://schemas.microsoft.com/office/powerpoint/2010/main" val="10801903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Standard Title &amp;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3119B7-D23E-C442-8641-B3E1BAB3173C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276303" y="1593462"/>
            <a:ext cx="11639394" cy="4073412"/>
          </a:xfrm>
        </p:spPr>
        <p:txBody>
          <a:bodyPr/>
          <a:lstStyle>
            <a:lvl1pPr marL="342900" indent="-342900" algn="l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746125" indent="-228600">
              <a:lnSpc>
                <a:spcPct val="80000"/>
              </a:lnSpc>
              <a:spcBef>
                <a:spcPts val="600"/>
              </a:spcBef>
              <a:defRPr sz="2200"/>
            </a:lvl2pPr>
            <a:lvl3pPr>
              <a:lnSpc>
                <a:spcPct val="80000"/>
              </a:lnSpc>
              <a:spcBef>
                <a:spcPts val="600"/>
              </a:spcBef>
              <a:defRPr sz="1800"/>
            </a:lvl3pPr>
            <a:lvl4pPr>
              <a:lnSpc>
                <a:spcPct val="80000"/>
              </a:lnSpc>
              <a:spcBef>
                <a:spcPts val="600"/>
              </a:spcBef>
              <a:defRPr/>
            </a:lvl4pPr>
            <a:lvl5pPr>
              <a:lnSpc>
                <a:spcPct val="8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65158161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: Titel &amp; More Slide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19" imgH="520" progId="TCLayout.ActiveDocument.1">
                  <p:embed/>
                </p:oleObj>
              </mc:Choice>
              <mc:Fallback>
                <p:oleObj name="think-cell Slide" r:id="rId3" imgW="519" imgH="52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59809"/>
            <a:ext cx="10810627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3284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rgbClr val="000000"/>
                </a:solidFill>
                <a:latin typeface="Tahoma" pitchFamily="34" charset="0"/>
              </a:defRPr>
            </a:lvl2pPr>
            <a:lvl3pPr marL="806412" indent="0"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>
                <a:solidFill>
                  <a:srgbClr val="000000"/>
                </a:solidFill>
              </a:defRPr>
            </a:lvl3pPr>
            <a:lvl4pPr marL="1495367" indent="-285750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rgbClr val="000000"/>
                </a:solidFill>
              </a:defRPr>
            </a:lvl4pPr>
            <a:lvl5pPr marL="2081113" indent="-285737">
              <a:buClr>
                <a:schemeClr val="accent1"/>
              </a:buClr>
              <a:buSzPct val="110000"/>
              <a:buFont typeface="Arial" charset="0"/>
              <a:buChar char="•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10356214"/>
      </p:ext>
    </p:extLst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Layout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1035965" cy="12969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463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308191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0810629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88" y="1773238"/>
            <a:ext cx="5308600" cy="4343400"/>
          </a:xfrm>
        </p:spPr>
        <p:txBody>
          <a:bodyPr/>
          <a:lstStyle>
            <a:lvl2pPr marL="692117" indent="-295261" defTabSz="809961">
              <a:buFont typeface="Wingdings" panose="05000000000000000000" pitchFamily="2" charset="2"/>
              <a:buChar char="Ø"/>
              <a:tabLst>
                <a:tab pos="899957" algn="l"/>
                <a:tab pos="1439931" algn="l"/>
              </a:tabLst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1659" y="1773238"/>
            <a:ext cx="5310554" cy="4343400"/>
          </a:xfrm>
        </p:spPr>
        <p:txBody>
          <a:bodyPr/>
          <a:lstStyle>
            <a:lvl2pPr marL="692117" indent="-295261">
              <a:buFont typeface="Wingdings" panose="05000000000000000000" pitchFamily="2" charset="2"/>
              <a:buChar char="Ø"/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35869037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0037281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162862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157035" y="3040860"/>
            <a:ext cx="11869206" cy="776287"/>
          </a:xfrm>
        </p:spPr>
        <p:txBody>
          <a:bodyPr tIns="45720" bIns="45720" anchor="ctr"/>
          <a:lstStyle>
            <a:lvl1pPr algn="ctr">
              <a:defRPr sz="4200">
                <a:solidFill>
                  <a:srgbClr val="F588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 rotWithShape="1">
          <a:blip r:embed="rId2">
            <a:alphaModFix amt="16000"/>
          </a:blip>
          <a:srcRect l="7692" t="27780" r="8073" b="19481"/>
          <a:stretch/>
        </p:blipFill>
        <p:spPr>
          <a:xfrm>
            <a:off x="24409" y="752856"/>
            <a:ext cx="12099939" cy="2246376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24429" y="4708390"/>
            <a:ext cx="7743145" cy="535215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20067" y="6226392"/>
            <a:ext cx="7743145" cy="535215"/>
          </a:xfrm>
        </p:spPr>
        <p:txBody>
          <a:bodyPr anchor="ctr"/>
          <a:lstStyle>
            <a:lvl1pPr marL="0" indent="0" algn="ctr">
              <a:buNone/>
              <a:defRPr sz="16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9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Basic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45489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chemeClr val="bg1"/>
                </a:solidFill>
                <a:latin typeface="Tahoma" pitchFamily="34" charset="0"/>
              </a:defRPr>
            </a:lvl2pPr>
            <a:lvl3pPr marL="1030239" indent="-223827"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 marL="1795376" indent="0">
              <a:buClr>
                <a:schemeClr val="accent1"/>
              </a:buClr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0F5DC-3EAB-5B4E-B0DA-7E2098313112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53DE0-B73D-F04F-9303-30C700D38993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723777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4104EB-A837-AD48-9132-CE83F3F81A1D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5ACF1B-34EB-A74F-86CE-180ADC05D5C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314804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2082E4-E715-C743-88D4-C51EBEE31189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A82A5B-9473-B24C-991C-C1D5B90D1406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570751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6"/>
            </p:custData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7" imgW="519" imgH="520" progId="TCLayout.ActiveDocument.1">
                  <p:embed/>
                </p:oleObj>
              </mc:Choice>
              <mc:Fallback>
                <p:oleObj name="think-cell Slide" r:id="rId17" imgW="519" imgH="52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5489" y="1773238"/>
            <a:ext cx="1080672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2"/>
            <a:endParaRPr lang="en-US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41584" y="260649"/>
            <a:ext cx="10623061" cy="137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00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 (36 pt.)</a:t>
            </a:r>
          </a:p>
        </p:txBody>
      </p:sp>
      <p:pic>
        <p:nvPicPr>
          <p:cNvPr id="22" name="Afbeelding 21" descr="Greyfish_m.pn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pic>
        <p:nvPicPr>
          <p:cNvPr id="24" name="Afbeelding 11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51943" y="6446838"/>
            <a:ext cx="1537094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565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ransition>
    <p:wipe dir="d"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6pPr>
      <a:lvl7pPr marL="914357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7pPr>
      <a:lvl8pPr marL="1371534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8pPr>
      <a:lvl9pPr marL="1828713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9pPr>
    </p:titleStyle>
    <p:bodyStyle>
      <a:lvl1pPr marL="342900" indent="-342900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Font typeface="Arial" panose="020B0604020202020204" pitchFamily="34" charset="0"/>
        <a:buChar char="•"/>
        <a:tabLst>
          <a:tab pos="973091" algn="l"/>
          <a:tab pos="1481067" algn="l"/>
        </a:tabLst>
        <a:defRPr sz="24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92117" indent="-295261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Ø"/>
        <a:tabLst>
          <a:tab pos="973091" algn="l"/>
          <a:tab pos="1481067" algn="l"/>
        </a:tabLst>
        <a:defRPr sz="20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2pPr>
      <a:lvl3pPr marL="1030239" indent="-223827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§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3pPr>
      <a:lvl4pPr marL="1441381" indent="-231764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ü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4pPr>
      <a:lvl5pPr marL="1800140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5pPr>
      <a:lvl6pPr marL="2257317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714495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171674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628852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7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3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1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2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green, outdoor, light&#10;&#10;Description automatically generated">
            <a:extLst>
              <a:ext uri="{FF2B5EF4-FFF2-40B4-BE49-F238E27FC236}">
                <a16:creationId xmlns:a16="http://schemas.microsoft.com/office/drawing/2014/main" id="{D1A3CC65-4654-451C-BEF2-70539A2BD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FEAADAA-BCB4-401E-A014-EF9D57366AB7}"/>
              </a:ext>
            </a:extLst>
          </p:cNvPr>
          <p:cNvSpPr/>
          <p:nvPr/>
        </p:nvSpPr>
        <p:spPr bwMode="auto">
          <a:xfrm>
            <a:off x="0" y="-8879"/>
            <a:ext cx="12192000" cy="6858001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D18FC5-F1FD-478C-9C83-7C3AE4D32C15}"/>
              </a:ext>
            </a:extLst>
          </p:cNvPr>
          <p:cNvSpPr txBox="1"/>
          <p:nvPr/>
        </p:nvSpPr>
        <p:spPr>
          <a:xfrm>
            <a:off x="401722" y="3002280"/>
            <a:ext cx="6318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Content Segmentation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>
                <a:solidFill>
                  <a:prstClr val="white"/>
                </a:solidFill>
                <a:latin typeface="Tahoma"/>
              </a:rPr>
              <a:t>Discussion on the use of segmented content &amp; its application in HCP Journeys</a:t>
            </a:r>
            <a:endParaRPr kumimoji="0" lang="en-GB" sz="2400" u="none" strike="noStrike" kern="1200" cap="none" spc="0" normalizeH="0" baseline="0" noProof="0">
              <a:ln>
                <a:noFill/>
              </a:ln>
              <a:solidFill>
                <a:srgbClr val="F588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583E48-6738-4618-BA34-5964C2B9C680}"/>
              </a:ext>
            </a:extLst>
          </p:cNvPr>
          <p:cNvCxnSpPr>
            <a:cxnSpLocks/>
          </p:cNvCxnSpPr>
          <p:nvPr/>
        </p:nvCxnSpPr>
        <p:spPr bwMode="auto">
          <a:xfrm>
            <a:off x="475488" y="4329811"/>
            <a:ext cx="27889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51BEB25-6F31-413D-B1A8-0E709AC9812A}"/>
              </a:ext>
            </a:extLst>
          </p:cNvPr>
          <p:cNvSpPr txBox="1"/>
          <p:nvPr/>
        </p:nvSpPr>
        <p:spPr>
          <a:xfrm>
            <a:off x="448056" y="4457827"/>
            <a:ext cx="278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Wednesday, March 31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516906-7DF1-4E5D-BD10-2A9E1FB82E96}"/>
              </a:ext>
            </a:extLst>
          </p:cNvPr>
          <p:cNvCxnSpPr>
            <a:cxnSpLocks/>
          </p:cNvCxnSpPr>
          <p:nvPr/>
        </p:nvCxnSpPr>
        <p:spPr bwMode="auto">
          <a:xfrm>
            <a:off x="475488" y="4915027"/>
            <a:ext cx="27889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" name="Picture 1">
            <a:extLst>
              <a:ext uri="{FF2B5EF4-FFF2-40B4-BE49-F238E27FC236}">
                <a16:creationId xmlns:a16="http://schemas.microsoft.com/office/drawing/2014/main" id="{67C051B5-C823-4647-BC36-0BE8E94D02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6000"/>
          </a:blip>
          <a:srcRect l="7692" t="27780" r="8073" b="19481"/>
          <a:stretch/>
        </p:blipFill>
        <p:spPr>
          <a:xfrm>
            <a:off x="46030" y="266435"/>
            <a:ext cx="12099939" cy="22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5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d"/>
      </p:transition>
    </mc:Choice>
    <mc:Fallback xmlns="">
      <p:transition>
        <p:wipe dir="d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9D0526-A0C4-2441-865A-E69D4C890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16" y="399213"/>
            <a:ext cx="4983111" cy="1046410"/>
          </a:xfrm>
        </p:spPr>
        <p:txBody>
          <a:bodyPr/>
          <a:lstStyle/>
          <a:p>
            <a:pPr algn="ctr"/>
            <a:r>
              <a:rPr lang="en-US" sz="3200">
                <a:ea typeface="ＭＳ Ｐゴシック"/>
              </a:rPr>
              <a:t>Meeting Context</a:t>
            </a:r>
            <a:endParaRPr lang="en-US" sz="3200" i="1">
              <a:ea typeface="ＭＳ Ｐゴシック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97BB78FF-0CC6-E249-BE66-8054D588D936}"/>
              </a:ext>
            </a:extLst>
          </p:cNvPr>
          <p:cNvSpPr txBox="1">
            <a:spLocks/>
          </p:cNvSpPr>
          <p:nvPr/>
        </p:nvSpPr>
        <p:spPr bwMode="auto">
          <a:xfrm>
            <a:off x="6372523" y="1773238"/>
            <a:ext cx="5291976" cy="3481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000" rIns="9144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178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</a:defRPr>
            </a:lvl6pPr>
            <a:lvl7pPr marL="914357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</a:defRPr>
            </a:lvl7pPr>
            <a:lvl8pPr marL="1371534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</a:defRPr>
            </a:lvl8pPr>
            <a:lvl9pPr marL="1828713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</a:defRPr>
            </a:lvl9pPr>
          </a:lstStyle>
          <a:p>
            <a:pPr marL="285750" marR="0" lvl="0" indent="-285750" algn="l" defTabSz="881021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rgbClr val="F58800"/>
              </a:buClr>
              <a:buSzPct val="110000"/>
              <a:buFont typeface="Arial" panose="020B0604020202020204" pitchFamily="34" charset="0"/>
              <a:buChar char="•"/>
              <a:tabLst>
                <a:tab pos="973091" algn="l"/>
                <a:tab pos="1481067" algn="l"/>
              </a:tabLst>
              <a:defRPr/>
            </a:pPr>
            <a:r>
              <a:rPr lang="en-GB" sz="2000" b="0">
                <a:solidFill>
                  <a:srgbClr val="3D6960"/>
                </a:solidFill>
                <a:latin typeface="Tahoma"/>
              </a:rPr>
              <a:t>Communicate our understanding of how segmented content can be used to best engage with HCPs</a:t>
            </a:r>
            <a:endParaRPr lang="en-GB" sz="1800">
              <a:solidFill>
                <a:srgbClr val="3D6960"/>
              </a:solidFill>
              <a:latin typeface="Tahoma"/>
            </a:endParaRPr>
          </a:p>
          <a:p>
            <a:pPr marL="1200150" lvl="2" indent="-285750" defTabSz="881021">
              <a:spcBef>
                <a:spcPct val="25000"/>
              </a:spcBef>
              <a:spcAft>
                <a:spcPct val="25000"/>
              </a:spcAft>
              <a:buClr>
                <a:srgbClr val="F58800"/>
              </a:buClr>
              <a:buSzPct val="110000"/>
              <a:buFont typeface="Arial" panose="020B0604020202020204" pitchFamily="34" charset="0"/>
              <a:buChar char="•"/>
              <a:tabLst>
                <a:tab pos="973091" algn="l"/>
                <a:tab pos="1481067" algn="l"/>
              </a:tabLst>
              <a:defRPr/>
            </a:pPr>
            <a:endParaRPr lang="en-GB" sz="1800">
              <a:solidFill>
                <a:srgbClr val="3D6960"/>
              </a:solidFill>
              <a:latin typeface="Tahoma"/>
            </a:endParaRPr>
          </a:p>
          <a:p>
            <a:pPr marL="285750" indent="-285750" defTabSz="881021">
              <a:spcBef>
                <a:spcPct val="25000"/>
              </a:spcBef>
              <a:spcAft>
                <a:spcPct val="25000"/>
              </a:spcAft>
              <a:buClr>
                <a:srgbClr val="F58800"/>
              </a:buClr>
              <a:buSzPct val="110000"/>
              <a:buFont typeface="Arial" panose="020B0604020202020204" pitchFamily="34" charset="0"/>
              <a:buChar char="•"/>
              <a:tabLst>
                <a:tab pos="973091" algn="l"/>
                <a:tab pos="1481067" algn="l"/>
              </a:tabLst>
              <a:defRPr/>
            </a:pPr>
            <a:r>
              <a:rPr lang="en-GB" sz="2000" b="0">
                <a:solidFill>
                  <a:srgbClr val="3D6960"/>
                </a:solidFill>
                <a:latin typeface="Tahoma"/>
              </a:rPr>
              <a:t>Align on understanding as to the </a:t>
            </a:r>
            <a:r>
              <a:rPr lang="en-GB" sz="2000">
                <a:solidFill>
                  <a:schemeClr val="accent1"/>
                </a:solidFill>
                <a:latin typeface="Tahoma"/>
              </a:rPr>
              <a:t>segmentation</a:t>
            </a:r>
            <a:r>
              <a:rPr lang="en-GB" sz="2000" b="0">
                <a:solidFill>
                  <a:srgbClr val="3D6960"/>
                </a:solidFill>
                <a:latin typeface="Tahoma"/>
              </a:rPr>
              <a:t> of Galapagos existing content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DEDF2B-2AEF-410B-B775-A0BE9A758D1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87384" y="1773238"/>
            <a:ext cx="5633356" cy="4343400"/>
          </a:xfrm>
        </p:spPr>
        <p:txBody>
          <a:bodyPr/>
          <a:lstStyle/>
          <a:p>
            <a:r>
              <a:rPr lang="en-GB" sz="2000">
                <a:ea typeface="ＭＳ Ｐゴシック"/>
              </a:rPr>
              <a:t>Prior to developing the HCP Journey maps, </a:t>
            </a:r>
            <a:r>
              <a:rPr lang="en-GB" sz="2000" b="1">
                <a:solidFill>
                  <a:schemeClr val="accent1"/>
                </a:solidFill>
                <a:ea typeface="ＭＳ Ｐゴシック"/>
              </a:rPr>
              <a:t>alignment is required </a:t>
            </a:r>
            <a:r>
              <a:rPr lang="en-GB" sz="2000">
                <a:ea typeface="ＭＳ Ｐゴシック"/>
              </a:rPr>
              <a:t>amongst key Galapagos stakeholders as to the segmentation of existing content, to ensure that:</a:t>
            </a:r>
          </a:p>
          <a:p>
            <a:pPr lvl="1"/>
            <a:r>
              <a:rPr lang="en-GB" sz="1600">
                <a:ea typeface="ＭＳ Ｐゴシック"/>
              </a:rPr>
              <a:t>HCP Journey Maps designed above-market are in line with expectations and usable by the local markets</a:t>
            </a:r>
          </a:p>
          <a:p>
            <a:pPr lvl="1"/>
            <a:r>
              <a:rPr lang="en-GB" sz="1600">
                <a:ea typeface="ＭＳ Ｐゴシック"/>
              </a:rPr>
              <a:t>Messaging conveyed to local markets is consistent 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489FA5FF-8180-48C4-A5D8-29987055A2C6}"/>
              </a:ext>
            </a:extLst>
          </p:cNvPr>
          <p:cNvSpPr txBox="1">
            <a:spLocks/>
          </p:cNvSpPr>
          <p:nvPr/>
        </p:nvSpPr>
        <p:spPr bwMode="auto">
          <a:xfrm>
            <a:off x="6206826" y="399213"/>
            <a:ext cx="4983111" cy="1046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000" rIns="9144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178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</a:defRPr>
            </a:lvl6pPr>
            <a:lvl7pPr marL="914357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</a:defRPr>
            </a:lvl7pPr>
            <a:lvl8pPr marL="1371534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</a:defRPr>
            </a:lvl8pPr>
            <a:lvl9pPr marL="1828713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3D6960"/>
                </a:solidFill>
                <a:effectLst/>
                <a:uLnTx/>
                <a:uFillTx/>
                <a:latin typeface="Tahoma"/>
                <a:ea typeface="ＭＳ Ｐゴシック"/>
              </a:rPr>
              <a:t>Meeting Objectives</a:t>
            </a:r>
            <a:endParaRPr kumimoji="0" lang="en-US" sz="3200" b="1" i="1" u="none" strike="noStrike" kern="0" cap="none" spc="0" normalizeH="0" baseline="0" noProof="0">
              <a:ln>
                <a:noFill/>
              </a:ln>
              <a:solidFill>
                <a:srgbClr val="3D6960"/>
              </a:solidFill>
              <a:effectLst/>
              <a:uLnTx/>
              <a:uFillTx/>
              <a:latin typeface="Tahoma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36779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d"/>
      </p:transition>
    </mc:Choice>
    <mc:Fallback xmlns="">
      <p:transition>
        <p:wipe dir="d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5A49-36A4-4163-82DC-A8C125CB7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584" y="260649"/>
            <a:ext cx="10623061" cy="562311"/>
          </a:xfrm>
        </p:spPr>
        <p:txBody>
          <a:bodyPr/>
          <a:lstStyle/>
          <a:p>
            <a:r>
              <a:rPr lang="en-US"/>
              <a:t>Segmented Content – Setting the Stage</a:t>
            </a:r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E0BAC-02F8-4482-B35E-B697D6C47B67}"/>
              </a:ext>
            </a:extLst>
          </p:cNvPr>
          <p:cNvSpPr/>
          <p:nvPr/>
        </p:nvSpPr>
        <p:spPr bwMode="auto">
          <a:xfrm>
            <a:off x="0" y="1676400"/>
            <a:ext cx="12192000" cy="175260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485900"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-107" charset="0"/>
              </a:rPr>
              <a:t>Segmented content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-107" charset="0"/>
              </a:rPr>
              <a:t> </a:t>
            </a:r>
          </a:p>
          <a:p>
            <a:pPr marL="1485900"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bg1"/>
                </a:solidFill>
                <a:latin typeface="Tahoma" pitchFamily="-107" charset="0"/>
              </a:rPr>
              <a:t>C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-107" charset="0"/>
              </a:rPr>
              <a:t>ontent that addresses the specific needs of a customer segment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-107" charset="0"/>
            </a:endParaRPr>
          </a:p>
        </p:txBody>
      </p:sp>
      <p:pic>
        <p:nvPicPr>
          <p:cNvPr id="6" name="Graphic 5" descr="Puzzle pieces with solid fill">
            <a:extLst>
              <a:ext uri="{FF2B5EF4-FFF2-40B4-BE49-F238E27FC236}">
                <a16:creationId xmlns:a16="http://schemas.microsoft.com/office/drawing/2014/main" id="{D097069E-4F81-4D2A-9FE3-0AA6762F5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982" y="1936750"/>
            <a:ext cx="1231900" cy="1231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BA1934-9C7E-493C-93B4-E10C19C8B014}"/>
              </a:ext>
            </a:extLst>
          </p:cNvPr>
          <p:cNvSpPr txBox="1"/>
          <p:nvPr/>
        </p:nvSpPr>
        <p:spPr>
          <a:xfrm>
            <a:off x="760679" y="828674"/>
            <a:ext cx="1049660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chemeClr val="bg2"/>
                </a:solidFill>
              </a:rPr>
              <a:t>When we talk about segmented content, what do we mean?</a:t>
            </a:r>
            <a:endParaRPr lang="en-GB" b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39473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5A49-36A4-4163-82DC-A8C125CB7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584" y="260649"/>
            <a:ext cx="10623061" cy="562311"/>
          </a:xfrm>
        </p:spPr>
        <p:txBody>
          <a:bodyPr/>
          <a:lstStyle/>
          <a:p>
            <a:r>
              <a:rPr lang="en-US"/>
              <a:t>HCP Segmentation Distinctions</a:t>
            </a:r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BA1934-9C7E-493C-93B4-E10C19C8B014}"/>
              </a:ext>
            </a:extLst>
          </p:cNvPr>
          <p:cNvSpPr txBox="1"/>
          <p:nvPr/>
        </p:nvSpPr>
        <p:spPr>
          <a:xfrm>
            <a:off x="760679" y="828674"/>
            <a:ext cx="1049660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b="1">
                <a:solidFill>
                  <a:schemeClr val="bg2"/>
                </a:solidFill>
              </a:rPr>
              <a:t>While the goal for each of the customer segments is the same – to prescribe JYSELECA and turns HCPs into advocates, the means to achieve this goal differs per segment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2DBF2A-5B48-46B6-BA53-AD7E356E58A7}"/>
              </a:ext>
            </a:extLst>
          </p:cNvPr>
          <p:cNvSpPr txBox="1">
            <a:spLocks/>
          </p:cNvSpPr>
          <p:nvPr/>
        </p:nvSpPr>
        <p:spPr bwMode="auto">
          <a:xfrm>
            <a:off x="996267" y="2313773"/>
            <a:ext cx="10623061" cy="56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000" rIns="9144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178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</a:defRPr>
            </a:lvl6pPr>
            <a:lvl7pPr marL="914357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</a:defRPr>
            </a:lvl7pPr>
            <a:lvl8pPr marL="1371534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</a:defRPr>
            </a:lvl8pPr>
            <a:lvl9pPr marL="1828713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</a:defRPr>
            </a:lvl9pPr>
          </a:lstStyle>
          <a:p>
            <a:r>
              <a:rPr lang="en-US" kern="0"/>
              <a:t>HCP Segmentation</a:t>
            </a:r>
            <a:endParaRPr lang="en-GB" kern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74BD71-460D-4D2F-B4CD-64F6D4C0E974}"/>
              </a:ext>
            </a:extLst>
          </p:cNvPr>
          <p:cNvSpPr txBox="1"/>
          <p:nvPr/>
        </p:nvSpPr>
        <p:spPr>
          <a:xfrm>
            <a:off x="1015362" y="2881798"/>
            <a:ext cx="1049660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chemeClr val="bg2"/>
                </a:solidFill>
              </a:rPr>
              <a:t>The RA team has grouped HCPs into </a:t>
            </a:r>
            <a:r>
              <a:rPr lang="en-US" b="1">
                <a:solidFill>
                  <a:schemeClr val="accent1"/>
                </a:solidFill>
              </a:rPr>
              <a:t>four distinct segments </a:t>
            </a:r>
            <a:r>
              <a:rPr lang="en-US" b="1">
                <a:solidFill>
                  <a:schemeClr val="bg2"/>
                </a:solidFill>
              </a:rPr>
              <a:t>based on specified behaviors &amp; attitudes, and to best engage with segments requires the use of segmented content </a:t>
            </a:r>
            <a:endParaRPr lang="en-GB" b="1">
              <a:solidFill>
                <a:schemeClr val="bg2"/>
              </a:solidFill>
            </a:endParaRPr>
          </a:p>
        </p:txBody>
      </p:sp>
      <p:pic>
        <p:nvPicPr>
          <p:cNvPr id="9" name="Picture 2" descr="Machine generated alternative text:&#10;Behavioural/attitudinal segmentation have been shaped by &#10;the integrated brand team to tailor our communication &amp; &#10;approach &#10;Mavericks &#10;Early adopters who perceive &#10;differences in JAKI &#10;• Not tied to the rules but &#10;follow the science &#10;• Prioritise efficacy &#10;• Seek patient feedback to be &#10;seen as nero &#10;&quot;l am confident I can get the &#10;best outcorne possible tor &#10;each patient&quot; &#10;Pragmabsts &#10;Rule breakers (within reason) &#10;due to strong trust in own &#10;expenence &#10;• Work around the rules when &#10;needed &#10;• Prioritise safety &#10;Rely on their own experience &#10;&quot;In my experience sometimes &#10;you need to been the rules&quot; &#10;Compassionates &#10;Patient centric, want balanced &#10;treatment within the guidelines &#10;• Use guidelines as safety net &#10;• Most reward from improving &#10;patients lives &#10;• Looks to peers for reference &#10;'l can do the Dest tor my &#10;patients Dy following the data &#10;&amp; guidelines&quot; &#10;Conformists &#10;Conservative, risk averse, and &#10;late adopters &#10;• Safety focused &#10;• Use guidelines as a safety net &#10;• Use own experience to &#10;effciently save a challenge &#10;&quot;Sticking to what I know is the &#10;most effective way to manage &#10;my caseload&quot; ">
            <a:extLst>
              <a:ext uri="{FF2B5EF4-FFF2-40B4-BE49-F238E27FC236}">
                <a16:creationId xmlns:a16="http://schemas.microsoft.com/office/drawing/2014/main" id="{159962FF-7F63-46FD-85D4-B62AE73FD0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" t="31920" r="5686" b="50099"/>
          <a:stretch/>
        </p:blipFill>
        <p:spPr bwMode="auto">
          <a:xfrm>
            <a:off x="607745" y="1811824"/>
            <a:ext cx="10756900" cy="92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D2D7CE4-B125-4352-98BC-3E19CEFDBB5C}"/>
              </a:ext>
            </a:extLst>
          </p:cNvPr>
          <p:cNvSpPr/>
          <p:nvPr/>
        </p:nvSpPr>
        <p:spPr bwMode="auto">
          <a:xfrm>
            <a:off x="732203" y="2739857"/>
            <a:ext cx="2275840" cy="3087669"/>
          </a:xfrm>
          <a:prstGeom prst="rect">
            <a:avLst/>
          </a:prstGeom>
          <a:solidFill>
            <a:srgbClr val="F4F4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>
                <a:ln>
                  <a:noFill/>
                </a:ln>
                <a:solidFill>
                  <a:srgbClr val="A15699"/>
                </a:solidFill>
                <a:effectLst/>
                <a:latin typeface="Tahoma" pitchFamily="-107" charset="0"/>
              </a:rPr>
              <a:t>Overview:</a:t>
            </a: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rgbClr val="A15699"/>
                </a:solidFill>
                <a:effectLst/>
                <a:latin typeface="Tahoma" pitchFamily="-107" charset="0"/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Early adopters who perceive differences in JAK1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>
              <a:latin typeface="Tahoma" pitchFamily="-107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>
                <a:solidFill>
                  <a:srgbClr val="A15699"/>
                </a:solidFill>
                <a:latin typeface="Tahoma" pitchFamily="-107" charset="0"/>
              </a:rPr>
              <a:t>Why</a:t>
            </a:r>
            <a:r>
              <a:rPr kumimoji="0" lang="en-US" sz="1100" b="1" i="0" u="none" strike="noStrike" cap="none" normalizeH="0" baseline="0">
                <a:ln>
                  <a:noFill/>
                </a:ln>
                <a:solidFill>
                  <a:srgbClr val="A15699"/>
                </a:solidFill>
                <a:effectLst/>
                <a:latin typeface="Tahoma" pitchFamily="-107" charset="0"/>
              </a:rPr>
              <a:t> does this segment prescribe?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1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Prescribes early due to interest in latest science/new MOAs/new products</a:t>
            </a:r>
            <a:endParaRPr lang="en-US" sz="1100">
              <a:latin typeface="Tahoma" pitchFamily="-107" charset="0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1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Efficacy focused in assessing new treatments/products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1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100">
                <a:solidFill>
                  <a:srgbClr val="A15699"/>
                </a:solidFill>
                <a:latin typeface="Tahoma" pitchFamily="-107" charset="0"/>
              </a:rPr>
              <a:t>“</a:t>
            </a:r>
            <a:r>
              <a:rPr lang="en-US" sz="1100" i="1">
                <a:solidFill>
                  <a:srgbClr val="A15699"/>
                </a:solidFill>
                <a:latin typeface="Tahoma" pitchFamily="-107" charset="0"/>
              </a:rPr>
              <a:t>I am confident I can get the best outcome possible for each patient”</a:t>
            </a:r>
            <a:endParaRPr kumimoji="0" lang="en-GB" sz="1050" i="0" u="none" strike="noStrike" cap="none" normalizeH="0" baseline="0">
              <a:ln>
                <a:noFill/>
              </a:ln>
              <a:solidFill>
                <a:srgbClr val="A15699"/>
              </a:solidFill>
              <a:effectLst/>
              <a:latin typeface="Tahoma" pitchFamily="-107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60943C-1E8D-4C7E-B9B3-A79300D641A4}"/>
              </a:ext>
            </a:extLst>
          </p:cNvPr>
          <p:cNvSpPr/>
          <p:nvPr/>
        </p:nvSpPr>
        <p:spPr bwMode="auto">
          <a:xfrm>
            <a:off x="3455413" y="2739857"/>
            <a:ext cx="2275840" cy="3087669"/>
          </a:xfrm>
          <a:prstGeom prst="rect">
            <a:avLst/>
          </a:prstGeom>
          <a:solidFill>
            <a:srgbClr val="F4F4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>
                <a:ln>
                  <a:noFill/>
                </a:ln>
                <a:solidFill>
                  <a:srgbClr val="008986"/>
                </a:solidFill>
                <a:effectLst/>
                <a:latin typeface="Tahoma" pitchFamily="-107" charset="0"/>
              </a:rPr>
              <a:t>Overview:</a:t>
            </a: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rgbClr val="A15699"/>
                </a:solidFill>
                <a:effectLst/>
                <a:latin typeface="Tahoma" pitchFamily="-107" charset="0"/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Puzzle solvers who have a strong trust in their own experience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>
              <a:latin typeface="Tahoma" pitchFamily="-107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>
                <a:ln>
                  <a:noFill/>
                </a:ln>
                <a:solidFill>
                  <a:srgbClr val="008986"/>
                </a:solidFill>
                <a:effectLst/>
                <a:latin typeface="Tahoma" pitchFamily="-107" charset="0"/>
              </a:rPr>
              <a:t>Why does this segment prescribe?</a:t>
            </a:r>
            <a:r>
              <a:rPr kumimoji="0" lang="en-US" sz="1100" b="1" i="0" u="none" strike="noStrike" cap="none" normalizeH="0" baseline="0">
                <a:ln>
                  <a:noFill/>
                </a:ln>
                <a:solidFill>
                  <a:srgbClr val="A15699"/>
                </a:solidFill>
                <a:effectLst/>
                <a:latin typeface="Tahoma" pitchFamily="-107" charset="0"/>
              </a:rPr>
              <a:t> 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1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Hands-on learners, high likelihood as early prescribers as they want to see the results of new treatments for themselves</a:t>
            </a:r>
            <a:endParaRPr lang="en-US" sz="1100">
              <a:latin typeface="Tahoma" pitchFamily="-107" charset="0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1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Safety focused in assessing new treatments/products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1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100">
                <a:solidFill>
                  <a:srgbClr val="008986"/>
                </a:solidFill>
                <a:latin typeface="Tahoma" pitchFamily="-107" charset="0"/>
              </a:rPr>
              <a:t>“</a:t>
            </a:r>
            <a:r>
              <a:rPr lang="en-US" sz="1100" i="1">
                <a:solidFill>
                  <a:srgbClr val="008986"/>
                </a:solidFill>
                <a:latin typeface="Tahoma" pitchFamily="-107" charset="0"/>
              </a:rPr>
              <a:t>In my experience, sometimes you need to break the rules”</a:t>
            </a:r>
            <a:endParaRPr kumimoji="0" lang="en-GB" sz="1050" i="0" u="none" strike="noStrike" cap="none" normalizeH="0" baseline="0">
              <a:ln>
                <a:noFill/>
              </a:ln>
              <a:solidFill>
                <a:srgbClr val="008986"/>
              </a:solidFill>
              <a:effectLst/>
              <a:latin typeface="Tahoma" pitchFamily="-107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18191D-8525-4C54-B67C-FCA4A2124473}"/>
              </a:ext>
            </a:extLst>
          </p:cNvPr>
          <p:cNvSpPr/>
          <p:nvPr/>
        </p:nvSpPr>
        <p:spPr bwMode="auto">
          <a:xfrm>
            <a:off x="6263662" y="2739857"/>
            <a:ext cx="2275840" cy="3087669"/>
          </a:xfrm>
          <a:prstGeom prst="rect">
            <a:avLst/>
          </a:prstGeom>
          <a:solidFill>
            <a:srgbClr val="F4F4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>
                <a:ln>
                  <a:noFill/>
                </a:ln>
                <a:solidFill>
                  <a:srgbClr val="7B8C46"/>
                </a:solidFill>
                <a:effectLst/>
                <a:latin typeface="Tahoma" pitchFamily="-107" charset="0"/>
              </a:rPr>
              <a:t>Overview:</a:t>
            </a: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rgbClr val="7B8C46"/>
                </a:solidFill>
                <a:effectLst/>
                <a:latin typeface="Tahoma" pitchFamily="-107" charset="0"/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Patient centric, want balanced treatment within the guidelines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>
              <a:solidFill>
                <a:srgbClr val="7B8C46"/>
              </a:solidFill>
              <a:latin typeface="Tahoma" pitchFamily="-107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>
                <a:ln>
                  <a:noFill/>
                </a:ln>
                <a:solidFill>
                  <a:srgbClr val="7B8C46"/>
                </a:solidFill>
                <a:effectLst/>
                <a:latin typeface="Tahoma" pitchFamily="-107" charset="0"/>
              </a:rPr>
              <a:t>Why does this segment prescribe?</a:t>
            </a:r>
            <a:r>
              <a:rPr kumimoji="0" lang="en-US" sz="1100" b="1" i="0" u="none" strike="noStrike" cap="none" normalizeH="0" baseline="0">
                <a:ln>
                  <a:noFill/>
                </a:ln>
                <a:solidFill>
                  <a:srgbClr val="A15699"/>
                </a:solidFill>
                <a:effectLst/>
                <a:latin typeface="Tahoma" pitchFamily="-107" charset="0"/>
              </a:rPr>
              <a:t> 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100">
                <a:latin typeface="Tahoma" pitchFamily="-107" charset="0"/>
              </a:rPr>
              <a:t>Has heard referrals from peers and KOLs as to successes of new MOAs/products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100">
                <a:latin typeface="Tahoma" pitchFamily="-107" charset="0"/>
              </a:rPr>
              <a:t>Balance between guideline/safety focused in assessing new treatments/products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1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100">
                <a:solidFill>
                  <a:srgbClr val="7B8C46"/>
                </a:solidFill>
                <a:latin typeface="Tahoma" pitchFamily="-107" charset="0"/>
              </a:rPr>
              <a:t>“</a:t>
            </a:r>
            <a:r>
              <a:rPr lang="en-US" sz="1100" i="1">
                <a:solidFill>
                  <a:srgbClr val="7B8C46"/>
                </a:solidFill>
                <a:latin typeface="Tahoma" pitchFamily="-107" charset="0"/>
              </a:rPr>
              <a:t>I can do the best for my patients by following the data and guidelines”</a:t>
            </a:r>
            <a:endParaRPr kumimoji="0" lang="en-GB" sz="1050" i="0" u="none" strike="noStrike" cap="none" normalizeH="0" baseline="0">
              <a:ln>
                <a:noFill/>
              </a:ln>
              <a:solidFill>
                <a:srgbClr val="7B8C46"/>
              </a:solidFill>
              <a:effectLst/>
              <a:latin typeface="Tahoma" pitchFamily="-107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FE12B2-5701-4C08-9945-68FAEE5D6B94}"/>
              </a:ext>
            </a:extLst>
          </p:cNvPr>
          <p:cNvSpPr/>
          <p:nvPr/>
        </p:nvSpPr>
        <p:spPr bwMode="auto">
          <a:xfrm>
            <a:off x="8986872" y="2775049"/>
            <a:ext cx="2275840" cy="3052477"/>
          </a:xfrm>
          <a:prstGeom prst="rect">
            <a:avLst/>
          </a:prstGeom>
          <a:solidFill>
            <a:srgbClr val="F4F4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>
                <a:ln>
                  <a:noFill/>
                </a:ln>
                <a:solidFill>
                  <a:srgbClr val="005DAB"/>
                </a:solidFill>
                <a:effectLst/>
                <a:latin typeface="Tahoma" pitchFamily="-107" charset="0"/>
              </a:rPr>
              <a:t>Overview:</a:t>
            </a: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rgbClr val="005DAB"/>
                </a:solidFill>
                <a:effectLst/>
                <a:latin typeface="Tahoma" pitchFamily="-107" charset="0"/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Conservative, risk averse, and late adopters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>
              <a:solidFill>
                <a:srgbClr val="7B8C46"/>
              </a:solidFill>
              <a:latin typeface="Tahoma" pitchFamily="-107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>
                <a:ln>
                  <a:noFill/>
                </a:ln>
                <a:solidFill>
                  <a:srgbClr val="005DAB"/>
                </a:solidFill>
                <a:effectLst/>
                <a:latin typeface="Tahoma" pitchFamily="-107" charset="0"/>
              </a:rPr>
              <a:t>Why does this segment prescrib</a:t>
            </a:r>
            <a:r>
              <a:rPr lang="en-US" sz="1100" b="1">
                <a:solidFill>
                  <a:srgbClr val="005DAB"/>
                </a:solidFill>
                <a:latin typeface="Tahoma" pitchFamily="-107" charset="0"/>
              </a:rPr>
              <a:t>e?</a:t>
            </a:r>
            <a:r>
              <a:rPr kumimoji="0" lang="en-US" sz="1100" b="1" i="0" u="none" strike="noStrike" cap="none" normalizeH="0" baseline="0">
                <a:ln>
                  <a:noFill/>
                </a:ln>
                <a:solidFill>
                  <a:srgbClr val="A15699"/>
                </a:solidFill>
                <a:effectLst/>
                <a:latin typeface="Tahoma" pitchFamily="-107" charset="0"/>
              </a:rPr>
              <a:t> 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100">
                <a:latin typeface="Tahoma" pitchFamily="-107" charset="0"/>
              </a:rPr>
              <a:t>Does not regularly prescribe new treatments as they rely on experience to dictate behavior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1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100">
                <a:solidFill>
                  <a:srgbClr val="005DAB"/>
                </a:solidFill>
                <a:latin typeface="Tahoma" pitchFamily="-107" charset="0"/>
              </a:rPr>
              <a:t>“</a:t>
            </a:r>
            <a:r>
              <a:rPr lang="en-US" sz="1100" i="1">
                <a:solidFill>
                  <a:srgbClr val="005DAB"/>
                </a:solidFill>
                <a:latin typeface="Tahoma" pitchFamily="-107" charset="0"/>
              </a:rPr>
              <a:t>Sticking to what I know is the most effective way to manage my caseload”</a:t>
            </a:r>
            <a:endParaRPr kumimoji="0" lang="en-GB" sz="1050" i="0" u="none" strike="noStrike" cap="none" normalizeH="0" baseline="0">
              <a:ln>
                <a:noFill/>
              </a:ln>
              <a:solidFill>
                <a:srgbClr val="005DAB"/>
              </a:solidFill>
              <a:effectLst/>
              <a:latin typeface="Tahoma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12744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5A49-36A4-4163-82DC-A8C125CB7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584" y="260649"/>
            <a:ext cx="10623061" cy="562311"/>
          </a:xfrm>
        </p:spPr>
        <p:txBody>
          <a:bodyPr/>
          <a:lstStyle/>
          <a:p>
            <a:r>
              <a:rPr lang="en-US"/>
              <a:t>JYSELECA Launch Strategy – RA </a:t>
            </a:r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BA1934-9C7E-493C-93B4-E10C19C8B014}"/>
              </a:ext>
            </a:extLst>
          </p:cNvPr>
          <p:cNvSpPr txBox="1"/>
          <p:nvPr/>
        </p:nvSpPr>
        <p:spPr>
          <a:xfrm>
            <a:off x="760679" y="828674"/>
            <a:ext cx="1049660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b="1">
                <a:solidFill>
                  <a:schemeClr val="bg2"/>
                </a:solidFill>
              </a:rPr>
              <a:t>Based on the behaviours of the various segments, JYSELCA’s launch strategy is to focus on the segments that are likely to become early adopters. </a:t>
            </a:r>
          </a:p>
        </p:txBody>
      </p:sp>
      <p:pic>
        <p:nvPicPr>
          <p:cNvPr id="9" name="Picture 2" descr="Machine generated alternative text:&#10;Behavioural/attitudinal segmentation have been shaped by &#10;the integrated brand team to tailor our communication &amp; &#10;approach &#10;Mavericks &#10;Early adopters who perceive &#10;differences in JAKI &#10;• Not tied to the rules but &#10;follow the science &#10;• Prioritise efficacy &#10;• Seek patient feedback to be &#10;seen as nero &#10;&quot;l am confident I can get the &#10;best outcorne possible tor &#10;each patient&quot; &#10;Pragmabsts &#10;Rule breakers (within reason) &#10;due to strong trust in own &#10;expenence &#10;• Work around the rules when &#10;needed &#10;• Prioritise safety &#10;Rely on their own experience &#10;&quot;In my experience sometimes &#10;you need to been the rules&quot; &#10;Compassionates &#10;Patient centric, want balanced &#10;treatment within the guidelines &#10;• Use guidelines as safety net &#10;• Most reward from improving &#10;patients lives &#10;• Looks to peers for reference &#10;'l can do the Dest tor my &#10;patients Dy following the data &#10;&amp; guidelines&quot; &#10;Conformists &#10;Conservative, risk averse, and &#10;late adopters &#10;• Safety focused &#10;• Use guidelines as a safety net &#10;• Use own experience to &#10;effciently save a challenge &#10;&quot;Sticking to what I know is the &#10;most effective way to manage &#10;my caseload&quot; ">
            <a:extLst>
              <a:ext uri="{FF2B5EF4-FFF2-40B4-BE49-F238E27FC236}">
                <a16:creationId xmlns:a16="http://schemas.microsoft.com/office/drawing/2014/main" id="{159962FF-7F63-46FD-85D4-B62AE73FD0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" t="31920" r="50736" b="1"/>
          <a:stretch/>
        </p:blipFill>
        <p:spPr bwMode="auto">
          <a:xfrm>
            <a:off x="3238512" y="1824523"/>
            <a:ext cx="5527694" cy="351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D2D7CE4-B125-4352-98BC-3E19CEFDBB5C}"/>
              </a:ext>
            </a:extLst>
          </p:cNvPr>
          <p:cNvSpPr/>
          <p:nvPr/>
        </p:nvSpPr>
        <p:spPr bwMode="auto">
          <a:xfrm>
            <a:off x="3362970" y="2752557"/>
            <a:ext cx="2275840" cy="3087669"/>
          </a:xfrm>
          <a:prstGeom prst="rect">
            <a:avLst/>
          </a:prstGeom>
          <a:solidFill>
            <a:srgbClr val="F4F4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>
                <a:ln>
                  <a:noFill/>
                </a:ln>
                <a:solidFill>
                  <a:srgbClr val="A15699"/>
                </a:solidFill>
                <a:effectLst/>
                <a:latin typeface="Tahoma" pitchFamily="-107" charset="0"/>
              </a:rPr>
              <a:t>Overview:</a:t>
            </a: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rgbClr val="A15699"/>
                </a:solidFill>
                <a:effectLst/>
                <a:latin typeface="Tahoma" pitchFamily="-107" charset="0"/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Early adopters who perceive differences in JAK1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>
              <a:latin typeface="Tahoma" pitchFamily="-107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>
                <a:solidFill>
                  <a:srgbClr val="A15699"/>
                </a:solidFill>
                <a:latin typeface="Tahoma" pitchFamily="-107" charset="0"/>
              </a:rPr>
              <a:t>Why</a:t>
            </a:r>
            <a:r>
              <a:rPr kumimoji="0" lang="en-US" sz="1100" b="1" i="0" u="none" strike="noStrike" cap="none" normalizeH="0" baseline="0">
                <a:ln>
                  <a:noFill/>
                </a:ln>
                <a:solidFill>
                  <a:srgbClr val="A15699"/>
                </a:solidFill>
                <a:effectLst/>
                <a:latin typeface="Tahoma" pitchFamily="-107" charset="0"/>
              </a:rPr>
              <a:t> does this segment prescribe?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1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Prescribes early due to interest in latest science/new MOAs/new products</a:t>
            </a:r>
            <a:endParaRPr lang="en-US" sz="1100">
              <a:latin typeface="Tahoma" pitchFamily="-107" charset="0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1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Efficacy focused in assessing new treatments/products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1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100">
                <a:solidFill>
                  <a:srgbClr val="A15699"/>
                </a:solidFill>
                <a:latin typeface="Tahoma" pitchFamily="-107" charset="0"/>
              </a:rPr>
              <a:t>“</a:t>
            </a:r>
            <a:r>
              <a:rPr lang="en-US" sz="1100" i="1">
                <a:solidFill>
                  <a:srgbClr val="A15699"/>
                </a:solidFill>
                <a:latin typeface="Tahoma" pitchFamily="-107" charset="0"/>
              </a:rPr>
              <a:t>I am confident I can get the best outcome possible for each patient”</a:t>
            </a:r>
            <a:endParaRPr kumimoji="0" lang="en-GB" sz="1050" i="0" u="none" strike="noStrike" cap="none" normalizeH="0" baseline="0">
              <a:ln>
                <a:noFill/>
              </a:ln>
              <a:solidFill>
                <a:srgbClr val="A15699"/>
              </a:solidFill>
              <a:effectLst/>
              <a:latin typeface="Tahoma" pitchFamily="-107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60943C-1E8D-4C7E-B9B3-A79300D641A4}"/>
              </a:ext>
            </a:extLst>
          </p:cNvPr>
          <p:cNvSpPr/>
          <p:nvPr/>
        </p:nvSpPr>
        <p:spPr bwMode="auto">
          <a:xfrm>
            <a:off x="6064183" y="2752556"/>
            <a:ext cx="2275840" cy="3087669"/>
          </a:xfrm>
          <a:prstGeom prst="rect">
            <a:avLst/>
          </a:prstGeom>
          <a:solidFill>
            <a:srgbClr val="F4F4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>
                <a:ln>
                  <a:noFill/>
                </a:ln>
                <a:solidFill>
                  <a:srgbClr val="008986"/>
                </a:solidFill>
                <a:effectLst/>
                <a:latin typeface="Tahoma" pitchFamily="-107" charset="0"/>
              </a:rPr>
              <a:t>Overview:</a:t>
            </a: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rgbClr val="A15699"/>
                </a:solidFill>
                <a:effectLst/>
                <a:latin typeface="Tahoma" pitchFamily="-107" charset="0"/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Puzzle solvers who have a strong trust in their own experience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>
              <a:latin typeface="Tahoma" pitchFamily="-107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>
                <a:ln>
                  <a:noFill/>
                </a:ln>
                <a:solidFill>
                  <a:srgbClr val="008986"/>
                </a:solidFill>
                <a:effectLst/>
                <a:latin typeface="Tahoma" pitchFamily="-107" charset="0"/>
              </a:rPr>
              <a:t>Why does this segment prescribe?</a:t>
            </a:r>
            <a:r>
              <a:rPr kumimoji="0" lang="en-US" sz="1100" b="1" i="0" u="none" strike="noStrike" cap="none" normalizeH="0" baseline="0">
                <a:ln>
                  <a:noFill/>
                </a:ln>
                <a:solidFill>
                  <a:srgbClr val="A15699"/>
                </a:solidFill>
                <a:effectLst/>
                <a:latin typeface="Tahoma" pitchFamily="-107" charset="0"/>
              </a:rPr>
              <a:t> 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1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Hands-on learners, high likelihood as early prescribers as they want to see the results of new treatments for themselves</a:t>
            </a:r>
            <a:endParaRPr lang="en-US" sz="1100">
              <a:latin typeface="Tahoma" pitchFamily="-107" charset="0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1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Safety focused in assessing new treatments/products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1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100">
                <a:solidFill>
                  <a:srgbClr val="008986"/>
                </a:solidFill>
                <a:latin typeface="Tahoma" pitchFamily="-107" charset="0"/>
              </a:rPr>
              <a:t>“</a:t>
            </a:r>
            <a:r>
              <a:rPr lang="en-US" sz="1100" i="1">
                <a:solidFill>
                  <a:srgbClr val="008986"/>
                </a:solidFill>
                <a:latin typeface="Tahoma" pitchFamily="-107" charset="0"/>
              </a:rPr>
              <a:t>In my experience, sometimes you need to break the rules”</a:t>
            </a:r>
            <a:endParaRPr kumimoji="0" lang="en-GB" sz="1050" i="0" u="none" strike="noStrike" cap="none" normalizeH="0" baseline="0">
              <a:ln>
                <a:noFill/>
              </a:ln>
              <a:solidFill>
                <a:srgbClr val="008986"/>
              </a:solidFill>
              <a:effectLst/>
              <a:latin typeface="Tahoma" pitchFamily="-107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DA71A7A-F5A6-49AC-85B2-993C305DF0F4}"/>
              </a:ext>
            </a:extLst>
          </p:cNvPr>
          <p:cNvSpPr/>
          <p:nvPr/>
        </p:nvSpPr>
        <p:spPr bwMode="auto">
          <a:xfrm>
            <a:off x="2862484" y="1633358"/>
            <a:ext cx="5884627" cy="4589642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61081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6A44-3792-418C-8233-52C07FEF4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584" y="260649"/>
            <a:ext cx="10623061" cy="592791"/>
          </a:xfrm>
        </p:spPr>
        <p:txBody>
          <a:bodyPr/>
          <a:lstStyle/>
          <a:p>
            <a:r>
              <a:rPr lang="en-US"/>
              <a:t>Key Messaging per Segment</a:t>
            </a:r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A3606A-C333-470F-A13A-771377B21FC2}"/>
              </a:ext>
            </a:extLst>
          </p:cNvPr>
          <p:cNvSpPr txBox="1"/>
          <p:nvPr/>
        </p:nvSpPr>
        <p:spPr>
          <a:xfrm>
            <a:off x="760679" y="828674"/>
            <a:ext cx="1049660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chemeClr val="bg2"/>
                </a:solidFill>
              </a:rPr>
              <a:t>With these segments in mind, message</a:t>
            </a:r>
            <a:r>
              <a:rPr lang="en-GB" b="1">
                <a:solidFill>
                  <a:schemeClr val="bg2"/>
                </a:solidFill>
              </a:rPr>
              <a:t> points have been developed by segment to support their progress on the adoption ladder</a:t>
            </a:r>
            <a:endParaRPr lang="en-GB" b="1">
              <a:solidFill>
                <a:srgbClr val="80808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20157E-7BFC-40B5-A06F-296319F0CF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2622" y="2216337"/>
            <a:ext cx="240497" cy="258395"/>
          </a:xfrm>
          <a:prstGeom prst="rect">
            <a:avLst/>
          </a:prstGeom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D2E89D4E-3C86-4DF9-A506-3E6F9C7A14A2}"/>
              </a:ext>
            </a:extLst>
          </p:cNvPr>
          <p:cNvSpPr>
            <a:spLocks/>
          </p:cNvSpPr>
          <p:nvPr/>
        </p:nvSpPr>
        <p:spPr bwMode="auto">
          <a:xfrm rot="5400000">
            <a:off x="3350014" y="1967870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Helvetica Neue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6749B4-2884-4478-8C5B-DCAEEC2B7BDF}"/>
              </a:ext>
            </a:extLst>
          </p:cNvPr>
          <p:cNvSpPr txBox="1"/>
          <p:nvPr/>
        </p:nvSpPr>
        <p:spPr>
          <a:xfrm>
            <a:off x="1337711" y="1925424"/>
            <a:ext cx="1885612" cy="426368"/>
          </a:xfrm>
          <a:prstGeom prst="rect">
            <a:avLst/>
          </a:prstGeom>
          <a:solidFill>
            <a:srgbClr val="585858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pitchFamily="-1" charset="-128"/>
                <a:cs typeface="Arial" panose="020B0604020202020204" pitchFamily="34" charset="0"/>
              </a:rPr>
              <a:t>#1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B7F033-5B07-42A1-9CE9-6DD0809E2BC0}"/>
              </a:ext>
            </a:extLst>
          </p:cNvPr>
          <p:cNvSpPr txBox="1"/>
          <p:nvPr/>
        </p:nvSpPr>
        <p:spPr>
          <a:xfrm>
            <a:off x="3550641" y="1925424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pitchFamily="-1" charset="-128"/>
                <a:cs typeface="Arial" panose="020B0604020202020204" pitchFamily="34" charset="0"/>
              </a:rPr>
              <a:t>#2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491EA4-395D-42B6-BBC4-7A1FD0F95565}"/>
              </a:ext>
            </a:extLst>
          </p:cNvPr>
          <p:cNvSpPr txBox="1"/>
          <p:nvPr/>
        </p:nvSpPr>
        <p:spPr>
          <a:xfrm>
            <a:off x="5758608" y="1925424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pitchFamily="-1" charset="-128"/>
                <a:cs typeface="Arial" panose="020B0604020202020204" pitchFamily="34" charset="0"/>
              </a:rPr>
              <a:t>#3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D2DBBA-4FBC-4061-9785-2E5112548801}"/>
              </a:ext>
            </a:extLst>
          </p:cNvPr>
          <p:cNvSpPr txBox="1"/>
          <p:nvPr/>
        </p:nvSpPr>
        <p:spPr>
          <a:xfrm>
            <a:off x="7960405" y="1925424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pitchFamily="-1" charset="-128"/>
                <a:cs typeface="Arial" panose="020B0604020202020204" pitchFamily="34" charset="0"/>
              </a:rPr>
              <a:t>#4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B181FE-0467-420E-85E2-82F43706E743}"/>
              </a:ext>
            </a:extLst>
          </p:cNvPr>
          <p:cNvSpPr txBox="1"/>
          <p:nvPr/>
        </p:nvSpPr>
        <p:spPr>
          <a:xfrm>
            <a:off x="10174539" y="1925424"/>
            <a:ext cx="1885612" cy="426368"/>
          </a:xfrm>
          <a:prstGeom prst="rect">
            <a:avLst/>
          </a:prstGeom>
          <a:solidFill>
            <a:srgbClr val="C63044"/>
          </a:solidFill>
        </p:spPr>
        <p:txBody>
          <a:bodyPr wrap="square" tIns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b="1">
                <a:solidFill>
                  <a:srgbClr val="FFFFFF"/>
                </a:solidFill>
                <a:ea typeface="ＭＳ Ｐゴシック" pitchFamily="-1" charset="-128"/>
                <a:cs typeface="Arial" panose="020B0604020202020204" pitchFamily="34" charset="0"/>
              </a:rPr>
              <a:t>#5</a:t>
            </a:r>
            <a:endParaRPr lang="en-GB" sz="1000" b="1">
              <a:solidFill>
                <a:srgbClr val="FFFFFF"/>
              </a:solidFill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404A9D-6CE2-4D11-A1A2-9A2F2C55BD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9367" y="2199967"/>
            <a:ext cx="240497" cy="258395"/>
          </a:xfrm>
          <a:prstGeom prst="rect">
            <a:avLst/>
          </a:prstGeom>
        </p:spPr>
      </p:pic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CBD5A67-70D1-4766-87EE-DC0EF607E2D7}"/>
              </a:ext>
            </a:extLst>
          </p:cNvPr>
          <p:cNvSpPr>
            <a:spLocks/>
          </p:cNvSpPr>
          <p:nvPr/>
        </p:nvSpPr>
        <p:spPr bwMode="auto">
          <a:xfrm rot="5400000">
            <a:off x="5556759" y="1951500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Helvetica Neue Ligh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595978-2850-40D9-93B8-96E3D1E58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7943" y="2216337"/>
            <a:ext cx="240497" cy="258395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8B94DFFA-2DD5-4861-B7B8-109B04944FD6}"/>
              </a:ext>
            </a:extLst>
          </p:cNvPr>
          <p:cNvSpPr>
            <a:spLocks/>
          </p:cNvSpPr>
          <p:nvPr/>
        </p:nvSpPr>
        <p:spPr bwMode="auto">
          <a:xfrm rot="5400000">
            <a:off x="7765335" y="1967870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Helvetica Neue Ligh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9CFC39-4080-4418-B667-CC7194321B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5909" y="2216337"/>
            <a:ext cx="240497" cy="258395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C79447EF-9537-4665-B825-FE9F81432DBC}"/>
              </a:ext>
            </a:extLst>
          </p:cNvPr>
          <p:cNvSpPr>
            <a:spLocks/>
          </p:cNvSpPr>
          <p:nvPr/>
        </p:nvSpPr>
        <p:spPr bwMode="auto">
          <a:xfrm rot="5400000">
            <a:off x="9973301" y="1967870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Helvetica Neue Light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B36D0E9-E09A-44B3-9727-4ED3CEB279D5}"/>
              </a:ext>
            </a:extLst>
          </p:cNvPr>
          <p:cNvCxnSpPr/>
          <p:nvPr/>
        </p:nvCxnSpPr>
        <p:spPr bwMode="auto">
          <a:xfrm>
            <a:off x="0" y="2406914"/>
            <a:ext cx="1219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5699A37-9119-46D5-80F2-D3351028399F}"/>
              </a:ext>
            </a:extLst>
          </p:cNvPr>
          <p:cNvSpPr txBox="1"/>
          <p:nvPr/>
        </p:nvSpPr>
        <p:spPr>
          <a:xfrm>
            <a:off x="46420" y="1864752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>
                <a:solidFill>
                  <a:schemeClr val="tx2"/>
                </a:solidFill>
              </a:rPr>
              <a:t>Adoption Stage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F18EA3-84D3-4AF6-A0F9-B96F84C4C333}"/>
              </a:ext>
            </a:extLst>
          </p:cNvPr>
          <p:cNvSpPr txBox="1"/>
          <p:nvPr/>
        </p:nvSpPr>
        <p:spPr>
          <a:xfrm>
            <a:off x="1675384" y="1663814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chemeClr val="tx2"/>
                </a:solidFill>
              </a:rPr>
              <a:t>Unmet Need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4656C7-54DD-4C1E-8F4F-3B027648CD82}"/>
              </a:ext>
            </a:extLst>
          </p:cNvPr>
          <p:cNvSpPr txBox="1"/>
          <p:nvPr/>
        </p:nvSpPr>
        <p:spPr>
          <a:xfrm>
            <a:off x="3922016" y="1663814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chemeClr val="tx2"/>
                </a:solidFill>
              </a:rPr>
              <a:t>Research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424C12-1DF2-48AE-8174-89DE29BD2293}"/>
              </a:ext>
            </a:extLst>
          </p:cNvPr>
          <p:cNvSpPr txBox="1"/>
          <p:nvPr/>
        </p:nvSpPr>
        <p:spPr>
          <a:xfrm>
            <a:off x="6096000" y="1663814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chemeClr val="tx2"/>
                </a:solidFill>
              </a:rPr>
              <a:t>1</a:t>
            </a:r>
            <a:r>
              <a:rPr lang="en-GB" sz="1100" b="1" baseline="30000">
                <a:solidFill>
                  <a:schemeClr val="tx2"/>
                </a:solidFill>
              </a:rPr>
              <a:t>st</a:t>
            </a:r>
            <a:r>
              <a:rPr lang="en-GB" sz="1100" b="1">
                <a:solidFill>
                  <a:schemeClr val="tx2"/>
                </a:solidFill>
              </a:rPr>
              <a:t> Rx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F21496-F89F-470F-8CC1-8A8D821D5B05}"/>
              </a:ext>
            </a:extLst>
          </p:cNvPr>
          <p:cNvSpPr txBox="1"/>
          <p:nvPr/>
        </p:nvSpPr>
        <p:spPr>
          <a:xfrm>
            <a:off x="8336586" y="1663814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chemeClr val="tx2"/>
                </a:solidFill>
              </a:rPr>
              <a:t>Prescribes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9C8D41-0550-472A-B16F-0458C87D4EBA}"/>
              </a:ext>
            </a:extLst>
          </p:cNvPr>
          <p:cNvSpPr txBox="1"/>
          <p:nvPr/>
        </p:nvSpPr>
        <p:spPr>
          <a:xfrm>
            <a:off x="10527268" y="1647725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chemeClr val="tx2"/>
                </a:solidFill>
              </a:rPr>
              <a:t>Advocates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D0E00C-6E59-4324-81F4-C9F6B2AE96DC}"/>
              </a:ext>
            </a:extLst>
          </p:cNvPr>
          <p:cNvSpPr txBox="1"/>
          <p:nvPr/>
        </p:nvSpPr>
        <p:spPr>
          <a:xfrm rot="16200000">
            <a:off x="-393443" y="4111698"/>
            <a:ext cx="1289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algn="ctr"/>
            <a:r>
              <a:rPr lang="en-GB"/>
              <a:t>Messages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08EEB0-E4B1-4CAE-90FC-094A14DDA6FB}"/>
              </a:ext>
            </a:extLst>
          </p:cNvPr>
          <p:cNvSpPr/>
          <p:nvPr/>
        </p:nvSpPr>
        <p:spPr bwMode="auto">
          <a:xfrm>
            <a:off x="1337711" y="2715734"/>
            <a:ext cx="1883664" cy="1005840"/>
          </a:xfrm>
          <a:prstGeom prst="rect">
            <a:avLst/>
          </a:prstGeom>
          <a:solidFill>
            <a:srgbClr val="A15699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Need for new treatment options – they already agree with this and are keen to try new options</a:t>
            </a:r>
            <a:endParaRPr kumimoji="0" lang="en-GB" sz="120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1267B53-F928-4205-B091-03EEF1DB427C}"/>
              </a:ext>
            </a:extLst>
          </p:cNvPr>
          <p:cNvSpPr/>
          <p:nvPr/>
        </p:nvSpPr>
        <p:spPr>
          <a:xfrm>
            <a:off x="534603" y="3028659"/>
            <a:ext cx="835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err="1">
                <a:solidFill>
                  <a:schemeClr val="tx2"/>
                </a:solidFill>
              </a:rPr>
              <a:t>Mvrks</a:t>
            </a:r>
            <a:endParaRPr lang="en-GB" sz="1200" b="1">
              <a:solidFill>
                <a:schemeClr val="tx2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73F547E-46CA-4F55-9832-53C02E9B1CC8}"/>
              </a:ext>
            </a:extLst>
          </p:cNvPr>
          <p:cNvSpPr/>
          <p:nvPr/>
        </p:nvSpPr>
        <p:spPr bwMode="auto">
          <a:xfrm>
            <a:off x="1337710" y="3904671"/>
            <a:ext cx="1879441" cy="1005840"/>
          </a:xfrm>
          <a:prstGeom prst="rect">
            <a:avLst/>
          </a:prstGeom>
          <a:solidFill>
            <a:srgbClr val="008986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Need for more safe treatment options that do not compromise on efficacy</a:t>
            </a:r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EC8B2BA-BDD3-4230-AFA5-5CA7085C06FA}"/>
              </a:ext>
            </a:extLst>
          </p:cNvPr>
          <p:cNvSpPr/>
          <p:nvPr/>
        </p:nvSpPr>
        <p:spPr bwMode="auto">
          <a:xfrm>
            <a:off x="1337712" y="5093608"/>
            <a:ext cx="1879440" cy="909690"/>
          </a:xfrm>
          <a:prstGeom prst="rect">
            <a:avLst/>
          </a:prstGeom>
          <a:solidFill>
            <a:srgbClr val="8CA509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Focus on unmet needs from a patient perspective – less from an HCP perspective</a:t>
            </a:r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431C0B0-4E3D-4FB9-88C8-EBF5B441F765}"/>
              </a:ext>
            </a:extLst>
          </p:cNvPr>
          <p:cNvSpPr/>
          <p:nvPr/>
        </p:nvSpPr>
        <p:spPr bwMode="auto">
          <a:xfrm>
            <a:off x="3550641" y="2715734"/>
            <a:ext cx="1883664" cy="1005840"/>
          </a:xfrm>
          <a:prstGeom prst="rect">
            <a:avLst/>
          </a:prstGeom>
          <a:solidFill>
            <a:srgbClr val="A15699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rgbClr val="000000"/>
                </a:solidFill>
              </a:rPr>
              <a:t>E</a:t>
            </a:r>
            <a:r>
              <a:rPr kumimoji="0" lang="en-US" sz="1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xpose</a:t>
            </a:r>
            <a:r>
              <a:rPr kumimoji="0" lang="en-US" sz="1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to full data </a:t>
            </a:r>
            <a:r>
              <a:rPr kumimoji="0" lang="en-US" sz="1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esp</a:t>
            </a:r>
            <a:r>
              <a:rPr kumimoji="0" lang="en-US" sz="1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efficacy, give opportunity to try – make it easy</a:t>
            </a:r>
            <a:endParaRPr kumimoji="0" lang="en-GB" sz="120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A1FF1E-0C1D-424A-A8BE-BEB6E0CE9972}"/>
              </a:ext>
            </a:extLst>
          </p:cNvPr>
          <p:cNvSpPr/>
          <p:nvPr/>
        </p:nvSpPr>
        <p:spPr bwMode="auto">
          <a:xfrm>
            <a:off x="3550641" y="3904671"/>
            <a:ext cx="1879442" cy="1005839"/>
          </a:xfrm>
          <a:prstGeom prst="rect">
            <a:avLst/>
          </a:prstGeom>
          <a:solidFill>
            <a:srgbClr val="008986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Expose to full data incl safety, ref trusted peers and hands-on experience]</a:t>
            </a:r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B1F1FA7-D607-43AA-8E2C-5FC506E9C8BF}"/>
              </a:ext>
            </a:extLst>
          </p:cNvPr>
          <p:cNvSpPr/>
          <p:nvPr/>
        </p:nvSpPr>
        <p:spPr bwMode="auto">
          <a:xfrm>
            <a:off x="3550641" y="5093608"/>
            <a:ext cx="1893159" cy="911560"/>
          </a:xfrm>
          <a:prstGeom prst="rect">
            <a:avLst/>
          </a:prstGeom>
          <a:solidFill>
            <a:srgbClr val="8CA509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KOL/Peer perspectives on JYS safety and simplicity – ‘permission to try’</a:t>
            </a:r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A6198D2-558A-4575-9565-1B3FEA0E5D2C}"/>
              </a:ext>
            </a:extLst>
          </p:cNvPr>
          <p:cNvSpPr/>
          <p:nvPr/>
        </p:nvSpPr>
        <p:spPr bwMode="auto">
          <a:xfrm>
            <a:off x="5758608" y="2715734"/>
            <a:ext cx="1883664" cy="1005840"/>
          </a:xfrm>
          <a:prstGeom prst="rect">
            <a:avLst/>
          </a:prstGeom>
          <a:solidFill>
            <a:srgbClr val="A15699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</a:rPr>
              <a:t>Reinforce experience, share additional data freely, seed need to share with others]</a:t>
            </a:r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ED79497-7A0C-4CA7-9727-B8CA19516F89}"/>
              </a:ext>
            </a:extLst>
          </p:cNvPr>
          <p:cNvSpPr/>
          <p:nvPr/>
        </p:nvSpPr>
        <p:spPr bwMode="auto">
          <a:xfrm>
            <a:off x="5758608" y="3904672"/>
            <a:ext cx="1828800" cy="1005838"/>
          </a:xfrm>
          <a:prstGeom prst="rect">
            <a:avLst/>
          </a:prstGeom>
          <a:solidFill>
            <a:srgbClr val="008986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Advocate trial and follow up re experience and expansion of trial use</a:t>
            </a:r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3B8AB75-CA1E-42F2-A649-2753A76BD824}"/>
              </a:ext>
            </a:extLst>
          </p:cNvPr>
          <p:cNvSpPr/>
          <p:nvPr/>
        </p:nvSpPr>
        <p:spPr bwMode="auto">
          <a:xfrm>
            <a:off x="5758608" y="5093608"/>
            <a:ext cx="1879442" cy="909690"/>
          </a:xfrm>
          <a:prstGeom prst="rect">
            <a:avLst/>
          </a:prstGeom>
          <a:solidFill>
            <a:srgbClr val="8CA509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Share/encourage patient feedback, patient perspectives, PIOs</a:t>
            </a:r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FF9AF85-576B-4579-8380-BF42C50C12CD}"/>
              </a:ext>
            </a:extLst>
          </p:cNvPr>
          <p:cNvSpPr/>
          <p:nvPr/>
        </p:nvSpPr>
        <p:spPr bwMode="auto">
          <a:xfrm>
            <a:off x="7960405" y="2715734"/>
            <a:ext cx="1883664" cy="1005840"/>
          </a:xfrm>
          <a:prstGeom prst="rect">
            <a:avLst/>
          </a:prstGeom>
          <a:solidFill>
            <a:srgbClr val="A15699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</a:rPr>
              <a:t>Provide opportunities to share experience and discuss with others</a:t>
            </a:r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638145D-7985-471B-812B-9798374EEAE6}"/>
              </a:ext>
            </a:extLst>
          </p:cNvPr>
          <p:cNvSpPr/>
          <p:nvPr/>
        </p:nvSpPr>
        <p:spPr bwMode="auto">
          <a:xfrm>
            <a:off x="7960405" y="3904671"/>
            <a:ext cx="1891780" cy="1005835"/>
          </a:xfrm>
          <a:prstGeom prst="rect">
            <a:avLst/>
          </a:prstGeom>
          <a:solidFill>
            <a:srgbClr val="008986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Expand patient types as experience is gained – give different ‘pegs’</a:t>
            </a:r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8317C9A-23AB-46EC-9286-EAE7DE2E55D5}"/>
              </a:ext>
            </a:extLst>
          </p:cNvPr>
          <p:cNvSpPr/>
          <p:nvPr/>
        </p:nvSpPr>
        <p:spPr bwMode="auto">
          <a:xfrm>
            <a:off x="7960405" y="5091739"/>
            <a:ext cx="1891780" cy="909690"/>
          </a:xfrm>
          <a:prstGeom prst="rect">
            <a:avLst/>
          </a:prstGeom>
          <a:solidFill>
            <a:srgbClr val="8CA509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Broaden profiles for patient feedback, patient perspectives, PIOs</a:t>
            </a:r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50F3EFD-1EE8-4723-A018-7226D4705B2C}"/>
              </a:ext>
            </a:extLst>
          </p:cNvPr>
          <p:cNvSpPr/>
          <p:nvPr/>
        </p:nvSpPr>
        <p:spPr bwMode="auto">
          <a:xfrm>
            <a:off x="10174539" y="2715734"/>
            <a:ext cx="1883664" cy="1005840"/>
          </a:xfrm>
          <a:prstGeom prst="rect">
            <a:avLst/>
          </a:prstGeom>
          <a:solidFill>
            <a:srgbClr val="A15699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</a:rPr>
              <a:t>KOL opportunities – keeping in mind loyalty can prob not be expected</a:t>
            </a:r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C459BB0-E8D6-4B2D-BE5C-39B9D4A41B7F}"/>
              </a:ext>
            </a:extLst>
          </p:cNvPr>
          <p:cNvSpPr/>
          <p:nvPr/>
        </p:nvSpPr>
        <p:spPr bwMode="auto">
          <a:xfrm>
            <a:off x="10174539" y="3904672"/>
            <a:ext cx="1837643" cy="1005834"/>
          </a:xfrm>
          <a:prstGeom prst="rect">
            <a:avLst/>
          </a:prstGeom>
          <a:solidFill>
            <a:srgbClr val="008986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Consolidate experience to lead to JAK of choice ‘peg’</a:t>
            </a:r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16396AA-5722-4D25-945B-D34468FF2DB2}"/>
              </a:ext>
            </a:extLst>
          </p:cNvPr>
          <p:cNvSpPr/>
          <p:nvPr/>
        </p:nvSpPr>
        <p:spPr bwMode="auto">
          <a:xfrm>
            <a:off x="10174539" y="5091740"/>
            <a:ext cx="1850151" cy="909689"/>
          </a:xfrm>
          <a:prstGeom prst="rect">
            <a:avLst/>
          </a:prstGeom>
          <a:solidFill>
            <a:srgbClr val="8CA509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Consolidate experience and </a:t>
            </a:r>
            <a:r>
              <a:rPr lang="en-US" sz="1200" err="1">
                <a:solidFill>
                  <a:srgbClr val="000000"/>
                </a:solidFill>
              </a:rPr>
              <a:t>ptn</a:t>
            </a:r>
            <a:r>
              <a:rPr lang="en-US" sz="1200">
                <a:solidFill>
                  <a:srgbClr val="000000"/>
                </a:solidFill>
              </a:rPr>
              <a:t> feedback to lead to JAK of choice ‘peg’ and 1L use</a:t>
            </a:r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ABAF46D-E9A7-4E1B-8AA9-181478A60C1E}"/>
              </a:ext>
            </a:extLst>
          </p:cNvPr>
          <p:cNvSpPr/>
          <p:nvPr/>
        </p:nvSpPr>
        <p:spPr>
          <a:xfrm>
            <a:off x="598037" y="4242288"/>
            <a:ext cx="73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err="1">
                <a:solidFill>
                  <a:schemeClr val="tx2"/>
                </a:solidFill>
              </a:rPr>
              <a:t>Prgmts</a:t>
            </a:r>
            <a:endParaRPr lang="en-GB" sz="1200" b="1">
              <a:solidFill>
                <a:schemeClr val="tx2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98B762A-B71B-4BBC-8300-C7235EB06C7B}"/>
              </a:ext>
            </a:extLst>
          </p:cNvPr>
          <p:cNvSpPr/>
          <p:nvPr/>
        </p:nvSpPr>
        <p:spPr>
          <a:xfrm>
            <a:off x="178029" y="5399818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err="1">
                <a:solidFill>
                  <a:schemeClr val="tx2"/>
                </a:solidFill>
              </a:rPr>
              <a:t>Cmpsts</a:t>
            </a:r>
            <a:endParaRPr lang="en-GB" sz="1200" b="1">
              <a:solidFill>
                <a:schemeClr val="tx2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2B1DB0-B2B2-4ABA-B456-4ED50B00ECB1}"/>
              </a:ext>
            </a:extLst>
          </p:cNvPr>
          <p:cNvSpPr txBox="1"/>
          <p:nvPr/>
        </p:nvSpPr>
        <p:spPr>
          <a:xfrm>
            <a:off x="1336269" y="6146652"/>
            <a:ext cx="8988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Note that although priority has been set for Mavericks &amp; Pragmatists at launch, key messaging for Compassionates has been collected for future purposes.</a:t>
            </a:r>
            <a:endParaRPr lang="en-GB" sz="1400" i="1"/>
          </a:p>
        </p:txBody>
      </p:sp>
    </p:spTree>
    <p:extLst>
      <p:ext uri="{BB962C8B-B14F-4D97-AF65-F5344CB8AC3E}">
        <p14:creationId xmlns:p14="http://schemas.microsoft.com/office/powerpoint/2010/main" val="59692251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DCDB5-AF31-4B0F-A965-B862AA95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Existing Content</a:t>
            </a:r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C64B99-7108-4044-894D-EFDEE28FD34F}"/>
              </a:ext>
            </a:extLst>
          </p:cNvPr>
          <p:cNvSpPr txBox="1"/>
          <p:nvPr/>
        </p:nvSpPr>
        <p:spPr>
          <a:xfrm>
            <a:off x="760679" y="828674"/>
            <a:ext cx="10496601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b="1">
                <a:solidFill>
                  <a:schemeClr val="bg2"/>
                </a:solidFill>
              </a:rPr>
              <a:t>Assets developed or in progress by the international team are designed to meet RA JYSELECA objectives and convey key messages.  As key messages are aimed at specific segments, </a:t>
            </a:r>
            <a:r>
              <a:rPr lang="en-GB" b="1">
                <a:solidFill>
                  <a:schemeClr val="accent1"/>
                </a:solidFill>
              </a:rPr>
              <a:t>assets are therefore segmented as well</a:t>
            </a:r>
            <a:r>
              <a:rPr lang="en-GB" b="1">
                <a:solidFill>
                  <a:schemeClr val="bg2"/>
                </a:solidFill>
              </a:rPr>
              <a:t>. </a:t>
            </a:r>
            <a:endParaRPr lang="en-GB" b="1">
              <a:solidFill>
                <a:srgbClr val="80808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C5B1F5-1957-4E7E-916F-AE4959E73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7" b="5842"/>
          <a:stretch/>
        </p:blipFill>
        <p:spPr>
          <a:xfrm>
            <a:off x="77002" y="2560979"/>
            <a:ext cx="12114998" cy="21168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496994-CF44-4BDE-BC3A-08E30FD74B2B}"/>
              </a:ext>
            </a:extLst>
          </p:cNvPr>
          <p:cNvSpPr txBox="1"/>
          <p:nvPr/>
        </p:nvSpPr>
        <p:spPr>
          <a:xfrm>
            <a:off x="332423" y="2178016"/>
            <a:ext cx="102542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Mapping Assets to Segments &amp; Adoption Ladder Stages</a:t>
            </a:r>
          </a:p>
          <a:p>
            <a:endParaRPr lang="en-US" sz="4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796693-FAD9-470C-852F-6EAAD5D92FE8}"/>
              </a:ext>
            </a:extLst>
          </p:cNvPr>
          <p:cNvSpPr txBox="1"/>
          <p:nvPr/>
        </p:nvSpPr>
        <p:spPr>
          <a:xfrm>
            <a:off x="741584" y="5849794"/>
            <a:ext cx="10254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/>
              <a:t>*Please note that the image above is illustrative &amp; intended to convey the process used to map content.  Content mapping has not been finalized and thus the mapping shown above is subject to change. </a:t>
            </a:r>
            <a:endParaRPr lang="en-GB" sz="1200" i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95814F-E146-4029-8A8C-9D56D2B317B4}"/>
              </a:ext>
            </a:extLst>
          </p:cNvPr>
          <p:cNvSpPr txBox="1"/>
          <p:nvPr/>
        </p:nvSpPr>
        <p:spPr>
          <a:xfrm>
            <a:off x="741584" y="4772576"/>
            <a:ext cx="102542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Currently a mapping process is underway to identify which segments are the most appropriate recipients of individual assets.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This file once completed will allow for local users to search the current content library for assets based on the relevant segment &amp; adoption ladder stages they need.</a:t>
            </a:r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275177416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DCDB5-AF31-4B0F-A965-B862AA95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Multi-segment Content</a:t>
            </a:r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C64B99-7108-4044-894D-EFDEE28FD34F}"/>
              </a:ext>
            </a:extLst>
          </p:cNvPr>
          <p:cNvSpPr txBox="1"/>
          <p:nvPr/>
        </p:nvSpPr>
        <p:spPr>
          <a:xfrm>
            <a:off x="760679" y="828674"/>
            <a:ext cx="10496601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b="1">
                <a:solidFill>
                  <a:schemeClr val="bg2"/>
                </a:solidFill>
              </a:rPr>
              <a:t>In some cases, the message source / asset will be the same for 2 customers, but the sales rep or speaker will emphasize different points of the content to align with segmented key messages. </a:t>
            </a:r>
            <a:endParaRPr lang="en-GB" b="1">
              <a:solidFill>
                <a:srgbClr val="80808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AF3EC4-8084-4257-B6C0-25A1DB3E674E}"/>
              </a:ext>
            </a:extLst>
          </p:cNvPr>
          <p:cNvSpPr txBox="1"/>
          <p:nvPr/>
        </p:nvSpPr>
        <p:spPr>
          <a:xfrm>
            <a:off x="1177023" y="2535472"/>
            <a:ext cx="94401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u="none" strike="noStrike">
                <a:solidFill>
                  <a:srgbClr val="585858"/>
                </a:solidFill>
                <a:effectLst/>
                <a:latin typeface="+mj-lt"/>
              </a:rPr>
              <a:t>“JYSELECA, the </a:t>
            </a:r>
            <a:r>
              <a:rPr lang="en-GB" b="0" u="none" strike="noStrike">
                <a:solidFill>
                  <a:srgbClr val="7B8C46"/>
                </a:solidFill>
                <a:effectLst/>
                <a:latin typeface="+mj-lt"/>
              </a:rPr>
              <a:t>once-daily oral JAK-1 preferential inhibitor</a:t>
            </a:r>
            <a:r>
              <a:rPr lang="en-GB" b="0" u="none" strike="noStrike">
                <a:solidFill>
                  <a:srgbClr val="585858"/>
                </a:solidFill>
                <a:effectLst/>
                <a:latin typeface="+mj-lt"/>
              </a:rPr>
              <a:t>, has shown</a:t>
            </a:r>
            <a:r>
              <a:rPr lang="en-GB" b="0" u="none" strike="noStrike">
                <a:solidFill>
                  <a:srgbClr val="A15699"/>
                </a:solidFill>
                <a:effectLst/>
                <a:latin typeface="+mj-lt"/>
              </a:rPr>
              <a:t> fast and sustained efficacy across all important clinical outcomes: ACR50/70 scores, radiographic progression as well as remission</a:t>
            </a:r>
            <a:r>
              <a:rPr lang="en-GB" b="0" u="none" strike="noStrike">
                <a:solidFill>
                  <a:srgbClr val="585858"/>
                </a:solidFill>
                <a:effectLst/>
                <a:latin typeface="+mj-lt"/>
              </a:rPr>
              <a:t>… </a:t>
            </a:r>
            <a:r>
              <a:rPr lang="en-GB">
                <a:solidFill>
                  <a:srgbClr val="585858"/>
                </a:solidFill>
                <a:latin typeface="+mj-lt"/>
              </a:rPr>
              <a:t>The efficacy of JYSELECA is paired </a:t>
            </a:r>
            <a:r>
              <a:rPr lang="en-GB">
                <a:solidFill>
                  <a:srgbClr val="008986"/>
                </a:solidFill>
                <a:latin typeface="+mj-lt"/>
              </a:rPr>
              <a:t>with low rates of </a:t>
            </a:r>
            <a:r>
              <a:rPr lang="en-GB" err="1">
                <a:solidFill>
                  <a:srgbClr val="008986"/>
                </a:solidFill>
                <a:latin typeface="+mj-lt"/>
              </a:rPr>
              <a:t>JAKi</a:t>
            </a:r>
            <a:r>
              <a:rPr lang="en-GB">
                <a:solidFill>
                  <a:srgbClr val="008986"/>
                </a:solidFill>
                <a:latin typeface="+mj-lt"/>
              </a:rPr>
              <a:t> associated adverse events, serious infections, herpes zoster and VTE</a:t>
            </a:r>
            <a:r>
              <a:rPr lang="en-GB">
                <a:solidFill>
                  <a:srgbClr val="585858"/>
                </a:solidFill>
                <a:latin typeface="+mj-lt"/>
              </a:rPr>
              <a:t>, similar to those of adalimumab.”​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C06D51-C5B2-417B-B4E9-C07A33783458}"/>
              </a:ext>
            </a:extLst>
          </p:cNvPr>
          <p:cNvSpPr txBox="1"/>
          <p:nvPr/>
        </p:nvSpPr>
        <p:spPr>
          <a:xfrm>
            <a:off x="760679" y="2104585"/>
            <a:ext cx="102542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Example: Why </a:t>
            </a:r>
            <a:r>
              <a:rPr lang="en-US" b="1" err="1"/>
              <a:t>Jyseleca</a:t>
            </a:r>
            <a:r>
              <a:rPr lang="en-US" b="1"/>
              <a:t> </a:t>
            </a:r>
          </a:p>
          <a:p>
            <a:endParaRPr lang="en-US" sz="400" b="1"/>
          </a:p>
        </p:txBody>
      </p:sp>
      <p:pic>
        <p:nvPicPr>
          <p:cNvPr id="15" name="Picture 14" descr="A picture containing drawing, sign&#10;&#10;Description automatically generated">
            <a:extLst>
              <a:ext uri="{FF2B5EF4-FFF2-40B4-BE49-F238E27FC236}">
                <a16:creationId xmlns:a16="http://schemas.microsoft.com/office/drawing/2014/main" id="{CAEA1FFB-059D-4017-BBF6-D09D320608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15984" y="5792615"/>
            <a:ext cx="843216" cy="843924"/>
          </a:xfrm>
          <a:prstGeom prst="rect">
            <a:avLst/>
          </a:prstGeom>
        </p:spPr>
      </p:pic>
      <p:pic>
        <p:nvPicPr>
          <p:cNvPr id="16" name="Picture 15" descr="A picture containing clock, drawing, room&#10;&#10;Description automatically generated">
            <a:extLst>
              <a:ext uri="{FF2B5EF4-FFF2-40B4-BE49-F238E27FC236}">
                <a16:creationId xmlns:a16="http://schemas.microsoft.com/office/drawing/2014/main" id="{A90EB2C0-374B-4964-A5DD-8C0B41F955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15984" y="3884992"/>
            <a:ext cx="843924" cy="843924"/>
          </a:xfrm>
          <a:prstGeom prst="rect">
            <a:avLst/>
          </a:prstGeom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9C6E3FA9-0844-45E8-8D3F-2B438E1164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0530" y="4821431"/>
            <a:ext cx="878670" cy="87867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EF7B478-14E2-4F22-805F-22749D52F7AA}"/>
              </a:ext>
            </a:extLst>
          </p:cNvPr>
          <p:cNvSpPr txBox="1"/>
          <p:nvPr/>
        </p:nvSpPr>
        <p:spPr>
          <a:xfrm>
            <a:off x="3759200" y="4077788"/>
            <a:ext cx="3835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A15699"/>
                </a:solidFill>
              </a:rPr>
              <a:t>Mavericks</a:t>
            </a:r>
            <a:r>
              <a:rPr lang="en-US" b="1"/>
              <a:t>: </a:t>
            </a:r>
            <a:r>
              <a:rPr lang="en-US"/>
              <a:t>Emphasize efficacy </a:t>
            </a:r>
            <a:endParaRPr lang="en-US" b="1"/>
          </a:p>
          <a:p>
            <a:endParaRPr lang="en-US" sz="400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3F375D-F195-4ED5-B45B-D3DB7D14C25E}"/>
              </a:ext>
            </a:extLst>
          </p:cNvPr>
          <p:cNvSpPr txBox="1"/>
          <p:nvPr/>
        </p:nvSpPr>
        <p:spPr>
          <a:xfrm>
            <a:off x="3759200" y="5080689"/>
            <a:ext cx="3835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8986"/>
                </a:solidFill>
              </a:rPr>
              <a:t>Pragmatists</a:t>
            </a:r>
            <a:r>
              <a:rPr lang="en-US" b="1"/>
              <a:t>: </a:t>
            </a:r>
            <a:r>
              <a:rPr lang="en-US"/>
              <a:t>Emphasize safety </a:t>
            </a:r>
            <a:endParaRPr lang="en-US" b="1"/>
          </a:p>
          <a:p>
            <a:endParaRPr lang="en-US" sz="400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C65A5B-39F1-4A31-9362-156798963CF4}"/>
              </a:ext>
            </a:extLst>
          </p:cNvPr>
          <p:cNvSpPr txBox="1"/>
          <p:nvPr/>
        </p:nvSpPr>
        <p:spPr>
          <a:xfrm>
            <a:off x="3759200" y="5999133"/>
            <a:ext cx="7759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7B8C46"/>
                </a:solidFill>
              </a:rPr>
              <a:t>Compassionates</a:t>
            </a:r>
            <a:r>
              <a:rPr lang="en-US" b="1"/>
              <a:t>: </a:t>
            </a:r>
            <a:r>
              <a:rPr lang="en-US"/>
              <a:t>Emphasize Patient Convenience (&amp; Safety) </a:t>
            </a:r>
            <a:endParaRPr lang="en-US" b="1"/>
          </a:p>
          <a:p>
            <a:endParaRPr lang="en-US" sz="400" b="1"/>
          </a:p>
        </p:txBody>
      </p:sp>
    </p:spTree>
    <p:extLst>
      <p:ext uri="{BB962C8B-B14F-4D97-AF65-F5344CB8AC3E}">
        <p14:creationId xmlns:p14="http://schemas.microsoft.com/office/powerpoint/2010/main" val="55890888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9BEE0E2-8DAB-4CBB-82DB-7AB30F32F93F}"/>
              </a:ext>
            </a:extLst>
          </p:cNvPr>
          <p:cNvSpPr/>
          <p:nvPr/>
        </p:nvSpPr>
        <p:spPr bwMode="auto">
          <a:xfrm>
            <a:off x="0" y="1936495"/>
            <a:ext cx="12192000" cy="224488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DCDB5-AF31-4B0F-A965-B862AA95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HCP Journeys Implications</a:t>
            </a:r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C64B99-7108-4044-894D-EFDEE28FD34F}"/>
              </a:ext>
            </a:extLst>
          </p:cNvPr>
          <p:cNvSpPr txBox="1"/>
          <p:nvPr/>
        </p:nvSpPr>
        <p:spPr>
          <a:xfrm>
            <a:off x="760679" y="828674"/>
            <a:ext cx="1049660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b="1">
                <a:solidFill>
                  <a:schemeClr val="bg2"/>
                </a:solidFill>
              </a:rPr>
              <a:t>Based on this mapping, and the ‘maturity’ of the market, we can develop HCP Journeys that deliver segmented content to HCPs.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8F6D67-C025-4A49-808B-05A170CB2A58}"/>
              </a:ext>
            </a:extLst>
          </p:cNvPr>
          <p:cNvSpPr txBox="1"/>
          <p:nvPr/>
        </p:nvSpPr>
        <p:spPr>
          <a:xfrm>
            <a:off x="671902" y="2096616"/>
            <a:ext cx="10496601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/>
              <a:t>However, a core principle we keep hearing is ‘</a:t>
            </a:r>
            <a:r>
              <a:rPr lang="en-US" sz="2000" b="1">
                <a:solidFill>
                  <a:schemeClr val="tx2"/>
                </a:solidFill>
              </a:rPr>
              <a:t>simplicity</a:t>
            </a:r>
            <a:r>
              <a:rPr lang="en-US" sz="2000"/>
              <a:t>’. </a:t>
            </a:r>
          </a:p>
          <a:p>
            <a:pPr algn="ctr"/>
            <a:endParaRPr lang="en-US" sz="2000"/>
          </a:p>
          <a:p>
            <a:pPr algn="ctr"/>
            <a:r>
              <a:rPr lang="en-US" sz="2000"/>
              <a:t>Our aim therefore needs to enable the </a:t>
            </a:r>
            <a:r>
              <a:rPr lang="en-US" sz="2000" b="1">
                <a:solidFill>
                  <a:schemeClr val="tx2"/>
                </a:solidFill>
              </a:rPr>
              <a:t>execution of segmented campaigns </a:t>
            </a:r>
            <a:r>
              <a:rPr lang="en-US" sz="2000"/>
              <a:t>that remains as simple as possible, avoiding too many journey documents.</a:t>
            </a:r>
          </a:p>
          <a:p>
            <a:pPr algn="ctr"/>
            <a:endParaRPr lang="en-US" sz="2000"/>
          </a:p>
          <a:p>
            <a:pPr algn="ctr"/>
            <a:r>
              <a:rPr lang="en-US" sz="1600" b="1">
                <a:solidFill>
                  <a:schemeClr val="tx2"/>
                </a:solidFill>
              </a:rPr>
              <a:t> (4x Adoption Ladders) x (5x HCP Journeys) = </a:t>
            </a:r>
            <a:r>
              <a:rPr lang="en-US" sz="1600" b="1" u="sng">
                <a:solidFill>
                  <a:schemeClr val="tx2"/>
                </a:solidFill>
              </a:rPr>
              <a:t>20 Journey documents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2C1AA3-FDC0-4195-9BCB-196C6816CD76}"/>
              </a:ext>
            </a:extLst>
          </p:cNvPr>
          <p:cNvSpPr txBox="1"/>
          <p:nvPr/>
        </p:nvSpPr>
        <p:spPr>
          <a:xfrm>
            <a:off x="1997211" y="4926651"/>
            <a:ext cx="81118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/>
              <a:t>We can therefore take th</a:t>
            </a:r>
            <a:r>
              <a:rPr lang="en-US"/>
              <a:t>e approach to </a:t>
            </a:r>
            <a:r>
              <a:rPr lang="en-US" sz="1800"/>
              <a:t>create </a:t>
            </a:r>
            <a:r>
              <a:rPr lang="en-US" sz="1800" i="1" u="sng"/>
              <a:t>somewhat</a:t>
            </a:r>
            <a:r>
              <a:rPr lang="en-US" sz="1800"/>
              <a:t> consolidated journeys that </a:t>
            </a:r>
            <a:r>
              <a:rPr lang="en-US" sz="1800" b="1">
                <a:solidFill>
                  <a:schemeClr val="accent1"/>
                </a:solidFill>
              </a:rPr>
              <a:t>call out the variance in message or content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/>
              <a:t>based on the segment, thereby being simpler to execute, whilst minimising the loss of strategic differentiation.</a:t>
            </a:r>
          </a:p>
        </p:txBody>
      </p:sp>
    </p:spTree>
    <p:extLst>
      <p:ext uri="{BB962C8B-B14F-4D97-AF65-F5344CB8AC3E}">
        <p14:creationId xmlns:p14="http://schemas.microsoft.com/office/powerpoint/2010/main" val="1074016428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alapagos_template_Basic">
  <a:themeElements>
    <a:clrScheme name="GALAPAGOS_Basic Deck">
      <a:dk1>
        <a:srgbClr val="000000"/>
      </a:dk1>
      <a:lt1>
        <a:sysClr val="window" lastClr="FFFFFF"/>
      </a:lt1>
      <a:dk2>
        <a:srgbClr val="00463E"/>
      </a:dk2>
      <a:lt2>
        <a:srgbClr val="808080"/>
      </a:lt2>
      <a:accent1>
        <a:srgbClr val="F58800"/>
      </a:accent1>
      <a:accent2>
        <a:srgbClr val="00463E"/>
      </a:accent2>
      <a:accent3>
        <a:srgbClr val="54A0E0"/>
      </a:accent3>
      <a:accent4>
        <a:srgbClr val="808080"/>
      </a:accent4>
      <a:accent5>
        <a:srgbClr val="F8AC40"/>
      </a:accent5>
      <a:accent6>
        <a:srgbClr val="3D6960"/>
      </a:accent6>
      <a:hlink>
        <a:srgbClr val="54A0E0"/>
      </a:hlink>
      <a:folHlink>
        <a:srgbClr val="808080"/>
      </a:folHlink>
    </a:clrScheme>
    <a:fontScheme name="GLPGtemplate2008_confi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lnDef>
  </a:objectDefaults>
  <a:extraClrSchemeLst>
    <a:extraClrScheme>
      <a:clrScheme name="GLPGtemplate2008_confi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PGtemplate2008_confi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8">
        <a:dk1>
          <a:srgbClr val="000000"/>
        </a:dk1>
        <a:lt1>
          <a:srgbClr val="FFFFFF"/>
        </a:lt1>
        <a:dk2>
          <a:srgbClr val="015C55"/>
        </a:dk2>
        <a:lt2>
          <a:srgbClr val="808080"/>
        </a:lt2>
        <a:accent1>
          <a:srgbClr val="DF6C00"/>
        </a:accent1>
        <a:accent2>
          <a:srgbClr val="015C55"/>
        </a:accent2>
        <a:accent3>
          <a:srgbClr val="FFFFFF"/>
        </a:accent3>
        <a:accent4>
          <a:srgbClr val="000000"/>
        </a:accent4>
        <a:accent5>
          <a:srgbClr val="ECBAAA"/>
        </a:accent5>
        <a:accent6>
          <a:srgbClr val="01534C"/>
        </a:accent6>
        <a:hlink>
          <a:srgbClr val="99CC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Template_2019_Confidential.pptx [Read-Only]" id="{82F71833-905D-439F-96D6-B9556E8C00EF}" vid="{8CFD8E06-D04D-4387-9277-E41FC907AB7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9D17E572A9014CA98EF55A5E8319AA" ma:contentTypeVersion="11" ma:contentTypeDescription="Create a new document." ma:contentTypeScope="" ma:versionID="d6b5e727e98f570f0574fc3565af7e9e">
  <xsd:schema xmlns:xsd="http://www.w3.org/2001/XMLSchema" xmlns:xs="http://www.w3.org/2001/XMLSchema" xmlns:p="http://schemas.microsoft.com/office/2006/metadata/properties" xmlns:ns2="0d8c423f-ad67-45a2-8b05-97a43a5b7821" xmlns:ns3="ead0e857-dec6-4b1e-afd3-48dbfac7dd48" targetNamespace="http://schemas.microsoft.com/office/2006/metadata/properties" ma:root="true" ma:fieldsID="6f3db167e660a116f7b51cc0c02ca9e8" ns2:_="" ns3:_="">
    <xsd:import namespace="0d8c423f-ad67-45a2-8b05-97a43a5b7821"/>
    <xsd:import namespace="ead0e857-dec6-4b1e-afd3-48dbfac7dd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8c423f-ad67-45a2-8b05-97a43a5b78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d0e857-dec6-4b1e-afd3-48dbfac7dd4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1D225F-2D78-43AA-88FC-8A385448276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3F019C8-FD4D-481D-9F95-BBA6B1C809B4}">
  <ds:schemaRefs>
    <ds:schemaRef ds:uri="0d8c423f-ad67-45a2-8b05-97a43a5b7821"/>
    <ds:schemaRef ds:uri="ead0e857-dec6-4b1e-afd3-48dbfac7dd4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D08D756-B6F2-498E-836E-DC4D72CD6123}">
  <ds:schemaRefs>
    <ds:schemaRef ds:uri="0d8c423f-ad67-45a2-8b05-97a43a5b7821"/>
    <ds:schemaRef ds:uri="ead0e857-dec6-4b1e-afd3-48dbfac7dd48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1198</Words>
  <Application>Microsoft Office PowerPoint</Application>
  <PresentationFormat>Widescreen</PresentationFormat>
  <Paragraphs>122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Tahoma</vt:lpstr>
      <vt:lpstr>Times</vt:lpstr>
      <vt:lpstr>Wingdings</vt:lpstr>
      <vt:lpstr>Galapagos_template_Basic</vt:lpstr>
      <vt:lpstr>think-cell Slide</vt:lpstr>
      <vt:lpstr>PowerPoint Presentation</vt:lpstr>
      <vt:lpstr>Meeting Context</vt:lpstr>
      <vt:lpstr>Segmented Content – Setting the Stage</vt:lpstr>
      <vt:lpstr>HCP Segmentation Distinctions</vt:lpstr>
      <vt:lpstr>JYSELECA Launch Strategy – RA </vt:lpstr>
      <vt:lpstr>Key Messaging per Segment</vt:lpstr>
      <vt:lpstr>Existing Content</vt:lpstr>
      <vt:lpstr>Multi-segment Content</vt:lpstr>
      <vt:lpstr>HCP Journeys Implications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Alexander Richwood</cp:lastModifiedBy>
  <cp:revision>1</cp:revision>
  <dcterms:created xsi:type="dcterms:W3CDTF">2021-03-30T11:11:57Z</dcterms:created>
  <dcterms:modified xsi:type="dcterms:W3CDTF">2021-05-06T11:32:43Z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0x010100009D17E572A9014CA98EF55A5E8319AA</vt:lpwstr>
  </property>
</Properties>
</file>