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4" r:id="rId5"/>
    <p:sldMasterId id="2147483699" r:id="rId6"/>
  </p:sldMasterIdLst>
  <p:sldIdLst>
    <p:sldId id="2146845380" r:id="rId7"/>
    <p:sldId id="2146845404" r:id="rId8"/>
    <p:sldId id="2146845405" r:id="rId9"/>
    <p:sldId id="2146845403" r:id="rId10"/>
    <p:sldId id="2146845381" r:id="rId11"/>
    <p:sldId id="2146845392" r:id="rId12"/>
    <p:sldId id="2146845383" r:id="rId13"/>
    <p:sldId id="2146845387" r:id="rId14"/>
    <p:sldId id="2146845390" r:id="rId15"/>
    <p:sldId id="2146845377" r:id="rId16"/>
    <p:sldId id="2146845398" r:id="rId17"/>
    <p:sldId id="2146845401" r:id="rId18"/>
    <p:sldId id="2146845397" r:id="rId19"/>
    <p:sldId id="2146845393" r:id="rId20"/>
    <p:sldId id="2146845395" r:id="rId21"/>
    <p:sldId id="2146845402" r:id="rId22"/>
    <p:sldId id="2146845394" r:id="rId23"/>
    <p:sldId id="2146845396" r:id="rId24"/>
    <p:sldId id="2146845388" r:id="rId25"/>
    <p:sldId id="2146845391" r:id="rId26"/>
    <p:sldId id="2146845389" r:id="rId27"/>
    <p:sldId id="214684539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viewProps" Target="viewProps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eth Allott" userId="d67bc1e7-5e6e-4540-bcf9-468a02f7a83e" providerId="ADAL" clId="{4516B812-6E66-4604-8711-D914CF2F6D9E}"/>
    <pc:docChg chg="custSel modSld">
      <pc:chgData name="Gareth Allott" userId="d67bc1e7-5e6e-4540-bcf9-468a02f7a83e" providerId="ADAL" clId="{4516B812-6E66-4604-8711-D914CF2F6D9E}" dt="2021-04-09T16:34:12.688" v="6" actId="1076"/>
      <pc:docMkLst>
        <pc:docMk/>
      </pc:docMkLst>
      <pc:sldChg chg="delSp modSp mod">
        <pc:chgData name="Gareth Allott" userId="d67bc1e7-5e6e-4540-bcf9-468a02f7a83e" providerId="ADAL" clId="{4516B812-6E66-4604-8711-D914CF2F6D9E}" dt="2021-04-09T16:34:12.688" v="6" actId="1076"/>
        <pc:sldMkLst>
          <pc:docMk/>
          <pc:sldMk cId="1495903228" sldId="2146845391"/>
        </pc:sldMkLst>
        <pc:picChg chg="mod">
          <ac:chgData name="Gareth Allott" userId="d67bc1e7-5e6e-4540-bcf9-468a02f7a83e" providerId="ADAL" clId="{4516B812-6E66-4604-8711-D914CF2F6D9E}" dt="2021-04-09T16:34:12.688" v="6" actId="1076"/>
          <ac:picMkLst>
            <pc:docMk/>
            <pc:sldMk cId="1495903228" sldId="2146845391"/>
            <ac:picMk id="4" creationId="{15AC11EE-867A-49BD-9D59-4ED21EA9BCE0}"/>
          </ac:picMkLst>
        </pc:picChg>
        <pc:picChg chg="del mod">
          <ac:chgData name="Gareth Allott" userId="d67bc1e7-5e6e-4540-bcf9-468a02f7a83e" providerId="ADAL" clId="{4516B812-6E66-4604-8711-D914CF2F6D9E}" dt="2021-04-07T12:40:54.989" v="5" actId="478"/>
          <ac:picMkLst>
            <pc:docMk/>
            <pc:sldMk cId="1495903228" sldId="2146845391"/>
            <ac:picMk id="8" creationId="{A54586A7-86FC-4067-B38B-5C21211915A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Grey_FishSign_Bi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0496" y="1371445"/>
            <a:ext cx="8022802" cy="3867110"/>
          </a:xfrm>
          <a:prstGeom prst="rect">
            <a:avLst/>
          </a:prstGeom>
        </p:spPr>
      </p:pic>
      <p:sp>
        <p:nvSpPr>
          <p:cNvPr id="16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720654" y="2484470"/>
            <a:ext cx="10800595" cy="1126232"/>
          </a:xfrm>
          <a:prstGeom prst="rect">
            <a:avLst/>
          </a:prstGeom>
        </p:spPr>
        <p:txBody>
          <a:bodyPr tIns="45720" bIns="45720" anchor="ctr"/>
          <a:lstStyle>
            <a:lvl1pPr algn="l"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1" name="Afbeelding 20" descr="Galapagos_Wordlogo_NORMAL_RGB_Mediu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346" y="908720"/>
            <a:ext cx="3741890" cy="722678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05280" y="4521200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05280" y="5441167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1600" b="0" i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3B7C9-87DC-D848-A006-2948FF11279E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DB478-2D11-9847-BC61-B9E9F47119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670481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-6825" y="0"/>
            <a:ext cx="6102825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92" y="1773238"/>
            <a:ext cx="4984621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1585" y="260649"/>
            <a:ext cx="498830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EC981F-02F4-2F4F-8AB8-23A6006569EB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8CE77-31AA-CA4B-B14C-01F2F5148A85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415092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6096954" y="0"/>
            <a:ext cx="6095046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420684" y="1773238"/>
            <a:ext cx="4911393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16777" y="260649"/>
            <a:ext cx="4915025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7058465"/>
      </p:ext>
    </p:extLst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303" y="96278"/>
            <a:ext cx="11639394" cy="9828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030166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996332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D4EC7FEB-3003-CF4D-A0F5-0CC93E0860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92277" y="5549296"/>
            <a:ext cx="2976331" cy="568003"/>
          </a:xfrm>
          <a:prstGeom prst="rect">
            <a:avLst/>
          </a:prstGeom>
        </p:spPr>
      </p:pic>
      <p:pic>
        <p:nvPicPr>
          <p:cNvPr id="12" name="Picture 11" descr="A picture containing computer&#10;&#10;Description automatically generated">
            <a:extLst>
              <a:ext uri="{FF2B5EF4-FFF2-40B4-BE49-F238E27FC236}">
                <a16:creationId xmlns:a16="http://schemas.microsoft.com/office/drawing/2014/main" id="{49E3826A-D34B-9245-A792-8736A1692C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494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52133" y="2452620"/>
            <a:ext cx="7696200" cy="1119449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4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AFF936-6769-5E4F-9013-92A64286AAAC}"/>
              </a:ext>
            </a:extLst>
          </p:cNvPr>
          <p:cNvCxnSpPr>
            <a:cxnSpLocks/>
          </p:cNvCxnSpPr>
          <p:nvPr userDrawn="1"/>
        </p:nvCxnSpPr>
        <p:spPr>
          <a:xfrm>
            <a:off x="2252133" y="3572069"/>
            <a:ext cx="7696200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3AC4FD4-8040-1940-A5A6-CB21B9EFAD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2133" y="3750733"/>
            <a:ext cx="7696200" cy="5249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34FC74-1D5B-C143-891E-3E826BD73F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52134" y="4592302"/>
            <a:ext cx="2742949" cy="2167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67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BAC81BB4-212F-F341-80DB-09B1016D34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52134" y="5857970"/>
            <a:ext cx="7678516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62486E00-792C-4543-B570-6D54CEF7D7E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272768" y="886933"/>
            <a:ext cx="2759417" cy="75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36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B60D4D6-C6A9-4342-AAFE-6F94FB21CA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3600" y="1797051"/>
            <a:ext cx="10464800" cy="2731407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4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243E947-ECA8-1E4D-9828-568C2A74E40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91667"/>
            <a:ext cx="2491497" cy="175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40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D7DA87-CDA4-BC4F-9E15-59BC7BCA80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5563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584146" y="6459446"/>
            <a:ext cx="601133" cy="171449"/>
          </a:xfrm>
        </p:spPr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4396E358-08DD-5748-8748-CF47C23D54D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1F7EB629-5986-1945-9C9E-60CE2AAD40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678516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pic>
        <p:nvPicPr>
          <p:cNvPr id="9" name="Picture 8" descr="A picture containing food&#10;&#10;Description automatically generated">
            <a:extLst>
              <a:ext uri="{FF2B5EF4-FFF2-40B4-BE49-F238E27FC236}">
                <a16:creationId xmlns:a16="http://schemas.microsoft.com/office/drawing/2014/main" id="{E5326CD1-3904-B54A-8C24-6F259E7CC2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17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363A195-CE96-D842-9603-C967A7C7DB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630836" y="6459446"/>
            <a:ext cx="601133" cy="171449"/>
          </a:xfrm>
        </p:spPr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E87BDDA0-37D6-374F-8CD6-794707DCF6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678516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BF959AB0-4E19-5643-AEF5-198333A5FA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57F8215E-591F-2447-B058-033F7A5F49C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5E04DBA0-A8F2-BD4F-B20A-C1A4AECA4F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02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4D8C5D-2A98-6746-B2C9-B3F01796E6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38F0816A-24E2-FE44-8A4F-EFCB2DA34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3599" y="6436788"/>
            <a:ext cx="7778831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BDBB7F96-3B65-7B43-8995-9E625DD3367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7F4FAF77-E84D-2240-9062-F25F34D119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133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866E420-28E6-E142-B1C4-384F0C26A1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38F0816A-24E2-FE44-8A4F-EFCB2DA34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3599" y="6436788"/>
            <a:ext cx="7778831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BDBB7F96-3B65-7B43-8995-9E625DD3367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A66297-39AD-4245-B16C-31C9E8A8606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863600" y="1797052"/>
            <a:ext cx="10464800" cy="4032249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  <p:pic>
        <p:nvPicPr>
          <p:cNvPr id="13" name="Picture 12" descr="A picture containing food&#10;&#10;Description automatically generated">
            <a:extLst>
              <a:ext uri="{FF2B5EF4-FFF2-40B4-BE49-F238E27FC236}">
                <a16:creationId xmlns:a16="http://schemas.microsoft.com/office/drawing/2014/main" id="{2C1030D3-4C88-E241-BC5F-ED0CCACA76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038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: Titel &amp; More Slide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19" imgH="520" progId="TCLayout.ActiveDocument.1">
                  <p:embed/>
                </p:oleObj>
              </mc:Choice>
              <mc:Fallback>
                <p:oleObj name="think-cell Slide" r:id="rId3" imgW="519" imgH="52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59809"/>
            <a:ext cx="10810627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3284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rgbClr val="000000"/>
                </a:solidFill>
                <a:latin typeface="Tahoma" pitchFamily="34" charset="0"/>
              </a:defRPr>
            </a:lvl2pPr>
            <a:lvl3pPr marL="806412" indent="0"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>
                <a:solidFill>
                  <a:srgbClr val="000000"/>
                </a:solidFill>
              </a:defRPr>
            </a:lvl3pPr>
            <a:lvl4pPr marL="1495367" indent="-285750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rgbClr val="000000"/>
                </a:solidFill>
              </a:defRPr>
            </a:lvl4pPr>
            <a:lvl5pPr marL="2081113" indent="-285737">
              <a:buClr>
                <a:schemeClr val="accent1"/>
              </a:buClr>
              <a:buSzPct val="110000"/>
              <a:buFont typeface="Arial" charset="0"/>
              <a:buChar char="•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01789490"/>
      </p:ext>
    </p:extLst>
  </p:cSld>
  <p:clrMapOvr>
    <a:masterClrMapping/>
  </p:clrMapOvr>
  <p:transition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D6F0515-DD29-764E-8F2E-9E615FCF45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38F0816A-24E2-FE44-8A4F-EFCB2DA34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3599" y="6436788"/>
            <a:ext cx="7778831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BDBB7F96-3B65-7B43-8995-9E625DD3367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A66297-39AD-4245-B16C-31C9E8A8606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863600" y="878776"/>
            <a:ext cx="10464800" cy="495052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  <p:pic>
        <p:nvPicPr>
          <p:cNvPr id="13" name="Picture 12" descr="A picture containing food&#10;&#10;Description automatically generated">
            <a:extLst>
              <a:ext uri="{FF2B5EF4-FFF2-40B4-BE49-F238E27FC236}">
                <a16:creationId xmlns:a16="http://schemas.microsoft.com/office/drawing/2014/main" id="{D4328970-8600-5544-AFEF-04A9B4380F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23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3FD8C13-2F89-1242-A1B3-BF115D26F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63605" y="1532800"/>
            <a:ext cx="5052603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3601" y="2456463"/>
            <a:ext cx="5052607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DABBE04-DDB7-0142-8FC1-5677E57D50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763397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8C2069FC-F663-9B4B-B495-5C21B3A2E07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4C1928-8DA7-8746-BCB7-A1950C5B2C6B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275789" y="878776"/>
            <a:ext cx="5052611" cy="495052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  <p:pic>
        <p:nvPicPr>
          <p:cNvPr id="13" name="Picture 12" descr="A picture containing food&#10;&#10;Description automatically generated">
            <a:extLst>
              <a:ext uri="{FF2B5EF4-FFF2-40B4-BE49-F238E27FC236}">
                <a16:creationId xmlns:a16="http://schemas.microsoft.com/office/drawing/2014/main" id="{A6D42A49-1496-0E41-AAE2-53504FCBDB1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154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A2E0F9E-1B89-1A44-B589-26AED4514D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275795" y="1532800"/>
            <a:ext cx="5052603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75790" y="2456463"/>
            <a:ext cx="5052607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DABBE04-DDB7-0142-8FC1-5677E57D50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763397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4C1928-8DA7-8746-BCB7-A1950C5B2C6B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863600" y="878776"/>
            <a:ext cx="5052611" cy="495052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D7E715AC-2F65-9D48-9C31-DC2EA363E1D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3" name="Picture 12" descr="A picture containing food&#10;&#10;Description automatically generated">
            <a:extLst>
              <a:ext uri="{FF2B5EF4-FFF2-40B4-BE49-F238E27FC236}">
                <a16:creationId xmlns:a16="http://schemas.microsoft.com/office/drawing/2014/main" id="{AF90011C-BABB-F147-886E-E51EC07CEE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72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860CE29-A07C-E24F-86E6-33E3860C48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80434B-45BC-724F-86CA-DB078C27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A455E9F-B1B6-CC4B-ADB7-FE762C83F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3601" y="1797052"/>
            <a:ext cx="10464799" cy="4032249"/>
          </a:xfrm>
          <a:prstGeom prst="rect">
            <a:avLst/>
          </a:prstGeom>
        </p:spPr>
        <p:txBody>
          <a:bodyPr lIns="0" tIns="0" rIns="0" bIns="0" anchor="ctr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683D25DA-F533-E449-9C72-EFA5288FF9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A09709B-93D1-5846-BF92-D12943FA2C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7EF141EE-5539-1E48-B306-D1F0A85873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763397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6E552D1-BAD2-FC4B-AD94-43053B4ABC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CF562FFE-D301-974C-A769-E835F8377A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137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37DF505-FAF6-7A4F-BDF3-BDD09CAE27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DAF43F-AFA5-9F49-9746-FED41DCE2F20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863601" y="1797052"/>
            <a:ext cx="5052609" cy="4032249"/>
          </a:xfrm>
          <a:prstGeom prst="rect">
            <a:avLst/>
          </a:prstGeom>
        </p:spPr>
        <p:txBody>
          <a:bodyPr lIns="0" tIns="0" rIns="0" bIns="0" anchor="ctr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CC1CF55-265E-2249-9116-28C4D9B8B091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275790" y="1797052"/>
            <a:ext cx="5052609" cy="4032249"/>
          </a:xfrm>
          <a:prstGeom prst="rect">
            <a:avLst/>
          </a:prstGeom>
        </p:spPr>
        <p:txBody>
          <a:bodyPr lIns="0" tIns="0" rIns="0" bIns="0" anchor="ctr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468750AA-7237-184E-A7B9-579FE9B791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9" y="6436788"/>
            <a:ext cx="7732532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35F48131-D77A-0B47-806E-66BEAA9F02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5" name="Picture 14" descr="A picture containing food&#10;&#10;Description automatically generated">
            <a:extLst>
              <a:ext uri="{FF2B5EF4-FFF2-40B4-BE49-F238E27FC236}">
                <a16:creationId xmlns:a16="http://schemas.microsoft.com/office/drawing/2014/main" id="{736730F5-6A73-044A-85F1-02198CFBF2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76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2BA6798-D065-0746-BEBD-1923E07F6D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DAF43F-AFA5-9F49-9746-FED41DCE2F20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863601" y="2649240"/>
            <a:ext cx="2485664" cy="3180061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CC1CF55-265E-2249-9116-28C4D9B8B0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842736" y="2649240"/>
            <a:ext cx="2485664" cy="3180061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3818016-5C96-2B44-884F-78BB62E2084C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1301703" y="1797051"/>
            <a:ext cx="1787548" cy="65968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680852F8-925F-F747-9419-8ED70D56B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67671" y="1797051"/>
            <a:ext cx="1787548" cy="65968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98DD4382-CCED-7C4E-85DC-CA00337C4B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16911" y="1797051"/>
            <a:ext cx="1787548" cy="65968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0E053E3C-116F-A740-8A63-D11633115E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84483" y="1797051"/>
            <a:ext cx="1787548" cy="65968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9D86E0A0-467C-334F-8777-52AF34326B1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3600" y="6436788"/>
            <a:ext cx="780925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normalizeH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C8EACA12-8FC8-D944-8F1A-2ED7D797F39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36755" y="2649240"/>
            <a:ext cx="2485664" cy="3180061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A5362241-D360-4341-B421-C79188810AE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87189" y="2649240"/>
            <a:ext cx="2485664" cy="3180061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60EBC095-C7F8-5E47-8F6D-DAE676577F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9014FE69-157F-3845-AA60-171FEC92227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29" name="Picture 28" descr="A picture containing food&#10;&#10;Description automatically generated">
            <a:extLst>
              <a:ext uri="{FF2B5EF4-FFF2-40B4-BE49-F238E27FC236}">
                <a16:creationId xmlns:a16="http://schemas.microsoft.com/office/drawing/2014/main" id="{1D46319A-51C9-1A4C-976D-5DBFF1BD42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586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A8A6D4D4-8209-3345-A637-D0217991F8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9D86E0A0-467C-334F-8777-52AF34326B1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3600" y="6436788"/>
            <a:ext cx="780925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60EBC095-C7F8-5E47-8F6D-DAE676577F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F7611B0-AEF8-294E-B9B5-36365DE4D6DE}"/>
              </a:ext>
            </a:extLst>
          </p:cNvPr>
          <p:cNvSpPr/>
          <p:nvPr userDrawn="1"/>
        </p:nvSpPr>
        <p:spPr>
          <a:xfrm>
            <a:off x="863601" y="2405820"/>
            <a:ext cx="2495655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93D6D5C0-A05A-594C-919D-81D4F19F368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3704" y="2640575"/>
            <a:ext cx="2015449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9B550DAC-D03A-BB46-9632-3895180836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602" y="1844543"/>
            <a:ext cx="2495652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785605-5E70-484D-852E-E62D263C437A}"/>
              </a:ext>
            </a:extLst>
          </p:cNvPr>
          <p:cNvSpPr/>
          <p:nvPr userDrawn="1"/>
        </p:nvSpPr>
        <p:spPr>
          <a:xfrm>
            <a:off x="863602" y="1797051"/>
            <a:ext cx="2495653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2CAB3FA-A240-1544-9F00-90FED28AEDD4}"/>
              </a:ext>
            </a:extLst>
          </p:cNvPr>
          <p:cNvSpPr/>
          <p:nvPr userDrawn="1"/>
        </p:nvSpPr>
        <p:spPr>
          <a:xfrm>
            <a:off x="8832746" y="2405820"/>
            <a:ext cx="2495655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85DE3F2F-40CA-514E-A735-725DC8A9858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072849" y="2640575"/>
            <a:ext cx="2015449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AE33E935-9726-AE4A-90AB-D0454CEE6C1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32747" y="1844543"/>
            <a:ext cx="2495652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D0C71D-BF52-AD40-8CEC-51F5CEFBC8B7}"/>
              </a:ext>
            </a:extLst>
          </p:cNvPr>
          <p:cNvSpPr/>
          <p:nvPr userDrawn="1"/>
        </p:nvSpPr>
        <p:spPr>
          <a:xfrm>
            <a:off x="8832747" y="1797051"/>
            <a:ext cx="2495653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BD885CE-38EA-414B-871F-D34C618F7798}"/>
              </a:ext>
            </a:extLst>
          </p:cNvPr>
          <p:cNvSpPr/>
          <p:nvPr userDrawn="1"/>
        </p:nvSpPr>
        <p:spPr>
          <a:xfrm>
            <a:off x="6177199" y="2405820"/>
            <a:ext cx="2495655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5AA70F9F-715E-604A-9F09-1E2D9F0E772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417302" y="2640575"/>
            <a:ext cx="2015449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B47E00C1-754D-024B-BCE6-1DB1A85C3B7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77201" y="1844543"/>
            <a:ext cx="2495652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2DEAA2F-6124-5345-9CF4-2E835CCDE9C8}"/>
              </a:ext>
            </a:extLst>
          </p:cNvPr>
          <p:cNvSpPr/>
          <p:nvPr userDrawn="1"/>
        </p:nvSpPr>
        <p:spPr>
          <a:xfrm>
            <a:off x="6177200" y="1797051"/>
            <a:ext cx="2495653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FCDCC53D-2C00-D34B-B93B-F91346938C44}"/>
              </a:ext>
            </a:extLst>
          </p:cNvPr>
          <p:cNvSpPr/>
          <p:nvPr userDrawn="1"/>
        </p:nvSpPr>
        <p:spPr>
          <a:xfrm>
            <a:off x="3518793" y="2405820"/>
            <a:ext cx="2495655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50" name="Text Placeholder 9">
            <a:extLst>
              <a:ext uri="{FF2B5EF4-FFF2-40B4-BE49-F238E27FC236}">
                <a16:creationId xmlns:a16="http://schemas.microsoft.com/office/drawing/2014/main" id="{7F8FE733-3114-0E47-BE26-3D8F5F08FEE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758896" y="2640575"/>
            <a:ext cx="2015449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2B555CE-4667-2F4F-84E2-67951FC1DCE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18794" y="1844543"/>
            <a:ext cx="2495652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FB30E6E-8CDE-F144-90FA-7D85002BD66E}"/>
              </a:ext>
            </a:extLst>
          </p:cNvPr>
          <p:cNvSpPr/>
          <p:nvPr userDrawn="1"/>
        </p:nvSpPr>
        <p:spPr>
          <a:xfrm>
            <a:off x="3518794" y="1797051"/>
            <a:ext cx="2495653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7854BBA-939F-F844-BEC1-E1C866928E11}"/>
              </a:ext>
            </a:extLst>
          </p:cNvPr>
          <p:cNvCxnSpPr>
            <a:cxnSpLocks/>
          </p:cNvCxnSpPr>
          <p:nvPr userDrawn="1"/>
        </p:nvCxnSpPr>
        <p:spPr>
          <a:xfrm>
            <a:off x="863600" y="2405819"/>
            <a:ext cx="2495653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EA6D89C-E52A-4141-813F-0D60B78B3973}"/>
              </a:ext>
            </a:extLst>
          </p:cNvPr>
          <p:cNvCxnSpPr>
            <a:cxnSpLocks/>
          </p:cNvCxnSpPr>
          <p:nvPr userDrawn="1"/>
        </p:nvCxnSpPr>
        <p:spPr>
          <a:xfrm>
            <a:off x="3512839" y="2405819"/>
            <a:ext cx="2495653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AF21D6-BB36-CB49-AD04-2ECEAEC1CF60}"/>
              </a:ext>
            </a:extLst>
          </p:cNvPr>
          <p:cNvCxnSpPr>
            <a:cxnSpLocks/>
          </p:cNvCxnSpPr>
          <p:nvPr userDrawn="1"/>
        </p:nvCxnSpPr>
        <p:spPr>
          <a:xfrm>
            <a:off x="6180412" y="2405819"/>
            <a:ext cx="2495653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242FCC4-A226-E142-B41A-468507FFB947}"/>
              </a:ext>
            </a:extLst>
          </p:cNvPr>
          <p:cNvCxnSpPr>
            <a:cxnSpLocks/>
          </p:cNvCxnSpPr>
          <p:nvPr userDrawn="1"/>
        </p:nvCxnSpPr>
        <p:spPr>
          <a:xfrm>
            <a:off x="8841912" y="2405819"/>
            <a:ext cx="2495653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8762971-3C37-D649-8FF2-3A25E28ECA2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35" name="Picture 34" descr="A picture containing food&#10;&#10;Description automatically generated">
            <a:extLst>
              <a:ext uri="{FF2B5EF4-FFF2-40B4-BE49-F238E27FC236}">
                <a16:creationId xmlns:a16="http://schemas.microsoft.com/office/drawing/2014/main" id="{12D49F86-BDDB-DD43-9209-80C4DF2FBE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983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EF4E8F0-E43E-A74C-91E1-6E1FD8D1E7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499861F-00E2-1148-B38A-E12B8B2BF820}"/>
              </a:ext>
            </a:extLst>
          </p:cNvPr>
          <p:cNvSpPr/>
          <p:nvPr userDrawn="1"/>
        </p:nvSpPr>
        <p:spPr>
          <a:xfrm>
            <a:off x="863600" y="2405820"/>
            <a:ext cx="5052611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10349" y="2640575"/>
            <a:ext cx="4359116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42DEF93-380D-3B47-9E80-5662FED8C0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3602" y="1844543"/>
            <a:ext cx="5052604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</a:t>
            </a:r>
          </a:p>
          <a:p>
            <a:pPr lvl="0"/>
            <a:r>
              <a:rPr lang="en-US"/>
              <a:t>edit 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20C2B7-C762-0745-A0C1-322189BEDABC}"/>
              </a:ext>
            </a:extLst>
          </p:cNvPr>
          <p:cNvSpPr/>
          <p:nvPr userDrawn="1"/>
        </p:nvSpPr>
        <p:spPr>
          <a:xfrm>
            <a:off x="863601" y="1797051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A8C81C5-38CC-1747-88CF-619160A4AA6D}"/>
              </a:ext>
            </a:extLst>
          </p:cNvPr>
          <p:cNvCxnSpPr>
            <a:cxnSpLocks/>
          </p:cNvCxnSpPr>
          <p:nvPr userDrawn="1"/>
        </p:nvCxnSpPr>
        <p:spPr>
          <a:xfrm>
            <a:off x="863601" y="2405819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F47650E-BC51-E04D-931C-6D33E554D71D}"/>
              </a:ext>
            </a:extLst>
          </p:cNvPr>
          <p:cNvSpPr/>
          <p:nvPr userDrawn="1"/>
        </p:nvSpPr>
        <p:spPr>
          <a:xfrm>
            <a:off x="6275789" y="2405820"/>
            <a:ext cx="5052611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7E282F56-A7E9-B44A-98D8-8D640527D4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22538" y="2640575"/>
            <a:ext cx="4359116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4F90CFB-8BA0-C64A-AC81-45A7C7333E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5791" y="1844543"/>
            <a:ext cx="5052604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D05F69A-30E4-8D4C-9B3D-829782E15F84}"/>
              </a:ext>
            </a:extLst>
          </p:cNvPr>
          <p:cNvSpPr/>
          <p:nvPr userDrawn="1"/>
        </p:nvSpPr>
        <p:spPr>
          <a:xfrm>
            <a:off x="6275790" y="1797051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747264E-E94F-9044-B27E-E74ED1400239}"/>
              </a:ext>
            </a:extLst>
          </p:cNvPr>
          <p:cNvCxnSpPr>
            <a:cxnSpLocks/>
          </p:cNvCxnSpPr>
          <p:nvPr userDrawn="1"/>
        </p:nvCxnSpPr>
        <p:spPr>
          <a:xfrm>
            <a:off x="6275790" y="2405819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18">
            <a:extLst>
              <a:ext uri="{FF2B5EF4-FFF2-40B4-BE49-F238E27FC236}">
                <a16:creationId xmlns:a16="http://schemas.microsoft.com/office/drawing/2014/main" id="{6E4D2569-7DD1-1241-B244-4BA0A18AC9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940876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411BDA96-5809-5341-BAD3-9F7BB3E2FB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2395642-DBA4-1140-9D7A-1389F8A55E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pic>
        <p:nvPicPr>
          <p:cNvPr id="26" name="Picture 25" descr="A picture containing food&#10;&#10;Description automatically generated">
            <a:extLst>
              <a:ext uri="{FF2B5EF4-FFF2-40B4-BE49-F238E27FC236}">
                <a16:creationId xmlns:a16="http://schemas.microsoft.com/office/drawing/2014/main" id="{1F5EA692-C4E3-514C-98CC-90CE83146E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52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68FC3FB0-CF43-D541-A532-3CFC6D2DAA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6"/>
            <a:ext cx="10464800" cy="85327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DAF43F-AFA5-9F49-9746-FED41DCE2F20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1186871" y="2640575"/>
            <a:ext cx="2713567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5E05213-E9A3-5A4D-A76C-3CC50B0AB28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602" y="1844543"/>
            <a:ext cx="3360103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417850-FA45-B549-AD14-868BE1ED9F18}"/>
              </a:ext>
            </a:extLst>
          </p:cNvPr>
          <p:cNvSpPr/>
          <p:nvPr userDrawn="1"/>
        </p:nvSpPr>
        <p:spPr>
          <a:xfrm>
            <a:off x="863601" y="1797051"/>
            <a:ext cx="3360104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4DA29B-4AE0-4D46-9E0C-DE58C9059C0C}"/>
              </a:ext>
            </a:extLst>
          </p:cNvPr>
          <p:cNvCxnSpPr>
            <a:cxnSpLocks/>
          </p:cNvCxnSpPr>
          <p:nvPr userDrawn="1"/>
        </p:nvCxnSpPr>
        <p:spPr>
          <a:xfrm>
            <a:off x="863600" y="2405819"/>
            <a:ext cx="3360104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6BE9C0CC-593B-CC48-A2EF-0A2E348396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52803" y="2640575"/>
            <a:ext cx="2713567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A6F7B96B-AC5A-3348-9FAC-C9EC6B90D91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29534" y="1844543"/>
            <a:ext cx="3360103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AA3D2D-FAB7-D648-A95A-8E8FB2EEA1AF}"/>
              </a:ext>
            </a:extLst>
          </p:cNvPr>
          <p:cNvSpPr/>
          <p:nvPr userDrawn="1"/>
        </p:nvSpPr>
        <p:spPr>
          <a:xfrm>
            <a:off x="4429533" y="1797051"/>
            <a:ext cx="3360104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5B53C4-6BCC-9F41-8DC6-C1C441D5CEFF}"/>
              </a:ext>
            </a:extLst>
          </p:cNvPr>
          <p:cNvCxnSpPr>
            <a:cxnSpLocks/>
          </p:cNvCxnSpPr>
          <p:nvPr userDrawn="1"/>
        </p:nvCxnSpPr>
        <p:spPr>
          <a:xfrm>
            <a:off x="4429532" y="2405819"/>
            <a:ext cx="3360104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9">
            <a:extLst>
              <a:ext uri="{FF2B5EF4-FFF2-40B4-BE49-F238E27FC236}">
                <a16:creationId xmlns:a16="http://schemas.microsoft.com/office/drawing/2014/main" id="{C6527C99-B704-3948-A8EB-E762CC3DC8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00401" y="2640575"/>
            <a:ext cx="2713567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1759688E-CD1B-B540-B666-B135DBCD6D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77131" y="1844543"/>
            <a:ext cx="3360103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</a:t>
            </a:r>
          </a:p>
          <a:p>
            <a:pPr lvl="0"/>
            <a:r>
              <a:rPr lang="en-US"/>
              <a:t>edit text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BBB20A2-9C1B-9B4E-90FE-1034AF294ECD}"/>
              </a:ext>
            </a:extLst>
          </p:cNvPr>
          <p:cNvSpPr/>
          <p:nvPr userDrawn="1"/>
        </p:nvSpPr>
        <p:spPr>
          <a:xfrm>
            <a:off x="7977131" y="1797051"/>
            <a:ext cx="3360104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5FE0ADB-0F95-C24C-98B6-0975C8F64CD4}"/>
              </a:ext>
            </a:extLst>
          </p:cNvPr>
          <p:cNvCxnSpPr>
            <a:cxnSpLocks/>
          </p:cNvCxnSpPr>
          <p:nvPr userDrawn="1"/>
        </p:nvCxnSpPr>
        <p:spPr>
          <a:xfrm>
            <a:off x="7977129" y="2405819"/>
            <a:ext cx="3360104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18">
            <a:extLst>
              <a:ext uri="{FF2B5EF4-FFF2-40B4-BE49-F238E27FC236}">
                <a16:creationId xmlns:a16="http://schemas.microsoft.com/office/drawing/2014/main" id="{9F3F5BE7-6635-F941-8B5E-750365C7E3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3600" y="6436788"/>
            <a:ext cx="7886861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318FA5D8-1B42-C544-B87A-65D4F2C26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26" name="Picture 25" descr="A picture containing food&#10;&#10;Description automatically generated">
            <a:extLst>
              <a:ext uri="{FF2B5EF4-FFF2-40B4-BE49-F238E27FC236}">
                <a16:creationId xmlns:a16="http://schemas.microsoft.com/office/drawing/2014/main" id="{83283C0E-634B-F243-BF1E-CA70CA3688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98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9670A263-B582-FE40-BD7E-C4DCD3E0B7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9563CBF-5735-6447-A93D-0D4AFA601026}"/>
              </a:ext>
            </a:extLst>
          </p:cNvPr>
          <p:cNvSpPr/>
          <p:nvPr userDrawn="1"/>
        </p:nvSpPr>
        <p:spPr>
          <a:xfrm>
            <a:off x="863600" y="2283870"/>
            <a:ext cx="5052611" cy="1428733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249D3357-0AE1-4F41-BAB8-A10DCDD2B4D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10349" y="2450660"/>
            <a:ext cx="4359116" cy="1058816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1046F5D6-5875-AD43-8F9B-656508FD1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3602" y="1844543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C20629-DF0F-2A4C-93E4-004CED5DE1B0}"/>
              </a:ext>
            </a:extLst>
          </p:cNvPr>
          <p:cNvSpPr/>
          <p:nvPr userDrawn="1"/>
        </p:nvSpPr>
        <p:spPr>
          <a:xfrm>
            <a:off x="863601" y="1797051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019043-5300-8C49-8542-A1B1C5350662}"/>
              </a:ext>
            </a:extLst>
          </p:cNvPr>
          <p:cNvCxnSpPr>
            <a:cxnSpLocks/>
          </p:cNvCxnSpPr>
          <p:nvPr userDrawn="1"/>
        </p:nvCxnSpPr>
        <p:spPr>
          <a:xfrm>
            <a:off x="863601" y="2261447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EB59C99-B5FF-F046-94EF-7C45AB324076}"/>
              </a:ext>
            </a:extLst>
          </p:cNvPr>
          <p:cNvSpPr/>
          <p:nvPr userDrawn="1"/>
        </p:nvSpPr>
        <p:spPr>
          <a:xfrm>
            <a:off x="6275789" y="2283870"/>
            <a:ext cx="5052611" cy="1428733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26494BA1-9106-434A-B9C6-4051B09B390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22538" y="2450660"/>
            <a:ext cx="4359116" cy="1058816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39197" marR="0" lvl="0" indent="-139197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C28240EA-EBCE-F842-ACD1-3E8EBFC37CB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75791" y="1844543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67AAC37-D8DE-444C-A917-ECCD6FF197DB}"/>
              </a:ext>
            </a:extLst>
          </p:cNvPr>
          <p:cNvSpPr/>
          <p:nvPr userDrawn="1"/>
        </p:nvSpPr>
        <p:spPr>
          <a:xfrm>
            <a:off x="6275790" y="1797051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6DD487-CF6E-F046-B48E-0AADA528410A}"/>
              </a:ext>
            </a:extLst>
          </p:cNvPr>
          <p:cNvCxnSpPr>
            <a:cxnSpLocks/>
          </p:cNvCxnSpPr>
          <p:nvPr userDrawn="1"/>
        </p:nvCxnSpPr>
        <p:spPr>
          <a:xfrm>
            <a:off x="6275790" y="2261447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8448A1C-51A0-B949-82E7-7CC2B1BC1999}"/>
              </a:ext>
            </a:extLst>
          </p:cNvPr>
          <p:cNvSpPr/>
          <p:nvPr userDrawn="1"/>
        </p:nvSpPr>
        <p:spPr>
          <a:xfrm>
            <a:off x="863600" y="4402880"/>
            <a:ext cx="5052611" cy="1428733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3" name="Text Placeholder 9">
            <a:extLst>
              <a:ext uri="{FF2B5EF4-FFF2-40B4-BE49-F238E27FC236}">
                <a16:creationId xmlns:a16="http://schemas.microsoft.com/office/drawing/2014/main" id="{EB7BFD81-9BE9-BF4A-B728-5CC78FB36F9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210349" y="4569671"/>
            <a:ext cx="4359116" cy="1058816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46FD692E-0D7D-4846-B050-98C3F5840F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3602" y="3963554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BBEF0A7-763B-B940-AE76-BDA098AAE936}"/>
              </a:ext>
            </a:extLst>
          </p:cNvPr>
          <p:cNvSpPr/>
          <p:nvPr userDrawn="1"/>
        </p:nvSpPr>
        <p:spPr>
          <a:xfrm>
            <a:off x="863601" y="3916062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A771312-DCC6-B94F-B004-8E9DE59F70C9}"/>
              </a:ext>
            </a:extLst>
          </p:cNvPr>
          <p:cNvCxnSpPr>
            <a:cxnSpLocks/>
          </p:cNvCxnSpPr>
          <p:nvPr userDrawn="1"/>
        </p:nvCxnSpPr>
        <p:spPr>
          <a:xfrm>
            <a:off x="863601" y="4380457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217734D-41E6-EC49-81D6-7F6E340EF91F}"/>
              </a:ext>
            </a:extLst>
          </p:cNvPr>
          <p:cNvSpPr/>
          <p:nvPr userDrawn="1"/>
        </p:nvSpPr>
        <p:spPr>
          <a:xfrm>
            <a:off x="6275789" y="4402880"/>
            <a:ext cx="5052611" cy="1428733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8" name="Text Placeholder 9">
            <a:extLst>
              <a:ext uri="{FF2B5EF4-FFF2-40B4-BE49-F238E27FC236}">
                <a16:creationId xmlns:a16="http://schemas.microsoft.com/office/drawing/2014/main" id="{61F89409-BFC5-464A-B894-FE92CD3B1CF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22538" y="4569671"/>
            <a:ext cx="4359116" cy="1058816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C156DF22-B940-3D43-A980-6CF14EFE209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75791" y="3963554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BAA0C18-140E-8C41-8199-68406BFCB914}"/>
              </a:ext>
            </a:extLst>
          </p:cNvPr>
          <p:cNvSpPr/>
          <p:nvPr userDrawn="1"/>
        </p:nvSpPr>
        <p:spPr>
          <a:xfrm>
            <a:off x="6275790" y="3916062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396826-4C94-F049-9A3C-722635B60709}"/>
              </a:ext>
            </a:extLst>
          </p:cNvPr>
          <p:cNvCxnSpPr>
            <a:cxnSpLocks/>
          </p:cNvCxnSpPr>
          <p:nvPr userDrawn="1"/>
        </p:nvCxnSpPr>
        <p:spPr>
          <a:xfrm>
            <a:off x="6275790" y="4380457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0D8DA89C-76CE-2D45-8979-C0995129E9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53" name="Text Placeholder 18">
            <a:extLst>
              <a:ext uri="{FF2B5EF4-FFF2-40B4-BE49-F238E27FC236}">
                <a16:creationId xmlns:a16="http://schemas.microsoft.com/office/drawing/2014/main" id="{1DA8304D-2E06-A54A-B583-E0B7B73052B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436788"/>
            <a:ext cx="7948592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D1C421C-78F1-4448-A619-55E0DC24C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6"/>
            <a:ext cx="10464800" cy="85327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A563FB27-CF07-3B44-840A-2AE6E576920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31" name="Picture 30" descr="A picture containing food&#10;&#10;Description automatically generated">
            <a:extLst>
              <a:ext uri="{FF2B5EF4-FFF2-40B4-BE49-F238E27FC236}">
                <a16:creationId xmlns:a16="http://schemas.microsoft.com/office/drawing/2014/main" id="{58538397-5740-5641-9179-53714A648B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56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1035965" cy="1296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463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262353"/>
      </p:ext>
    </p:extLst>
  </p:cSld>
  <p:clrMapOvr>
    <a:masterClrMapping/>
  </p:clrMapOvr>
  <p:transition>
    <p:wipe dir="d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FAF84E0-0949-F840-A9B4-1521ADCBC1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0D8DA89C-76CE-2D45-8979-C0995129E9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53" name="Text Placeholder 18">
            <a:extLst>
              <a:ext uri="{FF2B5EF4-FFF2-40B4-BE49-F238E27FC236}">
                <a16:creationId xmlns:a16="http://schemas.microsoft.com/office/drawing/2014/main" id="{1DA8304D-2E06-A54A-B583-E0B7B73052B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436788"/>
            <a:ext cx="7956309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7A87D5D9-86A7-8849-914E-249E506784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3602" y="2403507"/>
            <a:ext cx="5052605" cy="1359892"/>
          </a:xfrm>
          <a:prstGeom prst="rect">
            <a:avLst/>
          </a:prstGeom>
        </p:spPr>
        <p:txBody>
          <a:bodyPr lIns="0" tIns="0" rIns="0" bIns="0" anchor="t"/>
          <a:lstStyle>
            <a:lvl1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7" name="Text Placeholder 9">
            <a:extLst>
              <a:ext uri="{FF2B5EF4-FFF2-40B4-BE49-F238E27FC236}">
                <a16:creationId xmlns:a16="http://schemas.microsoft.com/office/drawing/2014/main" id="{A680962B-FBC1-9647-B4A1-88289458B73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3602" y="1892829"/>
            <a:ext cx="5052605" cy="407573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 Edit Master text styles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1" name="Text Placeholder 9">
            <a:extLst>
              <a:ext uri="{FF2B5EF4-FFF2-40B4-BE49-F238E27FC236}">
                <a16:creationId xmlns:a16="http://schemas.microsoft.com/office/drawing/2014/main" id="{FCDFBAC7-F0E7-DA46-91A5-892B642C946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62915" y="2403507"/>
            <a:ext cx="5052605" cy="1359892"/>
          </a:xfrm>
          <a:prstGeom prst="rect">
            <a:avLst/>
          </a:prstGeom>
        </p:spPr>
        <p:txBody>
          <a:bodyPr lIns="0" tIns="0" rIns="0" bIns="0" anchor="t"/>
          <a:lstStyle>
            <a:lvl1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</a:t>
            </a:r>
            <a:r>
              <a:rPr lang="en-US" err="1"/>
              <a:t>leve</a:t>
            </a:r>
            <a:endParaRPr lang="en-US"/>
          </a:p>
        </p:txBody>
      </p:sp>
      <p:sp>
        <p:nvSpPr>
          <p:cNvPr id="62" name="Text Placeholder 9">
            <a:extLst>
              <a:ext uri="{FF2B5EF4-FFF2-40B4-BE49-F238E27FC236}">
                <a16:creationId xmlns:a16="http://schemas.microsoft.com/office/drawing/2014/main" id="{7B136980-B961-E344-B037-CE91E072CEA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2915" y="1892829"/>
            <a:ext cx="5052605" cy="407573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1CC64DD4-9725-AC4B-AF81-20A94999D28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63602" y="4364829"/>
            <a:ext cx="5052605" cy="1359892"/>
          </a:xfrm>
          <a:prstGeom prst="rect">
            <a:avLst/>
          </a:prstGeom>
        </p:spPr>
        <p:txBody>
          <a:bodyPr lIns="0" tIns="0" rIns="0" bIns="0" anchor="t"/>
          <a:lstStyle>
            <a:lvl1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4" name="Text Placeholder 9">
            <a:extLst>
              <a:ext uri="{FF2B5EF4-FFF2-40B4-BE49-F238E27FC236}">
                <a16:creationId xmlns:a16="http://schemas.microsoft.com/office/drawing/2014/main" id="{A935D7D4-BBC8-E446-8C28-6EB0C64BFDE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63602" y="3954283"/>
            <a:ext cx="5052605" cy="407573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5" name="Text Placeholder 9">
            <a:extLst>
              <a:ext uri="{FF2B5EF4-FFF2-40B4-BE49-F238E27FC236}">
                <a16:creationId xmlns:a16="http://schemas.microsoft.com/office/drawing/2014/main" id="{39802B60-38D9-854E-B65D-91DC64263CA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262915" y="4364829"/>
            <a:ext cx="5052605" cy="1359892"/>
          </a:xfrm>
          <a:prstGeom prst="rect">
            <a:avLst/>
          </a:prstGeom>
        </p:spPr>
        <p:txBody>
          <a:bodyPr lIns="0" tIns="0" rIns="0" bIns="0" anchor="t"/>
          <a:lstStyle>
            <a:lvl1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6" name="Text Placeholder 9">
            <a:extLst>
              <a:ext uri="{FF2B5EF4-FFF2-40B4-BE49-F238E27FC236}">
                <a16:creationId xmlns:a16="http://schemas.microsoft.com/office/drawing/2014/main" id="{555417B1-BB88-4E49-8E03-E3C2C285214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62915" y="3854151"/>
            <a:ext cx="5052605" cy="407573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 Edit Master text styles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0E4BF7D6-5186-EA48-A17C-60D39815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6"/>
            <a:ext cx="10464800" cy="85327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D13F3180-DADD-1F4D-855F-78F1B16F2DC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9" name="Picture 18" descr="A picture containing food&#10;&#10;Description automatically generated">
            <a:extLst>
              <a:ext uri="{FF2B5EF4-FFF2-40B4-BE49-F238E27FC236}">
                <a16:creationId xmlns:a16="http://schemas.microsoft.com/office/drawing/2014/main" id="{96E5E451-2BD1-3A49-8DED-E9FA81C45A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00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25FB098-55A4-BA46-A9E1-D2D8D0008D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63606" y="1532800"/>
            <a:ext cx="5052604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3601" y="2456463"/>
            <a:ext cx="5052608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DABBE04-DDB7-0142-8FC1-5677E57D50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763397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8C2069FC-F663-9B4B-B495-5C21B3A2E07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E7DF1266-DFF3-1F47-9AF9-C4DB6C6FEA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5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044C795-8967-2545-9806-79E6156E73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63606" y="1533211"/>
            <a:ext cx="3360103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3603" y="2456463"/>
            <a:ext cx="3360107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DABBE04-DDB7-0142-8FC1-5677E57D50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79426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00E74B1D-D901-E84E-9EC7-49DF125A07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993FBC66-A669-A64C-8C35-852C386C60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42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696200C-4F23-AB48-98AA-F1C3718B47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968299" y="1524031"/>
            <a:ext cx="3360103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8299" y="2456463"/>
            <a:ext cx="3360107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DABBE04-DDB7-0142-8FC1-5677E57D50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801980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24D5D6F4-BFDF-DB45-BE4F-24A1172D259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4741AF9A-9588-8B45-A10C-A133D87E9D6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320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2EE154-1D04-A944-85D3-3DCC3AF4DB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A53D7EC-8354-E14A-A7FA-81AD863786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72082" y="2456463"/>
            <a:ext cx="5050671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BCFA1914-78AE-134E-8209-EA026A7331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832845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BD0110D-75B4-F04E-931A-5176A6DAA0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7728" y="1523420"/>
            <a:ext cx="5050672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D3849F72-96AA-DC45-B908-A4B8D4257A5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65C2E079-38A2-634C-ADF9-5C40352E90D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63601" y="1797052"/>
            <a:ext cx="5052609" cy="4032249"/>
          </a:xfrm>
          <a:prstGeom prst="rect">
            <a:avLst/>
          </a:prstGeom>
        </p:spPr>
        <p:txBody>
          <a:bodyPr lIns="0" tIns="0" rIns="0" bIns="0" anchor="ctr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 descr="A picture containing food&#10;&#10;Description automatically generated">
            <a:extLst>
              <a:ext uri="{FF2B5EF4-FFF2-40B4-BE49-F238E27FC236}">
                <a16:creationId xmlns:a16="http://schemas.microsoft.com/office/drawing/2014/main" id="{56622307-1967-9547-BEF7-EFEE04D4B6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844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982B460-7034-244F-8EB8-CD53BC66BE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63600" y="2640647"/>
            <a:ext cx="5052605" cy="1576708"/>
          </a:xfrm>
          <a:prstGeom prst="rect">
            <a:avLst/>
          </a:prstGeom>
        </p:spPr>
        <p:txBody>
          <a:bodyPr lIns="0" tIns="0" rIns="0" bIns="0" anchor="ctr"/>
          <a:lstStyle>
            <a:lvl1pPr>
              <a:spcAft>
                <a:spcPts val="800"/>
              </a:spcAft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 Click </a:t>
            </a:r>
            <a:br>
              <a:rPr lang="en-US"/>
            </a:br>
            <a:r>
              <a:rPr lang="en-US"/>
              <a:t>to edit Master title style Click to edit Master title style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45EC2D0-2066-7C46-B4A9-56BE033DFDC7}"/>
              </a:ext>
            </a:extLst>
          </p:cNvPr>
          <p:cNvSpPr/>
          <p:nvPr userDrawn="1"/>
        </p:nvSpPr>
        <p:spPr>
          <a:xfrm>
            <a:off x="6275789" y="1348510"/>
            <a:ext cx="5052611" cy="1043484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7D74F64-410F-C140-BEF2-50EB28C1F1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22538" y="1504953"/>
            <a:ext cx="4359116" cy="73059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534475F-C46F-B44B-A7AB-22F233A73D4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75791" y="909183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F2941-1391-9F41-9B05-2564737D1CA5}"/>
              </a:ext>
            </a:extLst>
          </p:cNvPr>
          <p:cNvSpPr/>
          <p:nvPr userDrawn="1"/>
        </p:nvSpPr>
        <p:spPr>
          <a:xfrm>
            <a:off x="6275790" y="861691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897074-7CD0-7547-BD7C-BD20A83DACB8}"/>
              </a:ext>
            </a:extLst>
          </p:cNvPr>
          <p:cNvCxnSpPr>
            <a:cxnSpLocks/>
          </p:cNvCxnSpPr>
          <p:nvPr userDrawn="1"/>
        </p:nvCxnSpPr>
        <p:spPr>
          <a:xfrm>
            <a:off x="6275790" y="1326087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43C7861-043E-244B-A15E-3DF348BA7133}"/>
              </a:ext>
            </a:extLst>
          </p:cNvPr>
          <p:cNvSpPr/>
          <p:nvPr userDrawn="1"/>
        </p:nvSpPr>
        <p:spPr>
          <a:xfrm>
            <a:off x="6275789" y="3062723"/>
            <a:ext cx="5052611" cy="1043484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F6C341A-8889-374B-BFD0-8BFB09C03A6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22538" y="3219167"/>
            <a:ext cx="4359116" cy="73059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EB5CC2A-8814-AD4C-94A8-AAB9E739A5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75791" y="2623397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A1A5C2-4744-F145-A9EE-D5FFC29D9377}"/>
              </a:ext>
            </a:extLst>
          </p:cNvPr>
          <p:cNvSpPr/>
          <p:nvPr userDrawn="1"/>
        </p:nvSpPr>
        <p:spPr>
          <a:xfrm>
            <a:off x="6275790" y="2575905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49CC34-F23B-FB44-8393-64C036694B05}"/>
              </a:ext>
            </a:extLst>
          </p:cNvPr>
          <p:cNvCxnSpPr>
            <a:cxnSpLocks/>
          </p:cNvCxnSpPr>
          <p:nvPr userDrawn="1"/>
        </p:nvCxnSpPr>
        <p:spPr>
          <a:xfrm>
            <a:off x="6275790" y="3040300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67D46D13-1898-BE48-8476-8DDF1462B5E0}"/>
              </a:ext>
            </a:extLst>
          </p:cNvPr>
          <p:cNvSpPr/>
          <p:nvPr userDrawn="1"/>
        </p:nvSpPr>
        <p:spPr>
          <a:xfrm>
            <a:off x="6275789" y="4776937"/>
            <a:ext cx="5052611" cy="1043484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1D5DF601-A9E2-AF4C-9435-B4DAF08F9F0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22538" y="4933380"/>
            <a:ext cx="4359116" cy="73059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04AE032-B3A3-C442-B8DC-8F7A485F12A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75791" y="4337610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F4874F8-D35C-B34B-AB7A-97BE3CD53502}"/>
              </a:ext>
            </a:extLst>
          </p:cNvPr>
          <p:cNvSpPr/>
          <p:nvPr userDrawn="1"/>
        </p:nvSpPr>
        <p:spPr>
          <a:xfrm>
            <a:off x="6275790" y="4290118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E1A1E44-7E0A-484E-AFB5-1E7B861E02F7}"/>
              </a:ext>
            </a:extLst>
          </p:cNvPr>
          <p:cNvCxnSpPr>
            <a:cxnSpLocks/>
          </p:cNvCxnSpPr>
          <p:nvPr userDrawn="1"/>
        </p:nvCxnSpPr>
        <p:spPr>
          <a:xfrm>
            <a:off x="6275790" y="4754513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18">
            <a:extLst>
              <a:ext uri="{FF2B5EF4-FFF2-40B4-BE49-F238E27FC236}">
                <a16:creationId xmlns:a16="http://schemas.microsoft.com/office/drawing/2014/main" id="{5F351E5A-10FB-0542-BE75-9A4B4820BF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EE7216-519C-264E-BC91-04B7F295070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25" name="Picture 24" descr="A picture containing food&#10;&#10;Description automatically generated">
            <a:extLst>
              <a:ext uri="{FF2B5EF4-FFF2-40B4-BE49-F238E27FC236}">
                <a16:creationId xmlns:a16="http://schemas.microsoft.com/office/drawing/2014/main" id="{8D35097E-1DE5-7C4C-A9B3-3A1800DAFB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134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2" y="274638"/>
            <a:ext cx="11127409" cy="927999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4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600201"/>
            <a:ext cx="11093451" cy="4004691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349242" indent="-180970">
              <a:buClr>
                <a:schemeClr val="accent1"/>
              </a:buClr>
              <a:defRPr/>
            </a:lvl2pPr>
            <a:lvl3pPr marL="517512" indent="-168270">
              <a:buClr>
                <a:schemeClr val="accent1"/>
              </a:buClr>
              <a:defRPr/>
            </a:lvl3pPr>
            <a:lvl4pPr marL="685783" indent="-168270">
              <a:buClr>
                <a:schemeClr val="accent1"/>
              </a:buClr>
              <a:defRPr/>
            </a:lvl4pPr>
            <a:lvl5pPr marL="806431" indent="-120648"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CACADA9-C812-48D8-B8B9-E9A775436C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GILEAD CONFIDENTIAL AND PROPRIETARY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76AF96B-F142-47AB-A4A1-AD6EE21B55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2BD659-9FDC-409B-A85B-D43EDDA211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91768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37825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8C75A594-C36B-464D-920B-902099C38E9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4367137"/>
              </p:ext>
            </p:extLst>
          </p:nvPr>
        </p:nvGraphicFramePr>
        <p:xfrm>
          <a:off x="-2" y="0"/>
          <a:ext cx="12191998" cy="689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41027238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6359953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69262329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11458789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63537301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4257102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034810348"/>
                    </a:ext>
                  </a:extLst>
                </a:gridCol>
              </a:tblGrid>
              <a:tr h="68961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45659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4189A2C-3295-4A10-ACEB-2A4935E68462}"/>
              </a:ext>
            </a:extLst>
          </p:cNvPr>
          <p:cNvSpPr/>
          <p:nvPr userDrawn="1"/>
        </p:nvSpPr>
        <p:spPr bwMode="auto">
          <a:xfrm>
            <a:off x="0" y="0"/>
            <a:ext cx="12192000" cy="1208015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121490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420232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0810629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88" y="1773238"/>
            <a:ext cx="5308600" cy="4343400"/>
          </a:xfrm>
        </p:spPr>
        <p:txBody>
          <a:bodyPr/>
          <a:lstStyle>
            <a:lvl2pPr marL="692117" indent="-295261" defTabSz="809961">
              <a:buFont typeface="Wingdings" panose="05000000000000000000" pitchFamily="2" charset="2"/>
              <a:buChar char="Ø"/>
              <a:tabLst>
                <a:tab pos="899957" algn="l"/>
                <a:tab pos="1439931" algn="l"/>
              </a:tabLst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659" y="1773238"/>
            <a:ext cx="5310554" cy="4343400"/>
          </a:xfrm>
        </p:spPr>
        <p:txBody>
          <a:bodyPr/>
          <a:lstStyle>
            <a:lvl2pPr marL="692117" indent="-295261">
              <a:buFont typeface="Wingdings" panose="05000000000000000000" pitchFamily="2" charset="2"/>
              <a:buChar char="Ø"/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93599600"/>
      </p:ext>
    </p:extLst>
  </p:cSld>
  <p:clrMapOvr>
    <a:masterClrMapping/>
  </p:clrMapOvr>
  <p:transition>
    <p:wipe dir="d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: Titel &amp; More Slide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19" imgH="520" progId="TCLayout.ActiveDocument.1">
                  <p:embed/>
                </p:oleObj>
              </mc:Choice>
              <mc:Fallback>
                <p:oleObj name="think-cell Slide" r:id="rId3" imgW="519" imgH="52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59809"/>
            <a:ext cx="10810627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3284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rgbClr val="000000"/>
                </a:solidFill>
                <a:latin typeface="Tahoma" pitchFamily="34" charset="0"/>
              </a:defRPr>
            </a:lvl2pPr>
            <a:lvl3pPr marL="806412" indent="0"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>
                <a:solidFill>
                  <a:srgbClr val="000000"/>
                </a:solidFill>
              </a:defRPr>
            </a:lvl3pPr>
            <a:lvl4pPr marL="1495367" indent="-285750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rgbClr val="000000"/>
                </a:solidFill>
              </a:defRPr>
            </a:lvl4pPr>
            <a:lvl5pPr marL="2081113" indent="-285737">
              <a:buClr>
                <a:schemeClr val="accent1"/>
              </a:buClr>
              <a:buSzPct val="110000"/>
              <a:buFont typeface="Arial" charset="0"/>
              <a:buChar char="•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27524114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888558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162862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157035" y="3040860"/>
            <a:ext cx="11869206" cy="776287"/>
          </a:xfrm>
        </p:spPr>
        <p:txBody>
          <a:bodyPr tIns="45720" bIns="45720" anchor="ctr"/>
          <a:lstStyle>
            <a:lvl1pPr algn="ctr">
              <a:defRPr sz="4200">
                <a:solidFill>
                  <a:srgbClr val="F588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 rotWithShape="1">
          <a:blip r:embed="rId2">
            <a:alphaModFix amt="16000"/>
          </a:blip>
          <a:srcRect l="7692" t="27780" r="8073" b="19481"/>
          <a:stretch/>
        </p:blipFill>
        <p:spPr>
          <a:xfrm>
            <a:off x="24409" y="752856"/>
            <a:ext cx="12099939" cy="2246376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24429" y="4708390"/>
            <a:ext cx="7743145" cy="535215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20067" y="6226392"/>
            <a:ext cx="7743145" cy="535215"/>
          </a:xfrm>
        </p:spPr>
        <p:txBody>
          <a:bodyPr anchor="ctr"/>
          <a:lstStyle>
            <a:lvl1pPr marL="0" indent="0" algn="ctr">
              <a:buNone/>
              <a:defRPr sz="16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013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Basic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45489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chemeClr val="bg1"/>
                </a:solidFill>
                <a:latin typeface="Tahoma" pitchFamily="34" charset="0"/>
              </a:defRPr>
            </a:lvl2pPr>
            <a:lvl3pPr marL="1030239" indent="-223827"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 marL="1795376" indent="0">
              <a:buClr>
                <a:schemeClr val="accent1"/>
              </a:buClr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0F5DC-3EAB-5B4E-B0DA-7E2098313112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53DE0-B73D-F04F-9303-30C700D38993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794490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4104EB-A837-AD48-9132-CE83F3F81A1D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5ACF1B-34EB-A74F-86CE-180ADC05D5C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546437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2082E4-E715-C743-88D4-C51EBEE31189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A82A5B-9473-B24C-991C-C1D5B90D1406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952558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oleObject" Target="../embeddings/oleObject3.bin"/><Relationship Id="rId5" Type="http://schemas.openxmlformats.org/officeDocument/2006/relationships/tags" Target="../tags/tag3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5"/>
            </p:custData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519" imgH="520" progId="TCLayout.ActiveDocument.1">
                  <p:embed/>
                </p:oleObj>
              </mc:Choice>
              <mc:Fallback>
                <p:oleObj name="think-cell Slide" r:id="rId16" imgW="519" imgH="52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5489" y="1773238"/>
            <a:ext cx="1080672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2"/>
            <a:endParaRPr lang="en-US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41584" y="260649"/>
            <a:ext cx="10623061" cy="137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00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 (36 pt.)</a:t>
            </a:r>
          </a:p>
        </p:txBody>
      </p:sp>
      <p:pic>
        <p:nvPicPr>
          <p:cNvPr id="22" name="Afbeelding 21" descr="Greyfish_m.png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pic>
        <p:nvPicPr>
          <p:cNvPr id="24" name="Afbeelding 11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51943" y="6446838"/>
            <a:ext cx="1537094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5AB9D8-6642-5B49-89E9-A48CDE62CA56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7B5E6-ED14-E54E-A6A5-86660342C0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06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wipe dir="d"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6pPr>
      <a:lvl7pPr marL="914357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7pPr>
      <a:lvl8pPr marL="1371534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8pPr>
      <a:lvl9pPr marL="1828713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9pPr>
    </p:titleStyle>
    <p:bodyStyle>
      <a:lvl1pPr marL="342900" indent="-342900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Font typeface="Arial" panose="020B0604020202020204" pitchFamily="34" charset="0"/>
        <a:buChar char="•"/>
        <a:tabLst>
          <a:tab pos="973091" algn="l"/>
          <a:tab pos="1481067" algn="l"/>
        </a:tabLst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92117" indent="-295261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Ø"/>
        <a:tabLst>
          <a:tab pos="973091" algn="l"/>
          <a:tab pos="1481067" algn="l"/>
        </a:tabLst>
        <a:defRPr sz="20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2pPr>
      <a:lvl3pPr marL="1030239" indent="-223827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§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3pPr>
      <a:lvl4pPr marL="1441381" indent="-231764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ü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4pPr>
      <a:lvl5pPr marL="1800140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5pPr>
      <a:lvl6pPr marL="2257317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714495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171674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628852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7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3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1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2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6BD022E9-1AF0-D441-89FB-E4108D4E6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4867" y="6213310"/>
            <a:ext cx="7141347" cy="325604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CA" sz="800" b="0" i="0" u="none" strike="noStrike" cap="all" baseline="0" smtClean="0">
                <a:solidFill>
                  <a:schemeClr val="accent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Disclaimer goes here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8F4315-808C-1D48-B36E-6E6CA2B02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30272" y="6376112"/>
            <a:ext cx="601133" cy="17144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6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49">
          <p15:clr>
            <a:srgbClr val="F26B43"/>
          </p15:clr>
        </p15:guide>
        <p15:guide id="2" pos="408">
          <p15:clr>
            <a:srgbClr val="F26B43"/>
          </p15:clr>
        </p15:guide>
        <p15:guide id="3" pos="5352">
          <p15:clr>
            <a:srgbClr val="F26B43"/>
          </p15:clr>
        </p15:guide>
        <p15:guide id="4" orient="horz" pos="275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5"/>
            </p:custData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519" imgH="520" progId="TCLayout.ActiveDocument.1">
                  <p:embed/>
                </p:oleObj>
              </mc:Choice>
              <mc:Fallback>
                <p:oleObj name="think-cell Slide" r:id="rId6" imgW="519" imgH="52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599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ransition>
    <p:wipe dir="d"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6pPr>
      <a:lvl7pPr marL="914357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7pPr>
      <a:lvl8pPr marL="1371534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8pPr>
      <a:lvl9pPr marL="1828713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9pPr>
    </p:titleStyle>
    <p:bodyStyle>
      <a:lvl1pPr marL="342900" indent="-342900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Font typeface="Arial" panose="020B0604020202020204" pitchFamily="34" charset="0"/>
        <a:buChar char="•"/>
        <a:tabLst>
          <a:tab pos="973091" algn="l"/>
          <a:tab pos="1481067" algn="l"/>
        </a:tabLst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92117" indent="-295261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Ø"/>
        <a:tabLst>
          <a:tab pos="973091" algn="l"/>
          <a:tab pos="1481067" algn="l"/>
        </a:tabLst>
        <a:defRPr sz="20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2pPr>
      <a:lvl3pPr marL="1030239" indent="-223827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§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3pPr>
      <a:lvl4pPr marL="1441381" indent="-231764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ü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4pPr>
      <a:lvl5pPr marL="1800140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5pPr>
      <a:lvl6pPr marL="2257317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714495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171674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628852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7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3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1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2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Relationship Id="rId6" Type="http://schemas.microsoft.com/office/2007/relationships/hdphoto" Target="../media/hdphoto1.wdp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6.png"/><Relationship Id="rId7" Type="http://schemas.openxmlformats.org/officeDocument/2006/relationships/hyperlink" Target="http://www.google.com/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6.png"/><Relationship Id="rId11" Type="http://schemas.openxmlformats.org/officeDocument/2006/relationships/image" Target="../media/image30.svg"/><Relationship Id="rId5" Type="http://schemas.openxmlformats.org/officeDocument/2006/relationships/image" Target="../media/image18.png"/><Relationship Id="rId10" Type="http://schemas.openxmlformats.org/officeDocument/2006/relationships/image" Target="../media/image29.png"/><Relationship Id="rId4" Type="http://schemas.openxmlformats.org/officeDocument/2006/relationships/image" Target="../media/image17.png"/><Relationship Id="rId9" Type="http://schemas.openxmlformats.org/officeDocument/2006/relationships/image" Target="../media/image2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6.png"/><Relationship Id="rId7" Type="http://schemas.openxmlformats.org/officeDocument/2006/relationships/image" Target="../media/image28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7.png"/><Relationship Id="rId5" Type="http://schemas.openxmlformats.org/officeDocument/2006/relationships/hyperlink" Target="http://www.google.com/" TargetMode="External"/><Relationship Id="rId10" Type="http://schemas.openxmlformats.org/officeDocument/2006/relationships/image" Target="../media/image31.png"/><Relationship Id="rId4" Type="http://schemas.openxmlformats.org/officeDocument/2006/relationships/image" Target="../media/image26.png"/><Relationship Id="rId9" Type="http://schemas.openxmlformats.org/officeDocument/2006/relationships/image" Target="../media/image30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18.png"/><Relationship Id="rId4" Type="http://schemas.openxmlformats.org/officeDocument/2006/relationships/hyperlink" Target="http://www.google.com/" TargetMode="External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DE9240B9-B268-46DA-8919-F0E5E53904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DDCAD4-B544-4BA6-8202-AFDF9A70B494}"/>
              </a:ext>
            </a:extLst>
          </p:cNvPr>
          <p:cNvSpPr/>
          <p:nvPr/>
        </p:nvSpPr>
        <p:spPr bwMode="auto">
          <a:xfrm>
            <a:off x="0" y="-1"/>
            <a:ext cx="12192000" cy="6858001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F715D4-0440-4F2A-B10A-C5E6679D8E46}"/>
              </a:ext>
            </a:extLst>
          </p:cNvPr>
          <p:cNvSpPr txBox="1"/>
          <p:nvPr/>
        </p:nvSpPr>
        <p:spPr>
          <a:xfrm>
            <a:off x="401722" y="2900680"/>
            <a:ext cx="3293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HCP Journey 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F588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Workshop 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86028D-BB43-4C82-B42F-AD37BD3C1BDD}"/>
              </a:ext>
            </a:extLst>
          </p:cNvPr>
          <p:cNvCxnSpPr>
            <a:cxnSpLocks/>
          </p:cNvCxnSpPr>
          <p:nvPr/>
        </p:nvCxnSpPr>
        <p:spPr bwMode="auto">
          <a:xfrm>
            <a:off x="475488" y="3898011"/>
            <a:ext cx="27889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469A092-A161-4D41-88A5-0ACDFCE29DF5}"/>
              </a:ext>
            </a:extLst>
          </p:cNvPr>
          <p:cNvSpPr txBox="1"/>
          <p:nvPr/>
        </p:nvSpPr>
        <p:spPr>
          <a:xfrm>
            <a:off x="448056" y="4026027"/>
            <a:ext cx="2788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Tuesday 30</a:t>
            </a:r>
            <a:r>
              <a:rPr kumimoji="0" lang="en-GB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th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March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Core project team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992EF8-3C27-42E1-B089-917F5A790DD1}"/>
              </a:ext>
            </a:extLst>
          </p:cNvPr>
          <p:cNvCxnSpPr>
            <a:cxnSpLocks/>
          </p:cNvCxnSpPr>
          <p:nvPr/>
        </p:nvCxnSpPr>
        <p:spPr bwMode="auto">
          <a:xfrm>
            <a:off x="475488" y="4808347"/>
            <a:ext cx="27889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" name="Picture 1">
            <a:extLst>
              <a:ext uri="{FF2B5EF4-FFF2-40B4-BE49-F238E27FC236}">
                <a16:creationId xmlns:a16="http://schemas.microsoft.com/office/drawing/2014/main" id="{536587D1-A4F4-4D0D-A6EA-70D3534149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6000"/>
          </a:blip>
          <a:srcRect l="7692" t="27780" r="8073" b="19481"/>
          <a:stretch/>
        </p:blipFill>
        <p:spPr>
          <a:xfrm>
            <a:off x="24409" y="752856"/>
            <a:ext cx="12099939" cy="22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6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589F985-BB04-44D0-AC0A-2EF6FA4E73DB}"/>
              </a:ext>
            </a:extLst>
          </p:cNvPr>
          <p:cNvSpPr/>
          <p:nvPr/>
        </p:nvSpPr>
        <p:spPr>
          <a:xfrm>
            <a:off x="10354357" y="5805188"/>
            <a:ext cx="1837643" cy="1052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12846A-5C59-413B-AAA1-96FB19C83B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2622" y="1535366"/>
            <a:ext cx="240497" cy="258395"/>
          </a:xfrm>
          <a:prstGeom prst="rect">
            <a:avLst/>
          </a:prstGeom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675DE61-C30F-4CAE-B056-D968CA8C7E26}"/>
              </a:ext>
            </a:extLst>
          </p:cNvPr>
          <p:cNvSpPr>
            <a:spLocks/>
          </p:cNvSpPr>
          <p:nvPr/>
        </p:nvSpPr>
        <p:spPr bwMode="auto">
          <a:xfrm rot="5400000">
            <a:off x="3350014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Helvetica Neue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538AA-65B0-4AA2-99E9-7F0E635F536D}"/>
              </a:ext>
            </a:extLst>
          </p:cNvPr>
          <p:cNvSpPr txBox="1"/>
          <p:nvPr/>
        </p:nvSpPr>
        <p:spPr>
          <a:xfrm>
            <a:off x="1365471" y="1244453"/>
            <a:ext cx="1885612" cy="426368"/>
          </a:xfrm>
          <a:prstGeom prst="rect">
            <a:avLst/>
          </a:prstGeom>
          <a:solidFill>
            <a:srgbClr val="585858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itchFamily="-1" charset="-128"/>
                <a:cs typeface="Arial" panose="020B0604020202020204" pitchFamily="34" charset="0"/>
              </a:rPr>
              <a:t>#1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F1F80-B377-4131-84D1-D4A127F3B611}"/>
              </a:ext>
            </a:extLst>
          </p:cNvPr>
          <p:cNvSpPr txBox="1"/>
          <p:nvPr/>
        </p:nvSpPr>
        <p:spPr>
          <a:xfrm>
            <a:off x="3573437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itchFamily="-1" charset="-128"/>
                <a:cs typeface="Arial" panose="020B0604020202020204" pitchFamily="34" charset="0"/>
              </a:rPr>
              <a:t>#2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E93C3-B956-429E-8CD8-79E80D1E0221}"/>
              </a:ext>
            </a:extLst>
          </p:cNvPr>
          <p:cNvSpPr txBox="1"/>
          <p:nvPr/>
        </p:nvSpPr>
        <p:spPr>
          <a:xfrm>
            <a:off x="5781403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itchFamily="-1" charset="-128"/>
                <a:cs typeface="Arial" panose="020B0604020202020204" pitchFamily="34" charset="0"/>
              </a:rPr>
              <a:t>#3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98C6B-4980-4826-B9C2-C120D045270C}"/>
              </a:ext>
            </a:extLst>
          </p:cNvPr>
          <p:cNvSpPr txBox="1"/>
          <p:nvPr/>
        </p:nvSpPr>
        <p:spPr>
          <a:xfrm>
            <a:off x="7989369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itchFamily="-1" charset="-128"/>
                <a:cs typeface="Arial" panose="020B0604020202020204" pitchFamily="34" charset="0"/>
              </a:rPr>
              <a:t>#4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DB462-5E4D-4DB5-AE24-1EE365B5CFF9}"/>
              </a:ext>
            </a:extLst>
          </p:cNvPr>
          <p:cNvSpPr txBox="1"/>
          <p:nvPr/>
        </p:nvSpPr>
        <p:spPr>
          <a:xfrm>
            <a:off x="10197335" y="1244453"/>
            <a:ext cx="1885612" cy="426368"/>
          </a:xfrm>
          <a:prstGeom prst="rect">
            <a:avLst/>
          </a:prstGeom>
          <a:solidFill>
            <a:srgbClr val="C63044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itchFamily="-1" charset="-128"/>
                <a:cs typeface="Arial" panose="020B0604020202020204" pitchFamily="34" charset="0"/>
              </a:rPr>
              <a:t>#5</a:t>
            </a: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C1FBAE-12D0-4352-B109-A1573DC349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9367" y="1518996"/>
            <a:ext cx="240497" cy="258395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6FA07DA-237B-4CD0-A0A4-2111FCB63C68}"/>
              </a:ext>
            </a:extLst>
          </p:cNvPr>
          <p:cNvSpPr>
            <a:spLocks/>
          </p:cNvSpPr>
          <p:nvPr/>
        </p:nvSpPr>
        <p:spPr bwMode="auto">
          <a:xfrm rot="5400000">
            <a:off x="5556759" y="127052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Helvetica Neue Ligh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5CDE15-8AAD-48A6-88B7-E8DECA5B06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7943" y="1535366"/>
            <a:ext cx="240497" cy="258395"/>
          </a:xfrm>
          <a:prstGeom prst="rect">
            <a:avLst/>
          </a:prstGeo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5A2D285-969F-41FF-A651-CB4873ECDB53}"/>
              </a:ext>
            </a:extLst>
          </p:cNvPr>
          <p:cNvSpPr>
            <a:spLocks/>
          </p:cNvSpPr>
          <p:nvPr/>
        </p:nvSpPr>
        <p:spPr bwMode="auto">
          <a:xfrm rot="5400000">
            <a:off x="7765335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Helvetica Neue Ligh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AF571A-E3E5-4681-9984-02413ECC83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5909" y="1535366"/>
            <a:ext cx="240497" cy="258395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995D1170-80E8-4EB6-A5BA-EAD1B9EADEB6}"/>
              </a:ext>
            </a:extLst>
          </p:cNvPr>
          <p:cNvSpPr>
            <a:spLocks/>
          </p:cNvSpPr>
          <p:nvPr/>
        </p:nvSpPr>
        <p:spPr bwMode="auto">
          <a:xfrm rot="5400000">
            <a:off x="9973301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Helvetica Neue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143A20-473E-4AAE-ACDA-C1885CFA36AA}"/>
              </a:ext>
            </a:extLst>
          </p:cNvPr>
          <p:cNvSpPr/>
          <p:nvPr/>
        </p:nvSpPr>
        <p:spPr>
          <a:xfrm>
            <a:off x="1365471" y="300257"/>
            <a:ext cx="1289849" cy="599641"/>
          </a:xfrm>
          <a:prstGeom prst="rect">
            <a:avLst/>
          </a:prstGeom>
          <a:solidFill>
            <a:srgbClr val="DEB3A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CURRENT </a:t>
            </a:r>
          </a:p>
        </p:txBody>
      </p:sp>
      <p:pic>
        <p:nvPicPr>
          <p:cNvPr id="19" name="Graphic 18" descr="Watch">
            <a:extLst>
              <a:ext uri="{FF2B5EF4-FFF2-40B4-BE49-F238E27FC236}">
                <a16:creationId xmlns:a16="http://schemas.microsoft.com/office/drawing/2014/main" id="{146D51D0-2E17-4E7E-BBB8-C3D704693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3001" y="314529"/>
            <a:ext cx="266705" cy="27673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0D641BD-2480-4263-A69F-B43A2B83591D}"/>
              </a:ext>
            </a:extLst>
          </p:cNvPr>
          <p:cNvSpPr/>
          <p:nvPr/>
        </p:nvSpPr>
        <p:spPr>
          <a:xfrm>
            <a:off x="6856255" y="288926"/>
            <a:ext cx="1297463" cy="629493"/>
          </a:xfrm>
          <a:prstGeom prst="rect">
            <a:avLst/>
          </a:prstGeom>
          <a:solidFill>
            <a:srgbClr val="A0B26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DESIRED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DA61AE-03DB-40C7-8147-9714CE3C8967}"/>
              </a:ext>
            </a:extLst>
          </p:cNvPr>
          <p:cNvSpPr/>
          <p:nvPr/>
        </p:nvSpPr>
        <p:spPr>
          <a:xfrm>
            <a:off x="8153718" y="300965"/>
            <a:ext cx="3893769" cy="611694"/>
          </a:xfrm>
          <a:prstGeom prst="rect">
            <a:avLst/>
          </a:prstGeom>
          <a:solidFill>
            <a:srgbClr val="A0B266">
              <a:lumMod val="20000"/>
              <a:lumOff val="80000"/>
              <a:alpha val="8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380990" marR="0" lvl="0" indent="-264577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Tries JYSELECA with some patients</a:t>
            </a:r>
          </a:p>
          <a:p>
            <a:pPr marL="380990" marR="0" lvl="0" indent="-264577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(After they have gained experience) Expand JYSELECA use in a wider range of patients in preference to other JAKs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2D3A026-9814-49A1-960A-3FD72F4603D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13358" y="350917"/>
            <a:ext cx="265365" cy="26536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36542F8-2BCE-419C-A3BA-FB8DB765B49B}"/>
              </a:ext>
            </a:extLst>
          </p:cNvPr>
          <p:cNvSpPr/>
          <p:nvPr/>
        </p:nvSpPr>
        <p:spPr>
          <a:xfrm>
            <a:off x="2662949" y="303004"/>
            <a:ext cx="3632658" cy="599642"/>
          </a:xfrm>
          <a:prstGeom prst="rect">
            <a:avLst/>
          </a:prstGeom>
          <a:solidFill>
            <a:srgbClr val="DEB3A8">
              <a:lumMod val="50000"/>
              <a:alpha val="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237061" marR="0" lvl="0" indent="-237061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Helvetica Neue Light"/>
                <a:cs typeface="Arial" panose="020B0604020202020204" pitchFamily="34" charset="0"/>
              </a:rPr>
              <a:t>Uses a very broad spectrum of products including JAKs</a:t>
            </a:r>
          </a:p>
          <a:p>
            <a:pPr marL="237061" marR="0" lvl="0" indent="-237061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Helvetica Neue Light"/>
                <a:cs typeface="Arial" panose="020B0604020202020204" pitchFamily="34" charset="0"/>
              </a:rPr>
              <a:t>Uses very recently launched products </a:t>
            </a:r>
          </a:p>
          <a:p>
            <a:pPr marL="237061" marR="0" lvl="0" indent="-237061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Helvetica Neue Light"/>
                <a:cs typeface="Arial" panose="020B0604020202020204" pitchFamily="34" charset="0"/>
              </a:rPr>
              <a:t>Able to talk extensively about new and pipeline treatments</a:t>
            </a:r>
          </a:p>
          <a:p>
            <a:pPr marL="237061" marR="0" lvl="0" indent="-237061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Helvetica Neue Light"/>
                <a:cs typeface="Arial" panose="020B0604020202020204" pitchFamily="34" charset="0"/>
              </a:rPr>
              <a:t>Willing to act ahead of guidelines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B286A5-8DE6-4319-88B7-F3FBD408DE95}"/>
              </a:ext>
            </a:extLst>
          </p:cNvPr>
          <p:cNvCxnSpPr/>
          <p:nvPr/>
        </p:nvCxnSpPr>
        <p:spPr bwMode="auto">
          <a:xfrm>
            <a:off x="0" y="1898663"/>
            <a:ext cx="1219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501359-DAEB-4856-9CB7-2643F2A726B3}"/>
              </a:ext>
            </a:extLst>
          </p:cNvPr>
          <p:cNvSpPr txBox="1"/>
          <p:nvPr/>
        </p:nvSpPr>
        <p:spPr>
          <a:xfrm>
            <a:off x="34083" y="332052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Behaviour Change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5CF336-FA55-4920-9B32-70A27D0D8BD3}"/>
              </a:ext>
            </a:extLst>
          </p:cNvPr>
          <p:cNvSpPr txBox="1"/>
          <p:nvPr/>
        </p:nvSpPr>
        <p:spPr>
          <a:xfrm>
            <a:off x="46420" y="1183781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Adoption Stage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EB4B4B-5C40-4FCC-BE60-FCD997BE3B02}"/>
              </a:ext>
            </a:extLst>
          </p:cNvPr>
          <p:cNvSpPr txBox="1"/>
          <p:nvPr/>
        </p:nvSpPr>
        <p:spPr>
          <a:xfrm>
            <a:off x="1675384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Unmet Need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507361-4668-47C4-B638-DD151825387B}"/>
              </a:ext>
            </a:extLst>
          </p:cNvPr>
          <p:cNvSpPr txBox="1"/>
          <p:nvPr/>
        </p:nvSpPr>
        <p:spPr>
          <a:xfrm>
            <a:off x="3922016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Research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0F49DA-9F5F-4039-A628-89559720E43D}"/>
              </a:ext>
            </a:extLst>
          </p:cNvPr>
          <p:cNvSpPr txBox="1"/>
          <p:nvPr/>
        </p:nvSpPr>
        <p:spPr>
          <a:xfrm>
            <a:off x="6096000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GB" sz="1100" b="1" i="0" u="none" strike="noStrike" kern="1200" cap="none" spc="0" normalizeH="0" baseline="3000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</a:t>
            </a: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9A35C6-1BBD-460C-9D75-63125215463C}"/>
              </a:ext>
            </a:extLst>
          </p:cNvPr>
          <p:cNvSpPr txBox="1"/>
          <p:nvPr/>
        </p:nvSpPr>
        <p:spPr>
          <a:xfrm>
            <a:off x="8336586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Prescribes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211ECC-A6F8-43B2-B7D8-942CE0B6A381}"/>
              </a:ext>
            </a:extLst>
          </p:cNvPr>
          <p:cNvSpPr txBox="1"/>
          <p:nvPr/>
        </p:nvSpPr>
        <p:spPr>
          <a:xfrm>
            <a:off x="10527268" y="966754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Advocates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679B7D-0627-495E-914B-5CBB4EC4B8CE}"/>
              </a:ext>
            </a:extLst>
          </p:cNvPr>
          <p:cNvSpPr txBox="1"/>
          <p:nvPr/>
        </p:nvSpPr>
        <p:spPr>
          <a:xfrm>
            <a:off x="34083" y="2210801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Galapagos Goal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A1FAB4-ADEB-4F49-A0DA-BB153ABDC479}"/>
              </a:ext>
            </a:extLst>
          </p:cNvPr>
          <p:cNvSpPr txBox="1"/>
          <p:nvPr/>
        </p:nvSpPr>
        <p:spPr>
          <a:xfrm>
            <a:off x="91576" y="3704834"/>
            <a:ext cx="1289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Barriers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1C14A4-85CF-42E3-8E4E-B355782B6737}"/>
              </a:ext>
            </a:extLst>
          </p:cNvPr>
          <p:cNvSpPr txBox="1"/>
          <p:nvPr/>
        </p:nvSpPr>
        <p:spPr>
          <a:xfrm rot="16200000">
            <a:off x="-190099" y="5122695"/>
            <a:ext cx="1289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Messages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DB03DD2-5668-48D3-B00D-0650D4998297}"/>
              </a:ext>
            </a:extLst>
          </p:cNvPr>
          <p:cNvSpPr/>
          <p:nvPr/>
        </p:nvSpPr>
        <p:spPr bwMode="auto">
          <a:xfrm>
            <a:off x="1360507" y="1995187"/>
            <a:ext cx="1932115" cy="11861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A156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Mavericks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insert here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898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Pragmatists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insert here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srgbClr val="8CA50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Compassionates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Insert here</a:t>
            </a: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415A8C-FD4D-48A2-A649-323E37C633D2}"/>
              </a:ext>
            </a:extLst>
          </p:cNvPr>
          <p:cNvSpPr/>
          <p:nvPr/>
        </p:nvSpPr>
        <p:spPr bwMode="auto">
          <a:xfrm>
            <a:off x="1360508" y="3265823"/>
            <a:ext cx="1932114" cy="1052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Highly competitive environment with comparisons between treatments hard to make.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Treatment inertia and need to overcome mindset shift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9EF4606-A9E9-4482-BF2C-8115B90E62FB}"/>
              </a:ext>
            </a:extLst>
          </p:cNvPr>
          <p:cNvSpPr/>
          <p:nvPr/>
        </p:nvSpPr>
        <p:spPr bwMode="auto">
          <a:xfrm>
            <a:off x="1360507" y="4419764"/>
            <a:ext cx="1923188" cy="568982"/>
          </a:xfrm>
          <a:prstGeom prst="rect">
            <a:avLst/>
          </a:prstGeom>
          <a:solidFill>
            <a:srgbClr val="A15699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73AC11C-B05A-414D-90A2-B20F968AD3B8}"/>
              </a:ext>
            </a:extLst>
          </p:cNvPr>
          <p:cNvSpPr/>
          <p:nvPr/>
        </p:nvSpPr>
        <p:spPr bwMode="auto">
          <a:xfrm>
            <a:off x="3573437" y="1995187"/>
            <a:ext cx="1885612" cy="11861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63E93E8-1DE4-43B1-93F8-59F269570D12}"/>
              </a:ext>
            </a:extLst>
          </p:cNvPr>
          <p:cNvSpPr/>
          <p:nvPr/>
        </p:nvSpPr>
        <p:spPr bwMode="auto">
          <a:xfrm>
            <a:off x="3573437" y="3265823"/>
            <a:ext cx="1879442" cy="1052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A5921CA-6D55-464A-AE73-82896FBC9F4E}"/>
              </a:ext>
            </a:extLst>
          </p:cNvPr>
          <p:cNvSpPr/>
          <p:nvPr/>
        </p:nvSpPr>
        <p:spPr bwMode="auto">
          <a:xfrm>
            <a:off x="5781404" y="2010862"/>
            <a:ext cx="1879442" cy="11861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85D7FB-D7FE-477F-8D8F-9EBA3E4E0D61}"/>
              </a:ext>
            </a:extLst>
          </p:cNvPr>
          <p:cNvSpPr/>
          <p:nvPr/>
        </p:nvSpPr>
        <p:spPr bwMode="auto">
          <a:xfrm>
            <a:off x="5781404" y="3281498"/>
            <a:ext cx="1879442" cy="1052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6FE5990-E0DB-43F4-8F6B-0EF6E2BC0EE0}"/>
              </a:ext>
            </a:extLst>
          </p:cNvPr>
          <p:cNvSpPr/>
          <p:nvPr/>
        </p:nvSpPr>
        <p:spPr bwMode="auto">
          <a:xfrm>
            <a:off x="7983201" y="2010862"/>
            <a:ext cx="1891780" cy="11861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DF2698-5B5C-4D81-A385-2034369DC544}"/>
              </a:ext>
            </a:extLst>
          </p:cNvPr>
          <p:cNvSpPr/>
          <p:nvPr/>
        </p:nvSpPr>
        <p:spPr bwMode="auto">
          <a:xfrm>
            <a:off x="7983201" y="3281498"/>
            <a:ext cx="1891780" cy="1052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15D806-6186-4D55-AE72-A41187176853}"/>
              </a:ext>
            </a:extLst>
          </p:cNvPr>
          <p:cNvSpPr/>
          <p:nvPr/>
        </p:nvSpPr>
        <p:spPr bwMode="auto">
          <a:xfrm>
            <a:off x="10197335" y="1995187"/>
            <a:ext cx="1850151" cy="11861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61E1762-9AE7-478A-A976-02731A6484B8}"/>
              </a:ext>
            </a:extLst>
          </p:cNvPr>
          <p:cNvSpPr/>
          <p:nvPr/>
        </p:nvSpPr>
        <p:spPr bwMode="auto">
          <a:xfrm>
            <a:off x="10197335" y="3265823"/>
            <a:ext cx="1850151" cy="1052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1DBDD74-B307-455A-A7F5-F0D16B8E2636}"/>
              </a:ext>
            </a:extLst>
          </p:cNvPr>
          <p:cNvSpPr/>
          <p:nvPr/>
        </p:nvSpPr>
        <p:spPr bwMode="auto">
          <a:xfrm>
            <a:off x="1360507" y="6163854"/>
            <a:ext cx="1932115" cy="5835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KOL Video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Study 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Guidelines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2ADBE9B-CB9B-4FD9-89C4-B482CC71833E}"/>
              </a:ext>
            </a:extLst>
          </p:cNvPr>
          <p:cNvSpPr/>
          <p:nvPr/>
        </p:nvSpPr>
        <p:spPr bwMode="auto">
          <a:xfrm>
            <a:off x="3573437" y="6163854"/>
            <a:ext cx="1925930" cy="5835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73A7A9B-7428-4FA7-8F59-A7B82E01B7A2}"/>
              </a:ext>
            </a:extLst>
          </p:cNvPr>
          <p:cNvSpPr/>
          <p:nvPr/>
        </p:nvSpPr>
        <p:spPr bwMode="auto">
          <a:xfrm>
            <a:off x="5781404" y="6163854"/>
            <a:ext cx="1879442" cy="5835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AE17446-40E4-4899-A3F9-729A4BD832C2}"/>
              </a:ext>
            </a:extLst>
          </p:cNvPr>
          <p:cNvSpPr/>
          <p:nvPr/>
        </p:nvSpPr>
        <p:spPr bwMode="auto">
          <a:xfrm>
            <a:off x="7983201" y="6163854"/>
            <a:ext cx="1891780" cy="5835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47E155C-AB57-481E-93CE-5B97D23EFD98}"/>
              </a:ext>
            </a:extLst>
          </p:cNvPr>
          <p:cNvSpPr/>
          <p:nvPr/>
        </p:nvSpPr>
        <p:spPr bwMode="auto">
          <a:xfrm>
            <a:off x="10197335" y="6163854"/>
            <a:ext cx="1850151" cy="5835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8DEBAC-CC8E-4C61-BD68-0E204AD26EAD}"/>
              </a:ext>
            </a:extLst>
          </p:cNvPr>
          <p:cNvSpPr txBox="1"/>
          <p:nvPr/>
        </p:nvSpPr>
        <p:spPr>
          <a:xfrm>
            <a:off x="34083" y="6113181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Message Source</a:t>
            </a:r>
          </a:p>
        </p:txBody>
      </p:sp>
      <p:sp>
        <p:nvSpPr>
          <p:cNvPr id="71" name="Arrow: Up 70">
            <a:extLst>
              <a:ext uri="{FF2B5EF4-FFF2-40B4-BE49-F238E27FC236}">
                <a16:creationId xmlns:a16="http://schemas.microsoft.com/office/drawing/2014/main" id="{90B97B70-6D9A-4DEB-AFE0-6805D77C3373}"/>
              </a:ext>
            </a:extLst>
          </p:cNvPr>
          <p:cNvSpPr/>
          <p:nvPr/>
        </p:nvSpPr>
        <p:spPr>
          <a:xfrm rot="5400000">
            <a:off x="6332799" y="280901"/>
            <a:ext cx="378549" cy="672075"/>
          </a:xfrm>
          <a:prstGeom prst="upArrow">
            <a:avLst/>
          </a:prstGeom>
          <a:gradFill>
            <a:gsLst>
              <a:gs pos="0">
                <a:srgbClr val="7B8C46"/>
              </a:gs>
              <a:gs pos="50000">
                <a:schemeClr val="accent5">
                  <a:lumMod val="40000"/>
                  <a:lumOff val="60000"/>
                </a:schemeClr>
              </a:gs>
              <a:gs pos="75000">
                <a:schemeClr val="accent5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2FD3F0-3156-C74A-A7D7-CDE2840E1395}"/>
              </a:ext>
            </a:extLst>
          </p:cNvPr>
          <p:cNvSpPr/>
          <p:nvPr/>
        </p:nvSpPr>
        <p:spPr>
          <a:xfrm>
            <a:off x="728679" y="4631659"/>
            <a:ext cx="642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Mvrks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F71D250-0EE8-F04B-AEAA-D8E49BB82813}"/>
              </a:ext>
            </a:extLst>
          </p:cNvPr>
          <p:cNvSpPr/>
          <p:nvPr/>
        </p:nvSpPr>
        <p:spPr bwMode="auto">
          <a:xfrm>
            <a:off x="1369434" y="5066914"/>
            <a:ext cx="1923188" cy="467634"/>
          </a:xfrm>
          <a:prstGeom prst="rect">
            <a:avLst/>
          </a:prstGeom>
          <a:solidFill>
            <a:srgbClr val="008986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D0197AB-7FFD-D142-96A2-8D70BE1F0F11}"/>
              </a:ext>
            </a:extLst>
          </p:cNvPr>
          <p:cNvSpPr/>
          <p:nvPr/>
        </p:nvSpPr>
        <p:spPr bwMode="auto">
          <a:xfrm>
            <a:off x="1369434" y="5612716"/>
            <a:ext cx="1923188" cy="467634"/>
          </a:xfrm>
          <a:prstGeom prst="rect">
            <a:avLst/>
          </a:prstGeom>
          <a:solidFill>
            <a:srgbClr val="8CA509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989A992-3EC2-2943-A75B-C4528E6C1E56}"/>
              </a:ext>
            </a:extLst>
          </p:cNvPr>
          <p:cNvSpPr/>
          <p:nvPr/>
        </p:nvSpPr>
        <p:spPr bwMode="auto">
          <a:xfrm>
            <a:off x="3578399" y="4441904"/>
            <a:ext cx="1885612" cy="568982"/>
          </a:xfrm>
          <a:prstGeom prst="rect">
            <a:avLst/>
          </a:prstGeom>
          <a:solidFill>
            <a:srgbClr val="A15699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9FE46D4-9D9A-AD44-A7D0-F83446709D40}"/>
              </a:ext>
            </a:extLst>
          </p:cNvPr>
          <p:cNvSpPr/>
          <p:nvPr/>
        </p:nvSpPr>
        <p:spPr bwMode="auto">
          <a:xfrm>
            <a:off x="3587325" y="5089054"/>
            <a:ext cx="1885612" cy="467634"/>
          </a:xfrm>
          <a:prstGeom prst="rect">
            <a:avLst/>
          </a:prstGeom>
          <a:solidFill>
            <a:srgbClr val="008986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9017727-A759-B144-AF06-06ADD82A9610}"/>
              </a:ext>
            </a:extLst>
          </p:cNvPr>
          <p:cNvSpPr/>
          <p:nvPr/>
        </p:nvSpPr>
        <p:spPr bwMode="auto">
          <a:xfrm>
            <a:off x="3587325" y="5634856"/>
            <a:ext cx="1912042" cy="467634"/>
          </a:xfrm>
          <a:prstGeom prst="rect">
            <a:avLst/>
          </a:prstGeom>
          <a:solidFill>
            <a:srgbClr val="8CA509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86D9EA3-8EAE-0849-9572-8DE758CC2CAC}"/>
              </a:ext>
            </a:extLst>
          </p:cNvPr>
          <p:cNvSpPr/>
          <p:nvPr/>
        </p:nvSpPr>
        <p:spPr bwMode="auto">
          <a:xfrm>
            <a:off x="5796289" y="4441904"/>
            <a:ext cx="1837643" cy="546842"/>
          </a:xfrm>
          <a:prstGeom prst="rect">
            <a:avLst/>
          </a:prstGeom>
          <a:solidFill>
            <a:srgbClr val="A15699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211AD49-1A4E-114E-92D0-520DA34D4662}"/>
              </a:ext>
            </a:extLst>
          </p:cNvPr>
          <p:cNvSpPr/>
          <p:nvPr/>
        </p:nvSpPr>
        <p:spPr bwMode="auto">
          <a:xfrm>
            <a:off x="5805216" y="5066914"/>
            <a:ext cx="1837643" cy="467634"/>
          </a:xfrm>
          <a:prstGeom prst="rect">
            <a:avLst/>
          </a:prstGeom>
          <a:solidFill>
            <a:srgbClr val="008986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57B4AA-732A-634C-8C79-93F1EDA62021}"/>
              </a:ext>
            </a:extLst>
          </p:cNvPr>
          <p:cNvSpPr/>
          <p:nvPr/>
        </p:nvSpPr>
        <p:spPr bwMode="auto">
          <a:xfrm>
            <a:off x="5805216" y="5612716"/>
            <a:ext cx="1837643" cy="467634"/>
          </a:xfrm>
          <a:prstGeom prst="rect">
            <a:avLst/>
          </a:prstGeom>
          <a:solidFill>
            <a:srgbClr val="8CA509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5FCBD22-D8A2-3744-AFAF-169BCEF2005E}"/>
              </a:ext>
            </a:extLst>
          </p:cNvPr>
          <p:cNvSpPr/>
          <p:nvPr/>
        </p:nvSpPr>
        <p:spPr bwMode="auto">
          <a:xfrm>
            <a:off x="7988162" y="4440035"/>
            <a:ext cx="1837643" cy="568982"/>
          </a:xfrm>
          <a:prstGeom prst="rect">
            <a:avLst/>
          </a:prstGeom>
          <a:solidFill>
            <a:srgbClr val="A15699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9C64A49-B03A-064D-BDBF-7AECFC1F197A}"/>
              </a:ext>
            </a:extLst>
          </p:cNvPr>
          <p:cNvSpPr/>
          <p:nvPr/>
        </p:nvSpPr>
        <p:spPr bwMode="auto">
          <a:xfrm>
            <a:off x="7997089" y="5087185"/>
            <a:ext cx="1837643" cy="467634"/>
          </a:xfrm>
          <a:prstGeom prst="rect">
            <a:avLst/>
          </a:prstGeom>
          <a:solidFill>
            <a:srgbClr val="008986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9890E00-9754-6C4B-B7A6-4FAF519C0408}"/>
              </a:ext>
            </a:extLst>
          </p:cNvPr>
          <p:cNvSpPr/>
          <p:nvPr/>
        </p:nvSpPr>
        <p:spPr bwMode="auto">
          <a:xfrm>
            <a:off x="7997089" y="5632987"/>
            <a:ext cx="1837643" cy="467634"/>
          </a:xfrm>
          <a:prstGeom prst="rect">
            <a:avLst/>
          </a:prstGeom>
          <a:solidFill>
            <a:srgbClr val="8CA509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C99A9D1-4A9C-1946-AABD-3D330F17836D}"/>
              </a:ext>
            </a:extLst>
          </p:cNvPr>
          <p:cNvSpPr/>
          <p:nvPr/>
        </p:nvSpPr>
        <p:spPr bwMode="auto">
          <a:xfrm>
            <a:off x="10202296" y="4451332"/>
            <a:ext cx="1837643" cy="568982"/>
          </a:xfrm>
          <a:prstGeom prst="rect">
            <a:avLst/>
          </a:prstGeom>
          <a:solidFill>
            <a:srgbClr val="A15699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D32D0B2-58FE-AD43-AF71-A13083D85519}"/>
              </a:ext>
            </a:extLst>
          </p:cNvPr>
          <p:cNvSpPr/>
          <p:nvPr/>
        </p:nvSpPr>
        <p:spPr bwMode="auto">
          <a:xfrm>
            <a:off x="10211223" y="5098482"/>
            <a:ext cx="1837643" cy="467634"/>
          </a:xfrm>
          <a:prstGeom prst="rect">
            <a:avLst/>
          </a:prstGeom>
          <a:solidFill>
            <a:srgbClr val="008986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9514740-8D94-1C4B-B517-1AE2F9687ED8}"/>
              </a:ext>
            </a:extLst>
          </p:cNvPr>
          <p:cNvSpPr/>
          <p:nvPr/>
        </p:nvSpPr>
        <p:spPr bwMode="auto">
          <a:xfrm>
            <a:off x="10211223" y="5644284"/>
            <a:ext cx="1837643" cy="467634"/>
          </a:xfrm>
          <a:prstGeom prst="rect">
            <a:avLst/>
          </a:prstGeom>
          <a:solidFill>
            <a:srgbClr val="8CA509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FB5819-22EB-8345-8279-6C70CEBB4F10}"/>
              </a:ext>
            </a:extLst>
          </p:cNvPr>
          <p:cNvSpPr/>
          <p:nvPr/>
        </p:nvSpPr>
        <p:spPr>
          <a:xfrm>
            <a:off x="642954" y="5168043"/>
            <a:ext cx="73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Prgmts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23F695-8E9F-1345-83EF-931F474B8D1B}"/>
              </a:ext>
            </a:extLst>
          </p:cNvPr>
          <p:cNvSpPr/>
          <p:nvPr/>
        </p:nvSpPr>
        <p:spPr>
          <a:xfrm>
            <a:off x="213421" y="5695167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Cmpsts</a:t>
            </a:r>
          </a:p>
        </p:txBody>
      </p:sp>
    </p:spTree>
    <p:extLst>
      <p:ext uri="{BB962C8B-B14F-4D97-AF65-F5344CB8AC3E}">
        <p14:creationId xmlns:p14="http://schemas.microsoft.com/office/powerpoint/2010/main" val="2302360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8E05-EFCE-488C-BB5F-FB19C675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304" y="2469609"/>
            <a:ext cx="10810627" cy="1296987"/>
          </a:xfrm>
        </p:spPr>
        <p:txBody>
          <a:bodyPr/>
          <a:lstStyle/>
          <a:p>
            <a:pPr algn="ctr"/>
            <a:r>
              <a:rPr lang="en-GB" dirty="0"/>
              <a:t>Menu page with all slides visualised for easy navigation</a:t>
            </a:r>
          </a:p>
        </p:txBody>
      </p:sp>
    </p:spTree>
    <p:extLst>
      <p:ext uri="{BB962C8B-B14F-4D97-AF65-F5344CB8AC3E}">
        <p14:creationId xmlns:p14="http://schemas.microsoft.com/office/powerpoint/2010/main" val="4244871606"/>
      </p:ext>
    </p:extLst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226D76-DFDC-493D-BC2A-95A0A748F140}"/>
              </a:ext>
            </a:extLst>
          </p:cNvPr>
          <p:cNvSpPr txBox="1"/>
          <p:nvPr/>
        </p:nvSpPr>
        <p:spPr>
          <a:xfrm>
            <a:off x="0" y="342781"/>
            <a:ext cx="6096000" cy="347769"/>
          </a:xfrm>
          <a:prstGeom prst="rect">
            <a:avLst/>
          </a:prstGeom>
          <a:solidFill>
            <a:srgbClr val="585858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1 - Unmet Need 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Uses a wide variety of treatments 1</a:t>
            </a:r>
            <a:r>
              <a:rPr kumimoji="0" lang="en-GB" sz="1050" b="0" i="0" u="none" strike="noStrike" kern="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st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 line, including JAKs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7C206-623B-4EC4-A2AB-386E2D02627B}"/>
              </a:ext>
            </a:extLst>
          </p:cNvPr>
          <p:cNvSpPr txBox="1"/>
          <p:nvPr/>
        </p:nvSpPr>
        <p:spPr>
          <a:xfrm>
            <a:off x="6096000" y="342781"/>
            <a:ext cx="6096000" cy="347769"/>
          </a:xfrm>
          <a:prstGeom prst="rect">
            <a:avLst/>
          </a:prstGeom>
          <a:solidFill>
            <a:srgbClr val="C1B29C"/>
          </a:solidFill>
        </p:spPr>
        <p:txBody>
          <a:bodyPr wrap="square" tIns="36000" bIns="36000" rtlCol="0" anchor="ctr" anchorCtr="0">
            <a:noAutofit/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9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2 - Research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: Uses a wide variety of treatments 1st line, including JAKs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D9D066-2FC7-4081-9876-23A13E2FFEC1}"/>
              </a:ext>
            </a:extLst>
          </p:cNvPr>
          <p:cNvSpPr txBox="1"/>
          <p:nvPr/>
        </p:nvSpPr>
        <p:spPr>
          <a:xfrm>
            <a:off x="1171404" y="724106"/>
            <a:ext cx="98491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Galapagos Goal: 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Insert the Galapagos goal from the current adoption stage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F9AF84-5726-40D1-ADC3-7A2A5FC3C1FA}"/>
              </a:ext>
            </a:extLst>
          </p:cNvPr>
          <p:cNvSpPr txBox="1"/>
          <p:nvPr/>
        </p:nvSpPr>
        <p:spPr>
          <a:xfrm>
            <a:off x="1171404" y="941659"/>
            <a:ext cx="98491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Adoption Stage Barrier: 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Insert Galapagos the barrier for the current adoption stage 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97FD9D-49DE-47A0-9A2D-09BEB025AACA}"/>
              </a:ext>
            </a:extLst>
          </p:cNvPr>
          <p:cNvSpPr txBox="1"/>
          <p:nvPr/>
        </p:nvSpPr>
        <p:spPr>
          <a:xfrm>
            <a:off x="0" y="0"/>
            <a:ext cx="6096000" cy="347769"/>
          </a:xfrm>
          <a:prstGeom prst="rect">
            <a:avLst/>
          </a:prstGeom>
          <a:solidFill>
            <a:srgbClr val="585858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Journey</a:t>
            </a: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5" name="Picture 14" descr="A picture containing clock, drawing, room&#10;&#10;Description automatically generated">
            <a:extLst>
              <a:ext uri="{FF2B5EF4-FFF2-40B4-BE49-F238E27FC236}">
                <a16:creationId xmlns:a16="http://schemas.microsoft.com/office/drawing/2014/main" id="{197CB2C7-0C9B-42E2-8F15-003B9D74C0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37" y="18912"/>
            <a:ext cx="346064" cy="346064"/>
          </a:xfrm>
          <a:prstGeom prst="rect">
            <a:avLst/>
          </a:prstGeom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07A1A9-AEB7-4965-861A-C08513ADA4D1}"/>
              </a:ext>
            </a:extLst>
          </p:cNvPr>
          <p:cNvSpPr txBox="1"/>
          <p:nvPr/>
        </p:nvSpPr>
        <p:spPr>
          <a:xfrm>
            <a:off x="6096000" y="0"/>
            <a:ext cx="6096000" cy="347769"/>
          </a:xfrm>
          <a:prstGeom prst="rect">
            <a:avLst/>
          </a:prstGeom>
          <a:solidFill>
            <a:srgbClr val="585858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Scenario 1</a:t>
            </a:r>
            <a:endParaRPr kumimoji="0" lang="en-GB" sz="105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1FAD771E-8F4B-4C0B-B124-EF3D16E36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109" y="23295"/>
            <a:ext cx="350670" cy="35067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681A9C92-0FC8-46B0-8542-7A7ADC301AB7}"/>
              </a:ext>
            </a:extLst>
          </p:cNvPr>
          <p:cNvSpPr/>
          <p:nvPr/>
        </p:nvSpPr>
        <p:spPr bwMode="auto">
          <a:xfrm>
            <a:off x="5763237" y="373965"/>
            <a:ext cx="478172" cy="293290"/>
          </a:xfrm>
          <a:prstGeom prst="rightArrow">
            <a:avLst/>
          </a:prstGeom>
          <a:solidFill>
            <a:srgbClr val="58585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846000C-2A2D-4A8B-A061-DBEC204AC798}"/>
              </a:ext>
            </a:extLst>
          </p:cNvPr>
          <p:cNvSpPr/>
          <p:nvPr/>
        </p:nvSpPr>
        <p:spPr bwMode="auto">
          <a:xfrm rot="10800000">
            <a:off x="9558804" y="111370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298C680F-1853-4486-B071-7890E0DCD7CD}"/>
              </a:ext>
            </a:extLst>
          </p:cNvPr>
          <p:cNvSpPr/>
          <p:nvPr/>
        </p:nvSpPr>
        <p:spPr bwMode="auto">
          <a:xfrm rot="10800000">
            <a:off x="3444347" y="111370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F31D432-20E7-486B-A743-77C8D87EAA4E}"/>
              </a:ext>
            </a:extLst>
          </p:cNvPr>
          <p:cNvSpPr/>
          <p:nvPr/>
        </p:nvSpPr>
        <p:spPr bwMode="auto">
          <a:xfrm rot="10800000">
            <a:off x="5787677" y="475229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E10F89A-0D01-4BDF-AD1B-BF401069E3F3}"/>
              </a:ext>
            </a:extLst>
          </p:cNvPr>
          <p:cNvSpPr/>
          <p:nvPr/>
        </p:nvSpPr>
        <p:spPr bwMode="auto">
          <a:xfrm rot="10800000">
            <a:off x="11893975" y="466028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3C4068C3-4920-4AD6-88A6-14F9632F1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283" y="18912"/>
            <a:ext cx="357525" cy="3575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8444F35-47D9-4B85-AB47-52E1CB40A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490" y="18912"/>
            <a:ext cx="357525" cy="3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226D76-DFDC-493D-BC2A-95A0A748F140}"/>
              </a:ext>
            </a:extLst>
          </p:cNvPr>
          <p:cNvSpPr txBox="1"/>
          <p:nvPr/>
        </p:nvSpPr>
        <p:spPr>
          <a:xfrm>
            <a:off x="0" y="342781"/>
            <a:ext cx="6096000" cy="347769"/>
          </a:xfrm>
          <a:prstGeom prst="rect">
            <a:avLst/>
          </a:prstGeom>
          <a:solidFill>
            <a:srgbClr val="585858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1 - Unmet Need 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Uses a wide variety of treatments 1</a:t>
            </a:r>
            <a:r>
              <a:rPr kumimoji="0" lang="en-GB" sz="1050" b="0" i="0" u="none" strike="noStrike" kern="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st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 line, including JAKs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7C206-623B-4EC4-A2AB-386E2D02627B}"/>
              </a:ext>
            </a:extLst>
          </p:cNvPr>
          <p:cNvSpPr txBox="1"/>
          <p:nvPr/>
        </p:nvSpPr>
        <p:spPr>
          <a:xfrm>
            <a:off x="6096000" y="342781"/>
            <a:ext cx="6096000" cy="347769"/>
          </a:xfrm>
          <a:prstGeom prst="rect">
            <a:avLst/>
          </a:prstGeom>
          <a:solidFill>
            <a:srgbClr val="C1B29C"/>
          </a:solidFill>
        </p:spPr>
        <p:txBody>
          <a:bodyPr wrap="square" tIns="36000" bIns="36000" rtlCol="0" anchor="ctr" anchorCtr="0">
            <a:noAutofit/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9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2 - Research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: Uses a wide variety of treatments 1st line, including JAKs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D9D066-2FC7-4081-9876-23A13E2FFEC1}"/>
              </a:ext>
            </a:extLst>
          </p:cNvPr>
          <p:cNvSpPr txBox="1"/>
          <p:nvPr/>
        </p:nvSpPr>
        <p:spPr>
          <a:xfrm>
            <a:off x="1171404" y="724106"/>
            <a:ext cx="98491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Galapagos Goal: 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Insert the Galapagos goal from the current adoption stage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F9AF84-5726-40D1-ADC3-7A2A5FC3C1FA}"/>
              </a:ext>
            </a:extLst>
          </p:cNvPr>
          <p:cNvSpPr txBox="1"/>
          <p:nvPr/>
        </p:nvSpPr>
        <p:spPr>
          <a:xfrm>
            <a:off x="1171404" y="941659"/>
            <a:ext cx="98491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Adoption Stage Barrier: 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Insert Galapagos the barrier for the current adoption stage 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97FD9D-49DE-47A0-9A2D-09BEB025AACA}"/>
              </a:ext>
            </a:extLst>
          </p:cNvPr>
          <p:cNvSpPr txBox="1"/>
          <p:nvPr/>
        </p:nvSpPr>
        <p:spPr>
          <a:xfrm>
            <a:off x="0" y="0"/>
            <a:ext cx="6096000" cy="347769"/>
          </a:xfrm>
          <a:prstGeom prst="rect">
            <a:avLst/>
          </a:prstGeom>
          <a:solidFill>
            <a:srgbClr val="585858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Journey</a:t>
            </a: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5" name="Picture 14" descr="A picture containing clock, drawing, room&#10;&#10;Description automatically generated">
            <a:extLst>
              <a:ext uri="{FF2B5EF4-FFF2-40B4-BE49-F238E27FC236}">
                <a16:creationId xmlns:a16="http://schemas.microsoft.com/office/drawing/2014/main" id="{197CB2C7-0C9B-42E2-8F15-003B9D74C0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37" y="18912"/>
            <a:ext cx="346064" cy="346064"/>
          </a:xfrm>
          <a:prstGeom prst="rect">
            <a:avLst/>
          </a:prstGeom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07A1A9-AEB7-4965-861A-C08513ADA4D1}"/>
              </a:ext>
            </a:extLst>
          </p:cNvPr>
          <p:cNvSpPr txBox="1"/>
          <p:nvPr/>
        </p:nvSpPr>
        <p:spPr>
          <a:xfrm>
            <a:off x="6096000" y="0"/>
            <a:ext cx="6096000" cy="347769"/>
          </a:xfrm>
          <a:prstGeom prst="rect">
            <a:avLst/>
          </a:prstGeom>
          <a:solidFill>
            <a:srgbClr val="585858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Scenario 1</a:t>
            </a:r>
            <a:endParaRPr kumimoji="0" lang="en-GB" sz="105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1FAD771E-8F4B-4C0B-B124-EF3D16E36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109" y="23295"/>
            <a:ext cx="350670" cy="35067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681A9C92-0FC8-46B0-8542-7A7ADC301AB7}"/>
              </a:ext>
            </a:extLst>
          </p:cNvPr>
          <p:cNvSpPr/>
          <p:nvPr/>
        </p:nvSpPr>
        <p:spPr bwMode="auto">
          <a:xfrm>
            <a:off x="5763237" y="373965"/>
            <a:ext cx="478172" cy="293290"/>
          </a:xfrm>
          <a:prstGeom prst="rightArrow">
            <a:avLst/>
          </a:prstGeom>
          <a:solidFill>
            <a:srgbClr val="58585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846000C-2A2D-4A8B-A061-DBEC204AC798}"/>
              </a:ext>
            </a:extLst>
          </p:cNvPr>
          <p:cNvSpPr/>
          <p:nvPr/>
        </p:nvSpPr>
        <p:spPr bwMode="auto">
          <a:xfrm rot="10800000">
            <a:off x="9558804" y="111370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298C680F-1853-4486-B071-7890E0DCD7CD}"/>
              </a:ext>
            </a:extLst>
          </p:cNvPr>
          <p:cNvSpPr/>
          <p:nvPr/>
        </p:nvSpPr>
        <p:spPr bwMode="auto">
          <a:xfrm rot="10800000">
            <a:off x="3444347" y="111370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F31D432-20E7-486B-A743-77C8D87EAA4E}"/>
              </a:ext>
            </a:extLst>
          </p:cNvPr>
          <p:cNvSpPr/>
          <p:nvPr/>
        </p:nvSpPr>
        <p:spPr bwMode="auto">
          <a:xfrm rot="10800000">
            <a:off x="5787677" y="475229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E10F89A-0D01-4BDF-AD1B-BF401069E3F3}"/>
              </a:ext>
            </a:extLst>
          </p:cNvPr>
          <p:cNvSpPr/>
          <p:nvPr/>
        </p:nvSpPr>
        <p:spPr bwMode="auto">
          <a:xfrm rot="10800000">
            <a:off x="11893975" y="466028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3C4068C3-4920-4AD6-88A6-14F9632F1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283" y="18912"/>
            <a:ext cx="357525" cy="3575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8444F35-47D9-4B85-AB47-52E1CB40A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490" y="18912"/>
            <a:ext cx="357525" cy="35752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B7071F0-397D-423E-AA91-6F323926FCC0}"/>
              </a:ext>
            </a:extLst>
          </p:cNvPr>
          <p:cNvSpPr/>
          <p:nvPr/>
        </p:nvSpPr>
        <p:spPr bwMode="auto">
          <a:xfrm>
            <a:off x="8389" y="1644242"/>
            <a:ext cx="1686187" cy="15267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AEE83A-D614-4501-839A-20D5A4C21CEB}"/>
              </a:ext>
            </a:extLst>
          </p:cNvPr>
          <p:cNvSpPr/>
          <p:nvPr/>
        </p:nvSpPr>
        <p:spPr bwMode="auto">
          <a:xfrm>
            <a:off x="8389" y="1413411"/>
            <a:ext cx="1686187" cy="230832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VAE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571858-6C58-4AA8-B42E-61A9DACDBAB0}"/>
              </a:ext>
            </a:extLst>
          </p:cNvPr>
          <p:cNvSpPr/>
          <p:nvPr/>
        </p:nvSpPr>
        <p:spPr bwMode="auto">
          <a:xfrm>
            <a:off x="8389" y="3171039"/>
            <a:ext cx="1686187" cy="230832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KPIs – 40 % Open Rate | 25% CTR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E3BC18E-C376-4D3A-A7AD-9F05462915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94" y="2699287"/>
            <a:ext cx="1088775" cy="43838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BB3B33-A482-4D08-9088-ADF377302FA8}"/>
              </a:ext>
            </a:extLst>
          </p:cNvPr>
          <p:cNvCxnSpPr/>
          <p:nvPr/>
        </p:nvCxnSpPr>
        <p:spPr bwMode="auto">
          <a:xfrm>
            <a:off x="8389" y="2635250"/>
            <a:ext cx="16861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Rectangle 26">
            <a:hlinkClick r:id="rId7"/>
            <a:extLst>
              <a:ext uri="{FF2B5EF4-FFF2-40B4-BE49-F238E27FC236}">
                <a16:creationId xmlns:a16="http://schemas.microsoft.com/office/drawing/2014/main" id="{6D4C932E-B4D4-4127-9A1D-7AF0F4892FFA}"/>
              </a:ext>
            </a:extLst>
          </p:cNvPr>
          <p:cNvSpPr/>
          <p:nvPr/>
        </p:nvSpPr>
        <p:spPr bwMode="auto">
          <a:xfrm>
            <a:off x="465244" y="3401871"/>
            <a:ext cx="780046" cy="1382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VAE Playbook  </a:t>
            </a:r>
            <a:endParaRPr kumimoji="0" lang="en-GB" sz="6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pic>
        <p:nvPicPr>
          <p:cNvPr id="28" name="Graphic 27" descr="Cursor with solid fill">
            <a:extLst>
              <a:ext uri="{FF2B5EF4-FFF2-40B4-BE49-F238E27FC236}">
                <a16:creationId xmlns:a16="http://schemas.microsoft.com/office/drawing/2014/main" id="{D57214CA-F5CB-444A-A276-8BFBDC5DF7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9282" y="3399603"/>
            <a:ext cx="128044" cy="12804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AAD80F0-C88E-4D90-83E3-AB9FE4A2DBFD}"/>
              </a:ext>
            </a:extLst>
          </p:cNvPr>
          <p:cNvSpPr txBox="1"/>
          <p:nvPr/>
        </p:nvSpPr>
        <p:spPr>
          <a:xfrm>
            <a:off x="78436" y="1737412"/>
            <a:ext cx="1546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3E"/>
              </a:buClr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Goal of Interaction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3E"/>
              </a:buClr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108000" marR="0" lvl="0" indent="-108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3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Email Message / theme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098726-E0A4-4EB0-AE17-2F5C1BCB874F}"/>
              </a:ext>
            </a:extLst>
          </p:cNvPr>
          <p:cNvSpPr/>
          <p:nvPr/>
        </p:nvSpPr>
        <p:spPr bwMode="auto">
          <a:xfrm>
            <a:off x="1176480" y="2699287"/>
            <a:ext cx="495171" cy="43937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Link to Content</a:t>
            </a:r>
          </a:p>
        </p:txBody>
      </p:sp>
      <p:pic>
        <p:nvPicPr>
          <p:cNvPr id="31" name="Graphic 30" descr="Rope Knot with solid fill">
            <a:extLst>
              <a:ext uri="{FF2B5EF4-FFF2-40B4-BE49-F238E27FC236}">
                <a16:creationId xmlns:a16="http://schemas.microsoft.com/office/drawing/2014/main" id="{968EBF90-1AEB-4F79-9F73-7F6BF3BAC2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40418" y="2745917"/>
            <a:ext cx="149512" cy="14951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592BA317-F24A-4665-A898-CC648B2F244C}"/>
              </a:ext>
            </a:extLst>
          </p:cNvPr>
          <p:cNvSpPr/>
          <p:nvPr/>
        </p:nvSpPr>
        <p:spPr bwMode="auto">
          <a:xfrm>
            <a:off x="1751981" y="4256217"/>
            <a:ext cx="1686187" cy="15267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F5FAF5-A333-4337-B056-258779FEA70D}"/>
              </a:ext>
            </a:extLst>
          </p:cNvPr>
          <p:cNvSpPr/>
          <p:nvPr/>
        </p:nvSpPr>
        <p:spPr bwMode="auto">
          <a:xfrm>
            <a:off x="1751981" y="4025386"/>
            <a:ext cx="1686187" cy="230832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F2F Visit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64EC5E-1773-483F-9FF3-CD437AFD5AD7}"/>
              </a:ext>
            </a:extLst>
          </p:cNvPr>
          <p:cNvSpPr/>
          <p:nvPr/>
        </p:nvSpPr>
        <p:spPr bwMode="auto">
          <a:xfrm>
            <a:off x="1751981" y="5783014"/>
            <a:ext cx="1686187" cy="230832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KPIs – Call length| Content Reaction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9D3476E-522F-4439-94C5-57781AF2745D}"/>
              </a:ext>
            </a:extLst>
          </p:cNvPr>
          <p:cNvCxnSpPr/>
          <p:nvPr/>
        </p:nvCxnSpPr>
        <p:spPr bwMode="auto">
          <a:xfrm>
            <a:off x="1751981" y="5247225"/>
            <a:ext cx="16861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ectangle 35">
            <a:hlinkClick r:id="rId7"/>
            <a:extLst>
              <a:ext uri="{FF2B5EF4-FFF2-40B4-BE49-F238E27FC236}">
                <a16:creationId xmlns:a16="http://schemas.microsoft.com/office/drawing/2014/main" id="{9BC84EA9-C182-4924-8B4C-40339FA38445}"/>
              </a:ext>
            </a:extLst>
          </p:cNvPr>
          <p:cNvSpPr/>
          <p:nvPr/>
        </p:nvSpPr>
        <p:spPr bwMode="auto">
          <a:xfrm>
            <a:off x="2208836" y="6013846"/>
            <a:ext cx="780046" cy="1382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CLM Playbook  </a:t>
            </a:r>
            <a:endParaRPr kumimoji="0" lang="en-GB" sz="6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pic>
        <p:nvPicPr>
          <p:cNvPr id="37" name="Graphic 36" descr="Cursor with solid fill">
            <a:extLst>
              <a:ext uri="{FF2B5EF4-FFF2-40B4-BE49-F238E27FC236}">
                <a16:creationId xmlns:a16="http://schemas.microsoft.com/office/drawing/2014/main" id="{666FDFBE-2B4D-4469-98FB-D3BDE55063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12874" y="6011578"/>
            <a:ext cx="128044" cy="12804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02E75DC-7A65-422D-AC3B-AD6D64547F9F}"/>
              </a:ext>
            </a:extLst>
          </p:cNvPr>
          <p:cNvSpPr txBox="1"/>
          <p:nvPr/>
        </p:nvSpPr>
        <p:spPr>
          <a:xfrm>
            <a:off x="1822028" y="4349387"/>
            <a:ext cx="1546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3E"/>
              </a:buClr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Goal of Interaction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3E"/>
              </a:buClr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108000" marR="0" lvl="0" indent="-108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3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Key Messages to deliver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01E205-4A6D-4D41-97D4-572DB8582857}"/>
              </a:ext>
            </a:extLst>
          </p:cNvPr>
          <p:cNvSpPr/>
          <p:nvPr/>
        </p:nvSpPr>
        <p:spPr bwMode="auto">
          <a:xfrm>
            <a:off x="2920072" y="5311262"/>
            <a:ext cx="495171" cy="43937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Link to Content</a:t>
            </a:r>
          </a:p>
        </p:txBody>
      </p:sp>
      <p:pic>
        <p:nvPicPr>
          <p:cNvPr id="43" name="Graphic 42" descr="Rope Knot with solid fill">
            <a:extLst>
              <a:ext uri="{FF2B5EF4-FFF2-40B4-BE49-F238E27FC236}">
                <a16:creationId xmlns:a16="http://schemas.microsoft.com/office/drawing/2014/main" id="{7A7F9D74-00B4-4E7D-AA00-11925ADB00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84010" y="5357892"/>
            <a:ext cx="149512" cy="14951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196FDBE-0208-4E5A-A63A-C007890018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64243" y="5305576"/>
            <a:ext cx="778958" cy="438814"/>
          </a:xfrm>
          <a:prstGeom prst="rect">
            <a:avLst/>
          </a:prstGeom>
        </p:spPr>
      </p:pic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3BE40ACE-58BD-4C34-A8A4-7BD20329B7BC}"/>
              </a:ext>
            </a:extLst>
          </p:cNvPr>
          <p:cNvCxnSpPr>
            <a:cxnSpLocks/>
            <a:stCxn id="23" idx="3"/>
            <a:endCxn id="33" idx="0"/>
          </p:cNvCxnSpPr>
          <p:nvPr/>
        </p:nvCxnSpPr>
        <p:spPr bwMode="auto">
          <a:xfrm>
            <a:off x="1694576" y="1528827"/>
            <a:ext cx="900499" cy="2496559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A9DA4B9-4CEC-47F4-967B-C0B5A418702D}"/>
              </a:ext>
            </a:extLst>
          </p:cNvPr>
          <p:cNvSpPr txBox="1"/>
          <p:nvPr/>
        </p:nvSpPr>
        <p:spPr>
          <a:xfrm>
            <a:off x="1987180" y="2163498"/>
            <a:ext cx="1210152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Informative links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How</a:t>
            </a: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the touchpoints are connected with enough room for some detail, links and more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CE63DF-0E50-4ACF-A85F-946E0C249528}"/>
              </a:ext>
            </a:extLst>
          </p:cNvPr>
          <p:cNvSpPr txBox="1"/>
          <p:nvPr/>
        </p:nvSpPr>
        <p:spPr>
          <a:xfrm>
            <a:off x="4102295" y="2055776"/>
            <a:ext cx="72480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ea typeface="+mn-ea"/>
                <a:cs typeface="+mn-cs"/>
                <a:sym typeface="Wingdings" panose="05000000000000000000" pitchFamily="2" charset="2"/>
              </a:rPr>
              <a:t> </a:t>
            </a:r>
            <a:r>
              <a:rPr kumimoji="0" lang="en-GB" sz="14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ea typeface="+mn-ea"/>
                <a:cs typeface="+mn-cs"/>
              </a:rPr>
              <a:t>Too much detail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ea typeface="+mn-ea"/>
                <a:cs typeface="+mn-cs"/>
              </a:rPr>
              <a:t>Not supposed to be exhaustive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ea typeface="+mn-ea"/>
                <a:cs typeface="+mn-cs"/>
              </a:rPr>
              <a:t>80 AE fragments – can’t possibly include all these in the journeys – this is illustrative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ea typeface="+mn-ea"/>
                <a:cs typeface="+mn-cs"/>
              </a:rPr>
              <a:t>10 journeys to capture the </a:t>
            </a:r>
            <a:r>
              <a:rPr kumimoji="0" lang="en-GB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ea typeface="+mn-ea"/>
                <a:cs typeface="+mn-cs"/>
              </a:rPr>
              <a:t>key flows, the must haves, 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ea typeface="+mn-ea"/>
                <a:cs typeface="+mn-cs"/>
              </a:rPr>
              <a:t>Important to demo how the channels 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ea typeface="+mn-ea"/>
                <a:cs typeface="+mn-cs"/>
              </a:rPr>
              <a:t>CAN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ea typeface="+mn-ea"/>
                <a:cs typeface="+mn-cs"/>
              </a:rPr>
              <a:t>be connected together and fit into a journey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ea typeface="+mn-ea"/>
                <a:cs typeface="+mn-cs"/>
              </a:rPr>
              <a:t>(sent email doesn’t mean opened or understood)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ea typeface="+mn-ea"/>
                <a:cs typeface="+mn-cs"/>
              </a:rPr>
              <a:t>Mastery of the basics/key elements for Launch – core channel execution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ea typeface="+mn-ea"/>
                <a:cs typeface="+mn-cs"/>
              </a:rPr>
              <a:t>(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ea typeface="+mn-ea"/>
                <a:cs typeface="+mn-cs"/>
              </a:rPr>
              <a:t>eg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ea typeface="+mn-ea"/>
                <a:cs typeface="+mn-cs"/>
              </a:rPr>
              <a:t> no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ea typeface="+mn-ea"/>
                <a:cs typeface="+mn-cs"/>
              </a:rPr>
              <a:t>whatsapp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ea typeface="+mn-ea"/>
                <a:cs typeface="+mn-cs"/>
              </a:rPr>
              <a:t>) (also visualising what a differentiated campaign would be in these journeys)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ea typeface="+mn-ea"/>
                <a:cs typeface="+mn-cs"/>
              </a:rPr>
              <a:t>ACTION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ea typeface="+mn-ea"/>
                <a:cs typeface="+mn-cs"/>
              </a:rPr>
              <a:t>: Show upfront that we’re focusing on the core 10 flows, and what they’re for.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Tahom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ea typeface="+mn-ea"/>
                <a:cs typeface="+mn-cs"/>
              </a:rPr>
              <a:t>What is intent of AE? </a:t>
            </a:r>
            <a:r>
              <a:rPr kumimoji="0" lang="en-GB" sz="1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ea typeface="+mn-ea"/>
                <a:cs typeface="+mn-cs"/>
              </a:rPr>
              <a:t>Demonstrate this in the journeys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GB" sz="1400" b="0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022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226D76-DFDC-493D-BC2A-95A0A748F140}"/>
              </a:ext>
            </a:extLst>
          </p:cNvPr>
          <p:cNvSpPr txBox="1"/>
          <p:nvPr/>
        </p:nvSpPr>
        <p:spPr>
          <a:xfrm>
            <a:off x="0" y="342781"/>
            <a:ext cx="6096000" cy="347769"/>
          </a:xfrm>
          <a:prstGeom prst="rect">
            <a:avLst/>
          </a:prstGeom>
          <a:solidFill>
            <a:srgbClr val="585858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1 - Unmet Need 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Uses a wide variety of treatments 1</a:t>
            </a:r>
            <a:r>
              <a:rPr kumimoji="0" lang="en-GB" sz="1050" b="0" i="0" u="none" strike="noStrike" kern="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st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 line, including JAKs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7C206-623B-4EC4-A2AB-386E2D02627B}"/>
              </a:ext>
            </a:extLst>
          </p:cNvPr>
          <p:cNvSpPr txBox="1"/>
          <p:nvPr/>
        </p:nvSpPr>
        <p:spPr>
          <a:xfrm>
            <a:off x="6096000" y="342781"/>
            <a:ext cx="6096000" cy="347769"/>
          </a:xfrm>
          <a:prstGeom prst="rect">
            <a:avLst/>
          </a:prstGeom>
          <a:solidFill>
            <a:srgbClr val="C1B29C"/>
          </a:solidFill>
        </p:spPr>
        <p:txBody>
          <a:bodyPr wrap="square" tIns="36000" bIns="36000" rtlCol="0" anchor="ctr" anchorCtr="0">
            <a:noAutofit/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9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2 - Research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: Uses a wide variety of treatments 1st line, including JAKs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D9D066-2FC7-4081-9876-23A13E2FFEC1}"/>
              </a:ext>
            </a:extLst>
          </p:cNvPr>
          <p:cNvSpPr txBox="1"/>
          <p:nvPr/>
        </p:nvSpPr>
        <p:spPr>
          <a:xfrm>
            <a:off x="1171404" y="724106"/>
            <a:ext cx="98491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Galapagos Goal: 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Insert the Galapagos goal from the current adoption stage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F9AF84-5726-40D1-ADC3-7A2A5FC3C1FA}"/>
              </a:ext>
            </a:extLst>
          </p:cNvPr>
          <p:cNvSpPr txBox="1"/>
          <p:nvPr/>
        </p:nvSpPr>
        <p:spPr>
          <a:xfrm>
            <a:off x="1171404" y="941659"/>
            <a:ext cx="98491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Adoption Stage Barrier: 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Insert Galapagos the barrier for the current adoption stage 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97FD9D-49DE-47A0-9A2D-09BEB025AACA}"/>
              </a:ext>
            </a:extLst>
          </p:cNvPr>
          <p:cNvSpPr txBox="1"/>
          <p:nvPr/>
        </p:nvSpPr>
        <p:spPr>
          <a:xfrm>
            <a:off x="0" y="0"/>
            <a:ext cx="6096000" cy="347769"/>
          </a:xfrm>
          <a:prstGeom prst="rect">
            <a:avLst/>
          </a:prstGeom>
          <a:solidFill>
            <a:srgbClr val="A15699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Mavericks</a:t>
            </a: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5" name="Picture 14" descr="A picture containing clock, drawing, room&#10;&#10;Description automatically generated">
            <a:extLst>
              <a:ext uri="{FF2B5EF4-FFF2-40B4-BE49-F238E27FC236}">
                <a16:creationId xmlns:a16="http://schemas.microsoft.com/office/drawing/2014/main" id="{197CB2C7-0C9B-42E2-8F15-003B9D74C0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57339" cy="557339"/>
          </a:xfrm>
          <a:prstGeom prst="rect">
            <a:avLst/>
          </a:prstGeom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07A1A9-AEB7-4965-861A-C08513ADA4D1}"/>
              </a:ext>
            </a:extLst>
          </p:cNvPr>
          <p:cNvSpPr txBox="1"/>
          <p:nvPr/>
        </p:nvSpPr>
        <p:spPr>
          <a:xfrm>
            <a:off x="6096000" y="0"/>
            <a:ext cx="6096000" cy="347769"/>
          </a:xfrm>
          <a:prstGeom prst="rect">
            <a:avLst/>
          </a:prstGeom>
          <a:solidFill>
            <a:srgbClr val="A15699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Scenario 1</a:t>
            </a:r>
            <a:endParaRPr kumimoji="0" lang="en-GB" sz="105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1FAD771E-8F4B-4C0B-B124-EF3D16E36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109" y="23295"/>
            <a:ext cx="350670" cy="35067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681A9C92-0FC8-46B0-8542-7A7ADC301AB7}"/>
              </a:ext>
            </a:extLst>
          </p:cNvPr>
          <p:cNvSpPr/>
          <p:nvPr/>
        </p:nvSpPr>
        <p:spPr bwMode="auto">
          <a:xfrm>
            <a:off x="5763237" y="373965"/>
            <a:ext cx="478172" cy="293290"/>
          </a:xfrm>
          <a:prstGeom prst="rightArrow">
            <a:avLst/>
          </a:prstGeom>
          <a:solidFill>
            <a:srgbClr val="58585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846000C-2A2D-4A8B-A061-DBEC204AC798}"/>
              </a:ext>
            </a:extLst>
          </p:cNvPr>
          <p:cNvSpPr/>
          <p:nvPr/>
        </p:nvSpPr>
        <p:spPr bwMode="auto">
          <a:xfrm rot="10800000">
            <a:off x="9558804" y="111370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298C680F-1853-4486-B071-7890E0DCD7CD}"/>
              </a:ext>
            </a:extLst>
          </p:cNvPr>
          <p:cNvSpPr/>
          <p:nvPr/>
        </p:nvSpPr>
        <p:spPr bwMode="auto">
          <a:xfrm rot="10800000">
            <a:off x="3444347" y="111370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F31D432-20E7-486B-A743-77C8D87EAA4E}"/>
              </a:ext>
            </a:extLst>
          </p:cNvPr>
          <p:cNvSpPr/>
          <p:nvPr/>
        </p:nvSpPr>
        <p:spPr bwMode="auto">
          <a:xfrm rot="10800000">
            <a:off x="5787677" y="475229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E10F89A-0D01-4BDF-AD1B-BF401069E3F3}"/>
              </a:ext>
            </a:extLst>
          </p:cNvPr>
          <p:cNvSpPr/>
          <p:nvPr/>
        </p:nvSpPr>
        <p:spPr bwMode="auto">
          <a:xfrm rot="10800000">
            <a:off x="11893975" y="466028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78FD5-59CD-4D34-B4FE-7ED14930073A}"/>
              </a:ext>
            </a:extLst>
          </p:cNvPr>
          <p:cNvSpPr/>
          <p:nvPr/>
        </p:nvSpPr>
        <p:spPr bwMode="auto">
          <a:xfrm>
            <a:off x="557339" y="2027763"/>
            <a:ext cx="10980821" cy="12646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Journey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7B82019-A486-4C79-AF49-7AA9AF825D3A}"/>
              </a:ext>
            </a:extLst>
          </p:cNvPr>
          <p:cNvSpPr/>
          <p:nvPr/>
        </p:nvSpPr>
        <p:spPr bwMode="auto">
          <a:xfrm>
            <a:off x="557339" y="4365258"/>
            <a:ext cx="10980821" cy="12646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Journey 2</a:t>
            </a:r>
          </a:p>
        </p:txBody>
      </p:sp>
    </p:spTree>
    <p:extLst>
      <p:ext uri="{BB962C8B-B14F-4D97-AF65-F5344CB8AC3E}">
        <p14:creationId xmlns:p14="http://schemas.microsoft.com/office/powerpoint/2010/main" val="144011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226D76-DFDC-493D-BC2A-95A0A748F140}"/>
              </a:ext>
            </a:extLst>
          </p:cNvPr>
          <p:cNvSpPr txBox="1"/>
          <p:nvPr/>
        </p:nvSpPr>
        <p:spPr>
          <a:xfrm>
            <a:off x="0" y="342781"/>
            <a:ext cx="6096000" cy="347769"/>
          </a:xfrm>
          <a:prstGeom prst="rect">
            <a:avLst/>
          </a:prstGeom>
          <a:solidFill>
            <a:srgbClr val="585858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1 - Unmet Need 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Uses a wide variety of treatments 1</a:t>
            </a:r>
            <a:r>
              <a:rPr kumimoji="0" lang="en-GB" sz="1050" b="0" i="0" u="none" strike="noStrike" kern="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st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 line, including JAKs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7C206-623B-4EC4-A2AB-386E2D02627B}"/>
              </a:ext>
            </a:extLst>
          </p:cNvPr>
          <p:cNvSpPr txBox="1"/>
          <p:nvPr/>
        </p:nvSpPr>
        <p:spPr>
          <a:xfrm>
            <a:off x="6096000" y="342781"/>
            <a:ext cx="6096000" cy="347769"/>
          </a:xfrm>
          <a:prstGeom prst="rect">
            <a:avLst/>
          </a:prstGeom>
          <a:solidFill>
            <a:srgbClr val="C1B29C"/>
          </a:solidFill>
        </p:spPr>
        <p:txBody>
          <a:bodyPr wrap="square" tIns="36000" bIns="36000" rtlCol="0" anchor="ctr" anchorCtr="0">
            <a:noAutofit/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9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2 - Research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: Uses a wide variety of treatments 1st line, including JAKs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D9D066-2FC7-4081-9876-23A13E2FFEC1}"/>
              </a:ext>
            </a:extLst>
          </p:cNvPr>
          <p:cNvSpPr txBox="1"/>
          <p:nvPr/>
        </p:nvSpPr>
        <p:spPr>
          <a:xfrm>
            <a:off x="1171404" y="724106"/>
            <a:ext cx="98491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Galapagos Goal: 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Insert the Galapagos goal from the current adoption stage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F9AF84-5726-40D1-ADC3-7A2A5FC3C1FA}"/>
              </a:ext>
            </a:extLst>
          </p:cNvPr>
          <p:cNvSpPr txBox="1"/>
          <p:nvPr/>
        </p:nvSpPr>
        <p:spPr>
          <a:xfrm>
            <a:off x="1171404" y="941659"/>
            <a:ext cx="98491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Adoption Stage Barrier: 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Insert Galapagos the barrier for the current adoption stage 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97FD9D-49DE-47A0-9A2D-09BEB025AACA}"/>
              </a:ext>
            </a:extLst>
          </p:cNvPr>
          <p:cNvSpPr txBox="1"/>
          <p:nvPr/>
        </p:nvSpPr>
        <p:spPr>
          <a:xfrm>
            <a:off x="0" y="0"/>
            <a:ext cx="6096000" cy="347769"/>
          </a:xfrm>
          <a:prstGeom prst="rect">
            <a:avLst/>
          </a:prstGeom>
          <a:solidFill>
            <a:srgbClr val="A15699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Mavericks</a:t>
            </a: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5" name="Picture 14" descr="A picture containing clock, drawing, room&#10;&#10;Description automatically generated">
            <a:extLst>
              <a:ext uri="{FF2B5EF4-FFF2-40B4-BE49-F238E27FC236}">
                <a16:creationId xmlns:a16="http://schemas.microsoft.com/office/drawing/2014/main" id="{197CB2C7-0C9B-42E2-8F15-003B9D74C0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57339" cy="557339"/>
          </a:xfrm>
          <a:prstGeom prst="rect">
            <a:avLst/>
          </a:prstGeom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07A1A9-AEB7-4965-861A-C08513ADA4D1}"/>
              </a:ext>
            </a:extLst>
          </p:cNvPr>
          <p:cNvSpPr txBox="1"/>
          <p:nvPr/>
        </p:nvSpPr>
        <p:spPr>
          <a:xfrm>
            <a:off x="6096000" y="0"/>
            <a:ext cx="6096000" cy="347769"/>
          </a:xfrm>
          <a:prstGeom prst="rect">
            <a:avLst/>
          </a:prstGeom>
          <a:solidFill>
            <a:srgbClr val="A15699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Scenario 1</a:t>
            </a:r>
            <a:endParaRPr kumimoji="0" lang="en-GB" sz="105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1FAD771E-8F4B-4C0B-B124-EF3D16E36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109" y="23295"/>
            <a:ext cx="350670" cy="35067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681A9C92-0FC8-46B0-8542-7A7ADC301AB7}"/>
              </a:ext>
            </a:extLst>
          </p:cNvPr>
          <p:cNvSpPr/>
          <p:nvPr/>
        </p:nvSpPr>
        <p:spPr bwMode="auto">
          <a:xfrm>
            <a:off x="5763237" y="373965"/>
            <a:ext cx="478172" cy="293290"/>
          </a:xfrm>
          <a:prstGeom prst="rightArrow">
            <a:avLst/>
          </a:prstGeom>
          <a:solidFill>
            <a:srgbClr val="58585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AAD9A9E-D080-4A6E-AE56-E9003A947992}"/>
              </a:ext>
            </a:extLst>
          </p:cNvPr>
          <p:cNvGraphicFramePr>
            <a:graphicFrameLocks noGrp="1"/>
          </p:cNvGraphicFramePr>
          <p:nvPr/>
        </p:nvGraphicFramePr>
        <p:xfrm>
          <a:off x="9524" y="1214149"/>
          <a:ext cx="12182478" cy="182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0826">
                  <a:extLst>
                    <a:ext uri="{9D8B030D-6E8A-4147-A177-3AD203B41FA5}">
                      <a16:colId xmlns:a16="http://schemas.microsoft.com/office/drawing/2014/main" val="936579143"/>
                    </a:ext>
                  </a:extLst>
                </a:gridCol>
                <a:gridCol w="4060826">
                  <a:extLst>
                    <a:ext uri="{9D8B030D-6E8A-4147-A177-3AD203B41FA5}">
                      <a16:colId xmlns:a16="http://schemas.microsoft.com/office/drawing/2014/main" val="1794538880"/>
                    </a:ext>
                  </a:extLst>
                </a:gridCol>
                <a:gridCol w="4060826">
                  <a:extLst>
                    <a:ext uri="{9D8B030D-6E8A-4147-A177-3AD203B41FA5}">
                      <a16:colId xmlns:a16="http://schemas.microsoft.com/office/drawing/2014/main" val="1936598613"/>
                    </a:ext>
                  </a:extLst>
                </a:gridCol>
              </a:tblGrid>
              <a:tr h="176501">
                <a:tc>
                  <a:txBody>
                    <a:bodyPr/>
                    <a:lstStyle/>
                    <a:p>
                      <a:pPr algn="ctr"/>
                      <a:r>
                        <a:rPr lang="en-GB" sz="600" dirty="0"/>
                        <a:t>May</a:t>
                      </a:r>
                      <a:endParaRPr lang="en-GB" sz="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June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498691"/>
                  </a:ext>
                </a:extLst>
              </a:tr>
            </a:tbl>
          </a:graphicData>
        </a:graphic>
      </p:graphicFrame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009DFDF9-6484-4552-A400-5277AEB87AB3}"/>
              </a:ext>
            </a:extLst>
          </p:cNvPr>
          <p:cNvSpPr/>
          <p:nvPr/>
        </p:nvSpPr>
        <p:spPr bwMode="auto">
          <a:xfrm rot="10800000">
            <a:off x="9558804" y="111370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41E0DE6-2AE1-4463-9200-CDD40B9F8331}"/>
              </a:ext>
            </a:extLst>
          </p:cNvPr>
          <p:cNvSpPr/>
          <p:nvPr/>
        </p:nvSpPr>
        <p:spPr bwMode="auto">
          <a:xfrm rot="10800000">
            <a:off x="3444347" y="111370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C8B19940-09D1-4817-85EA-D83E8FF5CE61}"/>
              </a:ext>
            </a:extLst>
          </p:cNvPr>
          <p:cNvSpPr/>
          <p:nvPr/>
        </p:nvSpPr>
        <p:spPr bwMode="auto">
          <a:xfrm rot="10800000">
            <a:off x="5787677" y="475229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06CB3818-19AD-474B-A201-D9211BF9785D}"/>
              </a:ext>
            </a:extLst>
          </p:cNvPr>
          <p:cNvSpPr/>
          <p:nvPr/>
        </p:nvSpPr>
        <p:spPr bwMode="auto">
          <a:xfrm rot="10800000">
            <a:off x="11893975" y="466028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459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226D76-DFDC-493D-BC2A-95A0A748F140}"/>
              </a:ext>
            </a:extLst>
          </p:cNvPr>
          <p:cNvSpPr txBox="1"/>
          <p:nvPr/>
        </p:nvSpPr>
        <p:spPr>
          <a:xfrm>
            <a:off x="0" y="342781"/>
            <a:ext cx="6096000" cy="347769"/>
          </a:xfrm>
          <a:prstGeom prst="rect">
            <a:avLst/>
          </a:prstGeom>
          <a:solidFill>
            <a:srgbClr val="585858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1 - Unmet Need 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Uses a wide variety of treatments 1</a:t>
            </a:r>
            <a:r>
              <a:rPr kumimoji="0" lang="en-GB" sz="1050" b="0" i="0" u="none" strike="noStrike" kern="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st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 line, including JAKs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7C206-623B-4EC4-A2AB-386E2D02627B}"/>
              </a:ext>
            </a:extLst>
          </p:cNvPr>
          <p:cNvSpPr txBox="1"/>
          <p:nvPr/>
        </p:nvSpPr>
        <p:spPr>
          <a:xfrm>
            <a:off x="6096000" y="342781"/>
            <a:ext cx="6096000" cy="347769"/>
          </a:xfrm>
          <a:prstGeom prst="rect">
            <a:avLst/>
          </a:prstGeom>
          <a:solidFill>
            <a:srgbClr val="C1B29C"/>
          </a:solidFill>
        </p:spPr>
        <p:txBody>
          <a:bodyPr wrap="square" tIns="36000" bIns="36000" rtlCol="0" anchor="ctr" anchorCtr="0">
            <a:noAutofit/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9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2 - Research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: Uses a wide variety of treatments 1st line, including JAKs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D9D066-2FC7-4081-9876-23A13E2FFEC1}"/>
              </a:ext>
            </a:extLst>
          </p:cNvPr>
          <p:cNvSpPr txBox="1"/>
          <p:nvPr/>
        </p:nvSpPr>
        <p:spPr>
          <a:xfrm>
            <a:off x="1171404" y="724106"/>
            <a:ext cx="98491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Galapagos Goal: 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Insert the Galapagos goal from the current adoption stage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F9AF84-5726-40D1-ADC3-7A2A5FC3C1FA}"/>
              </a:ext>
            </a:extLst>
          </p:cNvPr>
          <p:cNvSpPr txBox="1"/>
          <p:nvPr/>
        </p:nvSpPr>
        <p:spPr>
          <a:xfrm>
            <a:off x="1171404" y="941659"/>
            <a:ext cx="98491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Adoption Stage Barrier: 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Insert Galapagos the barrier for the current adoption stage 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97FD9D-49DE-47A0-9A2D-09BEB025AACA}"/>
              </a:ext>
            </a:extLst>
          </p:cNvPr>
          <p:cNvSpPr txBox="1"/>
          <p:nvPr/>
        </p:nvSpPr>
        <p:spPr>
          <a:xfrm>
            <a:off x="0" y="0"/>
            <a:ext cx="6096000" cy="347769"/>
          </a:xfrm>
          <a:prstGeom prst="rect">
            <a:avLst/>
          </a:prstGeom>
          <a:solidFill>
            <a:srgbClr val="A15699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Mavericks</a:t>
            </a: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5" name="Picture 14" descr="A picture containing clock, drawing, room&#10;&#10;Description automatically generated">
            <a:extLst>
              <a:ext uri="{FF2B5EF4-FFF2-40B4-BE49-F238E27FC236}">
                <a16:creationId xmlns:a16="http://schemas.microsoft.com/office/drawing/2014/main" id="{197CB2C7-0C9B-42E2-8F15-003B9D74C0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57339" cy="557339"/>
          </a:xfrm>
          <a:prstGeom prst="rect">
            <a:avLst/>
          </a:prstGeom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07A1A9-AEB7-4965-861A-C08513ADA4D1}"/>
              </a:ext>
            </a:extLst>
          </p:cNvPr>
          <p:cNvSpPr txBox="1"/>
          <p:nvPr/>
        </p:nvSpPr>
        <p:spPr>
          <a:xfrm>
            <a:off x="6096000" y="0"/>
            <a:ext cx="6096000" cy="347769"/>
          </a:xfrm>
          <a:prstGeom prst="rect">
            <a:avLst/>
          </a:prstGeom>
          <a:solidFill>
            <a:srgbClr val="A15699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Scenario 1</a:t>
            </a:r>
            <a:endParaRPr kumimoji="0" lang="en-GB" sz="105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1FAD771E-8F4B-4C0B-B124-EF3D16E36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109" y="23295"/>
            <a:ext cx="350670" cy="35067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681A9C92-0FC8-46B0-8542-7A7ADC301AB7}"/>
              </a:ext>
            </a:extLst>
          </p:cNvPr>
          <p:cNvSpPr/>
          <p:nvPr/>
        </p:nvSpPr>
        <p:spPr bwMode="auto">
          <a:xfrm>
            <a:off x="5763237" y="373965"/>
            <a:ext cx="478172" cy="293290"/>
          </a:xfrm>
          <a:prstGeom prst="rightArrow">
            <a:avLst/>
          </a:prstGeom>
          <a:solidFill>
            <a:srgbClr val="58585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EC4ACA-AD91-4640-80C9-57C0E290A8D5}"/>
              </a:ext>
            </a:extLst>
          </p:cNvPr>
          <p:cNvSpPr/>
          <p:nvPr/>
        </p:nvSpPr>
        <p:spPr bwMode="auto">
          <a:xfrm>
            <a:off x="8389" y="1644242"/>
            <a:ext cx="1686187" cy="15267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BA80EA-8636-46AF-AB4F-8144EB03A5CD}"/>
              </a:ext>
            </a:extLst>
          </p:cNvPr>
          <p:cNvSpPr/>
          <p:nvPr/>
        </p:nvSpPr>
        <p:spPr bwMode="auto">
          <a:xfrm>
            <a:off x="8389" y="1413411"/>
            <a:ext cx="1686187" cy="230832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VAE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1183A4-12E6-48A9-954D-97F53B69475B}"/>
              </a:ext>
            </a:extLst>
          </p:cNvPr>
          <p:cNvSpPr/>
          <p:nvPr/>
        </p:nvSpPr>
        <p:spPr bwMode="auto">
          <a:xfrm>
            <a:off x="8389" y="3171039"/>
            <a:ext cx="1686187" cy="230832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KPIs – 40 % Open Rate | 25% CTR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352F4D3-1981-4926-98A3-438DA2E1A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4" y="2699287"/>
            <a:ext cx="1088775" cy="438388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49B83B-84BB-4A3E-81BF-EC28611A31DA}"/>
              </a:ext>
            </a:extLst>
          </p:cNvPr>
          <p:cNvCxnSpPr/>
          <p:nvPr/>
        </p:nvCxnSpPr>
        <p:spPr bwMode="auto">
          <a:xfrm>
            <a:off x="8389" y="2635250"/>
            <a:ext cx="16861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29">
            <a:hlinkClick r:id="rId5"/>
            <a:extLst>
              <a:ext uri="{FF2B5EF4-FFF2-40B4-BE49-F238E27FC236}">
                <a16:creationId xmlns:a16="http://schemas.microsoft.com/office/drawing/2014/main" id="{907DB02E-E3DB-4B20-9297-E0658F938352}"/>
              </a:ext>
            </a:extLst>
          </p:cNvPr>
          <p:cNvSpPr/>
          <p:nvPr/>
        </p:nvSpPr>
        <p:spPr bwMode="auto">
          <a:xfrm>
            <a:off x="465244" y="3401871"/>
            <a:ext cx="780046" cy="1382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VAE Playbook  </a:t>
            </a:r>
            <a:endParaRPr kumimoji="0" lang="en-GB" sz="6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pic>
        <p:nvPicPr>
          <p:cNvPr id="32" name="Graphic 31" descr="Cursor with solid fill">
            <a:extLst>
              <a:ext uri="{FF2B5EF4-FFF2-40B4-BE49-F238E27FC236}">
                <a16:creationId xmlns:a16="http://schemas.microsoft.com/office/drawing/2014/main" id="{FB9F9049-B62F-4E58-A7C7-AD2DA34AB7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9282" y="3399603"/>
            <a:ext cx="128044" cy="12804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D5F6816-D8D1-405D-BC21-896FB6F24BD3}"/>
              </a:ext>
            </a:extLst>
          </p:cNvPr>
          <p:cNvSpPr txBox="1"/>
          <p:nvPr/>
        </p:nvSpPr>
        <p:spPr>
          <a:xfrm>
            <a:off x="78436" y="1737412"/>
            <a:ext cx="1546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3E"/>
              </a:buClr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Goal of Interaction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3E"/>
              </a:buClr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108000" marR="0" lvl="0" indent="-108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3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Email Message / theme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3AF11C3-2B49-4FB7-B1BC-5DB18F9A835B}"/>
              </a:ext>
            </a:extLst>
          </p:cNvPr>
          <p:cNvSpPr/>
          <p:nvPr/>
        </p:nvSpPr>
        <p:spPr bwMode="auto">
          <a:xfrm>
            <a:off x="1176480" y="2699287"/>
            <a:ext cx="495171" cy="43937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Link to Content</a:t>
            </a:r>
          </a:p>
        </p:txBody>
      </p:sp>
      <p:pic>
        <p:nvPicPr>
          <p:cNvPr id="37" name="Graphic 36" descr="Rope Knot with solid fill">
            <a:extLst>
              <a:ext uri="{FF2B5EF4-FFF2-40B4-BE49-F238E27FC236}">
                <a16:creationId xmlns:a16="http://schemas.microsoft.com/office/drawing/2014/main" id="{84512670-9D8F-410C-BC26-BA20C06CFD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40418" y="2745917"/>
            <a:ext cx="149512" cy="14951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CF50AA5F-96BC-485B-A81E-E0C5E36E80AF}"/>
              </a:ext>
            </a:extLst>
          </p:cNvPr>
          <p:cNvSpPr/>
          <p:nvPr/>
        </p:nvSpPr>
        <p:spPr bwMode="auto">
          <a:xfrm>
            <a:off x="1751981" y="4256217"/>
            <a:ext cx="1686187" cy="15267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1213884-41E1-426A-933F-51F6C448EF42}"/>
              </a:ext>
            </a:extLst>
          </p:cNvPr>
          <p:cNvSpPr/>
          <p:nvPr/>
        </p:nvSpPr>
        <p:spPr bwMode="auto">
          <a:xfrm>
            <a:off x="1751981" y="4025386"/>
            <a:ext cx="1686187" cy="230832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F2F Visit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35B057C-F3A3-4F22-AB2B-1CC9F004B2A3}"/>
              </a:ext>
            </a:extLst>
          </p:cNvPr>
          <p:cNvSpPr/>
          <p:nvPr/>
        </p:nvSpPr>
        <p:spPr bwMode="auto">
          <a:xfrm>
            <a:off x="1751981" y="5783014"/>
            <a:ext cx="1686187" cy="230832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KPIs – Call length| Content Reaction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19849EC-65FC-4E0D-AB76-A9C76CDFD381}"/>
              </a:ext>
            </a:extLst>
          </p:cNvPr>
          <p:cNvCxnSpPr/>
          <p:nvPr/>
        </p:nvCxnSpPr>
        <p:spPr bwMode="auto">
          <a:xfrm>
            <a:off x="1751981" y="5247225"/>
            <a:ext cx="16861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Rectangle 79">
            <a:hlinkClick r:id="rId5"/>
            <a:extLst>
              <a:ext uri="{FF2B5EF4-FFF2-40B4-BE49-F238E27FC236}">
                <a16:creationId xmlns:a16="http://schemas.microsoft.com/office/drawing/2014/main" id="{02CBDA2C-822E-434D-BE85-2C3CCFCD8027}"/>
              </a:ext>
            </a:extLst>
          </p:cNvPr>
          <p:cNvSpPr/>
          <p:nvPr/>
        </p:nvSpPr>
        <p:spPr bwMode="auto">
          <a:xfrm>
            <a:off x="2208836" y="6013846"/>
            <a:ext cx="780046" cy="1382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CLM Playbook  </a:t>
            </a:r>
            <a:endParaRPr kumimoji="0" lang="en-GB" sz="6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pic>
        <p:nvPicPr>
          <p:cNvPr id="81" name="Graphic 80" descr="Cursor with solid fill">
            <a:extLst>
              <a:ext uri="{FF2B5EF4-FFF2-40B4-BE49-F238E27FC236}">
                <a16:creationId xmlns:a16="http://schemas.microsoft.com/office/drawing/2014/main" id="{91ADE453-E1D1-4502-AD92-8640C962CD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12874" y="6011578"/>
            <a:ext cx="128044" cy="128044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4221E554-3F47-4704-880D-3D914EE0AE73}"/>
              </a:ext>
            </a:extLst>
          </p:cNvPr>
          <p:cNvSpPr txBox="1"/>
          <p:nvPr/>
        </p:nvSpPr>
        <p:spPr>
          <a:xfrm>
            <a:off x="1822028" y="4349387"/>
            <a:ext cx="1546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3E"/>
              </a:buClr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Goal of Interaction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3E"/>
              </a:buClr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108000" marR="0" lvl="0" indent="-108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3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Key Messages to deliver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D2297F6-10CC-49C2-80A2-0B050A9BEA47}"/>
              </a:ext>
            </a:extLst>
          </p:cNvPr>
          <p:cNvSpPr/>
          <p:nvPr/>
        </p:nvSpPr>
        <p:spPr bwMode="auto">
          <a:xfrm>
            <a:off x="2920072" y="5311262"/>
            <a:ext cx="495171" cy="43937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Link to Content</a:t>
            </a:r>
          </a:p>
        </p:txBody>
      </p:sp>
      <p:pic>
        <p:nvPicPr>
          <p:cNvPr id="84" name="Graphic 83" descr="Rope Knot with solid fill">
            <a:extLst>
              <a:ext uri="{FF2B5EF4-FFF2-40B4-BE49-F238E27FC236}">
                <a16:creationId xmlns:a16="http://schemas.microsoft.com/office/drawing/2014/main" id="{53F8B173-723F-45D7-A793-6713BF7ADB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84010" y="5357892"/>
            <a:ext cx="149512" cy="149512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48F90E7F-3396-45F9-ABD9-AD5144A112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64243" y="5305576"/>
            <a:ext cx="778958" cy="438814"/>
          </a:xfrm>
          <a:prstGeom prst="rect">
            <a:avLst/>
          </a:prstGeom>
        </p:spPr>
      </p:pic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EBA2F40A-FEC0-40FA-B19A-1236FA753E82}"/>
              </a:ext>
            </a:extLst>
          </p:cNvPr>
          <p:cNvCxnSpPr>
            <a:cxnSpLocks/>
            <a:stCxn id="22" idx="3"/>
            <a:endCxn id="75" idx="0"/>
          </p:cNvCxnSpPr>
          <p:nvPr/>
        </p:nvCxnSpPr>
        <p:spPr bwMode="auto">
          <a:xfrm>
            <a:off x="1694576" y="1528827"/>
            <a:ext cx="900499" cy="2496559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524010D7-D822-4B0A-8837-659404E1AD27}"/>
              </a:ext>
            </a:extLst>
          </p:cNvPr>
          <p:cNvSpPr txBox="1"/>
          <p:nvPr/>
        </p:nvSpPr>
        <p:spPr>
          <a:xfrm>
            <a:off x="2003807" y="2145528"/>
            <a:ext cx="1210152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Informative links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How</a:t>
            </a: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the touchpoints are connected with enough room for some detail, links and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404239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226D76-DFDC-493D-BC2A-95A0A748F140}"/>
              </a:ext>
            </a:extLst>
          </p:cNvPr>
          <p:cNvSpPr txBox="1"/>
          <p:nvPr/>
        </p:nvSpPr>
        <p:spPr>
          <a:xfrm>
            <a:off x="0" y="342781"/>
            <a:ext cx="6096000" cy="347769"/>
          </a:xfrm>
          <a:prstGeom prst="rect">
            <a:avLst/>
          </a:prstGeom>
          <a:solidFill>
            <a:srgbClr val="585858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1 - Unmet Need 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Uses a wide variety of treatments 1</a:t>
            </a:r>
            <a:r>
              <a:rPr kumimoji="0" lang="en-GB" sz="1050" b="0" i="0" u="none" strike="noStrike" kern="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st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 line, including JAKs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7C206-623B-4EC4-A2AB-386E2D02627B}"/>
              </a:ext>
            </a:extLst>
          </p:cNvPr>
          <p:cNvSpPr txBox="1"/>
          <p:nvPr/>
        </p:nvSpPr>
        <p:spPr>
          <a:xfrm>
            <a:off x="6096000" y="342781"/>
            <a:ext cx="6096000" cy="347769"/>
          </a:xfrm>
          <a:prstGeom prst="rect">
            <a:avLst/>
          </a:prstGeom>
          <a:solidFill>
            <a:srgbClr val="C1B29C"/>
          </a:solidFill>
        </p:spPr>
        <p:txBody>
          <a:bodyPr wrap="square" tIns="36000" bIns="36000" rtlCol="0" anchor="ctr" anchorCtr="0">
            <a:noAutofit/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9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2 - Research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: Uses a wide variety of treatments 1st line, including JAKs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D9D066-2FC7-4081-9876-23A13E2FFEC1}"/>
              </a:ext>
            </a:extLst>
          </p:cNvPr>
          <p:cNvSpPr txBox="1"/>
          <p:nvPr/>
        </p:nvSpPr>
        <p:spPr>
          <a:xfrm>
            <a:off x="1171404" y="724106"/>
            <a:ext cx="98491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Galapagos Goal: 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Insert the Galapagos goal from the current adoption stage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F9AF84-5726-40D1-ADC3-7A2A5FC3C1FA}"/>
              </a:ext>
            </a:extLst>
          </p:cNvPr>
          <p:cNvSpPr txBox="1"/>
          <p:nvPr/>
        </p:nvSpPr>
        <p:spPr>
          <a:xfrm>
            <a:off x="1171404" y="941659"/>
            <a:ext cx="98491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Adoption Stage Barrier: 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Insert Galapagos the barrier for the current adoption stage here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81A9C92-0FC8-46B0-8542-7A7ADC301AB7}"/>
              </a:ext>
            </a:extLst>
          </p:cNvPr>
          <p:cNvSpPr/>
          <p:nvPr/>
        </p:nvSpPr>
        <p:spPr bwMode="auto">
          <a:xfrm>
            <a:off x="5763237" y="373965"/>
            <a:ext cx="478172" cy="293290"/>
          </a:xfrm>
          <a:prstGeom prst="rightArrow">
            <a:avLst/>
          </a:prstGeom>
          <a:solidFill>
            <a:srgbClr val="58585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A8A891-461D-43B4-B568-9B7D922F506B}"/>
              </a:ext>
            </a:extLst>
          </p:cNvPr>
          <p:cNvSpPr txBox="1"/>
          <p:nvPr/>
        </p:nvSpPr>
        <p:spPr>
          <a:xfrm>
            <a:off x="0" y="0"/>
            <a:ext cx="12192000" cy="347769"/>
          </a:xfrm>
          <a:prstGeom prst="rect">
            <a:avLst/>
          </a:prstGeom>
          <a:solidFill>
            <a:schemeClr val="accent1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Scenario 1</a:t>
            </a:r>
            <a:endParaRPr kumimoji="0" lang="en-GB" sz="105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10731EDE-360E-4B3F-A806-DA55E2B0A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109" y="23295"/>
            <a:ext cx="350670" cy="35067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55825B4E-5EA0-420B-AE04-26237FE30041}"/>
              </a:ext>
            </a:extLst>
          </p:cNvPr>
          <p:cNvSpPr/>
          <p:nvPr/>
        </p:nvSpPr>
        <p:spPr bwMode="auto">
          <a:xfrm>
            <a:off x="36964" y="1644242"/>
            <a:ext cx="1686187" cy="15267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A113C4-9442-47B4-ADBF-2B859F9CB4B0}"/>
              </a:ext>
            </a:extLst>
          </p:cNvPr>
          <p:cNvSpPr/>
          <p:nvPr/>
        </p:nvSpPr>
        <p:spPr bwMode="auto">
          <a:xfrm>
            <a:off x="36964" y="1413411"/>
            <a:ext cx="1686187" cy="230832"/>
          </a:xfrm>
          <a:prstGeom prst="rect">
            <a:avLst/>
          </a:prstGeom>
          <a:solidFill>
            <a:srgbClr val="A156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VAE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6AC725A-A18B-474E-B9A2-CD8EF6BEB748}"/>
              </a:ext>
            </a:extLst>
          </p:cNvPr>
          <p:cNvSpPr/>
          <p:nvPr/>
        </p:nvSpPr>
        <p:spPr bwMode="auto">
          <a:xfrm>
            <a:off x="36964" y="3171039"/>
            <a:ext cx="1686187" cy="230832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KPIs – 40 % Open Rate | 25% CTR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4DE4AAF-6A01-43BF-A1D7-B96F025B4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9" y="2699287"/>
            <a:ext cx="1088775" cy="438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2CF761B-4B23-4F59-AE59-2EAA707D5275}"/>
              </a:ext>
            </a:extLst>
          </p:cNvPr>
          <p:cNvCxnSpPr/>
          <p:nvPr/>
        </p:nvCxnSpPr>
        <p:spPr bwMode="auto">
          <a:xfrm>
            <a:off x="36964" y="2635250"/>
            <a:ext cx="16861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Rectangle 42">
            <a:hlinkClick r:id="rId4"/>
            <a:extLst>
              <a:ext uri="{FF2B5EF4-FFF2-40B4-BE49-F238E27FC236}">
                <a16:creationId xmlns:a16="http://schemas.microsoft.com/office/drawing/2014/main" id="{192F268A-AF07-4385-9B0A-810C8942F0B3}"/>
              </a:ext>
            </a:extLst>
          </p:cNvPr>
          <p:cNvSpPr/>
          <p:nvPr/>
        </p:nvSpPr>
        <p:spPr bwMode="auto">
          <a:xfrm>
            <a:off x="493819" y="3401871"/>
            <a:ext cx="780046" cy="1382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VAE Playbook  </a:t>
            </a:r>
            <a:endParaRPr kumimoji="0" lang="en-GB" sz="6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pic>
        <p:nvPicPr>
          <p:cNvPr id="44" name="Graphic 43" descr="Cursor with solid fill">
            <a:extLst>
              <a:ext uri="{FF2B5EF4-FFF2-40B4-BE49-F238E27FC236}">
                <a16:creationId xmlns:a16="http://schemas.microsoft.com/office/drawing/2014/main" id="{77482B16-5968-42C4-8620-0CA45D0B0A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857" y="3399603"/>
            <a:ext cx="128044" cy="12804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77B2361-6958-4673-BA0A-3F4E122240F2}"/>
              </a:ext>
            </a:extLst>
          </p:cNvPr>
          <p:cNvSpPr txBox="1"/>
          <p:nvPr/>
        </p:nvSpPr>
        <p:spPr>
          <a:xfrm>
            <a:off x="107011" y="1737412"/>
            <a:ext cx="1546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3E"/>
              </a:buClr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Goal of Interaction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3E"/>
              </a:buClr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108000" marR="0" lvl="0" indent="-108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3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Email Message / theme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E0AD14-3F7B-4171-B7F2-76A5BB63996B}"/>
              </a:ext>
            </a:extLst>
          </p:cNvPr>
          <p:cNvSpPr/>
          <p:nvPr/>
        </p:nvSpPr>
        <p:spPr bwMode="auto">
          <a:xfrm>
            <a:off x="1205055" y="2699287"/>
            <a:ext cx="495171" cy="43937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Link to Content</a:t>
            </a:r>
          </a:p>
        </p:txBody>
      </p:sp>
      <p:pic>
        <p:nvPicPr>
          <p:cNvPr id="47" name="Graphic 46" descr="Rope Knot with solid fill">
            <a:extLst>
              <a:ext uri="{FF2B5EF4-FFF2-40B4-BE49-F238E27FC236}">
                <a16:creationId xmlns:a16="http://schemas.microsoft.com/office/drawing/2014/main" id="{CCE00872-C296-4678-9485-34CE9CAA13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68993" y="2745917"/>
            <a:ext cx="149512" cy="14951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CED44085-76CA-4BB8-9C66-E63013345373}"/>
              </a:ext>
            </a:extLst>
          </p:cNvPr>
          <p:cNvSpPr/>
          <p:nvPr/>
        </p:nvSpPr>
        <p:spPr bwMode="auto">
          <a:xfrm>
            <a:off x="36964" y="4495543"/>
            <a:ext cx="1686187" cy="15267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321FCF9-21D4-4F13-A346-32F6FAC8A622}"/>
              </a:ext>
            </a:extLst>
          </p:cNvPr>
          <p:cNvSpPr/>
          <p:nvPr/>
        </p:nvSpPr>
        <p:spPr bwMode="auto">
          <a:xfrm>
            <a:off x="36964" y="4264712"/>
            <a:ext cx="1686187" cy="230832"/>
          </a:xfrm>
          <a:prstGeom prst="rect">
            <a:avLst/>
          </a:prstGeom>
          <a:solidFill>
            <a:srgbClr val="8CA50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VAE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1647C69-3073-49CC-948B-176C1E5BD5AD}"/>
              </a:ext>
            </a:extLst>
          </p:cNvPr>
          <p:cNvSpPr/>
          <p:nvPr/>
        </p:nvSpPr>
        <p:spPr bwMode="auto">
          <a:xfrm>
            <a:off x="36964" y="6022340"/>
            <a:ext cx="1686187" cy="230832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KPIs – 40 % Open Rate | 25% CTR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49A085C3-AEC8-4E9A-972F-89F1AFA79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9" y="5550588"/>
            <a:ext cx="1088775" cy="438388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D2DED7D-3777-45C7-9E9F-3FFBFDECA242}"/>
              </a:ext>
            </a:extLst>
          </p:cNvPr>
          <p:cNvCxnSpPr/>
          <p:nvPr/>
        </p:nvCxnSpPr>
        <p:spPr bwMode="auto">
          <a:xfrm>
            <a:off x="36964" y="5486551"/>
            <a:ext cx="16861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Rectangle 52">
            <a:hlinkClick r:id="rId4"/>
            <a:extLst>
              <a:ext uri="{FF2B5EF4-FFF2-40B4-BE49-F238E27FC236}">
                <a16:creationId xmlns:a16="http://schemas.microsoft.com/office/drawing/2014/main" id="{8D6E85D1-C1AC-48D3-8124-F9F785EBCEA5}"/>
              </a:ext>
            </a:extLst>
          </p:cNvPr>
          <p:cNvSpPr/>
          <p:nvPr/>
        </p:nvSpPr>
        <p:spPr bwMode="auto">
          <a:xfrm>
            <a:off x="493819" y="6253172"/>
            <a:ext cx="780046" cy="1382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VAE Playbook  </a:t>
            </a:r>
            <a:endParaRPr kumimoji="0" lang="en-GB" sz="6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pic>
        <p:nvPicPr>
          <p:cNvPr id="54" name="Graphic 53" descr="Cursor with solid fill">
            <a:extLst>
              <a:ext uri="{FF2B5EF4-FFF2-40B4-BE49-F238E27FC236}">
                <a16:creationId xmlns:a16="http://schemas.microsoft.com/office/drawing/2014/main" id="{9B451FC6-84F2-48C1-BDEB-B9488A319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857" y="6250904"/>
            <a:ext cx="128044" cy="128044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9A3B46CA-678C-4848-8074-56520DD25313}"/>
              </a:ext>
            </a:extLst>
          </p:cNvPr>
          <p:cNvSpPr txBox="1"/>
          <p:nvPr/>
        </p:nvSpPr>
        <p:spPr>
          <a:xfrm>
            <a:off x="107011" y="4588713"/>
            <a:ext cx="1546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3E"/>
              </a:buClr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Goal of Interaction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3E"/>
              </a:buClr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108000" marR="0" lvl="0" indent="-108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3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Email Message / theme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65D45C1-755C-490C-A78F-A8A0BF73702A}"/>
              </a:ext>
            </a:extLst>
          </p:cNvPr>
          <p:cNvSpPr/>
          <p:nvPr/>
        </p:nvSpPr>
        <p:spPr bwMode="auto">
          <a:xfrm>
            <a:off x="1205055" y="5550588"/>
            <a:ext cx="495171" cy="43937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Link to Content</a:t>
            </a:r>
          </a:p>
        </p:txBody>
      </p:sp>
      <p:pic>
        <p:nvPicPr>
          <p:cNvPr id="57" name="Graphic 56" descr="Rope Knot with solid fill">
            <a:extLst>
              <a:ext uri="{FF2B5EF4-FFF2-40B4-BE49-F238E27FC236}">
                <a16:creationId xmlns:a16="http://schemas.microsoft.com/office/drawing/2014/main" id="{473AAA6F-6D9D-4A3C-AF27-196A1B9BAF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68993" y="5597218"/>
            <a:ext cx="149512" cy="149512"/>
          </a:xfrm>
          <a:prstGeom prst="rect">
            <a:avLst/>
          </a:prstGeom>
        </p:spPr>
      </p:pic>
      <p:pic>
        <p:nvPicPr>
          <p:cNvPr id="59" name="Picture 58" descr="A picture containing clock, drawing, room&#10;&#10;Description automatically generated">
            <a:extLst>
              <a:ext uri="{FF2B5EF4-FFF2-40B4-BE49-F238E27FC236}">
                <a16:creationId xmlns:a16="http://schemas.microsoft.com/office/drawing/2014/main" id="{CC34CABE-31A0-4B5D-8208-1F8295C8EB0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54" y="1330644"/>
            <a:ext cx="314604" cy="314604"/>
          </a:xfrm>
          <a:prstGeom prst="rect">
            <a:avLst/>
          </a:prstGeom>
          <a:ln>
            <a:noFill/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480BDF6-0ABB-4A4D-8996-50A2112FE7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75" y="4130973"/>
            <a:ext cx="335523" cy="3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8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226D76-DFDC-493D-BC2A-95A0A748F140}"/>
              </a:ext>
            </a:extLst>
          </p:cNvPr>
          <p:cNvSpPr txBox="1"/>
          <p:nvPr/>
        </p:nvSpPr>
        <p:spPr>
          <a:xfrm>
            <a:off x="0" y="342781"/>
            <a:ext cx="6096000" cy="347769"/>
          </a:xfrm>
          <a:prstGeom prst="rect">
            <a:avLst/>
          </a:prstGeom>
          <a:solidFill>
            <a:srgbClr val="585858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1 - Unmet Need 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Uses a wide variety of treatments 1</a:t>
            </a:r>
            <a:r>
              <a:rPr kumimoji="0" lang="en-GB" sz="1050" b="0" i="0" u="none" strike="noStrike" kern="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st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 line, including JAKs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7C206-623B-4EC4-A2AB-386E2D02627B}"/>
              </a:ext>
            </a:extLst>
          </p:cNvPr>
          <p:cNvSpPr txBox="1"/>
          <p:nvPr/>
        </p:nvSpPr>
        <p:spPr>
          <a:xfrm>
            <a:off x="6096000" y="342781"/>
            <a:ext cx="6096000" cy="347769"/>
          </a:xfrm>
          <a:prstGeom prst="rect">
            <a:avLst/>
          </a:prstGeom>
          <a:solidFill>
            <a:srgbClr val="C1B29C"/>
          </a:solidFill>
        </p:spPr>
        <p:txBody>
          <a:bodyPr wrap="square" tIns="36000" bIns="36000" rtlCol="0" anchor="ctr" anchorCtr="0">
            <a:noAutofit/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9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2 - Research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: Uses a wide variety of treatments 1st line, including JAKs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D9D066-2FC7-4081-9876-23A13E2FFEC1}"/>
              </a:ext>
            </a:extLst>
          </p:cNvPr>
          <p:cNvSpPr txBox="1"/>
          <p:nvPr/>
        </p:nvSpPr>
        <p:spPr>
          <a:xfrm>
            <a:off x="1171404" y="724106"/>
            <a:ext cx="98491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Galapagos Goal: 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Insert the Galapagos goal from the current adoption stage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F9AF84-5726-40D1-ADC3-7A2A5FC3C1FA}"/>
              </a:ext>
            </a:extLst>
          </p:cNvPr>
          <p:cNvSpPr txBox="1"/>
          <p:nvPr/>
        </p:nvSpPr>
        <p:spPr>
          <a:xfrm>
            <a:off x="1171404" y="941659"/>
            <a:ext cx="98491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Adoption Stage Barrier: 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Insert Galapagos the barrier for the current adoption stage 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97FD9D-49DE-47A0-9A2D-09BEB025AACA}"/>
              </a:ext>
            </a:extLst>
          </p:cNvPr>
          <p:cNvSpPr txBox="1"/>
          <p:nvPr/>
        </p:nvSpPr>
        <p:spPr>
          <a:xfrm>
            <a:off x="0" y="0"/>
            <a:ext cx="6096000" cy="347769"/>
          </a:xfrm>
          <a:prstGeom prst="rect">
            <a:avLst/>
          </a:prstGeom>
          <a:solidFill>
            <a:srgbClr val="A15699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Mavericks</a:t>
            </a: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5" name="Picture 14" descr="A picture containing clock, drawing, room&#10;&#10;Description automatically generated">
            <a:extLst>
              <a:ext uri="{FF2B5EF4-FFF2-40B4-BE49-F238E27FC236}">
                <a16:creationId xmlns:a16="http://schemas.microsoft.com/office/drawing/2014/main" id="{197CB2C7-0C9B-42E2-8F15-003B9D74C0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57339" cy="557339"/>
          </a:xfrm>
          <a:prstGeom prst="rect">
            <a:avLst/>
          </a:prstGeom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07A1A9-AEB7-4965-861A-C08513ADA4D1}"/>
              </a:ext>
            </a:extLst>
          </p:cNvPr>
          <p:cNvSpPr txBox="1"/>
          <p:nvPr/>
        </p:nvSpPr>
        <p:spPr>
          <a:xfrm>
            <a:off x="6096000" y="0"/>
            <a:ext cx="6096000" cy="347769"/>
          </a:xfrm>
          <a:prstGeom prst="rect">
            <a:avLst/>
          </a:prstGeom>
          <a:solidFill>
            <a:srgbClr val="A15699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Scenario 1</a:t>
            </a:r>
            <a:endParaRPr kumimoji="0" lang="en-GB" sz="105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1FAD771E-8F4B-4C0B-B124-EF3D16E36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109" y="23295"/>
            <a:ext cx="350670" cy="35067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681A9C92-0FC8-46B0-8542-7A7ADC301AB7}"/>
              </a:ext>
            </a:extLst>
          </p:cNvPr>
          <p:cNvSpPr/>
          <p:nvPr/>
        </p:nvSpPr>
        <p:spPr bwMode="auto">
          <a:xfrm>
            <a:off x="5763237" y="373965"/>
            <a:ext cx="478172" cy="293290"/>
          </a:xfrm>
          <a:prstGeom prst="rightArrow">
            <a:avLst/>
          </a:prstGeom>
          <a:solidFill>
            <a:srgbClr val="58585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F82286-53DA-46C4-A44F-F591E2E33200}"/>
              </a:ext>
            </a:extLst>
          </p:cNvPr>
          <p:cNvSpPr txBox="1"/>
          <p:nvPr/>
        </p:nvSpPr>
        <p:spPr>
          <a:xfrm>
            <a:off x="2400300" y="1369625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Other option is a more ‘map-like’ layout with less information but more connections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A56776-2665-429F-A155-7A041814C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53" y="2558924"/>
            <a:ext cx="11665147" cy="329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DE9240B9-B268-46DA-8919-F0E5E53904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DDCAD4-B544-4BA6-8202-AFDF9A70B494}"/>
              </a:ext>
            </a:extLst>
          </p:cNvPr>
          <p:cNvSpPr/>
          <p:nvPr/>
        </p:nvSpPr>
        <p:spPr bwMode="auto">
          <a:xfrm>
            <a:off x="0" y="-1"/>
            <a:ext cx="12192000" cy="6858001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pic>
        <p:nvPicPr>
          <p:cNvPr id="15" name="Picture 1">
            <a:extLst>
              <a:ext uri="{FF2B5EF4-FFF2-40B4-BE49-F238E27FC236}">
                <a16:creationId xmlns:a16="http://schemas.microsoft.com/office/drawing/2014/main" id="{536587D1-A4F4-4D0D-A6EA-70D3534149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6000"/>
          </a:blip>
          <a:srcRect l="7692" t="27780" r="8073" b="19481"/>
          <a:stretch/>
        </p:blipFill>
        <p:spPr>
          <a:xfrm>
            <a:off x="24409" y="752856"/>
            <a:ext cx="12099939" cy="22463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FAE05A-13DB-4752-9069-0AEF38BA1591}"/>
              </a:ext>
            </a:extLst>
          </p:cNvPr>
          <p:cNvSpPr txBox="1"/>
          <p:nvPr/>
        </p:nvSpPr>
        <p:spPr>
          <a:xfrm>
            <a:off x="401722" y="2900680"/>
            <a:ext cx="3293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Option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F588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Custellence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3ED528-006F-4293-82DD-EA3F3F9F2B08}"/>
              </a:ext>
            </a:extLst>
          </p:cNvPr>
          <p:cNvCxnSpPr>
            <a:cxnSpLocks/>
          </p:cNvCxnSpPr>
          <p:nvPr/>
        </p:nvCxnSpPr>
        <p:spPr bwMode="auto">
          <a:xfrm>
            <a:off x="475488" y="3898011"/>
            <a:ext cx="27889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689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357739-166F-4111-8049-D38397EE5296}"/>
              </a:ext>
            </a:extLst>
          </p:cNvPr>
          <p:cNvSpPr/>
          <p:nvPr/>
        </p:nvSpPr>
        <p:spPr bwMode="auto">
          <a:xfrm>
            <a:off x="0" y="1556796"/>
            <a:ext cx="12192000" cy="2164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AA01F9-F116-467F-9D52-FEE3942F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E76C1-8EF9-40A9-9960-DA90F9EA969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33284" y="2120710"/>
            <a:ext cx="10806722" cy="4343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Revisit and confirm the </a:t>
            </a:r>
            <a:r>
              <a:rPr lang="en-GB" b="1" dirty="0">
                <a:solidFill>
                  <a:schemeClr val="tx2"/>
                </a:solidFill>
              </a:rPr>
              <a:t>Journey Templates/Format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Define some Journey </a:t>
            </a:r>
            <a:r>
              <a:rPr lang="en-GB" b="1" dirty="0">
                <a:solidFill>
                  <a:schemeClr val="tx2"/>
                </a:solidFill>
              </a:rPr>
              <a:t>entry points</a:t>
            </a:r>
            <a:r>
              <a:rPr lang="en-GB" dirty="0"/>
              <a:t> and key </a:t>
            </a:r>
            <a:r>
              <a:rPr lang="en-GB" b="1" dirty="0">
                <a:solidFill>
                  <a:schemeClr val="tx2"/>
                </a:solidFill>
              </a:rPr>
              <a:t>starting points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4131B8-A2D8-4202-82EB-11D2685951B3}"/>
              </a:ext>
            </a:extLst>
          </p:cNvPr>
          <p:cNvSpPr txBox="1"/>
          <p:nvPr/>
        </p:nvSpPr>
        <p:spPr>
          <a:xfrm>
            <a:off x="906162" y="3721608"/>
            <a:ext cx="8913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– above market illustration of content, channels, messages etc</a:t>
            </a:r>
          </a:p>
          <a:p>
            <a:r>
              <a:rPr lang="en-GB" dirty="0"/>
              <a:t>Yes no on email receipt – how to incorporate these decisions and NBA</a:t>
            </a:r>
          </a:p>
          <a:p>
            <a:r>
              <a:rPr lang="en-GB" dirty="0"/>
              <a:t>G: start creating Custellence design options</a:t>
            </a:r>
          </a:p>
        </p:txBody>
      </p:sp>
    </p:spTree>
    <p:extLst>
      <p:ext uri="{BB962C8B-B14F-4D97-AF65-F5344CB8AC3E}">
        <p14:creationId xmlns:p14="http://schemas.microsoft.com/office/powerpoint/2010/main" val="3786229988"/>
      </p:ext>
    </p:extLst>
  </p:cSld>
  <p:clrMapOvr>
    <a:masterClrMapping/>
  </p:clrMapOvr>
  <p:transition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D180-47DE-4017-B64E-A97724AE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Custellence</a:t>
            </a:r>
          </a:p>
        </p:txBody>
      </p:sp>
      <p:pic>
        <p:nvPicPr>
          <p:cNvPr id="4" name="Picture 3" descr="A picture containing text, electronics, screenshot, display&#10;&#10;Description automatically generated">
            <a:extLst>
              <a:ext uri="{FF2B5EF4-FFF2-40B4-BE49-F238E27FC236}">
                <a16:creationId xmlns:a16="http://schemas.microsoft.com/office/drawing/2014/main" id="{15AC11EE-867A-49BD-9D59-4ED21EA9B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39" y="1823761"/>
            <a:ext cx="5269085" cy="33765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003C2E-EEB6-4539-8368-C5746ABF8A39}"/>
              </a:ext>
            </a:extLst>
          </p:cNvPr>
          <p:cNvSpPr txBox="1"/>
          <p:nvPr/>
        </p:nvSpPr>
        <p:spPr>
          <a:xfrm>
            <a:off x="757954" y="822577"/>
            <a:ext cx="882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After comparing a multitude of tools, we believe Custellence has the best balance of features vs simplicity, with simplicity being key.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308F3-1948-4AFB-A493-9A6F9776EBAC}"/>
              </a:ext>
            </a:extLst>
          </p:cNvPr>
          <p:cNvSpPr txBox="1"/>
          <p:nvPr/>
        </p:nvSpPr>
        <p:spPr>
          <a:xfrm>
            <a:off x="729379" y="2181225"/>
            <a:ext cx="52690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88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No journey mapping tools discovered have simple integrations with CRM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88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88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All tools allow for exporting the journeys, however exporting in aspect ratio suitable for PPT always requires some finesse.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88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88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Other tools have more functionality, or more customisation, but at a simplicity cost that is too significant. </a:t>
            </a:r>
          </a:p>
        </p:txBody>
      </p:sp>
    </p:spTree>
    <p:extLst>
      <p:ext uri="{BB962C8B-B14F-4D97-AF65-F5344CB8AC3E}">
        <p14:creationId xmlns:p14="http://schemas.microsoft.com/office/powerpoint/2010/main" val="1495903228"/>
      </p:ext>
    </p:extLst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DE9240B9-B268-46DA-8919-F0E5E53904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DDCAD4-B544-4BA6-8202-AFDF9A70B494}"/>
              </a:ext>
            </a:extLst>
          </p:cNvPr>
          <p:cNvSpPr/>
          <p:nvPr/>
        </p:nvSpPr>
        <p:spPr bwMode="auto">
          <a:xfrm>
            <a:off x="0" y="-1"/>
            <a:ext cx="12192000" cy="6858001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pic>
        <p:nvPicPr>
          <p:cNvPr id="15" name="Picture 1">
            <a:extLst>
              <a:ext uri="{FF2B5EF4-FFF2-40B4-BE49-F238E27FC236}">
                <a16:creationId xmlns:a16="http://schemas.microsoft.com/office/drawing/2014/main" id="{536587D1-A4F4-4D0D-A6EA-70D3534149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6000"/>
          </a:blip>
          <a:srcRect l="7692" t="27780" r="8073" b="19481"/>
          <a:stretch/>
        </p:blipFill>
        <p:spPr>
          <a:xfrm>
            <a:off x="24409" y="752856"/>
            <a:ext cx="12099939" cy="22463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FAE05A-13DB-4752-9069-0AEF38BA1591}"/>
              </a:ext>
            </a:extLst>
          </p:cNvPr>
          <p:cNvSpPr txBox="1"/>
          <p:nvPr/>
        </p:nvSpPr>
        <p:spPr>
          <a:xfrm>
            <a:off x="401722" y="2900680"/>
            <a:ext cx="3293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Option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F588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Mural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3ED528-006F-4293-82DD-EA3F3F9F2B08}"/>
              </a:ext>
            </a:extLst>
          </p:cNvPr>
          <p:cNvCxnSpPr>
            <a:cxnSpLocks/>
          </p:cNvCxnSpPr>
          <p:nvPr/>
        </p:nvCxnSpPr>
        <p:spPr bwMode="auto">
          <a:xfrm>
            <a:off x="475488" y="3898011"/>
            <a:ext cx="27889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4265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D180-47DE-4017-B64E-A97724AE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Mural</a:t>
            </a:r>
          </a:p>
        </p:txBody>
      </p:sp>
      <p:pic>
        <p:nvPicPr>
          <p:cNvPr id="4" name="Picture 3" descr="A picture containing text, electronics, screenshot, display&#10;&#10;Description automatically generated">
            <a:extLst>
              <a:ext uri="{FF2B5EF4-FFF2-40B4-BE49-F238E27FC236}">
                <a16:creationId xmlns:a16="http://schemas.microsoft.com/office/drawing/2014/main" id="{15AC11EE-867A-49BD-9D59-4ED21EA9B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5706"/>
            <a:ext cx="5269085" cy="33765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003C2E-EEB6-4539-8368-C5746ABF8A39}"/>
              </a:ext>
            </a:extLst>
          </p:cNvPr>
          <p:cNvSpPr txBox="1"/>
          <p:nvPr/>
        </p:nvSpPr>
        <p:spPr>
          <a:xfrm>
            <a:off x="757954" y="822577"/>
            <a:ext cx="882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Mural is an alternative option that allows for visualisation of the entire journey together, with more flexibility for layouts and connections.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308F3-1948-4AFB-A493-9A6F9776EBAC}"/>
              </a:ext>
            </a:extLst>
          </p:cNvPr>
          <p:cNvSpPr txBox="1"/>
          <p:nvPr/>
        </p:nvSpPr>
        <p:spPr>
          <a:xfrm>
            <a:off x="729379" y="2181225"/>
            <a:ext cx="52690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88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Can visualise entire journey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88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88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Maximum flexibility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88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88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More time to build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88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88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Visible to many users without license.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88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64B33A-C94D-4C17-BF64-E5515A3DF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400" y="2297877"/>
            <a:ext cx="3770926" cy="237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99834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226D76-DFDC-493D-BC2A-95A0A748F140}"/>
              </a:ext>
            </a:extLst>
          </p:cNvPr>
          <p:cNvSpPr txBox="1"/>
          <p:nvPr/>
        </p:nvSpPr>
        <p:spPr>
          <a:xfrm>
            <a:off x="0" y="342781"/>
            <a:ext cx="6096000" cy="347769"/>
          </a:xfrm>
          <a:prstGeom prst="rect">
            <a:avLst/>
          </a:prstGeom>
          <a:solidFill>
            <a:srgbClr val="585858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1 - Unmet Need 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Uses a wide variety of treatments 1</a:t>
            </a:r>
            <a:r>
              <a:rPr kumimoji="0" lang="en-GB" sz="1050" b="0" i="0" u="none" strike="noStrike" kern="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st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 line, including JAKs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7C206-623B-4EC4-A2AB-386E2D02627B}"/>
              </a:ext>
            </a:extLst>
          </p:cNvPr>
          <p:cNvSpPr txBox="1"/>
          <p:nvPr/>
        </p:nvSpPr>
        <p:spPr>
          <a:xfrm>
            <a:off x="6096000" y="342781"/>
            <a:ext cx="6096000" cy="347769"/>
          </a:xfrm>
          <a:prstGeom prst="rect">
            <a:avLst/>
          </a:prstGeom>
          <a:solidFill>
            <a:srgbClr val="C1B29C"/>
          </a:solidFill>
        </p:spPr>
        <p:txBody>
          <a:bodyPr wrap="square" tIns="36000" bIns="36000" rtlCol="0" anchor="ctr" anchorCtr="0">
            <a:noAutofit/>
          </a:bodyPr>
          <a:lstStyle>
            <a:defPPr>
              <a:defRPr lang="en-US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9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2 - Research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: Uses a wide variety of treatments 1st line, including JAKs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D9D066-2FC7-4081-9876-23A13E2FFEC1}"/>
              </a:ext>
            </a:extLst>
          </p:cNvPr>
          <p:cNvSpPr txBox="1"/>
          <p:nvPr/>
        </p:nvSpPr>
        <p:spPr>
          <a:xfrm>
            <a:off x="1171404" y="724106"/>
            <a:ext cx="98491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Galapagos Goal: 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Insert the Galapagos goal from the current adoption stage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F9AF84-5726-40D1-ADC3-7A2A5FC3C1FA}"/>
              </a:ext>
            </a:extLst>
          </p:cNvPr>
          <p:cNvSpPr txBox="1"/>
          <p:nvPr/>
        </p:nvSpPr>
        <p:spPr>
          <a:xfrm>
            <a:off x="1171404" y="941659"/>
            <a:ext cx="98491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Adoption Stage Barrier: 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Insert Galapagos the barrier for the current adoption stage 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97FD9D-49DE-47A0-9A2D-09BEB025AACA}"/>
              </a:ext>
            </a:extLst>
          </p:cNvPr>
          <p:cNvSpPr txBox="1"/>
          <p:nvPr/>
        </p:nvSpPr>
        <p:spPr>
          <a:xfrm>
            <a:off x="0" y="0"/>
            <a:ext cx="6096000" cy="347769"/>
          </a:xfrm>
          <a:prstGeom prst="rect">
            <a:avLst/>
          </a:prstGeom>
          <a:solidFill>
            <a:srgbClr val="585858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Journey</a:t>
            </a: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5" name="Picture 14" descr="A picture containing clock, drawing, room&#10;&#10;Description automatically generated">
            <a:extLst>
              <a:ext uri="{FF2B5EF4-FFF2-40B4-BE49-F238E27FC236}">
                <a16:creationId xmlns:a16="http://schemas.microsoft.com/office/drawing/2014/main" id="{197CB2C7-0C9B-42E2-8F15-003B9D74C0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37" y="18912"/>
            <a:ext cx="346064" cy="346064"/>
          </a:xfrm>
          <a:prstGeom prst="rect">
            <a:avLst/>
          </a:prstGeom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07A1A9-AEB7-4965-861A-C08513ADA4D1}"/>
              </a:ext>
            </a:extLst>
          </p:cNvPr>
          <p:cNvSpPr txBox="1"/>
          <p:nvPr/>
        </p:nvSpPr>
        <p:spPr>
          <a:xfrm>
            <a:off x="6096000" y="0"/>
            <a:ext cx="6096000" cy="347769"/>
          </a:xfrm>
          <a:prstGeom prst="rect">
            <a:avLst/>
          </a:prstGeom>
          <a:solidFill>
            <a:srgbClr val="585858"/>
          </a:solidFill>
        </p:spPr>
        <p:txBody>
          <a:bodyPr wrap="square" tIns="36000" bIns="36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Scenario 1</a:t>
            </a:r>
            <a:endParaRPr kumimoji="0" lang="en-GB" sz="105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1FAD771E-8F4B-4C0B-B124-EF3D16E36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109" y="23295"/>
            <a:ext cx="350670" cy="35067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681A9C92-0FC8-46B0-8542-7A7ADC301AB7}"/>
              </a:ext>
            </a:extLst>
          </p:cNvPr>
          <p:cNvSpPr/>
          <p:nvPr/>
        </p:nvSpPr>
        <p:spPr bwMode="auto">
          <a:xfrm>
            <a:off x="5763237" y="373965"/>
            <a:ext cx="478172" cy="293290"/>
          </a:xfrm>
          <a:prstGeom prst="rightArrow">
            <a:avLst/>
          </a:prstGeom>
          <a:solidFill>
            <a:srgbClr val="58585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846000C-2A2D-4A8B-A061-DBEC204AC798}"/>
              </a:ext>
            </a:extLst>
          </p:cNvPr>
          <p:cNvSpPr/>
          <p:nvPr/>
        </p:nvSpPr>
        <p:spPr bwMode="auto">
          <a:xfrm rot="10800000">
            <a:off x="9558804" y="111370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298C680F-1853-4486-B071-7890E0DCD7CD}"/>
              </a:ext>
            </a:extLst>
          </p:cNvPr>
          <p:cNvSpPr/>
          <p:nvPr/>
        </p:nvSpPr>
        <p:spPr bwMode="auto">
          <a:xfrm rot="10800000">
            <a:off x="3444347" y="111370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F31D432-20E7-486B-A743-77C8D87EAA4E}"/>
              </a:ext>
            </a:extLst>
          </p:cNvPr>
          <p:cNvSpPr/>
          <p:nvPr/>
        </p:nvSpPr>
        <p:spPr bwMode="auto">
          <a:xfrm rot="10800000">
            <a:off x="5787677" y="475229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E10F89A-0D01-4BDF-AD1B-BF401069E3F3}"/>
              </a:ext>
            </a:extLst>
          </p:cNvPr>
          <p:cNvSpPr/>
          <p:nvPr/>
        </p:nvSpPr>
        <p:spPr bwMode="auto">
          <a:xfrm rot="10800000">
            <a:off x="11893975" y="466028"/>
            <a:ext cx="141942" cy="10535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3C4068C3-4920-4AD6-88A6-14F9632F1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283" y="18912"/>
            <a:ext cx="357525" cy="3575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8444F35-47D9-4B85-AB47-52E1CB40A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490" y="18912"/>
            <a:ext cx="357525" cy="357525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59DF7343-530C-462A-9976-A766FB1F5C05}"/>
              </a:ext>
            </a:extLst>
          </p:cNvPr>
          <p:cNvSpPr/>
          <p:nvPr/>
        </p:nvSpPr>
        <p:spPr bwMode="auto">
          <a:xfrm>
            <a:off x="0" y="2029968"/>
            <a:ext cx="1258015" cy="448056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42791A8-9192-43CA-8ED4-A2206D430C1A}"/>
              </a:ext>
            </a:extLst>
          </p:cNvPr>
          <p:cNvSpPr/>
          <p:nvPr/>
        </p:nvSpPr>
        <p:spPr bwMode="auto">
          <a:xfrm>
            <a:off x="0" y="3763663"/>
            <a:ext cx="1258015" cy="448056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1BF0186-8F8B-46A2-8F60-A4E27079173C}"/>
              </a:ext>
            </a:extLst>
          </p:cNvPr>
          <p:cNvSpPr/>
          <p:nvPr/>
        </p:nvSpPr>
        <p:spPr bwMode="auto">
          <a:xfrm>
            <a:off x="-24637" y="5468285"/>
            <a:ext cx="1258015" cy="448056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90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D5802-259A-472F-B643-E69CCDF44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91CEF-B128-4830-B512-F8C5A77865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B982B-A6C9-446E-92C1-55F26A02D7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73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DE9240B9-B268-46DA-8919-F0E5E53904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DDCAD4-B544-4BA6-8202-AFDF9A70B494}"/>
              </a:ext>
            </a:extLst>
          </p:cNvPr>
          <p:cNvSpPr/>
          <p:nvPr/>
        </p:nvSpPr>
        <p:spPr bwMode="auto">
          <a:xfrm>
            <a:off x="0" y="-1"/>
            <a:ext cx="12192000" cy="6858001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F715D4-0440-4F2A-B10A-C5E6679D8E46}"/>
              </a:ext>
            </a:extLst>
          </p:cNvPr>
          <p:cNvSpPr txBox="1"/>
          <p:nvPr/>
        </p:nvSpPr>
        <p:spPr>
          <a:xfrm>
            <a:off x="401722" y="2900680"/>
            <a:ext cx="3293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HCP Journey 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F588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Workshop 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86028D-BB43-4C82-B42F-AD37BD3C1BDD}"/>
              </a:ext>
            </a:extLst>
          </p:cNvPr>
          <p:cNvCxnSpPr>
            <a:cxnSpLocks/>
          </p:cNvCxnSpPr>
          <p:nvPr/>
        </p:nvCxnSpPr>
        <p:spPr bwMode="auto">
          <a:xfrm>
            <a:off x="475488" y="3898011"/>
            <a:ext cx="27889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469A092-A161-4D41-88A5-0ACDFCE29DF5}"/>
              </a:ext>
            </a:extLst>
          </p:cNvPr>
          <p:cNvSpPr txBox="1"/>
          <p:nvPr/>
        </p:nvSpPr>
        <p:spPr>
          <a:xfrm>
            <a:off x="448056" y="4026027"/>
            <a:ext cx="2788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Friday 23rd March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Core project team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992EF8-3C27-42E1-B089-917F5A790DD1}"/>
              </a:ext>
            </a:extLst>
          </p:cNvPr>
          <p:cNvCxnSpPr>
            <a:cxnSpLocks/>
          </p:cNvCxnSpPr>
          <p:nvPr/>
        </p:nvCxnSpPr>
        <p:spPr bwMode="auto">
          <a:xfrm>
            <a:off x="475488" y="4808347"/>
            <a:ext cx="27889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" name="Picture 1">
            <a:extLst>
              <a:ext uri="{FF2B5EF4-FFF2-40B4-BE49-F238E27FC236}">
                <a16:creationId xmlns:a16="http://schemas.microsoft.com/office/drawing/2014/main" id="{536587D1-A4F4-4D0D-A6EA-70D3534149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6000"/>
          </a:blip>
          <a:srcRect l="7692" t="27780" r="8073" b="19481"/>
          <a:stretch/>
        </p:blipFill>
        <p:spPr>
          <a:xfrm>
            <a:off x="24409" y="752856"/>
            <a:ext cx="12099939" cy="22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2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23B6CF-857A-4DC8-9C06-DCF57E10E0D8}"/>
              </a:ext>
            </a:extLst>
          </p:cNvPr>
          <p:cNvSpPr/>
          <p:nvPr/>
        </p:nvSpPr>
        <p:spPr>
          <a:xfrm>
            <a:off x="3044631" y="292813"/>
            <a:ext cx="5858137" cy="625232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24000" rtlCol="0" anchor="t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A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4B4B53"/>
              </a:solidFill>
              <a:effectLst/>
              <a:uLnTx/>
              <a:uFillTx/>
              <a:latin typeface="Anodina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679B81-4A76-4259-9107-FB2C65CD1968}"/>
              </a:ext>
            </a:extLst>
          </p:cNvPr>
          <p:cNvSpPr/>
          <p:nvPr/>
        </p:nvSpPr>
        <p:spPr>
          <a:xfrm>
            <a:off x="3246394" y="3417243"/>
            <a:ext cx="5338523" cy="253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Powered by Insight &amp; data (try to combine where possible to see 360 view)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57038-A9BC-41A7-AAC9-A5E1F8725F6A}"/>
              </a:ext>
            </a:extLst>
          </p:cNvPr>
          <p:cNvSpPr/>
          <p:nvPr/>
        </p:nvSpPr>
        <p:spPr>
          <a:xfrm>
            <a:off x="3246393" y="5791375"/>
            <a:ext cx="5338523" cy="2534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Based on fact, not feeling (where possible)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6C5DC2-B625-4AAD-BC09-33268515C99A}"/>
              </a:ext>
            </a:extLst>
          </p:cNvPr>
          <p:cNvSpPr/>
          <p:nvPr/>
        </p:nvSpPr>
        <p:spPr>
          <a:xfrm>
            <a:off x="3044631" y="292814"/>
            <a:ext cx="5858137" cy="2665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odina"/>
                <a:ea typeface="+mn-ea"/>
                <a:cs typeface="+mn-cs"/>
              </a:rPr>
              <a:t>Journey Principles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2D5B62-52ED-4213-9B01-739EC5AA8D9E}"/>
              </a:ext>
            </a:extLst>
          </p:cNvPr>
          <p:cNvSpPr/>
          <p:nvPr/>
        </p:nvSpPr>
        <p:spPr>
          <a:xfrm>
            <a:off x="3073630" y="568131"/>
            <a:ext cx="5800136" cy="26652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Anodina"/>
                <a:ea typeface="+mn-ea"/>
                <a:cs typeface="+mn-cs"/>
              </a:rPr>
              <a:t>What is the priority?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A4B85F-E2D4-4627-B6D9-B5B9EFEE693E}"/>
              </a:ext>
            </a:extLst>
          </p:cNvPr>
          <p:cNvSpPr/>
          <p:nvPr/>
        </p:nvSpPr>
        <p:spPr>
          <a:xfrm>
            <a:off x="3238003" y="4104813"/>
            <a:ext cx="5338523" cy="253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Various access points (into journey)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89659E-12AA-46D1-B920-738ECB533300}"/>
              </a:ext>
            </a:extLst>
          </p:cNvPr>
          <p:cNvSpPr/>
          <p:nvPr/>
        </p:nvSpPr>
        <p:spPr>
          <a:xfrm>
            <a:off x="3246394" y="2101651"/>
            <a:ext cx="5338523" cy="3373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Addressing customer needs and preferences – leveraging market research (content, channel, style, time)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D2E8D8-0C4E-4F11-A849-08A86E69CA0E}"/>
              </a:ext>
            </a:extLst>
          </p:cNvPr>
          <p:cNvSpPr/>
          <p:nvPr/>
        </p:nvSpPr>
        <p:spPr>
          <a:xfrm>
            <a:off x="3246394" y="4438449"/>
            <a:ext cx="5338523" cy="253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Linked to key events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7A5890-4597-4712-8C78-F9459EC9C239}"/>
              </a:ext>
            </a:extLst>
          </p:cNvPr>
          <p:cNvSpPr/>
          <p:nvPr/>
        </p:nvSpPr>
        <p:spPr>
          <a:xfrm>
            <a:off x="3246394" y="1416411"/>
            <a:ext cx="5338523" cy="253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Reflect brand plan and prioritization of activation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FED1DB-334B-4ACA-AB40-E42B67AAA3C5}"/>
              </a:ext>
            </a:extLst>
          </p:cNvPr>
          <p:cNvSpPr/>
          <p:nvPr/>
        </p:nvSpPr>
        <p:spPr>
          <a:xfrm>
            <a:off x="3246394" y="1759031"/>
            <a:ext cx="5338523" cy="253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Simple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E9FA38-E4BB-4CF8-A4C9-90FD0914F4BF}"/>
              </a:ext>
            </a:extLst>
          </p:cNvPr>
          <p:cNvSpPr/>
          <p:nvPr/>
        </p:nvSpPr>
        <p:spPr>
          <a:xfrm>
            <a:off x="3277503" y="2516555"/>
            <a:ext cx="5338523" cy="4081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Actionable today = channel maturity, content is there, or where consent is required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19E0A2-78B7-4975-8E25-C095E9B11C95}"/>
              </a:ext>
            </a:extLst>
          </p:cNvPr>
          <p:cNvSpPr/>
          <p:nvPr/>
        </p:nvSpPr>
        <p:spPr>
          <a:xfrm>
            <a:off x="3246394" y="1073791"/>
            <a:ext cx="5338523" cy="253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Practical / Pragmatic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13502A-6976-4E6C-95C9-AE0F0419EB73}"/>
              </a:ext>
            </a:extLst>
          </p:cNvPr>
          <p:cNvCxnSpPr/>
          <p:nvPr/>
        </p:nvCxnSpPr>
        <p:spPr bwMode="auto">
          <a:xfrm flipV="1">
            <a:off x="8791574" y="914400"/>
            <a:ext cx="0" cy="562194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F0B6E59-D7E7-4083-A9D4-8DC827711889}"/>
              </a:ext>
            </a:extLst>
          </p:cNvPr>
          <p:cNvSpPr/>
          <p:nvPr/>
        </p:nvSpPr>
        <p:spPr>
          <a:xfrm>
            <a:off x="3246394" y="3759863"/>
            <a:ext cx="5338523" cy="2304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‘Aligned to CRM/CDP’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F807A5-71C0-489F-BF50-290205EED7CA}"/>
              </a:ext>
            </a:extLst>
          </p:cNvPr>
          <p:cNvSpPr/>
          <p:nvPr/>
        </p:nvSpPr>
        <p:spPr>
          <a:xfrm>
            <a:off x="3260723" y="5493839"/>
            <a:ext cx="5338523" cy="2094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Leverages digital and physical touchpoints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B421B9-88AE-4195-A676-C6C18320FBFC}"/>
              </a:ext>
            </a:extLst>
          </p:cNvPr>
          <p:cNvSpPr/>
          <p:nvPr/>
        </p:nvSpPr>
        <p:spPr>
          <a:xfrm>
            <a:off x="3269113" y="4768560"/>
            <a:ext cx="5338523" cy="253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Journeys are connected and not in isolation</a:t>
            </a:r>
          </a:p>
        </p:txBody>
      </p:sp>
    </p:spTree>
    <p:extLst>
      <p:ext uri="{BB962C8B-B14F-4D97-AF65-F5344CB8AC3E}">
        <p14:creationId xmlns:p14="http://schemas.microsoft.com/office/powerpoint/2010/main" val="4096319990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AF8BD-E457-4D19-9F7A-A39E7123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 Comparison</a:t>
            </a:r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2328FEC1-5F83-4928-BA52-BC8606653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613" y="1270068"/>
            <a:ext cx="2131410" cy="904235"/>
          </a:xfrm>
          <a:prstGeom prst="rect">
            <a:avLst/>
          </a:prstGeom>
        </p:spPr>
      </p:pic>
      <p:pic>
        <p:nvPicPr>
          <p:cNvPr id="9" name="Picture 8" descr="A picture containing text, clipart, sign&#10;&#10;Description automatically generated">
            <a:extLst>
              <a:ext uri="{FF2B5EF4-FFF2-40B4-BE49-F238E27FC236}">
                <a16:creationId xmlns:a16="http://schemas.microsoft.com/office/drawing/2014/main" id="{CC8AF076-0487-4827-B699-62A17B0F0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516" y="1513392"/>
            <a:ext cx="2590554" cy="481013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44150B8F-49F8-4A75-ACE4-0139266FDF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11" b="29472"/>
          <a:stretch/>
        </p:blipFill>
        <p:spPr>
          <a:xfrm>
            <a:off x="9017413" y="1466849"/>
            <a:ext cx="2717388" cy="575181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1D8652F0-08E2-40C8-BCC7-D0D462A06A40}"/>
              </a:ext>
            </a:extLst>
          </p:cNvPr>
          <p:cNvGraphicFramePr>
            <a:graphicFrameLocks noGrp="1"/>
          </p:cNvGraphicFramePr>
          <p:nvPr/>
        </p:nvGraphicFramePr>
        <p:xfrm>
          <a:off x="276225" y="2174302"/>
          <a:ext cx="11487151" cy="37475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3307">
                  <a:extLst>
                    <a:ext uri="{9D8B030D-6E8A-4147-A177-3AD203B41FA5}">
                      <a16:colId xmlns:a16="http://schemas.microsoft.com/office/drawing/2014/main" val="3191271448"/>
                    </a:ext>
                  </a:extLst>
                </a:gridCol>
                <a:gridCol w="2847948">
                  <a:extLst>
                    <a:ext uri="{9D8B030D-6E8A-4147-A177-3AD203B41FA5}">
                      <a16:colId xmlns:a16="http://schemas.microsoft.com/office/drawing/2014/main" val="3749805036"/>
                    </a:ext>
                  </a:extLst>
                </a:gridCol>
                <a:gridCol w="2847948">
                  <a:extLst>
                    <a:ext uri="{9D8B030D-6E8A-4147-A177-3AD203B41FA5}">
                      <a16:colId xmlns:a16="http://schemas.microsoft.com/office/drawing/2014/main" val="1305512919"/>
                    </a:ext>
                  </a:extLst>
                </a:gridCol>
                <a:gridCol w="2847948">
                  <a:extLst>
                    <a:ext uri="{9D8B030D-6E8A-4147-A177-3AD203B41FA5}">
                      <a16:colId xmlns:a16="http://schemas.microsoft.com/office/drawing/2014/main" val="1708123540"/>
                    </a:ext>
                  </a:extLst>
                </a:gridCol>
              </a:tblGrid>
              <a:tr h="416393">
                <a:tc>
                  <a:txBody>
                    <a:bodyPr/>
                    <a:lstStyle/>
                    <a:p>
                      <a:pPr algn="r"/>
                      <a:r>
                        <a:rPr lang="en-GB" sz="1200" b="1" dirty="0">
                          <a:solidFill>
                            <a:schemeClr val="accent6"/>
                          </a:solidFill>
                        </a:rPr>
                        <a:t>Easily Editable – Basic Changes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953681"/>
                  </a:ext>
                </a:extLst>
              </a:tr>
              <a:tr h="416393">
                <a:tc>
                  <a:txBody>
                    <a:bodyPr/>
                    <a:lstStyle/>
                    <a:p>
                      <a:pPr algn="r"/>
                      <a:r>
                        <a:rPr lang="en-GB" sz="1200" b="1" dirty="0">
                          <a:solidFill>
                            <a:schemeClr val="accent6"/>
                          </a:solidFill>
                        </a:rPr>
                        <a:t>Easily Editable – Structural Changes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608063"/>
                  </a:ext>
                </a:extLst>
              </a:tr>
              <a:tr h="416393">
                <a:tc>
                  <a:txBody>
                    <a:bodyPr/>
                    <a:lstStyle/>
                    <a:p>
                      <a:pPr algn="r"/>
                      <a:r>
                        <a:rPr lang="en-GB" sz="1200" b="1" dirty="0">
                          <a:solidFill>
                            <a:schemeClr val="accent6"/>
                          </a:solidFill>
                        </a:rPr>
                        <a:t>Learning Curve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322089"/>
                  </a:ext>
                </a:extLst>
              </a:tr>
              <a:tr h="416393">
                <a:tc>
                  <a:txBody>
                    <a:bodyPr/>
                    <a:lstStyle/>
                    <a:p>
                      <a:pPr algn="r"/>
                      <a:r>
                        <a:rPr lang="en-GB" sz="1200" b="1" dirty="0">
                          <a:solidFill>
                            <a:schemeClr val="accent6"/>
                          </a:solidFill>
                        </a:rPr>
                        <a:t>Live Collaboration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171345"/>
                  </a:ext>
                </a:extLst>
              </a:tr>
              <a:tr h="416393">
                <a:tc>
                  <a:txBody>
                    <a:bodyPr/>
                    <a:lstStyle/>
                    <a:p>
                      <a:pPr algn="r"/>
                      <a:r>
                        <a:rPr lang="en-GB" sz="1200" b="1" dirty="0">
                          <a:solidFill>
                            <a:schemeClr val="accent6"/>
                          </a:solidFill>
                        </a:rPr>
                        <a:t>Flexibility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918572"/>
                  </a:ext>
                </a:extLst>
              </a:tr>
              <a:tr h="416393">
                <a:tc>
                  <a:txBody>
                    <a:bodyPr/>
                    <a:lstStyle/>
                    <a:p>
                      <a:pPr algn="r"/>
                      <a:r>
                        <a:rPr lang="en-GB" sz="1200" b="1" dirty="0">
                          <a:solidFill>
                            <a:schemeClr val="accent6"/>
                          </a:solidFill>
                        </a:rPr>
                        <a:t>Readability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8787"/>
                  </a:ext>
                </a:extLst>
              </a:tr>
              <a:tr h="416393">
                <a:tc>
                  <a:txBody>
                    <a:bodyPr/>
                    <a:lstStyle/>
                    <a:p>
                      <a:pPr algn="r"/>
                      <a:r>
                        <a:rPr lang="en-GB" sz="1200" b="1" dirty="0">
                          <a:solidFill>
                            <a:schemeClr val="accent6"/>
                          </a:solidFill>
                        </a:rPr>
                        <a:t>Full map visualisation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127951"/>
                  </a:ext>
                </a:extLst>
              </a:tr>
              <a:tr h="416393">
                <a:tc>
                  <a:txBody>
                    <a:bodyPr/>
                    <a:lstStyle/>
                    <a:p>
                      <a:pPr algn="r"/>
                      <a:r>
                        <a:rPr lang="en-GB" sz="1200" b="1" dirty="0">
                          <a:solidFill>
                            <a:schemeClr val="accent6"/>
                          </a:solidFill>
                        </a:rPr>
                        <a:t>Guided Journey Creation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059717"/>
                  </a:ext>
                </a:extLst>
              </a:tr>
              <a:tr h="416393">
                <a:tc>
                  <a:txBody>
                    <a:bodyPr/>
                    <a:lstStyle/>
                    <a:p>
                      <a:pPr marL="0" marR="0" lvl="0" indent="0" algn="r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accent6"/>
                          </a:solidFill>
                        </a:rPr>
                        <a:t>Cost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753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91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DE9240B9-B268-46DA-8919-F0E5E53904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DDCAD4-B544-4BA6-8202-AFDF9A70B494}"/>
              </a:ext>
            </a:extLst>
          </p:cNvPr>
          <p:cNvSpPr/>
          <p:nvPr/>
        </p:nvSpPr>
        <p:spPr bwMode="auto">
          <a:xfrm>
            <a:off x="0" y="-1"/>
            <a:ext cx="12192000" cy="6858001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pic>
        <p:nvPicPr>
          <p:cNvPr id="15" name="Picture 1">
            <a:extLst>
              <a:ext uri="{FF2B5EF4-FFF2-40B4-BE49-F238E27FC236}">
                <a16:creationId xmlns:a16="http://schemas.microsoft.com/office/drawing/2014/main" id="{536587D1-A4F4-4D0D-A6EA-70D3534149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6000"/>
          </a:blip>
          <a:srcRect l="7692" t="27780" r="8073" b="19481"/>
          <a:stretch/>
        </p:blipFill>
        <p:spPr>
          <a:xfrm>
            <a:off x="24409" y="752856"/>
            <a:ext cx="12099939" cy="22463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FAE05A-13DB-4752-9069-0AEF38BA1591}"/>
              </a:ext>
            </a:extLst>
          </p:cNvPr>
          <p:cNvSpPr txBox="1"/>
          <p:nvPr/>
        </p:nvSpPr>
        <p:spPr>
          <a:xfrm>
            <a:off x="401722" y="2900680"/>
            <a:ext cx="3293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Option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F588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PowerPoint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3ED528-006F-4293-82DD-EA3F3F9F2B08}"/>
              </a:ext>
            </a:extLst>
          </p:cNvPr>
          <p:cNvCxnSpPr>
            <a:cxnSpLocks/>
          </p:cNvCxnSpPr>
          <p:nvPr/>
        </p:nvCxnSpPr>
        <p:spPr bwMode="auto">
          <a:xfrm>
            <a:off x="475488" y="3898011"/>
            <a:ext cx="27889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7822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14E8FF3-0B84-4ABE-B050-06F2FF56D991}"/>
              </a:ext>
            </a:extLst>
          </p:cNvPr>
          <p:cNvSpPr/>
          <p:nvPr/>
        </p:nvSpPr>
        <p:spPr bwMode="auto">
          <a:xfrm>
            <a:off x="619125" y="1333500"/>
            <a:ext cx="10496550" cy="33337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68E05-EFCE-488C-BB5F-FB19C6753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PPT touchpoint principles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ECBE-CF40-48A2-8DFF-A9343DD53BD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33283" y="1554163"/>
            <a:ext cx="9744217" cy="4343400"/>
          </a:xfrm>
        </p:spPr>
        <p:txBody>
          <a:bodyPr/>
          <a:lstStyle/>
          <a:p>
            <a:r>
              <a:rPr lang="en-GB" sz="2000" dirty="0"/>
              <a:t>Fill the space with useful information – the touchpoints are priority from a UX perspective</a:t>
            </a:r>
          </a:p>
          <a:p>
            <a:r>
              <a:rPr lang="en-GB" sz="2000" dirty="0"/>
              <a:t>Standard format across pages for navigation</a:t>
            </a:r>
          </a:p>
          <a:p>
            <a:r>
              <a:rPr lang="en-GB" sz="2000" dirty="0"/>
              <a:t>7 steps per adoption stage (marketing rule of thumb)</a:t>
            </a:r>
          </a:p>
          <a:p>
            <a:r>
              <a:rPr lang="en-GB" sz="2000" dirty="0"/>
              <a:t>The more descriptive each touchpoint is the easier it is to execute: </a:t>
            </a:r>
          </a:p>
          <a:p>
            <a:pPr lvl="1"/>
            <a:r>
              <a:rPr lang="en-GB" sz="1800" b="1" dirty="0">
                <a:solidFill>
                  <a:schemeClr val="tx2"/>
                </a:solidFill>
              </a:rPr>
              <a:t>Channel – Goal of Interaction - Message – Link to Content – KPIs – Link to playbooks</a:t>
            </a:r>
          </a:p>
          <a:p>
            <a:endParaRPr lang="en-GB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A57729-F1AE-466C-A501-164D31B19492}"/>
              </a:ext>
            </a:extLst>
          </p:cNvPr>
          <p:cNvSpPr txBox="1"/>
          <p:nvPr/>
        </p:nvSpPr>
        <p:spPr>
          <a:xfrm>
            <a:off x="619125" y="4840448"/>
            <a:ext cx="10261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ea typeface="+mn-ea"/>
                <a:cs typeface="+mn-cs"/>
              </a:rPr>
              <a:t>Experience – can result in huge files that have usage limitations.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ea typeface="+mn-ea"/>
                <a:cs typeface="+mn-cs"/>
              </a:rPr>
              <a:t>Quick changes are often difficult and require lots of moving things around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ea typeface="+mn-ea"/>
                <a:cs typeface="+mn-cs"/>
              </a:rPr>
              <a:t>Need to be easily copied into a PPT for presenting the outputs clearly.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ea typeface="+mn-ea"/>
                <a:cs typeface="+mn-cs"/>
              </a:rPr>
              <a:t>Option could be to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ea typeface="+mn-ea"/>
                <a:cs typeface="+mn-cs"/>
              </a:rPr>
              <a:t>to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ea typeface="+mn-ea"/>
                <a:cs typeface="+mn-cs"/>
              </a:rPr>
              <a:t> design in a tool, and manage elsewhere.</a:t>
            </a:r>
          </a:p>
        </p:txBody>
      </p:sp>
    </p:spTree>
    <p:extLst>
      <p:ext uri="{BB962C8B-B14F-4D97-AF65-F5344CB8AC3E}">
        <p14:creationId xmlns:p14="http://schemas.microsoft.com/office/powerpoint/2010/main" val="874096528"/>
      </p:ext>
    </p:extLst>
  </p:cSld>
  <p:clrMapOvr>
    <a:masterClrMapping/>
  </p:clrMapOvr>
  <p:transition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alapagos_template_Basic">
  <a:themeElements>
    <a:clrScheme name="GALAPAGOS_Basic Deck">
      <a:dk1>
        <a:srgbClr val="000000"/>
      </a:dk1>
      <a:lt1>
        <a:sysClr val="window" lastClr="FFFFFF"/>
      </a:lt1>
      <a:dk2>
        <a:srgbClr val="00463E"/>
      </a:dk2>
      <a:lt2>
        <a:srgbClr val="808080"/>
      </a:lt2>
      <a:accent1>
        <a:srgbClr val="F58800"/>
      </a:accent1>
      <a:accent2>
        <a:srgbClr val="00463E"/>
      </a:accent2>
      <a:accent3>
        <a:srgbClr val="54A0E0"/>
      </a:accent3>
      <a:accent4>
        <a:srgbClr val="808080"/>
      </a:accent4>
      <a:accent5>
        <a:srgbClr val="F8AC40"/>
      </a:accent5>
      <a:accent6>
        <a:srgbClr val="3D6960"/>
      </a:accent6>
      <a:hlink>
        <a:srgbClr val="54A0E0"/>
      </a:hlink>
      <a:folHlink>
        <a:srgbClr val="808080"/>
      </a:folHlink>
    </a:clrScheme>
    <a:fontScheme name="GLPGtemplate2008_confi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lnDef>
  </a:objectDefaults>
  <a:extraClrSchemeLst>
    <a:extraClrScheme>
      <a:clrScheme name="GLPGtemplate2008_confi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PGtemplate2008_confi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8">
        <a:dk1>
          <a:srgbClr val="000000"/>
        </a:dk1>
        <a:lt1>
          <a:srgbClr val="FFFFFF"/>
        </a:lt1>
        <a:dk2>
          <a:srgbClr val="015C55"/>
        </a:dk2>
        <a:lt2>
          <a:srgbClr val="808080"/>
        </a:lt2>
        <a:accent1>
          <a:srgbClr val="DF6C00"/>
        </a:accent1>
        <a:accent2>
          <a:srgbClr val="015C55"/>
        </a:accent2>
        <a:accent3>
          <a:srgbClr val="FFFFFF"/>
        </a:accent3>
        <a:accent4>
          <a:srgbClr val="000000"/>
        </a:accent4>
        <a:accent5>
          <a:srgbClr val="ECBAAA"/>
        </a:accent5>
        <a:accent6>
          <a:srgbClr val="01534C"/>
        </a:accent6>
        <a:hlink>
          <a:srgbClr val="99CC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Template_2019_Confidential.pptx [Read-Only]" id="{82F71833-905D-439F-96D6-B9556E8C00EF}" vid="{8CFD8E06-D04D-4387-9277-E41FC907AB72}"/>
    </a:ext>
  </a:extLst>
</a:theme>
</file>

<file path=ppt/theme/theme2.xml><?xml version="1.0" encoding="utf-8"?>
<a:theme xmlns:a="http://schemas.openxmlformats.org/drawingml/2006/main" name="1_Office Theme">
  <a:themeElements>
    <a:clrScheme name="BRAND X_edit">
      <a:dk1>
        <a:srgbClr val="000000"/>
      </a:dk1>
      <a:lt1>
        <a:srgbClr val="FFFFFF"/>
      </a:lt1>
      <a:dk2>
        <a:srgbClr val="585858"/>
      </a:dk2>
      <a:lt2>
        <a:srgbClr val="F4F4F4"/>
      </a:lt2>
      <a:accent1>
        <a:srgbClr val="005DAB"/>
      </a:accent1>
      <a:accent2>
        <a:srgbClr val="A3C8C8"/>
      </a:accent2>
      <a:accent3>
        <a:srgbClr val="A5A6A5"/>
      </a:accent3>
      <a:accent4>
        <a:srgbClr val="A0B266"/>
      </a:accent4>
      <a:accent5>
        <a:srgbClr val="DEB3A8"/>
      </a:accent5>
      <a:accent6>
        <a:srgbClr val="C1B29C"/>
      </a:accent6>
      <a:hlink>
        <a:srgbClr val="005DAB"/>
      </a:hlink>
      <a:folHlink>
        <a:srgbClr val="A4C8C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Galapagos_template_Basic">
  <a:themeElements>
    <a:clrScheme name="GALAPAGOS_Basic Deck">
      <a:dk1>
        <a:srgbClr val="000000"/>
      </a:dk1>
      <a:lt1>
        <a:sysClr val="window" lastClr="FFFFFF"/>
      </a:lt1>
      <a:dk2>
        <a:srgbClr val="00463E"/>
      </a:dk2>
      <a:lt2>
        <a:srgbClr val="808080"/>
      </a:lt2>
      <a:accent1>
        <a:srgbClr val="F58800"/>
      </a:accent1>
      <a:accent2>
        <a:srgbClr val="00463E"/>
      </a:accent2>
      <a:accent3>
        <a:srgbClr val="54A0E0"/>
      </a:accent3>
      <a:accent4>
        <a:srgbClr val="808080"/>
      </a:accent4>
      <a:accent5>
        <a:srgbClr val="F8AC40"/>
      </a:accent5>
      <a:accent6>
        <a:srgbClr val="3D6960"/>
      </a:accent6>
      <a:hlink>
        <a:srgbClr val="54A0E0"/>
      </a:hlink>
      <a:folHlink>
        <a:srgbClr val="808080"/>
      </a:folHlink>
    </a:clrScheme>
    <a:fontScheme name="GLPGtemplate2008_confi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lnDef>
  </a:objectDefaults>
  <a:extraClrSchemeLst>
    <a:extraClrScheme>
      <a:clrScheme name="GLPGtemplate2008_confi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PGtemplate2008_confi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8">
        <a:dk1>
          <a:srgbClr val="000000"/>
        </a:dk1>
        <a:lt1>
          <a:srgbClr val="FFFFFF"/>
        </a:lt1>
        <a:dk2>
          <a:srgbClr val="015C55"/>
        </a:dk2>
        <a:lt2>
          <a:srgbClr val="808080"/>
        </a:lt2>
        <a:accent1>
          <a:srgbClr val="DF6C00"/>
        </a:accent1>
        <a:accent2>
          <a:srgbClr val="015C55"/>
        </a:accent2>
        <a:accent3>
          <a:srgbClr val="FFFFFF"/>
        </a:accent3>
        <a:accent4>
          <a:srgbClr val="000000"/>
        </a:accent4>
        <a:accent5>
          <a:srgbClr val="ECBAAA"/>
        </a:accent5>
        <a:accent6>
          <a:srgbClr val="01534C"/>
        </a:accent6>
        <a:hlink>
          <a:srgbClr val="99CC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Template_2019_Confidential.pptx [Read-Only]" id="{82F71833-905D-439F-96D6-B9556E8C00EF}" vid="{8CFD8E06-D04D-4387-9277-E41FC907AB7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9D17E572A9014CA98EF55A5E8319AA" ma:contentTypeVersion="11" ma:contentTypeDescription="Create a new document." ma:contentTypeScope="" ma:versionID="d6b5e727e98f570f0574fc3565af7e9e">
  <xsd:schema xmlns:xsd="http://www.w3.org/2001/XMLSchema" xmlns:xs="http://www.w3.org/2001/XMLSchema" xmlns:p="http://schemas.microsoft.com/office/2006/metadata/properties" xmlns:ns2="0d8c423f-ad67-45a2-8b05-97a43a5b7821" xmlns:ns3="ead0e857-dec6-4b1e-afd3-48dbfac7dd48" targetNamespace="http://schemas.microsoft.com/office/2006/metadata/properties" ma:root="true" ma:fieldsID="6f3db167e660a116f7b51cc0c02ca9e8" ns2:_="" ns3:_="">
    <xsd:import namespace="0d8c423f-ad67-45a2-8b05-97a43a5b7821"/>
    <xsd:import namespace="ead0e857-dec6-4b1e-afd3-48dbfac7dd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8c423f-ad67-45a2-8b05-97a43a5b78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d0e857-dec6-4b1e-afd3-48dbfac7dd4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046A1D-E7C0-4FDF-987C-8DE6329CE0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AE19D7-E076-4B09-B342-DE28DD2076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8c423f-ad67-45a2-8b05-97a43a5b7821"/>
    <ds:schemaRef ds:uri="ead0e857-dec6-4b1e-afd3-48dbfac7dd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A46C13-5A0B-41DB-AF57-8A5BE132B71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1775</TotalTime>
  <Words>1378</Words>
  <Application>Microsoft Office PowerPoint</Application>
  <PresentationFormat>Widescreen</PresentationFormat>
  <Paragraphs>221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Anodina</vt:lpstr>
      <vt:lpstr>Arial</vt:lpstr>
      <vt:lpstr>Calibri</vt:lpstr>
      <vt:lpstr>Calibri Light</vt:lpstr>
      <vt:lpstr>Tahoma</vt:lpstr>
      <vt:lpstr>Times</vt:lpstr>
      <vt:lpstr>Wingdings</vt:lpstr>
      <vt:lpstr>Galapagos_template_Basic</vt:lpstr>
      <vt:lpstr>1_Office Theme</vt:lpstr>
      <vt:lpstr>1_Galapagos_template_Basic</vt:lpstr>
      <vt:lpstr>think-cell Slide</vt:lpstr>
      <vt:lpstr>PowerPoint Presentation</vt:lpstr>
      <vt:lpstr>Objectives</vt:lpstr>
      <vt:lpstr>PowerPoint Presentation</vt:lpstr>
      <vt:lpstr>Appendix</vt:lpstr>
      <vt:lpstr>PowerPoint Presentation</vt:lpstr>
      <vt:lpstr>PowerPoint Presentation</vt:lpstr>
      <vt:lpstr>Tool Comparison</vt:lpstr>
      <vt:lpstr>PowerPoint Presentation</vt:lpstr>
      <vt:lpstr>The PPT touchpoint principles </vt:lpstr>
      <vt:lpstr>PowerPoint Presentation</vt:lpstr>
      <vt:lpstr>Menu page with all slides visualised for easy navigation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Custellence</vt:lpstr>
      <vt:lpstr>PowerPoint Presentation</vt:lpstr>
      <vt:lpstr>Mural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Gareth Allott</dc:creator>
  <cp:lastModifiedBy>Gareth Allott</cp:lastModifiedBy>
  <cp:revision>7</cp:revision>
  <dcterms:created xsi:type="dcterms:W3CDTF">2021-03-30T06:45:31Z</dcterms:created>
  <dcterms:modified xsi:type="dcterms:W3CDTF">2021-04-09T16:34:14Z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0x010100009D17E572A9014CA98EF55A5E8319AA</vt:lpwstr>
  </property>
</Properties>
</file>