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146845419" r:id="rId5"/>
    <p:sldId id="2146845413" r:id="rId6"/>
    <p:sldId id="2146845416" r:id="rId7"/>
    <p:sldId id="2146845415" r:id="rId8"/>
    <p:sldId id="2146845418" r:id="rId9"/>
    <p:sldId id="2146845414" r:id="rId10"/>
    <p:sldId id="2146845400" r:id="rId11"/>
    <p:sldId id="2146845399" r:id="rId12"/>
    <p:sldId id="2146845420" r:id="rId13"/>
    <p:sldId id="2146845421" r:id="rId14"/>
    <p:sldId id="2146845422" r:id="rId15"/>
    <p:sldId id="214684541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0B3D91-2085-4C80-8C54-03ACF2F645B4}" v="47" dt="2021-04-14T15:39:37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43099-E218-4C98-9781-5672A1760E82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80142-291F-4AF6-891D-509A68B6DE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1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#1</a:t>
            </a:r>
          </a:p>
          <a:p>
            <a:r>
              <a:rPr lang="en-CA" dirty="0"/>
              <a:t>Mavericks lowest priority as they will already try new things on their own.</a:t>
            </a:r>
          </a:p>
          <a:p>
            <a:r>
              <a:rPr lang="en-CA" dirty="0"/>
              <a:t>Pragmatists are using JAKs so we need to demonstrate that there is still a need for a new/different </a:t>
            </a:r>
            <a:r>
              <a:rPr lang="en-CA" dirty="0" err="1"/>
              <a:t>JAKi</a:t>
            </a:r>
            <a:endParaRPr lang="en-CA" dirty="0"/>
          </a:p>
          <a:p>
            <a:endParaRPr lang="en-CA" dirty="0"/>
          </a:p>
          <a:p>
            <a:r>
              <a:rPr lang="en-CA" dirty="0"/>
              <a:t>#2</a:t>
            </a:r>
          </a:p>
          <a:p>
            <a:r>
              <a:rPr lang="en-CA" dirty="0"/>
              <a:t>Mavericks are most likely be early adopters and also share their experience so we want to ensure they have early positive experience</a:t>
            </a:r>
          </a:p>
          <a:p>
            <a:r>
              <a:rPr lang="en-CA" dirty="0"/>
              <a:t>Pragmatists tend to bend the rules to solve problems, focusing on safety provides a strong reason to believe</a:t>
            </a:r>
          </a:p>
          <a:p>
            <a:r>
              <a:rPr lang="en-CA" dirty="0"/>
              <a:t>Compassionates will want to hear from and be reassured by peers so important to get the other two comfortable first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#3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Pragmatists most concerned with safety – need to differentiate on safety to achieve earlier us and differentiate against RINVOQ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Mavericks third because they will try anyway and also form their own opinion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#4 and #5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Pragmatists first because they are more likely to be long-term advocates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Mavericks second because want to keep them interested in JYSELECA by giving them a platform but they may move on to other products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Compassionates last because they will wait to hear from M and P – so we need M and P on board and sharing their stories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A5F5EB-E4E0-4709-9BD7-A22EE9051C1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33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634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635173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2743709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Standard Title &amp;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119B7-D23E-C442-8641-B3E1BAB3173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76303" y="1593462"/>
            <a:ext cx="11639394" cy="4073412"/>
          </a:xfrm>
        </p:spPr>
        <p:txBody>
          <a:bodyPr/>
          <a:lstStyle>
            <a:lvl1pPr marL="342900" indent="-342900" algn="l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746125" indent="-228600">
              <a:lnSpc>
                <a:spcPct val="80000"/>
              </a:lnSpc>
              <a:spcBef>
                <a:spcPts val="600"/>
              </a:spcBef>
              <a:defRPr sz="2200"/>
            </a:lvl2pPr>
            <a:lvl3pPr>
              <a:lnSpc>
                <a:spcPct val="80000"/>
              </a:lnSpc>
              <a:spcBef>
                <a:spcPts val="600"/>
              </a:spcBef>
              <a:defRPr sz="1800"/>
            </a:lvl3pPr>
            <a:lvl4pPr>
              <a:lnSpc>
                <a:spcPct val="80000"/>
              </a:lnSpc>
              <a:spcBef>
                <a:spcPts val="600"/>
              </a:spcBef>
              <a:defRPr/>
            </a:lvl4pPr>
            <a:lvl5pPr>
              <a:lnSpc>
                <a:spcPct val="8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32148435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5CBCD1-B062-F44F-A67F-EA840BD1A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3" y="240653"/>
            <a:ext cx="11639394" cy="1101213"/>
          </a:xfrm>
        </p:spPr>
        <p:txBody>
          <a:bodyPr/>
          <a:lstStyle/>
          <a:p>
            <a:r>
              <a:rPr lang="en-US"/>
              <a:t>Standard Title Only</a:t>
            </a:r>
          </a:p>
        </p:txBody>
      </p:sp>
    </p:spTree>
    <p:extLst>
      <p:ext uri="{BB962C8B-B14F-4D97-AF65-F5344CB8AC3E}">
        <p14:creationId xmlns:p14="http://schemas.microsoft.com/office/powerpoint/2010/main" val="384057177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1197033" cy="1009671"/>
          </a:xfrm>
          <a:prstGeom prst="rect">
            <a:avLst/>
          </a:prstGeom>
        </p:spPr>
      </p:pic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633042" y="134938"/>
            <a:ext cx="319246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1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1744829" y="1811612"/>
            <a:ext cx="3461275" cy="96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0888" tIns="30443" rIns="60888" bIns="30443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9030" y="361961"/>
            <a:ext cx="11044012" cy="1310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012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7DA87-CDA4-BC4F-9E15-59BC7BCA80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563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8414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4396E358-08DD-5748-8748-CF47C23D54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1F7EB629-5986-1945-9C9E-60CE2AAD4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E5326CD1-3904-B54A-8C24-6F259E7CC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89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87526291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19" imgH="520" progId="TCLayout.ActiveDocument.1">
                  <p:embed/>
                </p:oleObj>
              </mc:Choice>
              <mc:Fallback>
                <p:oleObj name="think-cell Slide" r:id="rId3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9685413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3815360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61494429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410457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842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205049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423130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76767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637651589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519" imgH="520" progId="TCLayout.ActiveDocument.1">
                  <p:embed/>
                </p:oleObj>
              </mc:Choice>
              <mc:Fallback>
                <p:oleObj name="think-cell Slide" r:id="rId18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2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D2B4-FB50-48FD-BF63-98D499C49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IBD Adoption Ladder Template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413840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589F985-BB04-44D0-AC0A-2EF6FA4E73DB}"/>
              </a:ext>
            </a:extLst>
          </p:cNvPr>
          <p:cNvSpPr/>
          <p:nvPr/>
        </p:nvSpPr>
        <p:spPr>
          <a:xfrm>
            <a:off x="10366694" y="5323561"/>
            <a:ext cx="1837643" cy="105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76904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65471" y="1478133"/>
            <a:ext cx="1885612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47813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75267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50420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76904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76904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87652" y="543273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5182" y="557545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80292" y="513421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75899" y="543981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Behaviour: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Use 1st line in bio-naïve: Uses JYSELECA  as their advanced treatment of choice</a:t>
            </a:r>
          </a:p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800" b="1" kern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Belief</a:t>
            </a:r>
            <a:r>
              <a:rPr lang="en-GB" sz="800" kern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: I am confident that JYSELECA is the right solution b/c of efficacy/safety and convenience; I have candidates to trial JYSELECA first-line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717471">
                  <a:lumMod val="75000"/>
                </a:srgbClr>
              </a:solidFill>
              <a:effectLst/>
              <a:uLnTx/>
              <a:uFillTx/>
              <a:latin typeface="Tahoma"/>
              <a:ea typeface="+mn-ea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5539" y="593933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85130" y="546020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Behaviour: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 JAKs for a limited number of patients and use steroids for quick symptom relief &amp; QoL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lang="en-GB" sz="800" b="1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Belief: 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Top-down approach is optimal.</a:t>
            </a:r>
            <a:r>
              <a:rPr kumimoji="0" lang="en-GB" sz="800" i="0" u="none" strike="noStrike" kern="0" cap="none" spc="0" normalizeH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 Patient preference is important</a:t>
            </a:r>
            <a:r>
              <a:rPr lang="en-GB" sz="800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.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Excited about the JAK-STAT pathway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946288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113756" y="64199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41746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372844" y="1216523"/>
            <a:ext cx="18550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>
                <a:solidFill>
                  <a:srgbClr val="00463E"/>
                </a:solidFill>
                <a:latin typeface="Tahoma"/>
              </a:rPr>
              <a:t>Current</a:t>
            </a:r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22016" y="121652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Try JYSELECA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5796290" y="1216522"/>
            <a:ext cx="18376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Ask all Patients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7983201" y="1216523"/>
            <a:ext cx="18376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Use 2</a:t>
            </a:r>
            <a:r>
              <a:rPr kumimoji="0" lang="en-GB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nd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202296" y="1200434"/>
            <a:ext cx="18376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Use 1</a:t>
            </a:r>
            <a:r>
              <a:rPr kumimoji="0" lang="en-GB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 in bio-naive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679B7D-0627-495E-914B-5CBB4EC4B8CE}"/>
              </a:ext>
            </a:extLst>
          </p:cNvPr>
          <p:cNvSpPr txBox="1"/>
          <p:nvPr/>
        </p:nvSpPr>
        <p:spPr>
          <a:xfrm>
            <a:off x="34083" y="2327515"/>
            <a:ext cx="1289849" cy="57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Galapagos Goal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1FAB4-ADEB-4F49-A0DA-BB153ABDC479}"/>
              </a:ext>
            </a:extLst>
          </p:cNvPr>
          <p:cNvSpPr txBox="1"/>
          <p:nvPr/>
        </p:nvSpPr>
        <p:spPr>
          <a:xfrm>
            <a:off x="58870" y="3116168"/>
            <a:ext cx="1289849" cy="37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Barriers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1C14A4-85CF-42E3-8E4E-B355782B6737}"/>
              </a:ext>
            </a:extLst>
          </p:cNvPr>
          <p:cNvSpPr txBox="1"/>
          <p:nvPr/>
        </p:nvSpPr>
        <p:spPr>
          <a:xfrm>
            <a:off x="258410" y="4052740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B03DD2-5668-48D3-B00D-0650D4998297}"/>
              </a:ext>
            </a:extLst>
          </p:cNvPr>
          <p:cNvSpPr/>
          <p:nvPr/>
        </p:nvSpPr>
        <p:spPr bwMode="auto">
          <a:xfrm>
            <a:off x="1360507" y="2078752"/>
            <a:ext cx="1932115" cy="8051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  <a:t>Change </a:t>
            </a:r>
            <a:r>
              <a:rPr lang="en-US" sz="900" kern="0" dirty="0" err="1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  <a:t>behaviour</a:t>
            </a:r>
            <a:r>
              <a:rPr lang="en-US" sz="900" kern="0" dirty="0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  <a:t> from current limited 1</a:t>
            </a:r>
            <a:r>
              <a:rPr lang="en-US" sz="900" kern="0" baseline="30000" dirty="0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  <a:t>st</a:t>
            </a:r>
            <a:r>
              <a:rPr lang="en-US" sz="900" kern="0" dirty="0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  <a:t> line JAK inhibitor use to JYSELECA as their advanced treatment of choice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15A8C-FD4D-48A2-A649-323E37C633D2}"/>
              </a:ext>
            </a:extLst>
          </p:cNvPr>
          <p:cNvSpPr/>
          <p:nvPr/>
        </p:nvSpPr>
        <p:spPr bwMode="auto">
          <a:xfrm>
            <a:off x="1372844" y="2933143"/>
            <a:ext cx="10679429" cy="6493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463E"/>
                </a:solidFill>
                <a:latin typeface="+mn-lt"/>
                <a:ea typeface="+mn-ea"/>
                <a:cs typeface="+mn-cs"/>
              </a:rPr>
              <a:t>Use of steroids</a:t>
            </a:r>
          </a:p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463E"/>
                </a:solidFill>
                <a:latin typeface="+mn-lt"/>
                <a:ea typeface="+mn-ea"/>
                <a:cs typeface="+mn-cs"/>
              </a:rPr>
              <a:t>Convenience as one driver for treatment choice</a:t>
            </a:r>
          </a:p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463E"/>
                </a:solidFill>
                <a:latin typeface="+mn-lt"/>
                <a:ea typeface="+mn-ea"/>
                <a:cs typeface="+mn-cs"/>
              </a:rPr>
              <a:t>Safety concerns with some therapies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EF4606-A9E9-4482-BF2C-8115B90E62FB}"/>
              </a:ext>
            </a:extLst>
          </p:cNvPr>
          <p:cNvSpPr/>
          <p:nvPr/>
        </p:nvSpPr>
        <p:spPr bwMode="auto">
          <a:xfrm>
            <a:off x="1380391" y="3629929"/>
            <a:ext cx="1923188" cy="24261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Detailed in steps 2,3,4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AC11C-B05A-414D-90A2-B20F968AD3B8}"/>
              </a:ext>
            </a:extLst>
          </p:cNvPr>
          <p:cNvSpPr/>
          <p:nvPr/>
        </p:nvSpPr>
        <p:spPr bwMode="auto">
          <a:xfrm>
            <a:off x="3573437" y="2078752"/>
            <a:ext cx="1885612" cy="8051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>
                <a:solidFill>
                  <a:srgbClr val="00463E"/>
                </a:solidFill>
                <a:latin typeface="+mj-lt"/>
                <a:cs typeface="Arial" charset="0"/>
              </a:rPr>
              <a:t>Identify &amp; trial JYSELECA to achieve rapid control &amp; symptom relief for a patient who is struggling with their symptoms &amp; burden of treatment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4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921CA-6D55-464A-AE73-82896FBC9F4E}"/>
              </a:ext>
            </a:extLst>
          </p:cNvPr>
          <p:cNvSpPr/>
          <p:nvPr/>
        </p:nvSpPr>
        <p:spPr bwMode="auto">
          <a:xfrm>
            <a:off x="5781404" y="2094427"/>
            <a:ext cx="1879442" cy="8051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Ask all patients (naïve/ exp) whether they would prefer an oral treatment providing rapid efficacy &amp; the safety profile that the patient needs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E5990-E0DB-43F4-8F6B-0EF6E2BC0EE0}"/>
              </a:ext>
            </a:extLst>
          </p:cNvPr>
          <p:cNvSpPr/>
          <p:nvPr/>
        </p:nvSpPr>
        <p:spPr bwMode="auto">
          <a:xfrm>
            <a:off x="7983201" y="2094427"/>
            <a:ext cx="1891780" cy="8051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  <a:t>Choose JYSELECA </a:t>
            </a:r>
            <a:br>
              <a:rPr lang="en-US" sz="900" dirty="0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</a:br>
            <a:r>
              <a:rPr lang="en-US" sz="900" dirty="0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  <a:t>as standard of care oral after first biologic failure as the most simple &amp; convenient solution for their patient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4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5D806-6186-4D55-AE72-A41187176853}"/>
              </a:ext>
            </a:extLst>
          </p:cNvPr>
          <p:cNvSpPr/>
          <p:nvPr/>
        </p:nvSpPr>
        <p:spPr bwMode="auto">
          <a:xfrm>
            <a:off x="10197335" y="2078752"/>
            <a:ext cx="1850151" cy="8051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00463E"/>
                </a:solidFill>
                <a:latin typeface="+mj-lt"/>
              </a:rPr>
              <a:t>Uses JYSELECA </a:t>
            </a:r>
            <a:br>
              <a:rPr lang="en-US" sz="900" dirty="0">
                <a:solidFill>
                  <a:srgbClr val="00463E"/>
                </a:solidFill>
                <a:latin typeface="+mj-lt"/>
              </a:rPr>
            </a:br>
            <a:r>
              <a:rPr lang="en-US" sz="900" dirty="0">
                <a:solidFill>
                  <a:srgbClr val="00463E"/>
                </a:solidFill>
                <a:latin typeface="+mj-lt"/>
              </a:rPr>
              <a:t>as their advanced treatment of choice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4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8DEBAC-CC8E-4C61-BD68-0E204AD26EAD}"/>
              </a:ext>
            </a:extLst>
          </p:cNvPr>
          <p:cNvSpPr txBox="1"/>
          <p:nvPr/>
        </p:nvSpPr>
        <p:spPr>
          <a:xfrm>
            <a:off x="33862" y="595472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Source</a:t>
            </a: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54980" y="523917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9000">
                <a:srgbClr val="F7F2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989A992-3EC2-2943-A75B-C4528E6C1E56}"/>
              </a:ext>
            </a:extLst>
          </p:cNvPr>
          <p:cNvSpPr/>
          <p:nvPr/>
        </p:nvSpPr>
        <p:spPr bwMode="auto">
          <a:xfrm>
            <a:off x="3598283" y="3652068"/>
            <a:ext cx="1885612" cy="23882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1000"/>
              </a:lnSpc>
              <a:spcBef>
                <a:spcPts val="600"/>
              </a:spcBef>
              <a:buClr>
                <a:srgbClr val="C50F3C"/>
              </a:buClr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Efficacy Messaging Objective:</a:t>
            </a:r>
            <a:r>
              <a:rPr kumimoji="0" lang="en-GB" sz="80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GB" sz="800" dirty="0">
                <a:solidFill>
                  <a:srgbClr val="00463E"/>
                </a:solidFill>
              </a:rPr>
              <a:t>Focus on rapid symptom relief, </a:t>
            </a:r>
            <a:br>
              <a:rPr lang="en-GB" sz="800" dirty="0">
                <a:solidFill>
                  <a:srgbClr val="00463E"/>
                </a:solidFill>
              </a:rPr>
            </a:br>
            <a:r>
              <a:rPr lang="en-GB" sz="800" dirty="0">
                <a:solidFill>
                  <a:srgbClr val="00463E"/>
                </a:solidFill>
              </a:rPr>
              <a:t>sustained efficacy and </a:t>
            </a:r>
            <a:r>
              <a:rPr lang="en-GB" sz="800" dirty="0" err="1">
                <a:solidFill>
                  <a:srgbClr val="00463E"/>
                </a:solidFill>
              </a:rPr>
              <a:t>QoL</a:t>
            </a:r>
            <a:r>
              <a:rPr lang="en-GB" sz="800" dirty="0">
                <a:solidFill>
                  <a:srgbClr val="00463E"/>
                </a:solidFill>
              </a:rPr>
              <a:t> improvements</a:t>
            </a:r>
          </a:p>
          <a:p>
            <a:pPr marR="0" lvl="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tabLst/>
              <a:defRPr/>
            </a:pPr>
            <a:r>
              <a:rPr lang="en-US" sz="800" b="1" dirty="0">
                <a:solidFill>
                  <a:srgbClr val="00463E"/>
                </a:solidFill>
              </a:rPr>
              <a:t>Detailed Messaging: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It’s time for JYSELECA, a 2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nd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 generation, once-daily, oral JAK inhibitor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Rapid reduction in the frequency of bloody diarrhea</a:t>
            </a:r>
            <a:r>
              <a:rPr lang="en-US" sz="800" dirty="0">
                <a:solidFill>
                  <a:srgbClr val="00463E"/>
                </a:solidFill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as early as week 2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Mucosal healing with a significant reduction in rectal bleeding and stool frequency at week 10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JYSELECA could help patients return to their normal lives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6D9EA3-8EAE-0849-9572-8DE758CC2CAC}"/>
              </a:ext>
            </a:extLst>
          </p:cNvPr>
          <p:cNvSpPr/>
          <p:nvPr/>
        </p:nvSpPr>
        <p:spPr bwMode="auto">
          <a:xfrm>
            <a:off x="5816173" y="3653896"/>
            <a:ext cx="1837643" cy="2384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000"/>
              </a:lnSpc>
              <a:spcBef>
                <a:spcPts val="600"/>
              </a:spcBef>
              <a:buClr>
                <a:srgbClr val="C50F3C"/>
              </a:buClr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Convenience Messaging</a:t>
            </a:r>
            <a:r>
              <a:rPr kumimoji="0" lang="en-US" sz="800" b="1" i="0" u="none" strike="noStrike" kern="1200" cap="none" spc="0" normalizeH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 Objective: </a:t>
            </a:r>
            <a:r>
              <a:rPr lang="en-US" sz="800" kern="0" dirty="0">
                <a:solidFill>
                  <a:srgbClr val="00463E"/>
                </a:solidFill>
                <a:ea typeface="Arial" charset="0"/>
                <a:cs typeface="Arial" charset="0"/>
              </a:rPr>
              <a:t> Highlight simplicity for the patient that is above and beyond once-daily oral</a:t>
            </a:r>
          </a:p>
          <a:p>
            <a:pPr>
              <a:lnSpc>
                <a:spcPts val="1000"/>
              </a:lnSpc>
              <a:spcBef>
                <a:spcPts val="600"/>
              </a:spcBef>
              <a:buClr>
                <a:srgbClr val="C50F3C"/>
              </a:buClr>
              <a:defRPr/>
            </a:pPr>
            <a:r>
              <a:rPr lang="en-US" sz="800" b="1" dirty="0">
                <a:solidFill>
                  <a:srgbClr val="00463E"/>
                </a:solidFill>
              </a:rPr>
              <a:t>Detailed Messaging: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Side effects/therapeutic drug monitoring &amp; parenteral/sub-cutaneous  administration are 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factors contributing to the burden of UC treatment 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for some patients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JYSELECA is a simple once-daily 200-mg oral tablet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Same dose for induction and maintenance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Minimal monitoring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No immunogenicity and TDM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5FCBD22-D8A2-3744-AFAF-169BCEF2005E}"/>
              </a:ext>
            </a:extLst>
          </p:cNvPr>
          <p:cNvSpPr/>
          <p:nvPr/>
        </p:nvSpPr>
        <p:spPr bwMode="auto">
          <a:xfrm>
            <a:off x="8008046" y="3650199"/>
            <a:ext cx="1837643" cy="23882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rgbClr val="00463E"/>
                </a:solidFill>
              </a:rPr>
              <a:t>Safety Messaging Objective: </a:t>
            </a:r>
            <a:r>
              <a:rPr lang="en-US" sz="800" dirty="0">
                <a:solidFill>
                  <a:srgbClr val="00463E"/>
                </a:solidFill>
              </a:rPr>
              <a:t>Address any potential safety concerns and be reassured of the simple choice</a:t>
            </a:r>
          </a:p>
          <a:p>
            <a:pPr fontAlgn="auto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srgbClr val="00463E"/>
                </a:solidFill>
                <a:cs typeface="Arial" charset="0"/>
              </a:rPr>
              <a:t>Detailed Messaging</a:t>
            </a:r>
            <a:endParaRPr lang="en-US" sz="800" b="1" dirty="0">
              <a:solidFill>
                <a:srgbClr val="00463E"/>
              </a:solidFill>
            </a:endParaRP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rgbClr val="00463E"/>
                </a:solidFill>
              </a:rPr>
              <a:t>JYSELECA is a JAK1-preferential inhibitor with &gt;5x potency for JAK1 over other JAK isoforms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Demonstrated safety and tolerability profile in UC studies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Low rates of special interest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Aes</a:t>
            </a:r>
            <a:endParaRPr lang="en-US" sz="800" dirty="0">
              <a:solidFill>
                <a:srgbClr val="00463E"/>
              </a:solidFill>
            </a:endParaRP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Low rates of serious AEs similar to placebo &amp; low discontinuation rates (&lt;5%)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800" dirty="0" err="1">
                <a:solidFill>
                  <a:srgbClr val="00463E"/>
                </a:solidFill>
              </a:rPr>
              <a:t>Jyseleca</a:t>
            </a:r>
            <a:r>
              <a:rPr lang="en-US" sz="800" dirty="0">
                <a:solidFill>
                  <a:srgbClr val="00463E"/>
                </a:solidFill>
              </a:rPr>
              <a:t> is the simple solution for you and your patients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99A9D1-4A9C-1946-AABD-3D330F17836D}"/>
              </a:ext>
            </a:extLst>
          </p:cNvPr>
          <p:cNvSpPr/>
          <p:nvPr/>
        </p:nvSpPr>
        <p:spPr bwMode="auto">
          <a:xfrm>
            <a:off x="10222180" y="3661496"/>
            <a:ext cx="1837643" cy="23882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 dirty="0">
                <a:solidFill>
                  <a:srgbClr val="00463E"/>
                </a:solidFill>
              </a:rPr>
              <a:t>Affirm positive experiences </a:t>
            </a:r>
            <a:r>
              <a:rPr lang="en-GB" sz="800" dirty="0">
                <a:solidFill>
                  <a:srgbClr val="00463E"/>
                </a:solidFill>
              </a:rPr>
              <a:t>with JYSELECA and support use as advanced treatment of choice.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463E"/>
                </a:solidFill>
              </a:rPr>
              <a:t>Identify potential advocates and influencers.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664F985-2EFB-412B-B229-307E67E5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2908" y="19923"/>
            <a:ext cx="530917" cy="512064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B7E13DA-9A21-465A-A7CB-C45335B5EA8D}"/>
              </a:ext>
            </a:extLst>
          </p:cNvPr>
          <p:cNvSpPr/>
          <p:nvPr/>
        </p:nvSpPr>
        <p:spPr>
          <a:xfrm>
            <a:off x="10803357" y="84014"/>
            <a:ext cx="635520" cy="38783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505">
              <a:defRPr/>
            </a:pPr>
            <a:r>
              <a:rPr lang="en-GB" sz="798" b="1" dirty="0">
                <a:solidFill>
                  <a:srgbClr val="C00000"/>
                </a:solidFill>
                <a:latin typeface="Arial" panose="020B0604020202020204"/>
              </a:rPr>
              <a:t>PATIENT FIRST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6669CD-718A-4546-A19B-4E27A6BB17D8}"/>
              </a:ext>
            </a:extLst>
          </p:cNvPr>
          <p:cNvSpPr/>
          <p:nvPr/>
        </p:nvSpPr>
        <p:spPr bwMode="auto">
          <a:xfrm>
            <a:off x="1395968" y="6086523"/>
            <a:ext cx="1932115" cy="2877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Refer to Asset </a:t>
            </a:r>
            <a:r>
              <a:rPr lang="en-GB" sz="900" dirty="0">
                <a:solidFill>
                  <a:srgbClr val="00463E"/>
                </a:solidFill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 Slide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A4A6BD-1AF1-4E75-AF45-55512A364A3C}"/>
              </a:ext>
            </a:extLst>
          </p:cNvPr>
          <p:cNvSpPr/>
          <p:nvPr/>
        </p:nvSpPr>
        <p:spPr bwMode="auto">
          <a:xfrm>
            <a:off x="3608898" y="6086523"/>
            <a:ext cx="1925930" cy="2877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Refer to Asset </a:t>
            </a:r>
            <a:r>
              <a:rPr lang="en-GB" sz="900" dirty="0">
                <a:solidFill>
                  <a:srgbClr val="00463E"/>
                </a:solidFill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49F32E-2904-45EB-8937-88D3449253C8}"/>
              </a:ext>
            </a:extLst>
          </p:cNvPr>
          <p:cNvSpPr/>
          <p:nvPr/>
        </p:nvSpPr>
        <p:spPr bwMode="auto">
          <a:xfrm>
            <a:off x="5816865" y="6086523"/>
            <a:ext cx="1879442" cy="2877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Refer to Asset </a:t>
            </a:r>
            <a:r>
              <a:rPr lang="en-GB" sz="900" dirty="0">
                <a:solidFill>
                  <a:srgbClr val="00463E"/>
                </a:solidFill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EC63B4-C1A1-4494-95C5-E7BAA0FF3628}"/>
              </a:ext>
            </a:extLst>
          </p:cNvPr>
          <p:cNvSpPr/>
          <p:nvPr/>
        </p:nvSpPr>
        <p:spPr bwMode="auto">
          <a:xfrm>
            <a:off x="8018662" y="6086523"/>
            <a:ext cx="1891780" cy="2877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Refer to Asset </a:t>
            </a:r>
            <a:r>
              <a:rPr lang="en-GB" sz="900" dirty="0">
                <a:solidFill>
                  <a:srgbClr val="00463E"/>
                </a:solidFill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180AA2-2857-4E01-B4B1-F57930F6CCD7}"/>
              </a:ext>
            </a:extLst>
          </p:cNvPr>
          <p:cNvSpPr/>
          <p:nvPr/>
        </p:nvSpPr>
        <p:spPr bwMode="auto">
          <a:xfrm>
            <a:off x="10232796" y="6086523"/>
            <a:ext cx="1850151" cy="2877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Refer to Asset </a:t>
            </a:r>
            <a:r>
              <a:rPr lang="en-GB" sz="900" dirty="0">
                <a:solidFill>
                  <a:srgbClr val="00463E"/>
                </a:solidFill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8687238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76904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65471" y="1478133"/>
            <a:ext cx="1885612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47813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75267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50420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76904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76904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87652" y="543273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5182" y="557545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78436" y="531942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75899" y="543981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800" b="1" i="0" u="none" strike="noStrike" kern="0" cap="none" spc="0" normalizeH="0" baseline="0" noProof="0" dirty="0" err="1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Behaviour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: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 Use 2</a:t>
            </a:r>
            <a:r>
              <a:rPr kumimoji="0" lang="en-US" sz="800" i="0" u="none" strike="noStrike" kern="0" cap="none" spc="0" normalizeH="0" baseline="3000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nd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 Line,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Start to use JYSELECA as first option after 1st biologic failure based on the positive feedback they have received from patients</a:t>
            </a:r>
            <a:endParaRPr lang="en-GB" sz="1100" kern="0" dirty="0">
              <a:solidFill>
                <a:srgbClr val="717471">
                  <a:lumMod val="75000"/>
                </a:srgbClr>
              </a:solidFill>
              <a:latin typeface="Tahoma"/>
              <a:cs typeface="Arial" panose="020B0604020202020204" pitchFamily="34" charset="0"/>
            </a:endParaRPr>
          </a:p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Belief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: Experts are recommending new </a:t>
            </a:r>
            <a:r>
              <a:rPr kumimoji="0" lang="en-GB" sz="800" i="0" u="none" strike="noStrike" kern="0" cap="none" spc="0" normalizeH="0" baseline="0" noProof="0" dirty="0" err="1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MoAs</a:t>
            </a:r>
            <a:r>
              <a:rPr lang="en-GB" sz="800" kern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.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JYSELECA is a simple &amp; safe new option</a:t>
            </a:r>
            <a:r>
              <a:rPr lang="en-GB" sz="800" kern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.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Considering after 1st biologic failure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5539" y="593933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85130" y="546020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Behaviour: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 a cautious step-up approach &amp; very rare use of JAKs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DEB3A8">
                  <a:lumMod val="50000"/>
                </a:srgbClr>
              </a:solidFill>
              <a:effectLst/>
              <a:uLnTx/>
              <a:uFillTx/>
              <a:latin typeface="Tahoma"/>
              <a:ea typeface="Helvetica Neue Light"/>
              <a:cs typeface="Arial" panose="020B0604020202020204" pitchFamily="34" charset="0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lang="en-GB" sz="800" b="1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Belief: 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Cautious step-up approach gives confidence</a:t>
            </a:r>
            <a:r>
              <a:rPr lang="en-GB" sz="800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.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Current therapies work for most patients</a:t>
            </a:r>
            <a:r>
              <a:rPr lang="en-GB" sz="800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.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New </a:t>
            </a:r>
            <a:r>
              <a:rPr kumimoji="0" lang="en-GB" sz="800" i="0" u="none" strike="noStrike" kern="0" cap="none" spc="0" normalizeH="0" baseline="0" noProof="0" dirty="0" err="1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MoAs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 are worth considering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946288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113756" y="64199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41746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Stage</a:t>
            </a: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54980" y="523917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9000">
                <a:srgbClr val="F7F2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59" name="Google Shape;1324;p4" descr="Icon&#10;&#10;Description automatically generated">
            <a:extLst>
              <a:ext uri="{FF2B5EF4-FFF2-40B4-BE49-F238E27FC236}">
                <a16:creationId xmlns:a16="http://schemas.microsoft.com/office/drawing/2014/main" id="{FDBE9CA4-B8B2-4DE0-947C-321DE67E429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2030" y="42156"/>
            <a:ext cx="530917" cy="5120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9D57C8A7-6ACB-43C3-99B8-3CCC0E468F66}"/>
              </a:ext>
            </a:extLst>
          </p:cNvPr>
          <p:cNvSpPr/>
          <p:nvPr/>
        </p:nvSpPr>
        <p:spPr>
          <a:xfrm>
            <a:off x="10527268" y="115496"/>
            <a:ext cx="937289" cy="347333"/>
          </a:xfrm>
          <a:prstGeom prst="rect">
            <a:avLst/>
          </a:prstGeom>
          <a:solidFill>
            <a:schemeClr val="bg1"/>
          </a:solidFill>
          <a:ln w="285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505">
              <a:defRPr/>
            </a:pPr>
            <a:r>
              <a:rPr lang="en-GB" sz="798" b="1" dirty="0">
                <a:solidFill>
                  <a:srgbClr val="66CCFF"/>
                </a:solidFill>
                <a:latin typeface="Arial" panose="020B0604020202020204"/>
              </a:rPr>
              <a:t>FAMILIARITY FIRST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F5146EE-94BC-47A5-BA02-91C5512998CE}"/>
              </a:ext>
            </a:extLst>
          </p:cNvPr>
          <p:cNvCxnSpPr/>
          <p:nvPr/>
        </p:nvCxnSpPr>
        <p:spPr bwMode="auto">
          <a:xfrm>
            <a:off x="0" y="1946288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1852FEB-737B-46E6-A293-77016C834906}"/>
              </a:ext>
            </a:extLst>
          </p:cNvPr>
          <p:cNvSpPr/>
          <p:nvPr/>
        </p:nvSpPr>
        <p:spPr>
          <a:xfrm>
            <a:off x="10366694" y="5323561"/>
            <a:ext cx="1837643" cy="105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8E03C21-01E5-4530-A5F1-548AFB23357D}"/>
              </a:ext>
            </a:extLst>
          </p:cNvPr>
          <p:cNvCxnSpPr/>
          <p:nvPr/>
        </p:nvCxnSpPr>
        <p:spPr bwMode="auto">
          <a:xfrm>
            <a:off x="0" y="1946288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800167D-90A5-4545-835C-9AABEC85C0AF}"/>
              </a:ext>
            </a:extLst>
          </p:cNvPr>
          <p:cNvSpPr txBox="1"/>
          <p:nvPr/>
        </p:nvSpPr>
        <p:spPr>
          <a:xfrm>
            <a:off x="34083" y="2327515"/>
            <a:ext cx="1289849" cy="57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Galapagos Goal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C2F86C-BAE1-405C-A2E0-ADB8FCA96A3D}"/>
              </a:ext>
            </a:extLst>
          </p:cNvPr>
          <p:cNvSpPr txBox="1"/>
          <p:nvPr/>
        </p:nvSpPr>
        <p:spPr>
          <a:xfrm>
            <a:off x="58870" y="3116168"/>
            <a:ext cx="1289849" cy="37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Barriers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5BC5C6-AA8C-4D8F-9FA0-037DD71E7FA1}"/>
              </a:ext>
            </a:extLst>
          </p:cNvPr>
          <p:cNvSpPr txBox="1"/>
          <p:nvPr/>
        </p:nvSpPr>
        <p:spPr>
          <a:xfrm>
            <a:off x="258410" y="4052740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8F91DA-26F7-493F-86FA-55F6D67C4258}"/>
              </a:ext>
            </a:extLst>
          </p:cNvPr>
          <p:cNvSpPr/>
          <p:nvPr/>
        </p:nvSpPr>
        <p:spPr bwMode="auto">
          <a:xfrm>
            <a:off x="1360507" y="2078752"/>
            <a:ext cx="1932115" cy="8447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000">
              <a:defRPr/>
            </a:pP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Use a cautious step-up</a:t>
            </a:r>
          </a:p>
          <a:p>
            <a:pPr lvl="0" defTabSz="360000">
              <a:defRPr/>
            </a:pP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approach &amp; very rare use of JAKs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0DD4D18-F611-4F82-91F3-E324EF9E2C37}"/>
              </a:ext>
            </a:extLst>
          </p:cNvPr>
          <p:cNvSpPr/>
          <p:nvPr/>
        </p:nvSpPr>
        <p:spPr bwMode="auto">
          <a:xfrm>
            <a:off x="1372844" y="2969089"/>
            <a:ext cx="10679429" cy="6134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kern="0" dirty="0">
                <a:solidFill>
                  <a:srgbClr val="00463E"/>
                </a:solidFill>
                <a:latin typeface="+mn-lt"/>
                <a:ea typeface="+mn-ea"/>
                <a:cs typeface="+mn-cs"/>
              </a:rPr>
              <a:t>Satisfied with current therapies</a:t>
            </a:r>
          </a:p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kern="0" dirty="0">
                <a:solidFill>
                  <a:srgbClr val="00463E"/>
                </a:solidFill>
                <a:latin typeface="+mn-lt"/>
                <a:ea typeface="+mn-ea"/>
                <a:cs typeface="+mn-cs"/>
              </a:rPr>
              <a:t>Anti-TNFs effective &amp; safe</a:t>
            </a:r>
          </a:p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kern="0" dirty="0">
                <a:solidFill>
                  <a:srgbClr val="00463E"/>
                </a:solidFill>
                <a:latin typeface="+mn-lt"/>
                <a:ea typeface="+mn-ea"/>
                <a:cs typeface="+mn-cs"/>
              </a:rPr>
              <a:t>Safety concern about Jak Class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78A705-D2BD-43BB-AB88-CB693A35DF87}"/>
              </a:ext>
            </a:extLst>
          </p:cNvPr>
          <p:cNvSpPr/>
          <p:nvPr/>
        </p:nvSpPr>
        <p:spPr bwMode="auto">
          <a:xfrm>
            <a:off x="1389777" y="3638218"/>
            <a:ext cx="2032814" cy="24475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 dirty="0">
              <a:solidFill>
                <a:srgbClr val="00463E"/>
              </a:solidFill>
              <a:ea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Detailed in 2,3,4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E636FD7-F6A4-423B-A455-D4AFA904C5DF}"/>
              </a:ext>
            </a:extLst>
          </p:cNvPr>
          <p:cNvSpPr/>
          <p:nvPr/>
        </p:nvSpPr>
        <p:spPr bwMode="auto">
          <a:xfrm>
            <a:off x="3573437" y="2078752"/>
            <a:ext cx="1885612" cy="8447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000">
              <a:defRPr/>
            </a:pP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Open to discuss JYSELECA as a safe &amp; simple option in their treatment paradigm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814D897-4E28-44DB-B2BC-651B5989D9C7}"/>
              </a:ext>
            </a:extLst>
          </p:cNvPr>
          <p:cNvSpPr/>
          <p:nvPr/>
        </p:nvSpPr>
        <p:spPr bwMode="auto">
          <a:xfrm>
            <a:off x="5781404" y="2094427"/>
            <a:ext cx="1879442" cy="8447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000">
              <a:defRPr/>
            </a:pP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Trial JYSELECA in a </a:t>
            </a:r>
            <a:b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900" kern="0" baseline="3000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rd</a:t>
            </a: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line treatment based </a:t>
            </a:r>
            <a:b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on peer-feedback reassuring on the safety profile – develop a case study on this patient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3AC7511-D7E5-436F-A9AA-CA8EA8D5A0AE}"/>
              </a:ext>
            </a:extLst>
          </p:cNvPr>
          <p:cNvSpPr/>
          <p:nvPr/>
        </p:nvSpPr>
        <p:spPr bwMode="auto">
          <a:xfrm>
            <a:off x="7983201" y="2094427"/>
            <a:ext cx="1891780" cy="8447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000">
              <a:defRPr/>
            </a:pP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Expand use of </a:t>
            </a:r>
            <a:b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JYSELECA in 3rd line – tried and tested based on their own experience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7F9B15A-B623-4166-9408-29CF24F92AB8}"/>
              </a:ext>
            </a:extLst>
          </p:cNvPr>
          <p:cNvSpPr/>
          <p:nvPr/>
        </p:nvSpPr>
        <p:spPr bwMode="auto">
          <a:xfrm>
            <a:off x="10197335" y="2078752"/>
            <a:ext cx="1850151" cy="8447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" charset="0"/>
                <a:cs typeface="Arial" charset="0"/>
              </a:rPr>
              <a:t>Start to use JYSELECA as the first option after 1st biologic failure based on the positive feedback they have received from their patients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 kern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1162D3-533B-409C-B713-8CD42C732D83}"/>
              </a:ext>
            </a:extLst>
          </p:cNvPr>
          <p:cNvSpPr txBox="1"/>
          <p:nvPr/>
        </p:nvSpPr>
        <p:spPr>
          <a:xfrm>
            <a:off x="33862" y="6086523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Source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B272E2-0AAD-4FF8-B482-066F2A60EF14}"/>
              </a:ext>
            </a:extLst>
          </p:cNvPr>
          <p:cNvSpPr/>
          <p:nvPr/>
        </p:nvSpPr>
        <p:spPr bwMode="auto">
          <a:xfrm>
            <a:off x="3598283" y="3619766"/>
            <a:ext cx="1885612" cy="25388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00463E"/>
                </a:solidFill>
              </a:rPr>
              <a:t>Benefits Messaging Objective: </a:t>
            </a:r>
            <a:r>
              <a:rPr lang="en-US" sz="800" dirty="0">
                <a:solidFill>
                  <a:srgbClr val="00463E"/>
                </a:solidFill>
                <a:ea typeface="Arial" charset="0"/>
                <a:cs typeface="Arial" charset="0"/>
              </a:rPr>
              <a:t>Focus on sustained remission and safety in bio-experienced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00463E"/>
                </a:solidFill>
                <a:ea typeface="Arial" charset="0"/>
                <a:cs typeface="Arial" charset="0"/>
              </a:rPr>
              <a:t>Detailed Messaging: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Experts are recommending rapid introduction of advanced therapies to improve patient outcomes </a:t>
            </a:r>
            <a:b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</a:b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in moderate-to-severe UC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Demonstrated significant clinical remission at week 58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First therapy to meet ≥6-month CS-free clinical remission endpoint in a pivotal study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Favourable safety and tolerability profile in UC studies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Consistent safety profile across 7 studies in RA patients with over 5400 patient years of </a:t>
            </a:r>
            <a:b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</a:b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clinical exposure 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20097F0-3492-4E56-932F-1C32E7026B48}"/>
              </a:ext>
            </a:extLst>
          </p:cNvPr>
          <p:cNvSpPr/>
          <p:nvPr/>
        </p:nvSpPr>
        <p:spPr bwMode="auto">
          <a:xfrm>
            <a:off x="5816173" y="3641914"/>
            <a:ext cx="1837643" cy="24327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</a:pPr>
            <a:r>
              <a:rPr lang="en-US" sz="800" b="1" dirty="0">
                <a:solidFill>
                  <a:srgbClr val="00463E"/>
                </a:solidFill>
              </a:rPr>
              <a:t>Safety Messaging Objective: </a:t>
            </a:r>
            <a:r>
              <a:rPr lang="en-US" sz="800" dirty="0">
                <a:solidFill>
                  <a:srgbClr val="00463E"/>
                </a:solidFill>
                <a:ea typeface="Arial" charset="0"/>
                <a:cs typeface="Arial" charset="0"/>
              </a:rPr>
              <a:t>Address potential safety concerns by </a:t>
            </a:r>
            <a:br>
              <a:rPr lang="en-US" sz="800" dirty="0">
                <a:solidFill>
                  <a:srgbClr val="00463E"/>
                </a:solidFill>
                <a:ea typeface="Arial" charset="0"/>
                <a:cs typeface="Arial" charset="0"/>
              </a:rPr>
            </a:br>
            <a:r>
              <a:rPr lang="en-US" sz="800" dirty="0">
                <a:solidFill>
                  <a:srgbClr val="00463E"/>
                </a:solidFill>
                <a:ea typeface="Arial" charset="0"/>
                <a:cs typeface="Arial" charset="0"/>
              </a:rPr>
              <a:t>leveraging preferential MOA</a:t>
            </a:r>
          </a:p>
          <a:p>
            <a:pPr lvl="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defRPr/>
            </a:pPr>
            <a:r>
              <a:rPr lang="en-US" sz="800" b="1" dirty="0">
                <a:solidFill>
                  <a:srgbClr val="00463E"/>
                </a:solidFill>
              </a:rPr>
              <a:t>Detailed Messaging: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It’s time to consider JYSELECA, a 2nd generation, once-daily, oral JAK inhibitor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Demonstrated safety and tolerability profile in </a:t>
            </a:r>
            <a:b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</a:b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UC studies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Low rates of special interest AEs 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Low rates of serious AEs similar to placebo &amp; </a:t>
            </a:r>
            <a:r>
              <a:rPr lang="en-GB" sz="800" dirty="0" err="1">
                <a:solidFill>
                  <a:srgbClr val="00463E"/>
                </a:solidFill>
                <a:ea typeface="Arial" charset="0"/>
                <a:cs typeface="Arial" charset="0"/>
              </a:rPr>
              <a:t>llow</a:t>
            </a: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 discontinuation rates (&lt;5%)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JYSELECA demonstrated significant mucosal healing at week 58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2A414A-F1B2-4BED-ACA4-27475B2AF10B}"/>
              </a:ext>
            </a:extLst>
          </p:cNvPr>
          <p:cNvSpPr/>
          <p:nvPr/>
        </p:nvSpPr>
        <p:spPr bwMode="auto">
          <a:xfrm>
            <a:off x="8008046" y="3638217"/>
            <a:ext cx="1837643" cy="24362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</a:pPr>
            <a:r>
              <a:rPr lang="en-US" sz="800" b="1" dirty="0">
                <a:solidFill>
                  <a:srgbClr val="00463E"/>
                </a:solidFill>
              </a:rPr>
              <a:t>Convenience Messaging Objective: </a:t>
            </a:r>
            <a:r>
              <a:rPr lang="en-US" sz="800" dirty="0">
                <a:solidFill>
                  <a:srgbClr val="00463E"/>
                </a:solidFill>
              </a:rPr>
              <a:t>Highlight simplicity for the patient and no immunogenicity</a:t>
            </a:r>
          </a:p>
          <a:p>
            <a:pPr fontAlgn="auto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srgbClr val="00463E"/>
                </a:solidFill>
                <a:cs typeface="Arial" charset="0"/>
              </a:rPr>
              <a:t>Detailed Messaging</a:t>
            </a:r>
            <a:endParaRPr lang="en-US" sz="800" b="1" dirty="0">
              <a:solidFill>
                <a:srgbClr val="00463E"/>
              </a:solidFill>
            </a:endParaRP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JYSELECA is a simple once-daily 200-mg oral tablet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No immunogenicity and TDM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Same dose for induction and maintenance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Minimal monitoring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JYSELECA could help patients return to their normal lives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B6C0E3-B9C8-4ABB-A4A6-4742201D508C}"/>
              </a:ext>
            </a:extLst>
          </p:cNvPr>
          <p:cNvSpPr/>
          <p:nvPr/>
        </p:nvSpPr>
        <p:spPr bwMode="auto">
          <a:xfrm>
            <a:off x="10222180" y="3649514"/>
            <a:ext cx="1837643" cy="24362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 dirty="0">
                <a:solidFill>
                  <a:srgbClr val="00463E"/>
                </a:solidFill>
              </a:rPr>
              <a:t>Affirm positive experiences </a:t>
            </a:r>
            <a:r>
              <a:rPr lang="en-GB" sz="800" dirty="0">
                <a:solidFill>
                  <a:srgbClr val="00463E"/>
                </a:solidFill>
              </a:rPr>
              <a:t>with JYSELECA and support use as 2L advanced treatment of choice.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9CEFD19-A6CF-4CC3-AE26-C15DCA24EBEF}"/>
              </a:ext>
            </a:extLst>
          </p:cNvPr>
          <p:cNvSpPr/>
          <p:nvPr/>
        </p:nvSpPr>
        <p:spPr bwMode="auto">
          <a:xfrm>
            <a:off x="1489962" y="6182260"/>
            <a:ext cx="1932115" cy="260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Refer to Asset </a:t>
            </a:r>
            <a:r>
              <a:rPr lang="en-GB" sz="900" dirty="0">
                <a:solidFill>
                  <a:srgbClr val="000000"/>
                </a:solidFill>
                <a:latin typeface="Tahoma"/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Slide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4DC399D-A938-46B2-99FC-9A93E5695A49}"/>
              </a:ext>
            </a:extLst>
          </p:cNvPr>
          <p:cNvSpPr/>
          <p:nvPr/>
        </p:nvSpPr>
        <p:spPr bwMode="auto">
          <a:xfrm>
            <a:off x="5822332" y="6182260"/>
            <a:ext cx="1879442" cy="260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Refer to Asset </a:t>
            </a:r>
            <a:r>
              <a:rPr lang="en-GB" sz="900" dirty="0">
                <a:solidFill>
                  <a:srgbClr val="000000"/>
                </a:solidFill>
                <a:latin typeface="Tahoma"/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5E7F0E7-F721-4525-AC9A-B5ED3E700809}"/>
              </a:ext>
            </a:extLst>
          </p:cNvPr>
          <p:cNvSpPr/>
          <p:nvPr/>
        </p:nvSpPr>
        <p:spPr bwMode="auto">
          <a:xfrm>
            <a:off x="8024129" y="6182260"/>
            <a:ext cx="1891780" cy="260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Refer to Asset </a:t>
            </a:r>
            <a:r>
              <a:rPr lang="en-GB" sz="900" dirty="0">
                <a:solidFill>
                  <a:srgbClr val="000000"/>
                </a:solidFill>
                <a:latin typeface="Tahoma"/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C01CC87-EF6F-4704-9BC9-8168F3BA514D}"/>
              </a:ext>
            </a:extLst>
          </p:cNvPr>
          <p:cNvSpPr/>
          <p:nvPr/>
        </p:nvSpPr>
        <p:spPr bwMode="auto">
          <a:xfrm>
            <a:off x="10238263" y="6182260"/>
            <a:ext cx="1850151" cy="260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Refer to Asset </a:t>
            </a:r>
            <a:r>
              <a:rPr lang="en-GB" sz="900" dirty="0">
                <a:solidFill>
                  <a:srgbClr val="000000"/>
                </a:solidFill>
                <a:latin typeface="Tahoma"/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5B33BD-A1B2-44B2-B0B7-70B9E18555F7}"/>
              </a:ext>
            </a:extLst>
          </p:cNvPr>
          <p:cNvSpPr txBox="1"/>
          <p:nvPr/>
        </p:nvSpPr>
        <p:spPr>
          <a:xfrm>
            <a:off x="3589329" y="1216522"/>
            <a:ext cx="18965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Discuss JYSELECA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464383-DE0D-4604-8FC4-E7B662FD3414}"/>
              </a:ext>
            </a:extLst>
          </p:cNvPr>
          <p:cNvSpPr txBox="1"/>
          <p:nvPr/>
        </p:nvSpPr>
        <p:spPr>
          <a:xfrm>
            <a:off x="5789922" y="1216522"/>
            <a:ext cx="188500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Trial JYSELECA in 3</a:t>
            </a:r>
            <a:r>
              <a:rPr kumimoji="0" lang="en-GB" sz="105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rd</a:t>
            </a: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C57A4A-1B8B-41C1-BEEE-EEDF708D03A4}"/>
              </a:ext>
            </a:extLst>
          </p:cNvPr>
          <p:cNvSpPr txBox="1"/>
          <p:nvPr/>
        </p:nvSpPr>
        <p:spPr>
          <a:xfrm>
            <a:off x="7963906" y="1216522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Expand Use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582EF0-55EE-4AD4-9BFC-0EADA7CAC192}"/>
              </a:ext>
            </a:extLst>
          </p:cNvPr>
          <p:cNvSpPr txBox="1"/>
          <p:nvPr/>
        </p:nvSpPr>
        <p:spPr>
          <a:xfrm>
            <a:off x="10204492" y="1216522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Use 2</a:t>
            </a:r>
            <a:r>
              <a:rPr kumimoji="0" lang="en-GB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nd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372844" y="1216523"/>
            <a:ext cx="18550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>
                <a:solidFill>
                  <a:srgbClr val="00463E"/>
                </a:solidFill>
                <a:latin typeface="Tahoma"/>
              </a:rPr>
              <a:t>Current</a:t>
            </a:r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4DC399D-A938-46B2-99FC-9A93E5695A49}"/>
              </a:ext>
            </a:extLst>
          </p:cNvPr>
          <p:cNvSpPr/>
          <p:nvPr/>
        </p:nvSpPr>
        <p:spPr bwMode="auto">
          <a:xfrm>
            <a:off x="3602526" y="6190880"/>
            <a:ext cx="1879442" cy="260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Refer to Asset </a:t>
            </a:r>
            <a:r>
              <a:rPr lang="en-GB" sz="900" dirty="0">
                <a:solidFill>
                  <a:srgbClr val="000000"/>
                </a:solidFill>
                <a:latin typeface="Tahoma"/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8455243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6DA361-D3D0-488A-AC45-386F4B524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441960"/>
              </p:ext>
            </p:extLst>
          </p:nvPr>
        </p:nvGraphicFramePr>
        <p:xfrm>
          <a:off x="0" y="954812"/>
          <a:ext cx="12192000" cy="4319831"/>
        </p:xfrm>
        <a:graphic>
          <a:graphicData uri="http://schemas.openxmlformats.org/drawingml/2006/table">
            <a:tbl>
              <a:tblPr/>
              <a:tblGrid>
                <a:gridCol w="736938">
                  <a:extLst>
                    <a:ext uri="{9D8B030D-6E8A-4147-A177-3AD203B41FA5}">
                      <a16:colId xmlns:a16="http://schemas.microsoft.com/office/drawing/2014/main" val="1482399663"/>
                    </a:ext>
                  </a:extLst>
                </a:gridCol>
                <a:gridCol w="1094571">
                  <a:extLst>
                    <a:ext uri="{9D8B030D-6E8A-4147-A177-3AD203B41FA5}">
                      <a16:colId xmlns:a16="http://schemas.microsoft.com/office/drawing/2014/main" val="511594556"/>
                    </a:ext>
                  </a:extLst>
                </a:gridCol>
                <a:gridCol w="1062058">
                  <a:extLst>
                    <a:ext uri="{9D8B030D-6E8A-4147-A177-3AD203B41FA5}">
                      <a16:colId xmlns:a16="http://schemas.microsoft.com/office/drawing/2014/main" val="890448452"/>
                    </a:ext>
                  </a:extLst>
                </a:gridCol>
                <a:gridCol w="1365504">
                  <a:extLst>
                    <a:ext uri="{9D8B030D-6E8A-4147-A177-3AD203B41FA5}">
                      <a16:colId xmlns:a16="http://schemas.microsoft.com/office/drawing/2014/main" val="1988524465"/>
                    </a:ext>
                  </a:extLst>
                </a:gridCol>
                <a:gridCol w="1517227">
                  <a:extLst>
                    <a:ext uri="{9D8B030D-6E8A-4147-A177-3AD203B41FA5}">
                      <a16:colId xmlns:a16="http://schemas.microsoft.com/office/drawing/2014/main" val="4515136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6090405"/>
                    </a:ext>
                  </a:extLst>
                </a:gridCol>
                <a:gridCol w="1658112">
                  <a:extLst>
                    <a:ext uri="{9D8B030D-6E8A-4147-A177-3AD203B41FA5}">
                      <a16:colId xmlns:a16="http://schemas.microsoft.com/office/drawing/2014/main" val="69821660"/>
                    </a:ext>
                  </a:extLst>
                </a:gridCol>
                <a:gridCol w="1441366">
                  <a:extLst>
                    <a:ext uri="{9D8B030D-6E8A-4147-A177-3AD203B41FA5}">
                      <a16:colId xmlns:a16="http://schemas.microsoft.com/office/drawing/2014/main" val="1615909807"/>
                    </a:ext>
                  </a:extLst>
                </a:gridCol>
                <a:gridCol w="1690624">
                  <a:extLst>
                    <a:ext uri="{9D8B030D-6E8A-4147-A177-3AD203B41FA5}">
                      <a16:colId xmlns:a16="http://schemas.microsoft.com/office/drawing/2014/main" val="3064605023"/>
                    </a:ext>
                  </a:extLst>
                </a:gridCol>
              </a:tblGrid>
              <a:tr h="34584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1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2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3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4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5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Type / Jyseleca Positioning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5922"/>
                  </a:ext>
                </a:extLst>
              </a:tr>
              <a:tr h="1304949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First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JAKs for a limited number of patients and use steroids for quick symptom relief &amp; QoL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TRY JYSELECA</a:t>
                      </a: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Identify &amp; trial JYSELECA to achieve rapid control &amp; symptom relief for a patient who is struggling with their symptoms &amp; burden of treatment 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ASK ALL PATIEN</a:t>
                      </a: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T: Ask all patients (naïve/ exp) whether they would prefer an oral treatment (providing rapid efficacy </a:t>
                      </a:r>
                      <a:b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&amp; the safety profile that the patient needs)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2nd Line (1st choice in bio-failure)</a:t>
                      </a: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Choose JYSELECA </a:t>
                      </a:r>
                      <a:b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standard of care oral after first biologic failure as the most simple &amp; convenient solution for their patient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1st line in bio-naïve</a:t>
                      </a: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Uses JYSELECA </a:t>
                      </a:r>
                      <a:b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their advanced treatment of choice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 - naïve / 1st Line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934401"/>
                  </a:ext>
                </a:extLst>
              </a:tr>
              <a:tr h="1364090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Science First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Uses JAK inhibitors  n 2nd/3rd line in a flexible approach. Persists within the same tx class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TRY JYSELECA</a:t>
                      </a: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Identify &amp; trial JYSELECA in a patient who would benefit from a new mode of action and reassured by the mucosal healing </a:t>
                      </a:r>
                      <a:b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&amp; histologic remission achieved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EXPAND USE</a:t>
                      </a: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Identify a wider pool of patients who are not adequately controlled &amp; use JYSELECA to achieve mucosal healing &amp; long-term results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2nd Line (1st choice in bio-failure)</a:t>
                      </a: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Expand usage of JYSELECA as oral, that do not need steroid and provides the depth of sustained remission that they are looking for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1st line in bio-naïve</a:t>
                      </a: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Uses JYSELECA </a:t>
                      </a:r>
                      <a:b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their advanced treatment of choice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 - naïve / 1st Line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566184"/>
                  </a:ext>
                </a:extLst>
              </a:tr>
              <a:tr h="1304949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Familiarity First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a cautious step-up approach &amp; very rare use of JAKs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DISCUSS JYSELECA</a:t>
                      </a: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Open to discuss JYSELECA as a safe &amp; simple option in their treatment paradigm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Trial JYSELECA in 3rd line</a:t>
                      </a: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Trial JYSELECA in a 3rd line treatment based on peer-feedback reassuring on the safety profile – develop a case study on this patient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Expand use and build confidence: </a:t>
                      </a: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Expand use of </a:t>
                      </a:r>
                      <a:b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JYSELECA in 3rd line – tried and tested based </a:t>
                      </a:r>
                      <a:b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their own experience</a:t>
                      </a:r>
                      <a:endParaRPr lang="en-GB" sz="9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2nd Line (1st choice in bio-failure)</a:t>
                      </a: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Start to use JYSELECA as the first option after </a:t>
                      </a:r>
                      <a:b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biologic failure based on the positive feedback they have received from their patients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 - Experience - 1st Biologic Failure / 2nd Line</a:t>
                      </a:r>
                    </a:p>
                  </a:txBody>
                  <a:tcPr marL="4803" marR="4803" marT="48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077250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0A9FA627-27E5-4111-B630-9B641D31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</p:spPr>
        <p:txBody>
          <a:bodyPr/>
          <a:lstStyle/>
          <a:p>
            <a:r>
              <a:rPr lang="en-US" sz="2800" dirty="0"/>
              <a:t>Adoption Ladder – summarized objectives by segment</a:t>
            </a:r>
            <a:endParaRPr lang="en-GB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A643D-A005-45C3-A8BD-9B359B5AAD9A}"/>
              </a:ext>
            </a:extLst>
          </p:cNvPr>
          <p:cNvSpPr txBox="1"/>
          <p:nvPr/>
        </p:nvSpPr>
        <p:spPr>
          <a:xfrm>
            <a:off x="3149600" y="5455920"/>
            <a:ext cx="861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table was created and provided by the client.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55950742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76904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65471" y="1478133"/>
            <a:ext cx="1885612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47813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75267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50420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76904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76904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87652" y="543273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5182" y="557545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78436" y="531942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75899" y="543981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Behaviour: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 Uses 1</a:t>
            </a:r>
            <a:r>
              <a:rPr kumimoji="0" lang="en-GB" sz="800" b="0" i="0" u="none" strike="noStrike" kern="0" cap="none" spc="0" normalizeH="0" baseline="3000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st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 line in bio-naive</a:t>
            </a:r>
            <a:r>
              <a:rPr lang="en-GB" sz="800" kern="0" noProof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.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Uses JYSELECA  as their advanced treatment of choice</a:t>
            </a:r>
          </a:p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Belief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: JYSELECA’s efficacy, safety and convenience data is comprehensive and differentiating</a:t>
            </a:r>
            <a:r>
              <a:rPr lang="en-GB" sz="800" kern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.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I will identify candidates to trial first line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5539" y="593933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85130" y="546020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Behaviour: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Uses JAK inhibitors n 2nd/3rd line in a flexible approach. Persists within the same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tx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 class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lang="en-GB" sz="800" b="1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Belief: 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Flexible approach is optimal</a:t>
            </a:r>
            <a:r>
              <a:rPr lang="en-GB" sz="800" kern="0" noProof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. </a:t>
            </a:r>
            <a:r>
              <a:rPr lang="en-GB" sz="800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M</a:t>
            </a:r>
            <a:r>
              <a:rPr kumimoji="0" lang="en-GB" sz="800" i="0" u="none" strike="noStrike" kern="0" cap="none" spc="0" normalizeH="0" baseline="0" noProof="0" dirty="0" err="1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ucosal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 healing &amp; long-term remission are key treatment goals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946288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113756" y="64199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41746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372844" y="1216522"/>
            <a:ext cx="18965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Current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573437" y="1216522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Try 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JYSELECA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5747421" y="1216522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Expand Use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7988007" y="1216522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Use 2</a:t>
            </a:r>
            <a:r>
              <a:rPr kumimoji="0" lang="en-GB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nd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178689" y="1200433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Use 1</a:t>
            </a:r>
            <a:r>
              <a:rPr kumimoji="0" lang="en-GB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 in bio-naive </a:t>
            </a: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54980" y="523917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9000">
                <a:srgbClr val="F7F2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55E9FF88-FCBE-4A56-8CCD-B1876A44B3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7812" y="19923"/>
            <a:ext cx="516013" cy="51601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6E1982E0-5617-42C0-9E61-8C3AFFAEEEAA}"/>
              </a:ext>
            </a:extLst>
          </p:cNvPr>
          <p:cNvSpPr/>
          <p:nvPr/>
        </p:nvSpPr>
        <p:spPr>
          <a:xfrm>
            <a:off x="10797537" y="84014"/>
            <a:ext cx="647160" cy="3878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505">
              <a:defRPr/>
            </a:pPr>
            <a:r>
              <a:rPr lang="en-GB" sz="798" b="1">
                <a:solidFill>
                  <a:srgbClr val="F58800"/>
                </a:solidFill>
                <a:latin typeface="Arial" panose="020B0604020202020204"/>
              </a:rPr>
              <a:t>SCIENCE FIRST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BCABD3-247A-4F34-9090-883DA84BF9F3}"/>
              </a:ext>
            </a:extLst>
          </p:cNvPr>
          <p:cNvSpPr/>
          <p:nvPr/>
        </p:nvSpPr>
        <p:spPr>
          <a:xfrm>
            <a:off x="10366694" y="5323561"/>
            <a:ext cx="1837643" cy="105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560B538-214D-448D-80F7-DD92DD067E18}"/>
              </a:ext>
            </a:extLst>
          </p:cNvPr>
          <p:cNvCxnSpPr/>
          <p:nvPr/>
        </p:nvCxnSpPr>
        <p:spPr bwMode="auto">
          <a:xfrm>
            <a:off x="0" y="1946288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139D42E-FCD2-4EF3-880A-36090C99B8E7}"/>
              </a:ext>
            </a:extLst>
          </p:cNvPr>
          <p:cNvSpPr txBox="1"/>
          <p:nvPr/>
        </p:nvSpPr>
        <p:spPr>
          <a:xfrm>
            <a:off x="34083" y="2327515"/>
            <a:ext cx="1289849" cy="57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Galapagos Goal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997E58-21CD-4ADC-BACC-D6D83D4DA124}"/>
              </a:ext>
            </a:extLst>
          </p:cNvPr>
          <p:cNvSpPr txBox="1"/>
          <p:nvPr/>
        </p:nvSpPr>
        <p:spPr>
          <a:xfrm>
            <a:off x="58870" y="3116168"/>
            <a:ext cx="1289849" cy="37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Barriers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4A6545-B20E-4008-9257-D185B5FAFD39}"/>
              </a:ext>
            </a:extLst>
          </p:cNvPr>
          <p:cNvSpPr txBox="1"/>
          <p:nvPr/>
        </p:nvSpPr>
        <p:spPr>
          <a:xfrm>
            <a:off x="258410" y="4052740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BA1455-7BFB-40AA-8E96-722916EC16DB}"/>
              </a:ext>
            </a:extLst>
          </p:cNvPr>
          <p:cNvSpPr/>
          <p:nvPr/>
        </p:nvSpPr>
        <p:spPr bwMode="auto">
          <a:xfrm>
            <a:off x="1360507" y="2078752"/>
            <a:ext cx="1932115" cy="8088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" charset="0"/>
                <a:cs typeface="Arial" charset="0"/>
              </a:rPr>
              <a:t>Change </a:t>
            </a:r>
            <a:r>
              <a:rPr lang="en-US" sz="900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" charset="0"/>
                <a:cs typeface="Arial" charset="0"/>
              </a:rPr>
              <a:t>behaviour</a:t>
            </a: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" charset="0"/>
                <a:cs typeface="Arial" charset="0"/>
              </a:rPr>
              <a:t> from current 2</a:t>
            </a:r>
            <a:r>
              <a:rPr lang="en-US" sz="900" kern="0" baseline="3000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" charset="0"/>
                <a:cs typeface="Arial" charset="0"/>
              </a:rPr>
              <a:t>nd</a:t>
            </a: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" charset="0"/>
                <a:cs typeface="Arial" charset="0"/>
              </a:rPr>
              <a:t>/3</a:t>
            </a:r>
            <a:r>
              <a:rPr lang="en-US" sz="900" kern="0" baseline="3000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" charset="0"/>
                <a:cs typeface="Arial" charset="0"/>
              </a:rPr>
              <a:t>rd</a:t>
            </a: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" charset="0"/>
                <a:cs typeface="Arial" charset="0"/>
              </a:rPr>
              <a:t> line JAK inhibitor use to JYSELECA 1</a:t>
            </a:r>
            <a:r>
              <a:rPr lang="en-US" sz="900" kern="0" baseline="3000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" charset="0"/>
                <a:cs typeface="Arial" charset="0"/>
              </a:rPr>
              <a:t>st</a:t>
            </a: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" charset="0"/>
                <a:cs typeface="Arial" charset="0"/>
              </a:rPr>
              <a:t> line in bio-naive</a:t>
            </a:r>
            <a:endParaRPr kumimoji="0" lang="en-US" sz="900" b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j-lt"/>
              <a:ea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F7EB311-D319-47D5-A364-550397D3306C}"/>
              </a:ext>
            </a:extLst>
          </p:cNvPr>
          <p:cNvSpPr/>
          <p:nvPr/>
        </p:nvSpPr>
        <p:spPr bwMode="auto">
          <a:xfrm>
            <a:off x="1372844" y="2933143"/>
            <a:ext cx="10679429" cy="6134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kern="0" dirty="0">
                <a:solidFill>
                  <a:srgbClr val="585858"/>
                </a:solidFill>
                <a:latin typeface="+mn-lt"/>
                <a:ea typeface="+mn-ea"/>
                <a:cs typeface="+mn-cs"/>
              </a:rPr>
              <a:t>Good options now</a:t>
            </a:r>
          </a:p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kern="0" dirty="0">
                <a:solidFill>
                  <a:srgbClr val="585858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GB" sz="900" kern="0" dirty="0" err="1">
                <a:solidFill>
                  <a:srgbClr val="585858"/>
                </a:solidFill>
                <a:latin typeface="+mn-lt"/>
                <a:ea typeface="+mn-ea"/>
                <a:cs typeface="+mn-cs"/>
              </a:rPr>
              <a:t>MoAs</a:t>
            </a:r>
            <a:r>
              <a:rPr lang="en-GB" sz="900" kern="0" dirty="0">
                <a:solidFill>
                  <a:srgbClr val="585858"/>
                </a:solidFill>
                <a:latin typeface="+mn-lt"/>
                <a:ea typeface="+mn-ea"/>
                <a:cs typeface="+mn-cs"/>
              </a:rPr>
              <a:t> are no more effective</a:t>
            </a:r>
          </a:p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kern="0" dirty="0">
                <a:solidFill>
                  <a:srgbClr val="585858"/>
                </a:solidFill>
                <a:latin typeface="+mn-lt"/>
                <a:ea typeface="+mn-ea"/>
                <a:cs typeface="+mn-cs"/>
              </a:rPr>
              <a:t>Convenience is not driving long term remission</a:t>
            </a:r>
            <a:endParaRPr lang="en-US" sz="900" kern="0" dirty="0">
              <a:solidFill>
                <a:srgbClr val="58585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8437FD3-0DB7-491D-9AB5-C42DEF333DC5}"/>
              </a:ext>
            </a:extLst>
          </p:cNvPr>
          <p:cNvSpPr/>
          <p:nvPr/>
        </p:nvSpPr>
        <p:spPr bwMode="auto">
          <a:xfrm>
            <a:off x="1380391" y="3582000"/>
            <a:ext cx="1923188" cy="25846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Detailed in steps 2,3,4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8676A62-1F80-4BAF-870F-21BBC988EBFC}"/>
              </a:ext>
            </a:extLst>
          </p:cNvPr>
          <p:cNvSpPr/>
          <p:nvPr/>
        </p:nvSpPr>
        <p:spPr bwMode="auto">
          <a:xfrm>
            <a:off x="3573437" y="2078752"/>
            <a:ext cx="1885612" cy="8088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</a:rPr>
              <a:t>Identify &amp; trial JYSELECA in a patient who would benefit from a new mode of action and reassured by the mucosal healing &amp; histologic remission achieved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CAFB377-4EBF-492D-B2BE-27F993C425E0}"/>
              </a:ext>
            </a:extLst>
          </p:cNvPr>
          <p:cNvSpPr/>
          <p:nvPr/>
        </p:nvSpPr>
        <p:spPr bwMode="auto">
          <a:xfrm>
            <a:off x="5781404" y="2094427"/>
            <a:ext cx="1879442" cy="8088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j-lt"/>
                <a:ea typeface="Arial" charset="0"/>
                <a:cs typeface="Arial" charset="0"/>
              </a:rPr>
              <a:t>Identify a wider pool of patients who are not adequately controlled &amp; use JYSELECA to achieve mucosal healing &amp; long-term results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34199C7-E4C6-4A13-80BF-93AC44843603}"/>
              </a:ext>
            </a:extLst>
          </p:cNvPr>
          <p:cNvSpPr/>
          <p:nvPr/>
        </p:nvSpPr>
        <p:spPr bwMode="auto">
          <a:xfrm>
            <a:off x="7983201" y="2094427"/>
            <a:ext cx="1891780" cy="8088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" charset="0"/>
                <a:cs typeface="Arial" charset="0"/>
              </a:rPr>
              <a:t>Expand usage of JYSELECA as oral, that does not need steroid and provides the depth of sustained remission that they are looking for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j-lt"/>
              <a:ea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47D3155-9E31-49AC-8BA5-9113FB4A08B1}"/>
              </a:ext>
            </a:extLst>
          </p:cNvPr>
          <p:cNvSpPr/>
          <p:nvPr/>
        </p:nvSpPr>
        <p:spPr bwMode="auto">
          <a:xfrm>
            <a:off x="10197335" y="2078752"/>
            <a:ext cx="1850151" cy="8088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463E"/>
                </a:solidFill>
                <a:latin typeface="+mj-lt"/>
              </a:rPr>
              <a:t>Uses JYSELECA </a:t>
            </a:r>
            <a:br>
              <a:rPr lang="en-US" sz="800" dirty="0">
                <a:solidFill>
                  <a:srgbClr val="00463E"/>
                </a:solidFill>
                <a:latin typeface="+mj-lt"/>
              </a:rPr>
            </a:br>
            <a:r>
              <a:rPr lang="en-US" sz="800" dirty="0">
                <a:solidFill>
                  <a:srgbClr val="00463E"/>
                </a:solidFill>
                <a:latin typeface="+mj-lt"/>
              </a:rPr>
              <a:t>as their advanced treatment of choice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4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B37FE4-1546-41D4-B29A-E7CBDABC6ECF}"/>
              </a:ext>
            </a:extLst>
          </p:cNvPr>
          <p:cNvSpPr txBox="1"/>
          <p:nvPr/>
        </p:nvSpPr>
        <p:spPr>
          <a:xfrm>
            <a:off x="33862" y="601463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Source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E3D297-1E5F-471F-8863-69B7404A5CEC}"/>
              </a:ext>
            </a:extLst>
          </p:cNvPr>
          <p:cNvSpPr/>
          <p:nvPr/>
        </p:nvSpPr>
        <p:spPr bwMode="auto">
          <a:xfrm>
            <a:off x="3598283" y="3604139"/>
            <a:ext cx="1885612" cy="25442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Efficacy Messaging</a:t>
            </a:r>
            <a:r>
              <a:rPr kumimoji="0" lang="en-US" sz="800" b="1" i="0" u="none" strike="noStrike" kern="1200" cap="none" spc="0" normalizeH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 Objective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  <a:r>
              <a:rPr kumimoji="0" lang="en-GB" sz="8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sz="800" noProof="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F</a:t>
            </a:r>
            <a:r>
              <a:rPr lang="en-US" sz="8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Arial" charset="0"/>
                <a:cs typeface="Arial" charset="0"/>
              </a:rPr>
              <a:t>ocus</a:t>
            </a:r>
            <a:r>
              <a:rPr lang="en-US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Arial" charset="0"/>
                <a:cs typeface="Arial" charset="0"/>
              </a:rPr>
              <a:t> on sustained remission including mucosal healing and CS-free remission</a:t>
            </a:r>
          </a:p>
          <a:p>
            <a:pPr marR="0" lvl="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tabLst/>
              <a:defRPr/>
            </a:pPr>
            <a:r>
              <a:rPr lang="en-US" sz="8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Detailed Messaging: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JYSELECA was evaluated in bio-naïve &amp; bio-experienced patients with highly active disease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Demonstrated significant clinical and complete histologic remission at week 58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First therapy to meet ≥6-month CS-free clinical remission endpoint in a pivotal study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JYSELECA demonstrated significant mucosal healing at Week 58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JYSELECA is affective as </a:t>
            </a:r>
            <a:r>
              <a:rPr lang="en-GB" sz="80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monotherapy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1A54676-A2EA-4E63-84F3-66A3D87A7194}"/>
              </a:ext>
            </a:extLst>
          </p:cNvPr>
          <p:cNvSpPr/>
          <p:nvPr/>
        </p:nvSpPr>
        <p:spPr bwMode="auto">
          <a:xfrm>
            <a:off x="5816173" y="3605968"/>
            <a:ext cx="1837643" cy="25406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000"/>
              </a:lnSpc>
              <a:spcBef>
                <a:spcPts val="600"/>
              </a:spcBef>
              <a:buClr>
                <a:srgbClr val="C50F3C"/>
              </a:buClr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Safety Messaging Objective:</a:t>
            </a:r>
            <a:r>
              <a:rPr kumimoji="0" lang="en-US" sz="800" b="1" i="0" u="none" strike="noStrike" kern="1200" cap="none" spc="0" normalizeH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sz="800" kern="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Highlight new MOA, demonstrated &amp; consistent safety &amp; tolerability profile</a:t>
            </a:r>
          </a:p>
          <a:p>
            <a:pPr>
              <a:lnSpc>
                <a:spcPts val="1000"/>
              </a:lnSpc>
              <a:spcBef>
                <a:spcPts val="600"/>
              </a:spcBef>
              <a:buClr>
                <a:srgbClr val="C50F3C"/>
              </a:buClr>
              <a:defRPr/>
            </a:pPr>
            <a:r>
              <a:rPr lang="en-US" sz="8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Detailed Messaging: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JYSELECA is a JAK1-preferential inhibitor with &gt;5x potency for JAK1 over other JAK isoforms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Demonstrated safety and tolerability profile in UC studies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Low rates of special interest AEs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Low rates of serious AEs similar to placebo &amp; low discontinuation rates (&lt;5%)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Consistent safety profile across 7 studies in RA patients with over 5400 patient years of clinical exposure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AA1D597-0ACC-4422-B15A-DBE8EC5A5CAC}"/>
              </a:ext>
            </a:extLst>
          </p:cNvPr>
          <p:cNvSpPr/>
          <p:nvPr/>
        </p:nvSpPr>
        <p:spPr bwMode="auto">
          <a:xfrm>
            <a:off x="8008046" y="3602270"/>
            <a:ext cx="1837643" cy="25442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</a:pPr>
            <a:r>
              <a:rPr lang="en-US" sz="8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Convenience Messaging Objective: </a:t>
            </a:r>
            <a:r>
              <a:rPr lang="en-US" sz="8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Leverage the simplicity of oral ‘away from hospital’ treatment</a:t>
            </a:r>
          </a:p>
          <a:p>
            <a:pPr fontAlgn="auto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Detailed Messaging:</a:t>
            </a:r>
            <a:endParaRPr lang="en-US" sz="80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JYSELECA is a simple once-daily 200-mg oral tablet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Same dose for induction and maintenance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Minimal monitoring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No immunogenicity and TDM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No infusions or injections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Limited need for hospital visits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D394CE0-AE47-4921-A71C-7EFD8DD27030}"/>
              </a:ext>
            </a:extLst>
          </p:cNvPr>
          <p:cNvSpPr/>
          <p:nvPr/>
        </p:nvSpPr>
        <p:spPr bwMode="auto">
          <a:xfrm>
            <a:off x="10222180" y="3613567"/>
            <a:ext cx="1837643" cy="25442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Affirm positive experiences</a:t>
            </a:r>
            <a:r>
              <a:rPr kumimoji="0" lang="en-GB" sz="800" b="1" i="0" u="none" strike="noStrike" kern="1200" cap="none" spc="0" normalizeH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1200" cap="none" spc="0" normalizeH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with JYSELECA and support use as advanced treatment of choice.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800" baseline="0" dirty="0">
                <a:solidFill>
                  <a:srgbClr val="00463E"/>
                </a:solidFill>
              </a:rPr>
              <a:t>Identify</a:t>
            </a:r>
            <a:r>
              <a:rPr lang="en-GB" sz="800" dirty="0">
                <a:solidFill>
                  <a:srgbClr val="00463E"/>
                </a:solidFill>
              </a:rPr>
              <a:t> potential advocates and influencers.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BB1B5A-73CC-4810-BC64-88E09854EF12}"/>
              </a:ext>
            </a:extLst>
          </p:cNvPr>
          <p:cNvSpPr/>
          <p:nvPr/>
        </p:nvSpPr>
        <p:spPr bwMode="auto">
          <a:xfrm>
            <a:off x="3608898" y="6180614"/>
            <a:ext cx="1925930" cy="260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900" dirty="0">
                <a:solidFill>
                  <a:srgbClr val="000000"/>
                </a:solidFill>
              </a:rPr>
              <a:t>Refer to Message Source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E19F2DA-4449-410D-9E3C-236F04364FC6}"/>
              </a:ext>
            </a:extLst>
          </p:cNvPr>
          <p:cNvSpPr/>
          <p:nvPr/>
        </p:nvSpPr>
        <p:spPr bwMode="auto">
          <a:xfrm>
            <a:off x="5816865" y="6180614"/>
            <a:ext cx="1879442" cy="260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900" dirty="0">
                <a:solidFill>
                  <a:srgbClr val="000000"/>
                </a:solidFill>
              </a:rPr>
              <a:t>Refer to Message Source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151B00-4CC0-44D3-B916-E5197DC7C909}"/>
              </a:ext>
            </a:extLst>
          </p:cNvPr>
          <p:cNvSpPr/>
          <p:nvPr/>
        </p:nvSpPr>
        <p:spPr bwMode="auto">
          <a:xfrm>
            <a:off x="8018662" y="6180614"/>
            <a:ext cx="1891780" cy="260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900" dirty="0">
                <a:solidFill>
                  <a:srgbClr val="000000"/>
                </a:solidFill>
              </a:rPr>
              <a:t>Refer to Message Source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860856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589F985-BB04-44D0-AC0A-2EF6FA4E73DB}"/>
              </a:ext>
            </a:extLst>
          </p:cNvPr>
          <p:cNvSpPr/>
          <p:nvPr/>
        </p:nvSpPr>
        <p:spPr>
          <a:xfrm>
            <a:off x="10366694" y="5323561"/>
            <a:ext cx="1837643" cy="105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76904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65471" y="1478133"/>
            <a:ext cx="1885612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47813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75267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50420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76904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76904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87652" y="543273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5182" y="557545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80292" y="513421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75899" y="543981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Behaviour: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Use 1st line in bio-naïve: Uses JYSELECA  as their advanced treatment of choice</a:t>
            </a:r>
          </a:p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800" b="1" kern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Belief</a:t>
            </a:r>
            <a:r>
              <a:rPr lang="en-GB" sz="800" kern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: I am confident that JYSELECA is the right solution b/c of efficacy/safety and convenience; I have candidates to trial JYSELECA first-line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717471">
                  <a:lumMod val="75000"/>
                </a:srgbClr>
              </a:solidFill>
              <a:effectLst/>
              <a:uLnTx/>
              <a:uFillTx/>
              <a:latin typeface="Tahoma"/>
              <a:ea typeface="+mn-ea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5539" y="593933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85130" y="546020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Behaviour: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 JAKs for a limited number of patients and use steroids for quick symptom relief &amp; QoL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lang="en-GB" sz="800" b="1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Belief: 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Top-down approach is optimal.</a:t>
            </a:r>
            <a:r>
              <a:rPr kumimoji="0" lang="en-GB" sz="800" i="0" u="none" strike="noStrike" kern="0" cap="none" spc="0" normalizeH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 Patient preference is important</a:t>
            </a:r>
            <a:r>
              <a:rPr lang="en-GB" sz="800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.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Excited about the JAK-STAT pathway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946288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113756" y="64199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41746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372844" y="1216523"/>
            <a:ext cx="18550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>
                <a:solidFill>
                  <a:srgbClr val="00463E"/>
                </a:solidFill>
                <a:latin typeface="Tahoma"/>
              </a:rPr>
              <a:t>Current</a:t>
            </a:r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22016" y="121652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Try JYSELECA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5796290" y="1216522"/>
            <a:ext cx="18376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Ask all Patients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7983201" y="1216523"/>
            <a:ext cx="18376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Use 2</a:t>
            </a:r>
            <a:r>
              <a:rPr kumimoji="0" lang="en-GB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nd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202296" y="1200434"/>
            <a:ext cx="18376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Use 1</a:t>
            </a:r>
            <a:r>
              <a:rPr kumimoji="0" lang="en-GB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 in bio-naive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679B7D-0627-495E-914B-5CBB4EC4B8CE}"/>
              </a:ext>
            </a:extLst>
          </p:cNvPr>
          <p:cNvSpPr txBox="1"/>
          <p:nvPr/>
        </p:nvSpPr>
        <p:spPr>
          <a:xfrm>
            <a:off x="34083" y="2327515"/>
            <a:ext cx="1289849" cy="57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Galapagos Goal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1FAB4-ADEB-4F49-A0DA-BB153ABDC479}"/>
              </a:ext>
            </a:extLst>
          </p:cNvPr>
          <p:cNvSpPr txBox="1"/>
          <p:nvPr/>
        </p:nvSpPr>
        <p:spPr>
          <a:xfrm>
            <a:off x="58870" y="3116168"/>
            <a:ext cx="1289849" cy="37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Barriers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1C14A4-85CF-42E3-8E4E-B355782B6737}"/>
              </a:ext>
            </a:extLst>
          </p:cNvPr>
          <p:cNvSpPr txBox="1"/>
          <p:nvPr/>
        </p:nvSpPr>
        <p:spPr>
          <a:xfrm>
            <a:off x="258410" y="4052740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B03DD2-5668-48D3-B00D-0650D4998297}"/>
              </a:ext>
            </a:extLst>
          </p:cNvPr>
          <p:cNvSpPr/>
          <p:nvPr/>
        </p:nvSpPr>
        <p:spPr bwMode="auto">
          <a:xfrm>
            <a:off x="1360507" y="2078752"/>
            <a:ext cx="1932115" cy="8051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  <a:t>Change </a:t>
            </a:r>
            <a:r>
              <a:rPr lang="en-US" sz="900" kern="0" dirty="0" err="1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  <a:t>behaviour</a:t>
            </a:r>
            <a:r>
              <a:rPr lang="en-US" sz="900" kern="0" dirty="0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  <a:t> from current limited 1</a:t>
            </a:r>
            <a:r>
              <a:rPr lang="en-US" sz="900" kern="0" baseline="30000" dirty="0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  <a:t>st</a:t>
            </a:r>
            <a:r>
              <a:rPr lang="en-US" sz="900" kern="0" dirty="0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  <a:t> line JAK inhibitor use to JYSELECA as their advanced treatment of choice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15A8C-FD4D-48A2-A649-323E37C633D2}"/>
              </a:ext>
            </a:extLst>
          </p:cNvPr>
          <p:cNvSpPr/>
          <p:nvPr/>
        </p:nvSpPr>
        <p:spPr bwMode="auto">
          <a:xfrm>
            <a:off x="1372844" y="2933143"/>
            <a:ext cx="10679429" cy="6493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463E"/>
                </a:solidFill>
                <a:latin typeface="+mn-lt"/>
                <a:ea typeface="+mn-ea"/>
                <a:cs typeface="+mn-cs"/>
              </a:rPr>
              <a:t>Use of steroids</a:t>
            </a:r>
          </a:p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463E"/>
                </a:solidFill>
                <a:latin typeface="+mn-lt"/>
                <a:ea typeface="+mn-ea"/>
                <a:cs typeface="+mn-cs"/>
              </a:rPr>
              <a:t>Convenience as one driver for treatment choice</a:t>
            </a:r>
          </a:p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463E"/>
                </a:solidFill>
                <a:latin typeface="+mn-lt"/>
                <a:ea typeface="+mn-ea"/>
                <a:cs typeface="+mn-cs"/>
              </a:rPr>
              <a:t>Safety concerns with some therapies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EF4606-A9E9-4482-BF2C-8115B90E62FB}"/>
              </a:ext>
            </a:extLst>
          </p:cNvPr>
          <p:cNvSpPr/>
          <p:nvPr/>
        </p:nvSpPr>
        <p:spPr bwMode="auto">
          <a:xfrm>
            <a:off x="1380391" y="3629929"/>
            <a:ext cx="1923188" cy="24261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Detailed in steps 2,3,4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AC11C-B05A-414D-90A2-B20F968AD3B8}"/>
              </a:ext>
            </a:extLst>
          </p:cNvPr>
          <p:cNvSpPr/>
          <p:nvPr/>
        </p:nvSpPr>
        <p:spPr bwMode="auto">
          <a:xfrm>
            <a:off x="3573437" y="2078752"/>
            <a:ext cx="1885612" cy="8051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>
                <a:solidFill>
                  <a:srgbClr val="00463E"/>
                </a:solidFill>
                <a:latin typeface="+mj-lt"/>
                <a:cs typeface="Arial" charset="0"/>
              </a:rPr>
              <a:t>Identify &amp; trial JYSELECA to achieve rapid control &amp; symptom relief for a patient who is struggling with their symptoms &amp; burden of treatment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4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921CA-6D55-464A-AE73-82896FBC9F4E}"/>
              </a:ext>
            </a:extLst>
          </p:cNvPr>
          <p:cNvSpPr/>
          <p:nvPr/>
        </p:nvSpPr>
        <p:spPr bwMode="auto">
          <a:xfrm>
            <a:off x="5781404" y="2094427"/>
            <a:ext cx="1879442" cy="8051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Ask all patients (naïve/ exp) whether they would prefer an oral treatment providing rapid efficacy &amp; the safety profile that the patient needs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E5990-E0DB-43F4-8F6B-0EF6E2BC0EE0}"/>
              </a:ext>
            </a:extLst>
          </p:cNvPr>
          <p:cNvSpPr/>
          <p:nvPr/>
        </p:nvSpPr>
        <p:spPr bwMode="auto">
          <a:xfrm>
            <a:off x="7983201" y="2094427"/>
            <a:ext cx="1891780" cy="8051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  <a:t>Choose JYSELECA </a:t>
            </a:r>
            <a:br>
              <a:rPr lang="en-US" sz="900" dirty="0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</a:br>
            <a:r>
              <a:rPr lang="en-US" sz="900" dirty="0">
                <a:solidFill>
                  <a:srgbClr val="00463E"/>
                </a:solidFill>
                <a:latin typeface="+mj-lt"/>
                <a:ea typeface="Arial" charset="0"/>
                <a:cs typeface="Arial" charset="0"/>
              </a:rPr>
              <a:t>as standard of care oral after first biologic failure as the most simple &amp; convenient solution for their patient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4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5D806-6186-4D55-AE72-A41187176853}"/>
              </a:ext>
            </a:extLst>
          </p:cNvPr>
          <p:cNvSpPr/>
          <p:nvPr/>
        </p:nvSpPr>
        <p:spPr bwMode="auto">
          <a:xfrm>
            <a:off x="10197335" y="2078752"/>
            <a:ext cx="1850151" cy="8051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00463E"/>
                </a:solidFill>
                <a:latin typeface="+mj-lt"/>
              </a:rPr>
              <a:t>Uses JYSELECA </a:t>
            </a:r>
            <a:br>
              <a:rPr lang="en-US" sz="900" dirty="0">
                <a:solidFill>
                  <a:srgbClr val="00463E"/>
                </a:solidFill>
                <a:latin typeface="+mj-lt"/>
              </a:rPr>
            </a:br>
            <a:r>
              <a:rPr lang="en-US" sz="900" dirty="0">
                <a:solidFill>
                  <a:srgbClr val="00463E"/>
                </a:solidFill>
                <a:latin typeface="+mj-lt"/>
              </a:rPr>
              <a:t>as their advanced treatment of choice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4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8DEBAC-CC8E-4C61-BD68-0E204AD26EAD}"/>
              </a:ext>
            </a:extLst>
          </p:cNvPr>
          <p:cNvSpPr txBox="1"/>
          <p:nvPr/>
        </p:nvSpPr>
        <p:spPr>
          <a:xfrm>
            <a:off x="33862" y="595472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Source</a:t>
            </a: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54980" y="523917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9000">
                <a:srgbClr val="F7F2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989A992-3EC2-2943-A75B-C4528E6C1E56}"/>
              </a:ext>
            </a:extLst>
          </p:cNvPr>
          <p:cNvSpPr/>
          <p:nvPr/>
        </p:nvSpPr>
        <p:spPr bwMode="auto">
          <a:xfrm>
            <a:off x="3598283" y="3652068"/>
            <a:ext cx="1885612" cy="23882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1000"/>
              </a:lnSpc>
              <a:spcBef>
                <a:spcPts val="600"/>
              </a:spcBef>
              <a:buClr>
                <a:srgbClr val="C50F3C"/>
              </a:buClr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Efficacy Messaging Objective:</a:t>
            </a:r>
            <a:r>
              <a:rPr kumimoji="0" lang="en-GB" sz="80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GB" sz="800" dirty="0">
                <a:solidFill>
                  <a:srgbClr val="00463E"/>
                </a:solidFill>
              </a:rPr>
              <a:t>Focus on rapid symptom relief, </a:t>
            </a:r>
            <a:br>
              <a:rPr lang="en-GB" sz="800" dirty="0">
                <a:solidFill>
                  <a:srgbClr val="00463E"/>
                </a:solidFill>
              </a:rPr>
            </a:br>
            <a:r>
              <a:rPr lang="en-GB" sz="800" dirty="0">
                <a:solidFill>
                  <a:srgbClr val="00463E"/>
                </a:solidFill>
              </a:rPr>
              <a:t>sustained efficacy and </a:t>
            </a:r>
            <a:r>
              <a:rPr lang="en-GB" sz="800" dirty="0" err="1">
                <a:solidFill>
                  <a:srgbClr val="00463E"/>
                </a:solidFill>
              </a:rPr>
              <a:t>QoL</a:t>
            </a:r>
            <a:r>
              <a:rPr lang="en-GB" sz="800" dirty="0">
                <a:solidFill>
                  <a:srgbClr val="00463E"/>
                </a:solidFill>
              </a:rPr>
              <a:t> improvements</a:t>
            </a:r>
          </a:p>
          <a:p>
            <a:pPr marR="0" lvl="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tabLst/>
              <a:defRPr/>
            </a:pPr>
            <a:r>
              <a:rPr lang="en-US" sz="800" b="1" dirty="0">
                <a:solidFill>
                  <a:srgbClr val="00463E"/>
                </a:solidFill>
              </a:rPr>
              <a:t>Detailed Messaging: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It’s time for JYSELECA, a 2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nd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 generation, once-daily, oral JAK inhibitor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Rapid reduction in the frequency of bloody diarrhea</a:t>
            </a:r>
            <a:r>
              <a:rPr lang="en-US" sz="800" dirty="0">
                <a:solidFill>
                  <a:srgbClr val="00463E"/>
                </a:solidFill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as early as week 2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Mucosal healing with a significant reduction in rectal bleeding and stool frequency at week 10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JYSELECA could help patients return to their normal lives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6D9EA3-8EAE-0849-9572-8DE758CC2CAC}"/>
              </a:ext>
            </a:extLst>
          </p:cNvPr>
          <p:cNvSpPr/>
          <p:nvPr/>
        </p:nvSpPr>
        <p:spPr bwMode="auto">
          <a:xfrm>
            <a:off x="5816173" y="3653896"/>
            <a:ext cx="1837643" cy="23848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000"/>
              </a:lnSpc>
              <a:spcBef>
                <a:spcPts val="600"/>
              </a:spcBef>
              <a:buClr>
                <a:srgbClr val="C50F3C"/>
              </a:buClr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Convenience Messaging</a:t>
            </a:r>
            <a:r>
              <a:rPr kumimoji="0" lang="en-US" sz="800" b="1" i="0" u="none" strike="noStrike" kern="1200" cap="none" spc="0" normalizeH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 Objective: </a:t>
            </a:r>
            <a:r>
              <a:rPr lang="en-US" sz="800" kern="0" dirty="0">
                <a:solidFill>
                  <a:srgbClr val="00463E"/>
                </a:solidFill>
                <a:ea typeface="Arial" charset="0"/>
                <a:cs typeface="Arial" charset="0"/>
              </a:rPr>
              <a:t> Highlight simplicity for the patient that is above and beyond once-daily oral</a:t>
            </a:r>
          </a:p>
          <a:p>
            <a:pPr>
              <a:lnSpc>
                <a:spcPts val="1000"/>
              </a:lnSpc>
              <a:spcBef>
                <a:spcPts val="600"/>
              </a:spcBef>
              <a:buClr>
                <a:srgbClr val="C50F3C"/>
              </a:buClr>
              <a:defRPr/>
            </a:pPr>
            <a:r>
              <a:rPr lang="en-US" sz="800" b="1" dirty="0">
                <a:solidFill>
                  <a:srgbClr val="00463E"/>
                </a:solidFill>
              </a:rPr>
              <a:t>Detailed Messaging: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Side effects/therapeutic drug monitoring &amp; parenteral/sub-cutaneous  administration are 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factors contributing to the burden of UC treatment 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for some patients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JYSELECA is a simple once-daily 200-mg oral tablet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Same dose for induction and maintenance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Minimal monitoring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No immunogenicity and TDM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5FCBD22-D8A2-3744-AFAF-169BCEF2005E}"/>
              </a:ext>
            </a:extLst>
          </p:cNvPr>
          <p:cNvSpPr/>
          <p:nvPr/>
        </p:nvSpPr>
        <p:spPr bwMode="auto">
          <a:xfrm>
            <a:off x="8008046" y="3650199"/>
            <a:ext cx="1837643" cy="23882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rgbClr val="00463E"/>
                </a:solidFill>
              </a:rPr>
              <a:t>Safety Messaging Objective: </a:t>
            </a:r>
            <a:r>
              <a:rPr lang="en-US" sz="800" dirty="0">
                <a:solidFill>
                  <a:srgbClr val="00463E"/>
                </a:solidFill>
              </a:rPr>
              <a:t>Address any potential safety concerns and be reassured of the simple choice</a:t>
            </a:r>
          </a:p>
          <a:p>
            <a:pPr fontAlgn="auto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srgbClr val="00463E"/>
                </a:solidFill>
                <a:cs typeface="Arial" charset="0"/>
              </a:rPr>
              <a:t>Detailed Messaging</a:t>
            </a:r>
            <a:endParaRPr lang="en-US" sz="800" b="1" dirty="0">
              <a:solidFill>
                <a:srgbClr val="00463E"/>
              </a:solidFill>
            </a:endParaRP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rgbClr val="00463E"/>
                </a:solidFill>
              </a:rPr>
              <a:t>JYSELECA is a JAK1-preferential inhibitor with &gt;5x potency for JAK1 over other JAK isoforms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Demonstrated safety and tolerability profile in UC studies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Low rates of special interest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Aes</a:t>
            </a:r>
            <a:endParaRPr lang="en-US" sz="800" dirty="0">
              <a:solidFill>
                <a:srgbClr val="00463E"/>
              </a:solidFill>
            </a:endParaRP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ea typeface="+mn-ea"/>
                <a:cs typeface="+mn-cs"/>
              </a:rPr>
              <a:t>Low rates of serious AEs similar to placebo &amp; low discontinuation rates (&lt;5%)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800" dirty="0" err="1">
                <a:solidFill>
                  <a:srgbClr val="00463E"/>
                </a:solidFill>
              </a:rPr>
              <a:t>Jyseleca</a:t>
            </a:r>
            <a:r>
              <a:rPr lang="en-US" sz="800" dirty="0">
                <a:solidFill>
                  <a:srgbClr val="00463E"/>
                </a:solidFill>
              </a:rPr>
              <a:t> is the simple solution for you and your patients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99A9D1-4A9C-1946-AABD-3D330F17836D}"/>
              </a:ext>
            </a:extLst>
          </p:cNvPr>
          <p:cNvSpPr/>
          <p:nvPr/>
        </p:nvSpPr>
        <p:spPr bwMode="auto">
          <a:xfrm>
            <a:off x="10222180" y="3661496"/>
            <a:ext cx="1837643" cy="23882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 dirty="0">
                <a:solidFill>
                  <a:srgbClr val="00463E"/>
                </a:solidFill>
              </a:rPr>
              <a:t>Affirm positive experiences </a:t>
            </a:r>
            <a:r>
              <a:rPr lang="en-GB" sz="800" dirty="0">
                <a:solidFill>
                  <a:srgbClr val="00463E"/>
                </a:solidFill>
              </a:rPr>
              <a:t>with JYSELECA and support use as advanced treatment of choice.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463E"/>
                </a:solidFill>
              </a:rPr>
              <a:t>Identify potential advocates and influencers.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664F985-2EFB-412B-B229-307E67E5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2908" y="19923"/>
            <a:ext cx="530917" cy="512064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B7E13DA-9A21-465A-A7CB-C45335B5EA8D}"/>
              </a:ext>
            </a:extLst>
          </p:cNvPr>
          <p:cNvSpPr/>
          <p:nvPr/>
        </p:nvSpPr>
        <p:spPr>
          <a:xfrm>
            <a:off x="10803357" y="84014"/>
            <a:ext cx="635520" cy="38783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505">
              <a:defRPr/>
            </a:pPr>
            <a:r>
              <a:rPr lang="en-GB" sz="798" b="1" dirty="0">
                <a:solidFill>
                  <a:srgbClr val="C00000"/>
                </a:solidFill>
                <a:latin typeface="Arial" panose="020B0604020202020204"/>
              </a:rPr>
              <a:t>PATIENT FIRST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6669CD-718A-4546-A19B-4E27A6BB17D8}"/>
              </a:ext>
            </a:extLst>
          </p:cNvPr>
          <p:cNvSpPr/>
          <p:nvPr/>
        </p:nvSpPr>
        <p:spPr bwMode="auto">
          <a:xfrm>
            <a:off x="1395968" y="6086523"/>
            <a:ext cx="1932115" cy="2877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Refer to Asset </a:t>
            </a:r>
            <a:r>
              <a:rPr lang="en-GB" sz="900" dirty="0">
                <a:solidFill>
                  <a:srgbClr val="00463E"/>
                </a:solidFill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 Slide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A4A6BD-1AF1-4E75-AF45-55512A364A3C}"/>
              </a:ext>
            </a:extLst>
          </p:cNvPr>
          <p:cNvSpPr/>
          <p:nvPr/>
        </p:nvSpPr>
        <p:spPr bwMode="auto">
          <a:xfrm>
            <a:off x="3608898" y="6086523"/>
            <a:ext cx="1925930" cy="2877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Refer to Asset </a:t>
            </a:r>
            <a:r>
              <a:rPr lang="en-GB" sz="900" dirty="0">
                <a:solidFill>
                  <a:srgbClr val="00463E"/>
                </a:solidFill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49F32E-2904-45EB-8937-88D3449253C8}"/>
              </a:ext>
            </a:extLst>
          </p:cNvPr>
          <p:cNvSpPr/>
          <p:nvPr/>
        </p:nvSpPr>
        <p:spPr bwMode="auto">
          <a:xfrm>
            <a:off x="5816865" y="6086523"/>
            <a:ext cx="1879442" cy="2877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Refer to Asset </a:t>
            </a:r>
            <a:r>
              <a:rPr lang="en-GB" sz="900" dirty="0">
                <a:solidFill>
                  <a:srgbClr val="00463E"/>
                </a:solidFill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EC63B4-C1A1-4494-95C5-E7BAA0FF3628}"/>
              </a:ext>
            </a:extLst>
          </p:cNvPr>
          <p:cNvSpPr/>
          <p:nvPr/>
        </p:nvSpPr>
        <p:spPr bwMode="auto">
          <a:xfrm>
            <a:off x="8018662" y="6086523"/>
            <a:ext cx="1891780" cy="2877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Refer to Asset </a:t>
            </a:r>
            <a:r>
              <a:rPr lang="en-GB" sz="900" dirty="0">
                <a:solidFill>
                  <a:srgbClr val="00463E"/>
                </a:solidFill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180AA2-2857-4E01-B4B1-F57930F6CCD7}"/>
              </a:ext>
            </a:extLst>
          </p:cNvPr>
          <p:cNvSpPr/>
          <p:nvPr/>
        </p:nvSpPr>
        <p:spPr bwMode="auto">
          <a:xfrm>
            <a:off x="10232796" y="6086523"/>
            <a:ext cx="1850151" cy="2877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Refer to Asset </a:t>
            </a:r>
            <a:r>
              <a:rPr lang="en-GB" sz="900" dirty="0">
                <a:solidFill>
                  <a:srgbClr val="00463E"/>
                </a:solidFill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280215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76904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65471" y="1478133"/>
            <a:ext cx="1885612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47813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75267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50420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76904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76904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87652" y="543273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5182" y="557545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78436" y="531942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75899" y="543981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800" b="1" i="0" u="none" strike="noStrike" kern="0" cap="none" spc="0" normalizeH="0" baseline="0" noProof="0" dirty="0" err="1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Behaviour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: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 Use 2</a:t>
            </a:r>
            <a:r>
              <a:rPr kumimoji="0" lang="en-US" sz="800" i="0" u="none" strike="noStrike" kern="0" cap="none" spc="0" normalizeH="0" baseline="3000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nd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 Line,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Start to use JYSELECA as first option after 1st biologic failure based on the positive feedback they have received from patients</a:t>
            </a:r>
            <a:endParaRPr lang="en-GB" sz="1100" kern="0" dirty="0">
              <a:solidFill>
                <a:srgbClr val="717471">
                  <a:lumMod val="75000"/>
                </a:srgbClr>
              </a:solidFill>
              <a:latin typeface="Tahoma"/>
              <a:cs typeface="Arial" panose="020B0604020202020204" pitchFamily="34" charset="0"/>
            </a:endParaRPr>
          </a:p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Belief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: Experts are recommending new </a:t>
            </a:r>
            <a:r>
              <a:rPr kumimoji="0" lang="en-GB" sz="800" i="0" u="none" strike="noStrike" kern="0" cap="none" spc="0" normalizeH="0" baseline="0" noProof="0" dirty="0" err="1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MoAs</a:t>
            </a:r>
            <a:r>
              <a:rPr lang="en-GB" sz="800" kern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.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JYSELECA is a simple &amp; safe new option</a:t>
            </a:r>
            <a:r>
              <a:rPr lang="en-GB" sz="800" kern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.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Considering after 1st biologic failure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5539" y="593933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85130" y="546020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Behaviour: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 a cautious step-up approach &amp; very rare use of JAKs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DEB3A8">
                  <a:lumMod val="50000"/>
                </a:srgbClr>
              </a:solidFill>
              <a:effectLst/>
              <a:uLnTx/>
              <a:uFillTx/>
              <a:latin typeface="Tahoma"/>
              <a:ea typeface="Helvetica Neue Light"/>
              <a:cs typeface="Arial" panose="020B0604020202020204" pitchFamily="34" charset="0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lang="en-GB" sz="800" b="1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Belief: 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Cautious step-up approach gives confidence</a:t>
            </a:r>
            <a:r>
              <a:rPr lang="en-GB" sz="800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.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Current therapies work for most patients</a:t>
            </a:r>
            <a:r>
              <a:rPr lang="en-GB" sz="800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.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New </a:t>
            </a:r>
            <a:r>
              <a:rPr kumimoji="0" lang="en-GB" sz="800" i="0" u="none" strike="noStrike" kern="0" cap="none" spc="0" normalizeH="0" baseline="0" noProof="0" dirty="0" err="1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MoAs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 are worth considering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946288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113756" y="64199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41746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Stage</a:t>
            </a: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54980" y="523917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9000">
                <a:srgbClr val="F7F2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59" name="Google Shape;1324;p4" descr="Icon&#10;&#10;Description automatically generated">
            <a:extLst>
              <a:ext uri="{FF2B5EF4-FFF2-40B4-BE49-F238E27FC236}">
                <a16:creationId xmlns:a16="http://schemas.microsoft.com/office/drawing/2014/main" id="{FDBE9CA4-B8B2-4DE0-947C-321DE67E429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2030" y="42156"/>
            <a:ext cx="530917" cy="5120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9D57C8A7-6ACB-43C3-99B8-3CCC0E468F66}"/>
              </a:ext>
            </a:extLst>
          </p:cNvPr>
          <p:cNvSpPr/>
          <p:nvPr/>
        </p:nvSpPr>
        <p:spPr>
          <a:xfrm>
            <a:off x="10527268" y="115496"/>
            <a:ext cx="937289" cy="347333"/>
          </a:xfrm>
          <a:prstGeom prst="rect">
            <a:avLst/>
          </a:prstGeom>
          <a:solidFill>
            <a:schemeClr val="bg1"/>
          </a:solidFill>
          <a:ln w="285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505">
              <a:defRPr/>
            </a:pPr>
            <a:r>
              <a:rPr lang="en-GB" sz="798" b="1" dirty="0">
                <a:solidFill>
                  <a:srgbClr val="66CCFF"/>
                </a:solidFill>
                <a:latin typeface="Arial" panose="020B0604020202020204"/>
              </a:rPr>
              <a:t>FAMILIARITY FIRST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F5146EE-94BC-47A5-BA02-91C5512998CE}"/>
              </a:ext>
            </a:extLst>
          </p:cNvPr>
          <p:cNvCxnSpPr/>
          <p:nvPr/>
        </p:nvCxnSpPr>
        <p:spPr bwMode="auto">
          <a:xfrm>
            <a:off x="0" y="1946288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1852FEB-737B-46E6-A293-77016C834906}"/>
              </a:ext>
            </a:extLst>
          </p:cNvPr>
          <p:cNvSpPr/>
          <p:nvPr/>
        </p:nvSpPr>
        <p:spPr>
          <a:xfrm>
            <a:off x="10366694" y="5323561"/>
            <a:ext cx="1837643" cy="105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8E03C21-01E5-4530-A5F1-548AFB23357D}"/>
              </a:ext>
            </a:extLst>
          </p:cNvPr>
          <p:cNvCxnSpPr/>
          <p:nvPr/>
        </p:nvCxnSpPr>
        <p:spPr bwMode="auto">
          <a:xfrm>
            <a:off x="0" y="1946288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800167D-90A5-4545-835C-9AABEC85C0AF}"/>
              </a:ext>
            </a:extLst>
          </p:cNvPr>
          <p:cNvSpPr txBox="1"/>
          <p:nvPr/>
        </p:nvSpPr>
        <p:spPr>
          <a:xfrm>
            <a:off x="34083" y="2327515"/>
            <a:ext cx="1289849" cy="57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Galapagos Goal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C2F86C-BAE1-405C-A2E0-ADB8FCA96A3D}"/>
              </a:ext>
            </a:extLst>
          </p:cNvPr>
          <p:cNvSpPr txBox="1"/>
          <p:nvPr/>
        </p:nvSpPr>
        <p:spPr>
          <a:xfrm>
            <a:off x="58870" y="3116168"/>
            <a:ext cx="1289849" cy="37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Barriers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5BC5C6-AA8C-4D8F-9FA0-037DD71E7FA1}"/>
              </a:ext>
            </a:extLst>
          </p:cNvPr>
          <p:cNvSpPr txBox="1"/>
          <p:nvPr/>
        </p:nvSpPr>
        <p:spPr>
          <a:xfrm>
            <a:off x="258410" y="4052740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8F91DA-26F7-493F-86FA-55F6D67C4258}"/>
              </a:ext>
            </a:extLst>
          </p:cNvPr>
          <p:cNvSpPr/>
          <p:nvPr/>
        </p:nvSpPr>
        <p:spPr bwMode="auto">
          <a:xfrm>
            <a:off x="1360507" y="2078752"/>
            <a:ext cx="1932115" cy="8447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000">
              <a:defRPr/>
            </a:pP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Use a cautious step-up</a:t>
            </a:r>
          </a:p>
          <a:p>
            <a:pPr lvl="0" defTabSz="360000">
              <a:defRPr/>
            </a:pP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approach &amp; very rare use of JAKs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0DD4D18-F611-4F82-91F3-E324EF9E2C37}"/>
              </a:ext>
            </a:extLst>
          </p:cNvPr>
          <p:cNvSpPr/>
          <p:nvPr/>
        </p:nvSpPr>
        <p:spPr bwMode="auto">
          <a:xfrm>
            <a:off x="1372844" y="2969089"/>
            <a:ext cx="10679429" cy="6134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kern="0" dirty="0">
                <a:solidFill>
                  <a:srgbClr val="00463E"/>
                </a:solidFill>
                <a:latin typeface="+mn-lt"/>
                <a:ea typeface="+mn-ea"/>
                <a:cs typeface="+mn-cs"/>
              </a:rPr>
              <a:t>Satisfied with current therapies</a:t>
            </a:r>
          </a:p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kern="0" dirty="0">
                <a:solidFill>
                  <a:srgbClr val="00463E"/>
                </a:solidFill>
                <a:latin typeface="+mn-lt"/>
                <a:ea typeface="+mn-ea"/>
                <a:cs typeface="+mn-cs"/>
              </a:rPr>
              <a:t>Anti-TNFs effective &amp; safe</a:t>
            </a:r>
          </a:p>
          <a:p>
            <a:pPr marL="0" marR="0" lvl="0" indent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kern="0" dirty="0">
                <a:solidFill>
                  <a:srgbClr val="00463E"/>
                </a:solidFill>
                <a:latin typeface="+mn-lt"/>
                <a:ea typeface="+mn-ea"/>
                <a:cs typeface="+mn-cs"/>
              </a:rPr>
              <a:t>Safety concern about Jak Class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78A705-D2BD-43BB-AB88-CB693A35DF87}"/>
              </a:ext>
            </a:extLst>
          </p:cNvPr>
          <p:cNvSpPr/>
          <p:nvPr/>
        </p:nvSpPr>
        <p:spPr bwMode="auto">
          <a:xfrm>
            <a:off x="1389777" y="3638218"/>
            <a:ext cx="2032814" cy="24475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 dirty="0">
              <a:solidFill>
                <a:srgbClr val="00463E"/>
              </a:solidFill>
              <a:ea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Detailed in 2,3,4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E636FD7-F6A4-423B-A455-D4AFA904C5DF}"/>
              </a:ext>
            </a:extLst>
          </p:cNvPr>
          <p:cNvSpPr/>
          <p:nvPr/>
        </p:nvSpPr>
        <p:spPr bwMode="auto">
          <a:xfrm>
            <a:off x="3573437" y="2078752"/>
            <a:ext cx="1885612" cy="8447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000">
              <a:defRPr/>
            </a:pP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Open to discuss JYSELECA as a safe &amp; simple option in their treatment paradigm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814D897-4E28-44DB-B2BC-651B5989D9C7}"/>
              </a:ext>
            </a:extLst>
          </p:cNvPr>
          <p:cNvSpPr/>
          <p:nvPr/>
        </p:nvSpPr>
        <p:spPr bwMode="auto">
          <a:xfrm>
            <a:off x="5781404" y="2094427"/>
            <a:ext cx="1879442" cy="8447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000">
              <a:defRPr/>
            </a:pP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Trial JYSELECA in a </a:t>
            </a:r>
            <a:b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900" kern="0" baseline="3000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rd</a:t>
            </a: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line treatment based </a:t>
            </a:r>
            <a:b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on peer-feedback reassuring on the safety profile – develop a case study on this patient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3AC7511-D7E5-436F-A9AA-CA8EA8D5A0AE}"/>
              </a:ext>
            </a:extLst>
          </p:cNvPr>
          <p:cNvSpPr/>
          <p:nvPr/>
        </p:nvSpPr>
        <p:spPr bwMode="auto">
          <a:xfrm>
            <a:off x="7983201" y="2094427"/>
            <a:ext cx="1891780" cy="8447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000">
              <a:defRPr/>
            </a:pP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Expand use of </a:t>
            </a:r>
            <a:b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JYSELECA in 3rd line – tried and tested based on their own experience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7F9B15A-B623-4166-9408-29CF24F92AB8}"/>
              </a:ext>
            </a:extLst>
          </p:cNvPr>
          <p:cNvSpPr/>
          <p:nvPr/>
        </p:nvSpPr>
        <p:spPr bwMode="auto">
          <a:xfrm>
            <a:off x="10197335" y="2078752"/>
            <a:ext cx="1850151" cy="8447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" charset="0"/>
                <a:cs typeface="Arial" charset="0"/>
              </a:rPr>
              <a:t>Start to use JYSELECA as the first option after 1st biologic failure based on the positive feedback they have received from their patients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 kern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1162D3-533B-409C-B713-8CD42C732D83}"/>
              </a:ext>
            </a:extLst>
          </p:cNvPr>
          <p:cNvSpPr txBox="1"/>
          <p:nvPr/>
        </p:nvSpPr>
        <p:spPr>
          <a:xfrm>
            <a:off x="33862" y="6086523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Source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FB272E2-0AAD-4FF8-B482-066F2A60EF14}"/>
              </a:ext>
            </a:extLst>
          </p:cNvPr>
          <p:cNvSpPr/>
          <p:nvPr/>
        </p:nvSpPr>
        <p:spPr bwMode="auto">
          <a:xfrm>
            <a:off x="3598283" y="3619766"/>
            <a:ext cx="1885612" cy="25388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00463E"/>
                </a:solidFill>
              </a:rPr>
              <a:t>Benefits Messaging Objective: </a:t>
            </a:r>
            <a:r>
              <a:rPr lang="en-US" sz="800" dirty="0">
                <a:solidFill>
                  <a:srgbClr val="00463E"/>
                </a:solidFill>
                <a:ea typeface="Arial" charset="0"/>
                <a:cs typeface="Arial" charset="0"/>
              </a:rPr>
              <a:t>Focus on sustained remission and safety in bio-experienced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00463E"/>
                </a:solidFill>
                <a:ea typeface="Arial" charset="0"/>
                <a:cs typeface="Arial" charset="0"/>
              </a:rPr>
              <a:t>Detailed Messaging: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Experts are recommending rapid introduction of advanced therapies to improve patient outcomes </a:t>
            </a:r>
            <a:b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</a:b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in moderate-to-severe UC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Demonstrated significant clinical remission at week 58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First therapy to meet ≥6-month CS-free clinical remission endpoint in a pivotal study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Favourable safety and tolerability profile in UC studies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Consistent safety profile across 7 studies in RA patients with over 5400 patient years of </a:t>
            </a:r>
            <a:b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</a:b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clinical exposure 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20097F0-3492-4E56-932F-1C32E7026B48}"/>
              </a:ext>
            </a:extLst>
          </p:cNvPr>
          <p:cNvSpPr/>
          <p:nvPr/>
        </p:nvSpPr>
        <p:spPr bwMode="auto">
          <a:xfrm>
            <a:off x="5816173" y="3641914"/>
            <a:ext cx="1837643" cy="24327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</a:pPr>
            <a:r>
              <a:rPr lang="en-US" sz="800" b="1" dirty="0">
                <a:solidFill>
                  <a:srgbClr val="00463E"/>
                </a:solidFill>
              </a:rPr>
              <a:t>Safety Messaging Objective: </a:t>
            </a:r>
            <a:r>
              <a:rPr lang="en-US" sz="800" dirty="0">
                <a:solidFill>
                  <a:srgbClr val="00463E"/>
                </a:solidFill>
                <a:ea typeface="Arial" charset="0"/>
                <a:cs typeface="Arial" charset="0"/>
              </a:rPr>
              <a:t>Address potential safety concerns by </a:t>
            </a:r>
            <a:br>
              <a:rPr lang="en-US" sz="800" dirty="0">
                <a:solidFill>
                  <a:srgbClr val="00463E"/>
                </a:solidFill>
                <a:ea typeface="Arial" charset="0"/>
                <a:cs typeface="Arial" charset="0"/>
              </a:rPr>
            </a:br>
            <a:r>
              <a:rPr lang="en-US" sz="800" dirty="0">
                <a:solidFill>
                  <a:srgbClr val="00463E"/>
                </a:solidFill>
                <a:ea typeface="Arial" charset="0"/>
                <a:cs typeface="Arial" charset="0"/>
              </a:rPr>
              <a:t>leveraging preferential MOA</a:t>
            </a:r>
          </a:p>
          <a:p>
            <a:pPr lvl="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defRPr/>
            </a:pPr>
            <a:r>
              <a:rPr lang="en-US" sz="800" b="1" dirty="0">
                <a:solidFill>
                  <a:srgbClr val="00463E"/>
                </a:solidFill>
              </a:rPr>
              <a:t>Detailed Messaging: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It’s time to consider JYSELECA, a 2nd generation, once-daily, oral JAK inhibitor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Demonstrated safety and tolerability profile in </a:t>
            </a:r>
            <a:b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</a:b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UC studies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Low rates of special interest AEs 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Low rates of serious AEs similar to placebo &amp; </a:t>
            </a:r>
            <a:r>
              <a:rPr lang="en-GB" sz="800" dirty="0" err="1">
                <a:solidFill>
                  <a:srgbClr val="00463E"/>
                </a:solidFill>
                <a:ea typeface="Arial" charset="0"/>
                <a:cs typeface="Arial" charset="0"/>
              </a:rPr>
              <a:t>llow</a:t>
            </a: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 discontinuation rates (&lt;5%)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JYSELECA demonstrated significant mucosal healing at week 58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2A414A-F1B2-4BED-ACA4-27475B2AF10B}"/>
              </a:ext>
            </a:extLst>
          </p:cNvPr>
          <p:cNvSpPr/>
          <p:nvPr/>
        </p:nvSpPr>
        <p:spPr bwMode="auto">
          <a:xfrm>
            <a:off x="8008046" y="3638217"/>
            <a:ext cx="1837643" cy="24362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</a:pPr>
            <a:r>
              <a:rPr lang="en-US" sz="800" b="1" dirty="0">
                <a:solidFill>
                  <a:srgbClr val="00463E"/>
                </a:solidFill>
              </a:rPr>
              <a:t>Convenience Messaging Objective: </a:t>
            </a:r>
            <a:r>
              <a:rPr lang="en-US" sz="800" dirty="0">
                <a:solidFill>
                  <a:srgbClr val="00463E"/>
                </a:solidFill>
              </a:rPr>
              <a:t>Highlight simplicity for the patient and no immunogenicity</a:t>
            </a:r>
          </a:p>
          <a:p>
            <a:pPr fontAlgn="auto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srgbClr val="00463E"/>
                </a:solidFill>
                <a:cs typeface="Arial" charset="0"/>
              </a:rPr>
              <a:t>Detailed Messaging</a:t>
            </a:r>
            <a:endParaRPr lang="en-US" sz="800" b="1" dirty="0">
              <a:solidFill>
                <a:srgbClr val="00463E"/>
              </a:solidFill>
            </a:endParaRP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JYSELECA is a simple once-daily 200-mg oral tablet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No immunogenicity and TDM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Same dose for induction and maintenance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Minimal monitoring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463E"/>
                </a:solidFill>
                <a:ea typeface="Arial" charset="0"/>
                <a:cs typeface="Arial" charset="0"/>
              </a:rPr>
              <a:t>JYSELECA could help patients return to their normal lives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B6C0E3-B9C8-4ABB-A4A6-4742201D508C}"/>
              </a:ext>
            </a:extLst>
          </p:cNvPr>
          <p:cNvSpPr/>
          <p:nvPr/>
        </p:nvSpPr>
        <p:spPr bwMode="auto">
          <a:xfrm>
            <a:off x="10222180" y="3649514"/>
            <a:ext cx="1837643" cy="24362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 dirty="0">
                <a:solidFill>
                  <a:srgbClr val="00463E"/>
                </a:solidFill>
              </a:rPr>
              <a:t>Affirm positive experiences </a:t>
            </a:r>
            <a:r>
              <a:rPr lang="en-GB" sz="800" dirty="0">
                <a:solidFill>
                  <a:srgbClr val="00463E"/>
                </a:solidFill>
              </a:rPr>
              <a:t>with JYSELECA and support use as 2L advanced treatment of choice.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9CEFD19-A6CF-4CC3-AE26-C15DCA24EBEF}"/>
              </a:ext>
            </a:extLst>
          </p:cNvPr>
          <p:cNvSpPr/>
          <p:nvPr/>
        </p:nvSpPr>
        <p:spPr bwMode="auto">
          <a:xfrm>
            <a:off x="1489962" y="6182260"/>
            <a:ext cx="1932115" cy="260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Refer to Asset </a:t>
            </a:r>
            <a:r>
              <a:rPr lang="en-GB" sz="900" dirty="0">
                <a:solidFill>
                  <a:srgbClr val="000000"/>
                </a:solidFill>
                <a:latin typeface="Tahoma"/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Slide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4DC399D-A938-46B2-99FC-9A93E5695A49}"/>
              </a:ext>
            </a:extLst>
          </p:cNvPr>
          <p:cNvSpPr/>
          <p:nvPr/>
        </p:nvSpPr>
        <p:spPr bwMode="auto">
          <a:xfrm>
            <a:off x="5822332" y="6182260"/>
            <a:ext cx="1879442" cy="260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Refer to Asset </a:t>
            </a:r>
            <a:r>
              <a:rPr lang="en-GB" sz="900" dirty="0">
                <a:solidFill>
                  <a:srgbClr val="000000"/>
                </a:solidFill>
                <a:latin typeface="Tahoma"/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5E7F0E7-F721-4525-AC9A-B5ED3E700809}"/>
              </a:ext>
            </a:extLst>
          </p:cNvPr>
          <p:cNvSpPr/>
          <p:nvPr/>
        </p:nvSpPr>
        <p:spPr bwMode="auto">
          <a:xfrm>
            <a:off x="8024129" y="6182260"/>
            <a:ext cx="1891780" cy="260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Refer to Asset </a:t>
            </a:r>
            <a:r>
              <a:rPr lang="en-GB" sz="900" dirty="0">
                <a:solidFill>
                  <a:srgbClr val="000000"/>
                </a:solidFill>
                <a:latin typeface="Tahoma"/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C01CC87-EF6F-4704-9BC9-8168F3BA514D}"/>
              </a:ext>
            </a:extLst>
          </p:cNvPr>
          <p:cNvSpPr/>
          <p:nvPr/>
        </p:nvSpPr>
        <p:spPr bwMode="auto">
          <a:xfrm>
            <a:off x="10238263" y="6182260"/>
            <a:ext cx="1850151" cy="260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Refer to Asset </a:t>
            </a:r>
            <a:r>
              <a:rPr lang="en-GB" sz="900" dirty="0">
                <a:solidFill>
                  <a:srgbClr val="000000"/>
                </a:solidFill>
                <a:latin typeface="Tahoma"/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5B33BD-A1B2-44B2-B0B7-70B9E18555F7}"/>
              </a:ext>
            </a:extLst>
          </p:cNvPr>
          <p:cNvSpPr txBox="1"/>
          <p:nvPr/>
        </p:nvSpPr>
        <p:spPr>
          <a:xfrm>
            <a:off x="3589329" y="1216522"/>
            <a:ext cx="18965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Discuss JYSELECA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464383-DE0D-4604-8FC4-E7B662FD3414}"/>
              </a:ext>
            </a:extLst>
          </p:cNvPr>
          <p:cNvSpPr txBox="1"/>
          <p:nvPr/>
        </p:nvSpPr>
        <p:spPr>
          <a:xfrm>
            <a:off x="5789922" y="1216522"/>
            <a:ext cx="188500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Trial JYSELECA in 3</a:t>
            </a:r>
            <a:r>
              <a:rPr kumimoji="0" lang="en-GB" sz="105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rd</a:t>
            </a: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C57A4A-1B8B-41C1-BEEE-EEDF708D03A4}"/>
              </a:ext>
            </a:extLst>
          </p:cNvPr>
          <p:cNvSpPr txBox="1"/>
          <p:nvPr/>
        </p:nvSpPr>
        <p:spPr>
          <a:xfrm>
            <a:off x="7963906" y="1216522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Expand Use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582EF0-55EE-4AD4-9BFC-0EADA7CAC192}"/>
              </a:ext>
            </a:extLst>
          </p:cNvPr>
          <p:cNvSpPr txBox="1"/>
          <p:nvPr/>
        </p:nvSpPr>
        <p:spPr>
          <a:xfrm>
            <a:off x="10204492" y="1216522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Use 2</a:t>
            </a:r>
            <a:r>
              <a:rPr kumimoji="0" lang="en-GB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nd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372844" y="1216523"/>
            <a:ext cx="18550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>
                <a:solidFill>
                  <a:srgbClr val="00463E"/>
                </a:solidFill>
                <a:latin typeface="Tahoma"/>
              </a:rPr>
              <a:t>Current</a:t>
            </a:r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4DC399D-A938-46B2-99FC-9A93E5695A49}"/>
              </a:ext>
            </a:extLst>
          </p:cNvPr>
          <p:cNvSpPr/>
          <p:nvPr/>
        </p:nvSpPr>
        <p:spPr bwMode="auto">
          <a:xfrm>
            <a:off x="3602526" y="6190880"/>
            <a:ext cx="1879442" cy="260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Refer to Asset </a:t>
            </a:r>
            <a:r>
              <a:rPr lang="en-GB" sz="900" dirty="0">
                <a:solidFill>
                  <a:srgbClr val="000000"/>
                </a:solidFill>
                <a:latin typeface="Tahoma"/>
              </a:rPr>
              <a:t>Overview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Slide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42206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55A6-5BBF-4778-8054-78F21C39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Overview by Segment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B853A0-1C8E-4372-9D58-7E369A146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78187"/>
              </p:ext>
            </p:extLst>
          </p:nvPr>
        </p:nvGraphicFramePr>
        <p:xfrm>
          <a:off x="597299" y="909143"/>
          <a:ext cx="10501376" cy="5164107"/>
        </p:xfrm>
        <a:graphic>
          <a:graphicData uri="http://schemas.openxmlformats.org/drawingml/2006/table">
            <a:tbl>
              <a:tblPr/>
              <a:tblGrid>
                <a:gridCol w="736938">
                  <a:extLst>
                    <a:ext uri="{9D8B030D-6E8A-4147-A177-3AD203B41FA5}">
                      <a16:colId xmlns:a16="http://schemas.microsoft.com/office/drawing/2014/main" val="1482399663"/>
                    </a:ext>
                  </a:extLst>
                </a:gridCol>
                <a:gridCol w="626643">
                  <a:extLst>
                    <a:ext uri="{9D8B030D-6E8A-4147-A177-3AD203B41FA5}">
                      <a16:colId xmlns:a16="http://schemas.microsoft.com/office/drawing/2014/main" val="511594556"/>
                    </a:ext>
                  </a:extLst>
                </a:gridCol>
                <a:gridCol w="1529986">
                  <a:extLst>
                    <a:ext uri="{9D8B030D-6E8A-4147-A177-3AD203B41FA5}">
                      <a16:colId xmlns:a16="http://schemas.microsoft.com/office/drawing/2014/main" val="890448452"/>
                    </a:ext>
                  </a:extLst>
                </a:gridCol>
                <a:gridCol w="1843134">
                  <a:extLst>
                    <a:ext uri="{9D8B030D-6E8A-4147-A177-3AD203B41FA5}">
                      <a16:colId xmlns:a16="http://schemas.microsoft.com/office/drawing/2014/main" val="1988524465"/>
                    </a:ext>
                  </a:extLst>
                </a:gridCol>
                <a:gridCol w="1717040">
                  <a:extLst>
                    <a:ext uri="{9D8B030D-6E8A-4147-A177-3AD203B41FA5}">
                      <a16:colId xmlns:a16="http://schemas.microsoft.com/office/drawing/2014/main" val="451513667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346090405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69821660"/>
                    </a:ext>
                  </a:extLst>
                </a:gridCol>
                <a:gridCol w="1019955">
                  <a:extLst>
                    <a:ext uri="{9D8B030D-6E8A-4147-A177-3AD203B41FA5}">
                      <a16:colId xmlns:a16="http://schemas.microsoft.com/office/drawing/2014/main" val="1615909807"/>
                    </a:ext>
                  </a:extLst>
                </a:gridCol>
              </a:tblGrid>
              <a:tr h="34584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Discuss JYSELECA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TRY JYSELECA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EXPAND USE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ASK ALL PATIENTS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2</a:t>
                      </a:r>
                      <a:r>
                        <a:rPr lang="en-GB" sz="9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LINE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4803" marR="4803" marT="4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5922"/>
                  </a:ext>
                </a:extLst>
              </a:tr>
              <a:tr h="1304949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First</a:t>
                      </a: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JAKs for a limited number of patients and use steroids for quick symptom relief &amp; QoL</a:t>
                      </a: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F2F – </a:t>
                      </a:r>
                      <a:r>
                        <a:rPr kumimoji="0" 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cDA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+mn-lt"/>
                        <a:ea typeface="Arial" charset="0"/>
                        <a:cs typeface="Arial" charset="0"/>
                      </a:endParaRP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– Patient 1</a:t>
                      </a:r>
                      <a:r>
                        <a:rPr lang="en-US" sz="700" kern="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leave behind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Email - rep-triggered – Patient 1</a:t>
                      </a:r>
                      <a:r>
                        <a:rPr kumimoji="0" lang="en-US" sz="7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 1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- banner ad and email – Patient 1</a:t>
                      </a:r>
                      <a:r>
                        <a:rPr lang="en-US" sz="700" kern="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1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– Journal Ad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Web</a:t>
                      </a:r>
                      <a:r>
                        <a:rPr kumimoji="0" lang="en-US" sz="7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 – 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JYSELECA </a:t>
                      </a: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HCP incl. Patient 1</a:t>
                      </a:r>
                      <a:r>
                        <a:rPr kumimoji="0" lang="en-US" sz="7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 self-led DA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FAQ Podcasts</a:t>
                      </a:r>
                      <a:r>
                        <a:rPr kumimoji="0" lang="en-US" sz="7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 - </a:t>
                      </a: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Rapid symptom relief, QoL over time, CS-free remission, 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etc.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Arial" charset="0"/>
                        <a:cs typeface="Arial" charset="0"/>
                      </a:endParaRP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PDF - patient </a:t>
                      </a:r>
                      <a:r>
                        <a:rPr kumimoji="0" 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docu</a:t>
                      </a: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-series (TBC)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PDF - real life patient cases</a:t>
                      </a:r>
                    </a:p>
                    <a:p>
                      <a:pPr algn="l" fontAlgn="t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F2F – </a:t>
                      </a:r>
                      <a:r>
                        <a:rPr kumimoji="0" 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cDA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Arial" charset="0"/>
                        <a:cs typeface="Arial" charset="0"/>
                      </a:endParaRP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– Patient 1</a:t>
                      </a:r>
                      <a:r>
                        <a:rPr lang="en-US" sz="700" kern="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leave behind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Email – rep-triggered – Patient 1</a:t>
                      </a:r>
                      <a:r>
                        <a:rPr lang="en-US" sz="700" kern="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2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Arial" charset="0"/>
                        <a:cs typeface="Arial" charset="0"/>
                      </a:endParaRP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– banner ad and email – Patient 1</a:t>
                      </a:r>
                      <a:r>
                        <a:rPr lang="en-US" sz="700" kern="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2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- Journal Ad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Web – JYSELECA HCP incl. Patient 1</a:t>
                      </a:r>
                      <a:r>
                        <a:rPr lang="en-US" sz="700" kern="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 self-led DA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PDF – patient 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b</a:t>
                      </a:r>
                      <a:r>
                        <a:rPr kumimoji="0" 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rochure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Arial" charset="0"/>
                        <a:cs typeface="Arial" charset="0"/>
                      </a:endParaRP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PDF -</a:t>
                      </a:r>
                      <a:r>
                        <a:rPr kumimoji="0" lang="en-US" sz="7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 p</a:t>
                      </a: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atient </a:t>
                      </a:r>
                      <a:r>
                        <a:rPr kumimoji="0" 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docu</a:t>
                      </a: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-series (TBC)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PDF - real life patient cases</a:t>
                      </a:r>
                    </a:p>
                    <a:p>
                      <a:pPr algn="l" fontAlgn="t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F2F - </a:t>
                      </a:r>
                      <a:r>
                        <a:rPr kumimoji="0" 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cDA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Arial" charset="0"/>
                        <a:cs typeface="Arial" charset="0"/>
                      </a:endParaRP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– Patient 1</a:t>
                      </a:r>
                      <a:r>
                        <a:rPr lang="en-US" sz="700" kern="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leave behind 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Email – rep-triggered</a:t>
                      </a:r>
                      <a:r>
                        <a:rPr kumimoji="0" lang="en-US" sz="7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 – Patient 1</a:t>
                      </a:r>
                      <a:r>
                        <a:rPr kumimoji="0" lang="en-US" sz="7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kumimoji="0" lang="en-US" sz="7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 3</a:t>
                      </a: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Arial" charset="0"/>
                        <a:cs typeface="Arial" charset="0"/>
                      </a:endParaRP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– banner ad and email – Patient 1</a:t>
                      </a:r>
                      <a:r>
                        <a:rPr lang="en-US" sz="700" kern="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3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- Journal Ad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Web – JYSELECA HCP incl. Patient 1</a:t>
                      </a:r>
                      <a:r>
                        <a:rPr lang="en-US" sz="700" kern="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 self-led DA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Web/video – JYSELECA HCP incl. MOA video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Web – RMM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FAQ Podcasts - integrated safety profile (TBC) 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PDF</a:t>
                      </a:r>
                      <a:r>
                        <a:rPr kumimoji="0" lang="en-US" sz="7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 - </a:t>
                      </a:r>
                      <a:r>
                        <a:rPr lang="en-US" sz="700" kern="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r</a:t>
                      </a:r>
                      <a:r>
                        <a:rPr kumimoji="0" 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eal</a:t>
                      </a:r>
                      <a:r>
                        <a:rPr kumimoji="0" 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Arial" charset="0"/>
                          <a:cs typeface="Arial" charset="0"/>
                        </a:rPr>
                        <a:t> life patient cases</a:t>
                      </a:r>
                    </a:p>
                    <a:p>
                      <a:pPr algn="l" fontAlgn="t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7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END: </a:t>
                      </a:r>
                      <a:r>
                        <a:rPr lang="en-GB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1st line in bio-naïve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Uses JYSELECA </a:t>
                      </a:r>
                      <a:b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their advanced treatment of choice</a:t>
                      </a: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934401"/>
                  </a:ext>
                </a:extLst>
              </a:tr>
              <a:tr h="1394898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Science First</a:t>
                      </a: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Uses JAK inhibitors  n 2nd/3rd line in a flexible approach. Persists within the same tx class</a:t>
                      </a: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– </a:t>
                      </a:r>
                      <a:r>
                        <a:rPr lang="en-US" sz="700" dirty="0" err="1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cDA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alt efficacy pages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– Leave behind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Email - RTE 1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– banner ad and email – Science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1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– Journal ad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Web – JYSELECA HCP incl. Science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self-led DA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Video - KOL SELECTION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FAQ Podcasts - Histological Remission, Endoscopic Remission, CS-free remission(TBC)</a:t>
                      </a:r>
                    </a:p>
                    <a:p>
                      <a:pPr algn="l" fontAlgn="t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– </a:t>
                      </a:r>
                      <a:r>
                        <a:rPr lang="en-US" sz="700" dirty="0" err="1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cDA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– </a:t>
                      </a:r>
                      <a:r>
                        <a:rPr lang="en-US" sz="700" dirty="0" err="1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MoA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and safety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- 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Leave Behind: Safety and MOA</a:t>
                      </a:r>
                      <a:endParaRPr lang="en-US" sz="70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+mn-lt"/>
                        <a:ea typeface="Arial" charset="0"/>
                        <a:cs typeface="Arial" charset="0"/>
                      </a:endParaRP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Email - RTE 2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– banner ad and email – Science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2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– Journal ad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Web – JYSELECA HCP incl. Science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self-led DA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Video - </a:t>
                      </a:r>
                      <a:r>
                        <a:rPr lang="en-US" sz="700" dirty="0" err="1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MoA</a:t>
                      </a:r>
                      <a:endParaRPr lang="en-US" sz="700" dirty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+mn-lt"/>
                        <a:ea typeface="Arial" charset="0"/>
                        <a:cs typeface="Arial" charset="0"/>
                      </a:endParaRP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FAQ Podcasts: integrated safety profile (TBC) </a:t>
                      </a:r>
                    </a:p>
                    <a:p>
                      <a:pPr algn="l" fontAlgn="t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– </a:t>
                      </a:r>
                      <a:r>
                        <a:rPr lang="en-US" sz="700" dirty="0" err="1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cDA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- convenience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– Leave Behind: Convenience &amp; Safety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– Patient brochure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Email - RTE 3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– banner ad and email – Science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3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– Journal ad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Web – JYSELECA HCP incl. Science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self-led DA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Other: Patient </a:t>
                      </a:r>
                      <a:r>
                        <a:rPr lang="en-US" sz="700" dirty="0" err="1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docu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-series (TBC); Real life patient cases</a:t>
                      </a:r>
                    </a:p>
                    <a:p>
                      <a:pPr algn="l" fontAlgn="t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7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END: </a:t>
                      </a:r>
                      <a:r>
                        <a:rPr lang="en-GB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1st line in bio-naïve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Uses JYSELECA </a:t>
                      </a:r>
                      <a:b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their advanced treatment of choice</a:t>
                      </a: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566184"/>
                  </a:ext>
                </a:extLst>
              </a:tr>
              <a:tr h="1304949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Familiarity First</a:t>
                      </a: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a cautious step-up approach &amp; very rare use of JAKs</a:t>
                      </a: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- </a:t>
                      </a:r>
                      <a:r>
                        <a:rPr lang="en-US" sz="700" dirty="0" err="1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cDA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– unmet needs and benefit summary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F2F – Leave behind – JYSELECA benefits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Email - RTE 1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–email and banner ad – Familiarity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1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Media – Journal ad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Web – JYSELECA HCP incl. Familiarity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 self-led DA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FAQ Podcasts: Histological Remission, Endoscopic Remission, CS-free remission(TBC)</a:t>
                      </a:r>
                    </a:p>
                    <a:p>
                      <a:pPr algn="l" fontAlgn="t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F2F - </a:t>
                      </a:r>
                      <a:r>
                        <a:rPr lang="en-US" sz="700" dirty="0" err="1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cDA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 – safety benefits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F2F – Leave behind – JYSELECA safety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Email – RTE 2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Media –email and banner ad – Familiarity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 2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Media – Journal ad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Web – JYSELECA HCP incl. Familiarity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 self-led DA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FAQ Podcasts: Histological Remission, Endoscopic Remission, CS-free remission(TBC)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Other: Patient </a:t>
                      </a:r>
                      <a:r>
                        <a:rPr lang="en-US" sz="700" dirty="0" err="1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docu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-series (TBC): Real life patient cases</a:t>
                      </a:r>
                    </a:p>
                    <a:p>
                      <a:pPr algn="l" fontAlgn="t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F2F - </a:t>
                      </a:r>
                      <a:r>
                        <a:rPr lang="en-US" sz="700" dirty="0" err="1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cDA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 – safety benefits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F2F – Leave behind – JYSELECA convenience &amp; safety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F2F – Patient brochure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Email – RTE 3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Media –email and banner ad – Familiarity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 3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Media – Journal ad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Web – JYSELECA HCP incl. Familiarity 1</a:t>
                      </a:r>
                      <a:r>
                        <a:rPr lang="en-US" sz="700" baseline="300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st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 self-led DA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a typeface="Arial" charset="0"/>
                          <a:cs typeface="Arial" charset="0"/>
                        </a:rPr>
                        <a:t>FAQ Podcasts: Histological Remission, Endoscopic Remission, CS-free remission(TBC)</a:t>
                      </a:r>
                    </a:p>
                    <a:p>
                      <a:pPr marL="171450" indent="-171450" defTabSz="360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0F3C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Other: Patient </a:t>
                      </a:r>
                      <a:r>
                        <a:rPr lang="en-US" sz="700" dirty="0" err="1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docu</a:t>
                      </a:r>
                      <a:r>
                        <a:rPr lang="en-US" sz="700" dirty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Arial" charset="0"/>
                          <a:cs typeface="Arial" charset="0"/>
                        </a:rPr>
                        <a:t>-series (TBC): Real life patient cases</a:t>
                      </a:r>
                    </a:p>
                    <a:p>
                      <a:pPr algn="l" fontAlgn="t"/>
                      <a:endParaRPr lang="en-GB" sz="7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END: </a:t>
                      </a:r>
                      <a:r>
                        <a:rPr lang="en-GB" sz="8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2nd Line (1st choice in bio-failure)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3" marR="4803" marT="48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7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279191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94F18B-6F8D-430D-9089-26882B60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RA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903561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53536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23932" y="1244453"/>
            <a:ext cx="1927151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24445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51899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27052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53536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53536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65471" y="300257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3001" y="314529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56255" y="288926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53718" y="300965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Tries JYSELECA with some patients</a:t>
            </a:r>
          </a:p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(After they have gained experience) Expand JYSELECA use in a wider range of patients in preference to other JAKs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3358" y="350917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62949" y="303004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Uses a very broad spectrum of products including JAKs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Uses very recently launched products 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Able to talk extensively about new and pipeline treatments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Willing to act ahead of guidelines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898663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34083" y="33205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18378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675384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Unmet Need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2201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6096000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1</a:t>
            </a:r>
            <a:r>
              <a:rPr kumimoji="0" lang="en-GB" sz="1100" b="1" i="0" u="none" strike="noStrike" kern="1200" cap="none" spc="0" normalizeH="0" baseline="3000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</a:t>
            </a: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Rx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833658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Prescribes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527268" y="966754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Advocates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679B7D-0627-495E-914B-5CBB4EC4B8CE}"/>
              </a:ext>
            </a:extLst>
          </p:cNvPr>
          <p:cNvSpPr txBox="1"/>
          <p:nvPr/>
        </p:nvSpPr>
        <p:spPr>
          <a:xfrm>
            <a:off x="34083" y="221080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Galapagos Goal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1FAB4-ADEB-4F49-A0DA-BB153ABDC479}"/>
              </a:ext>
            </a:extLst>
          </p:cNvPr>
          <p:cNvSpPr txBox="1"/>
          <p:nvPr/>
        </p:nvSpPr>
        <p:spPr>
          <a:xfrm>
            <a:off x="34083" y="4641679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Barriers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B03DD2-5668-48D3-B00D-0650D4998297}"/>
              </a:ext>
            </a:extLst>
          </p:cNvPr>
          <p:cNvSpPr/>
          <p:nvPr/>
        </p:nvSpPr>
        <p:spPr bwMode="auto">
          <a:xfrm>
            <a:off x="1303016" y="1995187"/>
            <a:ext cx="1948068" cy="2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demonstrate that despite new treatments, unmet needs still remain, especially related to a balance of efficacy and safety</a:t>
            </a:r>
            <a:endParaRPr kumimoji="0" lang="en-GB" sz="75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 dirty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Uses a wide variety of treatments 1st line, including JAKs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Occasionally uses JAKs but not consistently [high variation within segment – some are very high JAK users]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 dirty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Uses a variety of products based on patient need &amp; guideline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15A8C-FD4D-48A2-A649-323E37C633D2}"/>
              </a:ext>
            </a:extLst>
          </p:cNvPr>
          <p:cNvSpPr/>
          <p:nvPr/>
        </p:nvSpPr>
        <p:spPr bwMode="auto">
          <a:xfrm>
            <a:off x="1303015" y="4202668"/>
            <a:ext cx="1932114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Status Quo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Satisfied with current options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Complacency/habit/inertia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New MOA Required for Change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Don’t believe there are significant unmet needs that can be addressed by (another) JAK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Believe another MOA will be needed to address unmet needs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Patient-HCP Connection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Communication gap between patients and HCPs that masks unmet needs/treatment gaps (especially Compassionates)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COVID-19 </a:t>
            </a:r>
            <a:r>
              <a:rPr kumimoji="0" lang="en-GB" sz="7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context</a:t>
            </a: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– access to care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Other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Highly competitive environment with comparisons between treatments hard to make.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AC11C-B05A-414D-90A2-B20F968AD3B8}"/>
              </a:ext>
            </a:extLst>
          </p:cNvPr>
          <p:cNvSpPr/>
          <p:nvPr/>
        </p:nvSpPr>
        <p:spPr bwMode="auto">
          <a:xfrm>
            <a:off x="3573437" y="1995187"/>
            <a:ext cx="1885612" cy="2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ensure early positive experiences as proof of concept (and to share with peers)</a:t>
            </a: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  <a:endParaRPr kumimoji="0" lang="en-GB" sz="750" b="1" i="0" u="none" strike="noStrike" kern="1200" cap="none" spc="0" normalizeH="0" baseline="0" noProof="0">
              <a:ln>
                <a:noFill/>
              </a:ln>
              <a:solidFill>
                <a:srgbClr val="A15699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Reflects on early JYSELECA experience &amp; positive efficacy outcomes compared with other JAKs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Attends a peer-to peer discussion with local colleagues about their experiences with JYSELECA &amp; its safety profile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Attends a discussion with local expert about their experiences with JYSELECA &amp; its safety profile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3E93E8-1DE4-43B1-93F8-59F269570D12}"/>
              </a:ext>
            </a:extLst>
          </p:cNvPr>
          <p:cNvSpPr/>
          <p:nvPr/>
        </p:nvSpPr>
        <p:spPr bwMode="auto">
          <a:xfrm>
            <a:off x="3579607" y="4202667"/>
            <a:ext cx="1879442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Awareness &amp; Access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Access to JYSELECA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Lack of access to sampling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Lack of experience with JYSELECA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Lack of familiarity with Galapagos and new relationship with reps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Differentiation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Perceived lack of differentiation from RINVOQ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Sees no difference in clinic relative to RINVOQ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Negative Safety Halo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Residual JAK concerns from 1</a:t>
            </a:r>
            <a:r>
              <a:rPr kumimoji="0" lang="en-GB" sz="75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st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generation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Clinical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Has a negative experience in a patient in first few patients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Lack of clarity of who the ideal JYSELECA patient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921CA-6D55-464A-AE73-82896FBC9F4E}"/>
              </a:ext>
            </a:extLst>
          </p:cNvPr>
          <p:cNvSpPr/>
          <p:nvPr/>
        </p:nvSpPr>
        <p:spPr bwMode="auto">
          <a:xfrm>
            <a:off x="5781404" y="2010861"/>
            <a:ext cx="1879442" cy="20796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differentiate JYSELECA versus other JAKs, especially RINVOQ</a:t>
            </a: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  <a:endParaRPr kumimoji="0" lang="en-GB" sz="750" b="1" i="0" u="none" strike="noStrike" kern="1200" cap="none" spc="0" normalizeH="0" baseline="0" noProof="0">
              <a:ln>
                <a:noFill/>
              </a:ln>
              <a:solidFill>
                <a:srgbClr val="A15699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Prescribes JYSELECA as their ‘go to’ JAK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Prescribes JYSELECA for some patients where safety is the main concern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Prescribes JYSELECA for some patients where safety &amp; simplicity are important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85D7FB-D7FE-477F-8D8F-9EBA3E4E0D61}"/>
              </a:ext>
            </a:extLst>
          </p:cNvPr>
          <p:cNvSpPr/>
          <p:nvPr/>
        </p:nvSpPr>
        <p:spPr bwMode="auto">
          <a:xfrm>
            <a:off x="5781404" y="4218343"/>
            <a:ext cx="1879442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Satisfaction with Status Quo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Satisfaction with their current JAK and no reason to change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Prefer a Variety of Products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Prefer to have a wide armamentarium, rather than a go-to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Like to keep options open as new entries emerge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Lack of Clarity Around JYSELECA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Uncertainty around available JYSELELCA support services for HCPs and patients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Unsure of which patient population to expand usage 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Other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Competitive messaging and share of voice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E5990-E0DB-43F4-8F6B-0EF6E2BC0EE0}"/>
              </a:ext>
            </a:extLst>
          </p:cNvPr>
          <p:cNvSpPr/>
          <p:nvPr/>
        </p:nvSpPr>
        <p:spPr bwMode="auto">
          <a:xfrm>
            <a:off x="7983201" y="2010862"/>
            <a:ext cx="1891780" cy="20796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create an environment that facilitates exchange of positive experiences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  <a:endParaRPr kumimoji="0" lang="en-GB" sz="750" b="1" i="0" u="none" strike="noStrike" kern="1200" cap="none" spc="0" normalizeH="0" baseline="0" noProof="0">
              <a:ln>
                <a:noFill/>
              </a:ln>
              <a:solidFill>
                <a:srgbClr val="A15699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Shares positive experiences with colleagues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Gains depth of experience in patients where safety is a concern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Monitors feedback &amp; safety signals in JYSELECA patients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F2698-5B5C-4D81-A385-2034369DC544}"/>
              </a:ext>
            </a:extLst>
          </p:cNvPr>
          <p:cNvSpPr/>
          <p:nvPr/>
        </p:nvSpPr>
        <p:spPr bwMode="auto">
          <a:xfrm>
            <a:off x="7983201" y="4218343"/>
            <a:ext cx="1891780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Negative experiences that temper their enthusiasm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Wanting to appear unbiased/unaligned with a brand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5D806-6186-4D55-AE72-A41187176853}"/>
              </a:ext>
            </a:extLst>
          </p:cNvPr>
          <p:cNvSpPr/>
          <p:nvPr/>
        </p:nvSpPr>
        <p:spPr bwMode="auto">
          <a:xfrm>
            <a:off x="10197335" y="1995186"/>
            <a:ext cx="1850151" cy="20955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identify, support, and create a platform for JYSELECA advocates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  <a:endParaRPr kumimoji="0" lang="en-GB" sz="750" b="1" i="0" u="none" strike="noStrike" kern="1200" cap="none" spc="0" normalizeH="0" baseline="0" noProof="0">
              <a:ln>
                <a:noFill/>
              </a:ln>
              <a:solidFill>
                <a:srgbClr val="A15699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Advocates JYSELECA as JAK of choice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Expands the use of JYSELECA to different types of patients so ultimately JYSELECA becomes JAK of choice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Starts to use JYSELECA as first line JAK inhibitor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1E1762-9AE7-478A-A976-02731A6484B8}"/>
              </a:ext>
            </a:extLst>
          </p:cNvPr>
          <p:cNvSpPr/>
          <p:nvPr/>
        </p:nvSpPr>
        <p:spPr bwMode="auto">
          <a:xfrm>
            <a:off x="10197335" y="4202668"/>
            <a:ext cx="1850151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Do not have a JAK of choice and philosophically opposed to aligning with one product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Don’t have a platform from which to advocate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32799" y="280901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0000">
                <a:schemeClr val="accent5">
                  <a:lumMod val="40000"/>
                  <a:lumOff val="60000"/>
                </a:schemeClr>
              </a:gs>
              <a:gs pos="75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8DA2F1-F038-4ACA-9D9F-78930637013E}"/>
              </a:ext>
            </a:extLst>
          </p:cNvPr>
          <p:cNvSpPr/>
          <p:nvPr/>
        </p:nvSpPr>
        <p:spPr bwMode="auto">
          <a:xfrm>
            <a:off x="1102744" y="3239325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78946BA-BFB6-4216-BF5F-2BF55FDE300F}"/>
              </a:ext>
            </a:extLst>
          </p:cNvPr>
          <p:cNvSpPr/>
          <p:nvPr/>
        </p:nvSpPr>
        <p:spPr bwMode="auto">
          <a:xfrm>
            <a:off x="1102744" y="3690868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9D242C-13E7-45D6-B668-9C73312B4327}"/>
              </a:ext>
            </a:extLst>
          </p:cNvPr>
          <p:cNvSpPr/>
          <p:nvPr/>
        </p:nvSpPr>
        <p:spPr bwMode="auto">
          <a:xfrm>
            <a:off x="1102744" y="2828147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E3CCC23-DAA1-4773-9D22-82DE5B280D2A}"/>
              </a:ext>
            </a:extLst>
          </p:cNvPr>
          <p:cNvSpPr/>
          <p:nvPr/>
        </p:nvSpPr>
        <p:spPr bwMode="auto">
          <a:xfrm>
            <a:off x="10031988" y="3107592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B979413-D175-4221-8AC5-17AF72C3CE51}"/>
              </a:ext>
            </a:extLst>
          </p:cNvPr>
          <p:cNvSpPr/>
          <p:nvPr/>
        </p:nvSpPr>
        <p:spPr bwMode="auto">
          <a:xfrm>
            <a:off x="3399532" y="2725918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21A083D-A507-492E-8D58-42C0FF1AE629}"/>
              </a:ext>
            </a:extLst>
          </p:cNvPr>
          <p:cNvSpPr/>
          <p:nvPr/>
        </p:nvSpPr>
        <p:spPr bwMode="auto">
          <a:xfrm>
            <a:off x="3399532" y="3138703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2CE52C4-1ACD-4BB3-9B52-C77B9F58DAF4}"/>
              </a:ext>
            </a:extLst>
          </p:cNvPr>
          <p:cNvSpPr/>
          <p:nvPr/>
        </p:nvSpPr>
        <p:spPr bwMode="auto">
          <a:xfrm>
            <a:off x="3389979" y="3611221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7BD3E0-A29B-4A0B-B188-D6FF779D45C8}"/>
              </a:ext>
            </a:extLst>
          </p:cNvPr>
          <p:cNvSpPr/>
          <p:nvPr/>
        </p:nvSpPr>
        <p:spPr bwMode="auto">
          <a:xfrm>
            <a:off x="5618326" y="2853729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CB86443-8C37-4DC0-AD22-6217F79ADDBB}"/>
              </a:ext>
            </a:extLst>
          </p:cNvPr>
          <p:cNvSpPr/>
          <p:nvPr/>
        </p:nvSpPr>
        <p:spPr bwMode="auto">
          <a:xfrm>
            <a:off x="5618326" y="3303681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9DE8271-28C2-4CB3-9D1D-959C0BF508E7}"/>
              </a:ext>
            </a:extLst>
          </p:cNvPr>
          <p:cNvSpPr/>
          <p:nvPr/>
        </p:nvSpPr>
        <p:spPr bwMode="auto">
          <a:xfrm>
            <a:off x="5618326" y="2600171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54953AD-19DA-4039-B654-5C3D0F55E1E7}"/>
              </a:ext>
            </a:extLst>
          </p:cNvPr>
          <p:cNvSpPr/>
          <p:nvPr/>
        </p:nvSpPr>
        <p:spPr bwMode="auto">
          <a:xfrm>
            <a:off x="10031988" y="2732808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ADF94B4-A07E-436F-ADA8-182D81F14757}"/>
              </a:ext>
            </a:extLst>
          </p:cNvPr>
          <p:cNvSpPr/>
          <p:nvPr/>
        </p:nvSpPr>
        <p:spPr bwMode="auto">
          <a:xfrm>
            <a:off x="10031988" y="3425309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037587C-A541-462A-BE76-ABECC923A42F}"/>
              </a:ext>
            </a:extLst>
          </p:cNvPr>
          <p:cNvSpPr/>
          <p:nvPr/>
        </p:nvSpPr>
        <p:spPr bwMode="auto">
          <a:xfrm>
            <a:off x="7784982" y="3143519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7DA6051-6FAD-4E50-9798-2E9E7C88E0A7}"/>
              </a:ext>
            </a:extLst>
          </p:cNvPr>
          <p:cNvSpPr/>
          <p:nvPr/>
        </p:nvSpPr>
        <p:spPr bwMode="auto">
          <a:xfrm>
            <a:off x="7784982" y="2768735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56FF6D-CABE-4AAA-8B3F-87D8BB0DF791}"/>
              </a:ext>
            </a:extLst>
          </p:cNvPr>
          <p:cNvSpPr/>
          <p:nvPr/>
        </p:nvSpPr>
        <p:spPr bwMode="auto">
          <a:xfrm>
            <a:off x="7784982" y="3461236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3166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53536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23932" y="1244453"/>
            <a:ext cx="1927151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24445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51899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27052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53536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53536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65471" y="300257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3001" y="314529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56255" y="288926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53718" y="300965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Tries JYSELECA with some patients</a:t>
            </a:r>
          </a:p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(After they have gained experience) Expand JYSELECA use in a wider range of patients in preference to other JAKs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3358" y="350917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62949" y="303004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Uses a very broad spectrum of products including JAKs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Uses very recently launched products 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Able to talk extensively about new and pipeline treatments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Willing to act ahead of guidelines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898663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34083" y="33205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18378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675384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Unmet Need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2201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6096000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1</a:t>
            </a:r>
            <a:r>
              <a:rPr kumimoji="0" lang="en-GB" sz="1100" b="1" i="0" u="none" strike="noStrike" kern="1200" cap="none" spc="0" normalizeH="0" baseline="3000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</a:t>
            </a: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Rx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833658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Prescribes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527268" y="966754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Advocates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679B7D-0627-495E-914B-5CBB4EC4B8CE}"/>
              </a:ext>
            </a:extLst>
          </p:cNvPr>
          <p:cNvSpPr txBox="1"/>
          <p:nvPr/>
        </p:nvSpPr>
        <p:spPr>
          <a:xfrm>
            <a:off x="34083" y="2210801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1FAB4-ADEB-4F49-A0DA-BB153ABDC479}"/>
              </a:ext>
            </a:extLst>
          </p:cNvPr>
          <p:cNvSpPr txBox="1"/>
          <p:nvPr/>
        </p:nvSpPr>
        <p:spPr>
          <a:xfrm>
            <a:off x="-79385" y="5296553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Source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B03DD2-5668-48D3-B00D-0650D4998297}"/>
              </a:ext>
            </a:extLst>
          </p:cNvPr>
          <p:cNvSpPr/>
          <p:nvPr/>
        </p:nvSpPr>
        <p:spPr bwMode="auto">
          <a:xfrm>
            <a:off x="1303016" y="1995186"/>
            <a:ext cx="1948068" cy="3197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significant need for new treatment options – they already agree with this and are keen to try new options,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esp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if efficacy is not compromised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need for more safe treatment options that do not compromise on efficacy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focus on unmet needs from a patient perspective – less from an HCP perspective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Topics: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Unmet needs messaging : 1/3 patients are refractory, EULAR guidelines, (5messages in total)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FAQ on </a:t>
            </a: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CoVid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impact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15A8C-FD4D-48A2-A649-323E37C633D2}"/>
              </a:ext>
            </a:extLst>
          </p:cNvPr>
          <p:cNvSpPr/>
          <p:nvPr/>
        </p:nvSpPr>
        <p:spPr bwMode="auto">
          <a:xfrm>
            <a:off x="1303015" y="5296554"/>
            <a:ext cx="1932114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Detail Aid…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Implementation Guide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LearnJAKStat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Published literature (cost of lack of </a:t>
            </a: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ttt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FAQ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TeachJAKStat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MyMentum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drop material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AC11C-B05A-414D-90A2-B20F968AD3B8}"/>
              </a:ext>
            </a:extLst>
          </p:cNvPr>
          <p:cNvSpPr/>
          <p:nvPr/>
        </p:nvSpPr>
        <p:spPr bwMode="auto">
          <a:xfrm>
            <a:off x="3573437" y="1995186"/>
            <a:ext cx="1885612" cy="3197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expose to full data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esp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efficacy, give opportunity to try – make it easy, but they will be interested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expose to full data incl safety, ref trusted peers/colleagues and hands on experience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KOL/Peer/trusted source perspectives on JYS safety and simplicity – ‘permission to try’</a:t>
            </a: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Topics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Now available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MoA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: selectivity (vs 1G)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Comprehensive clinical evidence : 3 CT and long term data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Strength of balance story : full strength with safety)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Reimbursement : (to be localised)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identification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HCP and Patient Support Service (</a:t>
            </a: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Cpst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) / to be localised)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3E93E8-1DE4-43B1-93F8-59F269570D12}"/>
              </a:ext>
            </a:extLst>
          </p:cNvPr>
          <p:cNvSpPr/>
          <p:nvPr/>
        </p:nvSpPr>
        <p:spPr bwMode="auto">
          <a:xfrm>
            <a:off x="3579607" y="5296553"/>
            <a:ext cx="1879442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Detail Aid…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Finch video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Available publications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(refer to channel preference to maximize interactions by segments)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HCP Portal (pending country site map)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921CA-6D55-464A-AE73-82896FBC9F4E}"/>
              </a:ext>
            </a:extLst>
          </p:cNvPr>
          <p:cNvSpPr/>
          <p:nvPr/>
        </p:nvSpPr>
        <p:spPr bwMode="auto">
          <a:xfrm>
            <a:off x="5781404" y="2010861"/>
            <a:ext cx="1879442" cy="31729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reinforce experience, share additional data freely, seed need to share with others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advocate trial and follow up re experience and expansion of trial use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share/encourage patient feedback, patient perspectives, PIO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Topics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Efficacy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Safety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Profiles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identification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Corporate support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HCP and Patient Support Service</a:t>
            </a: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85D7FB-D7FE-477F-8D8F-9EBA3E4E0D61}"/>
              </a:ext>
            </a:extLst>
          </p:cNvPr>
          <p:cNvSpPr/>
          <p:nvPr/>
        </p:nvSpPr>
        <p:spPr bwMode="auto">
          <a:xfrm>
            <a:off x="5781404" y="5312229"/>
            <a:ext cx="1879442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- To be Discussed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E5990-E0DB-43F4-8F6B-0EF6E2BC0EE0}"/>
              </a:ext>
            </a:extLst>
          </p:cNvPr>
          <p:cNvSpPr/>
          <p:nvPr/>
        </p:nvSpPr>
        <p:spPr bwMode="auto">
          <a:xfrm>
            <a:off x="7983201" y="2010862"/>
            <a:ext cx="1891780" cy="31729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provide opportunities to share experience and discuss with others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expand patient types as experience is gained – give different ‘pegs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Monitors feedback &amp; safety signals in JYSELECA patients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Topics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Efficacy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Safety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Profiles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identification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Corporate support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HCP and Patient Support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F2698-5B5C-4D81-A385-2034369DC544}"/>
              </a:ext>
            </a:extLst>
          </p:cNvPr>
          <p:cNvSpPr/>
          <p:nvPr/>
        </p:nvSpPr>
        <p:spPr bwMode="auto">
          <a:xfrm>
            <a:off x="7983201" y="5312229"/>
            <a:ext cx="1891780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- To be Discussed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5D806-6186-4D55-AE72-A41187176853}"/>
              </a:ext>
            </a:extLst>
          </p:cNvPr>
          <p:cNvSpPr/>
          <p:nvPr/>
        </p:nvSpPr>
        <p:spPr bwMode="auto">
          <a:xfrm>
            <a:off x="10197335" y="1995186"/>
            <a:ext cx="1850151" cy="31972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KOL opportunities – keeping in mind loyalty can prob not be expected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consolidate experience to lead to JAK of choice ‘peg’]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consolidate experience and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ptn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feedback to lead to JAK of choice ‘peg’ and 1L use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Topics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Corporate support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HCP and Patient Support Service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Partnership opportunities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1E1762-9AE7-478A-A976-02731A6484B8}"/>
              </a:ext>
            </a:extLst>
          </p:cNvPr>
          <p:cNvSpPr/>
          <p:nvPr/>
        </p:nvSpPr>
        <p:spPr bwMode="auto">
          <a:xfrm>
            <a:off x="10197335" y="5296554"/>
            <a:ext cx="1850151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- To be Discussed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32799" y="280901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0000">
                <a:schemeClr val="accent5">
                  <a:lumMod val="40000"/>
                  <a:lumOff val="60000"/>
                </a:schemeClr>
              </a:gs>
              <a:gs pos="75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1E1D24-3F00-475E-AF4F-E5BAA97A3B9B}"/>
              </a:ext>
            </a:extLst>
          </p:cNvPr>
          <p:cNvSpPr/>
          <p:nvPr/>
        </p:nvSpPr>
        <p:spPr bwMode="auto">
          <a:xfrm>
            <a:off x="7722127" y="6418504"/>
            <a:ext cx="4042162" cy="366253"/>
          </a:xfrm>
          <a:prstGeom prst="rect">
            <a:avLst/>
          </a:prstGeom>
          <a:solidFill>
            <a:srgbClr val="7B8C4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Summary of Workshop Discussion (2 of 2)</a:t>
            </a:r>
            <a:endParaRPr kumimoji="0" lang="en-GB" sz="16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09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76904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65471" y="1478133"/>
            <a:ext cx="1885612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47813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47813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75267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50420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76904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76904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52057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87652" y="543273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5182" y="557545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78436" y="531942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75899" y="543981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Behaviour: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 Uses 1</a:t>
            </a:r>
            <a:r>
              <a:rPr kumimoji="0" lang="en-GB" sz="800" b="0" i="0" u="none" strike="noStrike" kern="0" cap="none" spc="0" normalizeH="0" baseline="3000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st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 line in bio-naive</a:t>
            </a:r>
            <a:r>
              <a:rPr lang="en-GB" sz="800" kern="0" noProof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.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Uses JYSELECA  as their advanced treatment of choice</a:t>
            </a:r>
          </a:p>
          <a:p>
            <a:pPr marL="116413" marR="0" lvl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Belief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: JYSELECA’s efficacy, safety and convenience data is comprehensive and differentiating</a:t>
            </a:r>
            <a:r>
              <a:rPr lang="en-GB" sz="800" kern="0" dirty="0">
                <a:solidFill>
                  <a:srgbClr val="717471">
                    <a:lumMod val="75000"/>
                  </a:srgbClr>
                </a:solidFill>
                <a:latin typeface="Tahoma"/>
                <a:cs typeface="Arial" panose="020B0604020202020204" pitchFamily="34" charset="0"/>
              </a:rPr>
              <a:t>.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I will identify candidates to trial first line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5539" y="593933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85130" y="546020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Behaviour: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Uses JAK inhibitors n 2nd/3rd line in a flexible approach. Persists within the same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tx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 class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lang="en-GB" sz="800" b="1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Belief:  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Flexible approach is optimal</a:t>
            </a:r>
            <a:r>
              <a:rPr lang="en-GB" sz="800" kern="0" noProof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. </a:t>
            </a:r>
            <a:r>
              <a:rPr lang="en-GB" sz="800" kern="0" dirty="0">
                <a:solidFill>
                  <a:srgbClr val="DEB3A8">
                    <a:lumMod val="50000"/>
                  </a:srgbClr>
                </a:solidFill>
                <a:latin typeface="Tahoma"/>
                <a:ea typeface="Helvetica Neue Light"/>
                <a:cs typeface="Arial" panose="020B0604020202020204" pitchFamily="34" charset="0"/>
              </a:rPr>
              <a:t>M</a:t>
            </a:r>
            <a:r>
              <a:rPr kumimoji="0" lang="en-GB" sz="800" i="0" u="none" strike="noStrike" kern="0" cap="none" spc="0" normalizeH="0" baseline="0" noProof="0" dirty="0" err="1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ucosal</a:t>
            </a:r>
            <a:r>
              <a:rPr kumimoji="0" lang="en-GB" sz="800" i="0" u="none" strike="noStrike" kern="0" cap="none" spc="0" normalizeH="0" baseline="0" noProof="0" dirty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 healing &amp; long-term remission are key treatment goals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946288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113756" y="64199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41746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372844" y="1216522"/>
            <a:ext cx="18965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Current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573437" y="1216522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Try 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JYSELECA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5747421" y="1216522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Expand Use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7988007" y="1216522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Use 2</a:t>
            </a:r>
            <a:r>
              <a:rPr kumimoji="0" lang="en-GB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nd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178689" y="1200433"/>
            <a:ext cx="1885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Use 1</a:t>
            </a:r>
            <a:r>
              <a:rPr kumimoji="0" lang="en-GB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line in bio-naive </a:t>
            </a: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54980" y="523917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9000">
                <a:srgbClr val="F7F2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55E9FF88-FCBE-4A56-8CCD-B1876A44B3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7812" y="19923"/>
            <a:ext cx="516013" cy="51601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6E1982E0-5617-42C0-9E61-8C3AFFAEEEAA}"/>
              </a:ext>
            </a:extLst>
          </p:cNvPr>
          <p:cNvSpPr/>
          <p:nvPr/>
        </p:nvSpPr>
        <p:spPr>
          <a:xfrm>
            <a:off x="10797537" y="84014"/>
            <a:ext cx="647160" cy="3878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505">
              <a:defRPr/>
            </a:pPr>
            <a:r>
              <a:rPr lang="en-GB" sz="798" b="1">
                <a:solidFill>
                  <a:srgbClr val="F58800"/>
                </a:solidFill>
                <a:latin typeface="Arial" panose="020B0604020202020204"/>
              </a:rPr>
              <a:t>SCIENCE FIRST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BCABD3-247A-4F34-9090-883DA84BF9F3}"/>
              </a:ext>
            </a:extLst>
          </p:cNvPr>
          <p:cNvSpPr/>
          <p:nvPr/>
        </p:nvSpPr>
        <p:spPr>
          <a:xfrm>
            <a:off x="10366694" y="5323561"/>
            <a:ext cx="1837643" cy="105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560B538-214D-448D-80F7-DD92DD067E18}"/>
              </a:ext>
            </a:extLst>
          </p:cNvPr>
          <p:cNvCxnSpPr/>
          <p:nvPr/>
        </p:nvCxnSpPr>
        <p:spPr bwMode="auto">
          <a:xfrm>
            <a:off x="0" y="1946288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04A6545-B20E-4008-9257-D185B5FAFD39}"/>
              </a:ext>
            </a:extLst>
          </p:cNvPr>
          <p:cNvSpPr txBox="1"/>
          <p:nvPr/>
        </p:nvSpPr>
        <p:spPr>
          <a:xfrm>
            <a:off x="246429" y="2171579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B37FE4-1546-41D4-B29A-E7CBDABC6ECF}"/>
              </a:ext>
            </a:extLst>
          </p:cNvPr>
          <p:cNvSpPr txBox="1"/>
          <p:nvPr/>
        </p:nvSpPr>
        <p:spPr>
          <a:xfrm>
            <a:off x="0" y="4756516"/>
            <a:ext cx="2745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Message Source/Channel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E3D297-1E5F-471F-8863-69B7404A5CEC}"/>
              </a:ext>
            </a:extLst>
          </p:cNvPr>
          <p:cNvSpPr/>
          <p:nvPr/>
        </p:nvSpPr>
        <p:spPr bwMode="auto">
          <a:xfrm>
            <a:off x="3598283" y="2154317"/>
            <a:ext cx="1885612" cy="25442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Efficacy Messaging</a:t>
            </a:r>
            <a:r>
              <a:rPr kumimoji="0" lang="en-US" sz="800" b="1" i="0" u="none" strike="noStrike" kern="1200" cap="none" spc="0" normalizeH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 Objective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  <a:r>
              <a:rPr kumimoji="0" lang="en-GB" sz="8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sz="800" noProof="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F</a:t>
            </a:r>
            <a:r>
              <a:rPr lang="en-US" sz="8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Arial" charset="0"/>
                <a:cs typeface="Arial" charset="0"/>
              </a:rPr>
              <a:t>ocus</a:t>
            </a:r>
            <a:r>
              <a:rPr lang="en-US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Arial" charset="0"/>
                <a:cs typeface="Arial" charset="0"/>
              </a:rPr>
              <a:t> on sustained remission including mucosal healing and CS-free remission</a:t>
            </a:r>
          </a:p>
          <a:p>
            <a:pPr marR="0" lvl="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tabLst/>
              <a:defRPr/>
            </a:pPr>
            <a:r>
              <a:rPr lang="en-US" sz="8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Detailed Messaging: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JYSELECA was evaluated in bio-naïve &amp; bio-experienced patients with highly active disease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Demonstrated significant clinical and complete histologic remission at week 58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First therapy to meet ≥6-month CS-free clinical remission endpoint in a pivotal study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JYSELECA demonstrated significant mucosal healing at Week 58</a:t>
            </a:r>
          </a:p>
          <a:p>
            <a:pPr marL="171450" marR="0" lvl="0" indent="-171450" algn="l" defTabSz="914400" rtl="0" eaLnBrk="1" fontAlgn="auto" latinLnBrk="0" hangingPunct="1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Clr>
                <a:srgbClr val="C50F3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JYSELECA is affective as </a:t>
            </a:r>
            <a:r>
              <a:rPr lang="en-GB" sz="80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monotherapy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1A54676-A2EA-4E63-84F3-66A3D87A7194}"/>
              </a:ext>
            </a:extLst>
          </p:cNvPr>
          <p:cNvSpPr/>
          <p:nvPr/>
        </p:nvSpPr>
        <p:spPr bwMode="auto">
          <a:xfrm>
            <a:off x="5816173" y="2156146"/>
            <a:ext cx="1837643" cy="25406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000"/>
              </a:lnSpc>
              <a:spcBef>
                <a:spcPts val="600"/>
              </a:spcBef>
              <a:buClr>
                <a:srgbClr val="C50F3C"/>
              </a:buClr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Safety Messaging Objective:</a:t>
            </a:r>
            <a:r>
              <a:rPr kumimoji="0" lang="en-US" sz="800" b="1" i="0" u="none" strike="noStrike" kern="1200" cap="none" spc="0" normalizeH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sz="800" kern="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Highlight new MOA, demonstrated &amp; consistent safety &amp; tolerability profile</a:t>
            </a:r>
          </a:p>
          <a:p>
            <a:pPr>
              <a:lnSpc>
                <a:spcPts val="1000"/>
              </a:lnSpc>
              <a:spcBef>
                <a:spcPts val="600"/>
              </a:spcBef>
              <a:buClr>
                <a:srgbClr val="C50F3C"/>
              </a:buClr>
              <a:defRPr/>
            </a:pPr>
            <a:r>
              <a:rPr lang="en-US" sz="8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Detailed Messaging: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JYSELECA is a JAK1-preferential inhibitor with &gt;5x potency for JAK1 over other JAK isoforms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Demonstrated safety and tolerability profile in UC studies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Low rates of special interest AEs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Low rates of serious AEs similar to placebo &amp; low discontinuation rates (&lt;5%)</a:t>
            </a:r>
          </a:p>
          <a:p>
            <a:pPr marL="171450" indent="-171450">
              <a:lnSpc>
                <a:spcPts val="1000"/>
              </a:lnSpc>
              <a:spcBef>
                <a:spcPts val="200"/>
              </a:spcBef>
              <a:buClr>
                <a:srgbClr val="C50F3C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Consistent safety profile across 7 studies in RA patients with over 5400 patient years of clinical exposure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AA1D597-0ACC-4422-B15A-DBE8EC5A5CAC}"/>
              </a:ext>
            </a:extLst>
          </p:cNvPr>
          <p:cNvSpPr/>
          <p:nvPr/>
        </p:nvSpPr>
        <p:spPr bwMode="auto">
          <a:xfrm>
            <a:off x="8008046" y="2152448"/>
            <a:ext cx="1837643" cy="25442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</a:pPr>
            <a:r>
              <a:rPr lang="en-US" sz="8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Convenience Messaging Objective: </a:t>
            </a:r>
            <a:r>
              <a:rPr lang="en-US" sz="8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Leverage the simplicity of oral ‘away from hospital’ treatment</a:t>
            </a:r>
          </a:p>
          <a:p>
            <a:pPr fontAlgn="auto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srgbClr val="000000">
                    <a:lumMod val="65000"/>
                    <a:lumOff val="35000"/>
                  </a:srgbClr>
                </a:solidFill>
                <a:cs typeface="Arial" charset="0"/>
              </a:rPr>
              <a:t>Detailed Messaging:</a:t>
            </a:r>
            <a:endParaRPr lang="en-US" sz="80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JYSELECA is a simple once-daily 200-mg oral tablet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Same dose for induction and maintenance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Minimal monitoring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No immunogenicity and TDM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No infusions or injections</a:t>
            </a:r>
          </a:p>
          <a:p>
            <a:pPr marL="171450" indent="-171450" fontAlgn="auto">
              <a:lnSpc>
                <a:spcPts val="1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Limited need for hospital visits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D394CE0-AE47-4921-A71C-7EFD8DD27030}"/>
              </a:ext>
            </a:extLst>
          </p:cNvPr>
          <p:cNvSpPr/>
          <p:nvPr/>
        </p:nvSpPr>
        <p:spPr bwMode="auto">
          <a:xfrm>
            <a:off x="10222180" y="2163745"/>
            <a:ext cx="1837643" cy="25442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Affirm positive experiences</a:t>
            </a:r>
            <a:r>
              <a:rPr kumimoji="0" lang="en-GB" sz="800" b="1" i="0" u="none" strike="noStrike" kern="1200" cap="none" spc="0" normalizeH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1200" cap="none" spc="0" normalizeH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</a:rPr>
              <a:t>with JYSELECA and support use as advanced treatment of choice.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800" baseline="0" dirty="0">
                <a:solidFill>
                  <a:srgbClr val="00463E"/>
                </a:solidFill>
              </a:rPr>
              <a:t>Identify</a:t>
            </a:r>
            <a:r>
              <a:rPr lang="en-GB" sz="800" dirty="0">
                <a:solidFill>
                  <a:srgbClr val="00463E"/>
                </a:solidFill>
              </a:rPr>
              <a:t> potential advocates and influencers.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463E"/>
              </a:solidFill>
              <a:effectLst/>
              <a:uLnTx/>
              <a:uFillTx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BB1B5A-73CC-4810-BC64-88E09854EF12}"/>
              </a:ext>
            </a:extLst>
          </p:cNvPr>
          <p:cNvSpPr/>
          <p:nvPr/>
        </p:nvSpPr>
        <p:spPr bwMode="auto">
          <a:xfrm>
            <a:off x="3608898" y="4754756"/>
            <a:ext cx="1925930" cy="18830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TS - </a:t>
            </a:r>
            <a:r>
              <a:rPr lang="en-US" sz="900" dirty="0" err="1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eDA</a:t>
            </a: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 efficacy pages &amp; leave behind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Email - RTE 1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Media - banner ad and email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Media - Journal ad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Web - JYSELECA HCP Portal </a:t>
            </a:r>
          </a:p>
          <a:p>
            <a:pPr marL="628650" lvl="1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Science 1</a:t>
            </a:r>
            <a:r>
              <a:rPr lang="en-US" sz="900" baseline="300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st</a:t>
            </a: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 self-led DA</a:t>
            </a:r>
          </a:p>
          <a:p>
            <a:pPr marL="628650" lvl="1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KOL SELECTION video</a:t>
            </a:r>
          </a:p>
          <a:p>
            <a:pPr marL="628650" lvl="1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FAQ Podcasts</a:t>
            </a:r>
          </a:p>
          <a:p>
            <a:pPr marL="171450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Conference - exhibition booth</a:t>
            </a:r>
          </a:p>
          <a:p>
            <a:pPr marL="171450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Medical Affairs activities</a:t>
            </a:r>
          </a:p>
          <a:p>
            <a:pPr marL="171450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000000">
                  <a:lumMod val="65000"/>
                  <a:lumOff val="35000"/>
                </a:srgbClr>
              </a:solidFill>
              <a:ea typeface="Arial" charset="0"/>
              <a:cs typeface="Arial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E19F2DA-4449-410D-9E3C-236F04364FC6}"/>
              </a:ext>
            </a:extLst>
          </p:cNvPr>
          <p:cNvSpPr/>
          <p:nvPr/>
        </p:nvSpPr>
        <p:spPr bwMode="auto">
          <a:xfrm>
            <a:off x="5816865" y="4730792"/>
            <a:ext cx="1879442" cy="18950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TS – </a:t>
            </a:r>
            <a:r>
              <a:rPr lang="en-US" sz="900" dirty="0" err="1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eDA</a:t>
            </a: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 - </a:t>
            </a:r>
            <a:r>
              <a:rPr lang="en-US" sz="900" dirty="0" err="1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MoA</a:t>
            </a: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/ safety pages &amp; leave behind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Email - RTE 2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Media - banner ad and email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Media - Journal ad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Web -  JYSELECA HCP Portal </a:t>
            </a:r>
          </a:p>
          <a:p>
            <a:pPr marL="628650" lvl="1" indent="-171450" defTabSz="360000">
              <a:buClr>
                <a:srgbClr val="C50F3C"/>
              </a:buClr>
              <a:buFont typeface="Arial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Science 1</a:t>
            </a:r>
            <a:r>
              <a:rPr lang="en-US" sz="900" baseline="300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st</a:t>
            </a: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 self-led DA</a:t>
            </a:r>
          </a:p>
          <a:p>
            <a:pPr marL="628650" lvl="1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MoA</a:t>
            </a: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 video</a:t>
            </a:r>
          </a:p>
          <a:p>
            <a:pPr marL="628650" lvl="1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FAQ Podcasts</a:t>
            </a:r>
          </a:p>
          <a:p>
            <a:pPr marL="171450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Conference - exhibition booth</a:t>
            </a:r>
          </a:p>
          <a:p>
            <a:pPr marL="171450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Medical affairs activities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151B00-4CC0-44D3-B916-E5197DC7C909}"/>
              </a:ext>
            </a:extLst>
          </p:cNvPr>
          <p:cNvSpPr/>
          <p:nvPr/>
        </p:nvSpPr>
        <p:spPr bwMode="auto">
          <a:xfrm>
            <a:off x="8018662" y="4730792"/>
            <a:ext cx="1891780" cy="18950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TS -  </a:t>
            </a:r>
            <a:r>
              <a:rPr lang="en-US" sz="900" dirty="0" err="1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eDA</a:t>
            </a: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 - convenience pages &amp; leave behind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TS - Patient brochure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Email - RTE 3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Media - banner ad and email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Media - Journal ad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Web - JYSELECA HCP portal</a:t>
            </a:r>
          </a:p>
          <a:p>
            <a:pPr marL="628650" lvl="1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Science 1</a:t>
            </a:r>
            <a:r>
              <a:rPr lang="en-US" sz="900" baseline="300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st</a:t>
            </a: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 self-led DA</a:t>
            </a:r>
          </a:p>
          <a:p>
            <a:pPr marL="628650" lvl="1" indent="-171450" defTabSz="360000"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Real life patient cases</a:t>
            </a: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Conference – </a:t>
            </a:r>
            <a:r>
              <a:rPr lang="en-US" sz="90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exhibition booth</a:t>
            </a:r>
            <a:endParaRPr lang="en-US" sz="900" dirty="0">
              <a:solidFill>
                <a:srgbClr val="000000">
                  <a:lumMod val="65000"/>
                  <a:lumOff val="35000"/>
                </a:srgbClr>
              </a:solidFill>
              <a:ea typeface="Arial" charset="0"/>
              <a:cs typeface="Arial" charset="0"/>
            </a:endParaRPr>
          </a:p>
          <a:p>
            <a:pPr marL="171450" indent="-171450" defTabSz="360000" fontAlgn="auto">
              <a:spcBef>
                <a:spcPts val="0"/>
              </a:spcBef>
              <a:spcAft>
                <a:spcPts val="0"/>
              </a:spcAft>
              <a:buClr>
                <a:srgbClr val="C50F3C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>
                    <a:lumMod val="65000"/>
                    <a:lumOff val="35000"/>
                  </a:srgbClr>
                </a:solidFill>
                <a:ea typeface="Arial" charset="0"/>
                <a:cs typeface="Arial" charset="0"/>
              </a:rPr>
              <a:t>Medical affairs activities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93514158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D17E572A9014CA98EF55A5E8319AA" ma:contentTypeVersion="11" ma:contentTypeDescription="Create a new document." ma:contentTypeScope="" ma:versionID="d6b5e727e98f570f0574fc3565af7e9e">
  <xsd:schema xmlns:xsd="http://www.w3.org/2001/XMLSchema" xmlns:xs="http://www.w3.org/2001/XMLSchema" xmlns:p="http://schemas.microsoft.com/office/2006/metadata/properties" xmlns:ns2="0d8c423f-ad67-45a2-8b05-97a43a5b7821" xmlns:ns3="ead0e857-dec6-4b1e-afd3-48dbfac7dd48" targetNamespace="http://schemas.microsoft.com/office/2006/metadata/properties" ma:root="true" ma:fieldsID="6f3db167e660a116f7b51cc0c02ca9e8" ns2:_="" ns3:_="">
    <xsd:import namespace="0d8c423f-ad67-45a2-8b05-97a43a5b7821"/>
    <xsd:import namespace="ead0e857-dec6-4b1e-afd3-48dbfac7d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23f-ad67-45a2-8b05-97a43a5b78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0e857-dec6-4b1e-afd3-48dbfac7d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D7C8D0-A312-4DFF-9B5D-A2964A9FF6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75A06D-D3D8-48DD-A3A1-66F349905A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8c423f-ad67-45a2-8b05-97a43a5b7821"/>
    <ds:schemaRef ds:uri="ead0e857-dec6-4b1e-afd3-48dbfac7dd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0CB55F-CD9A-4CED-AB23-CB929CAF2177}">
  <ds:schemaRefs>
    <ds:schemaRef ds:uri="http://schemas.openxmlformats.org/package/2006/metadata/core-properties"/>
    <ds:schemaRef ds:uri="http://purl.org/dc/elements/1.1/"/>
    <ds:schemaRef ds:uri="0d8c423f-ad67-45a2-8b05-97a43a5b782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ead0e857-dec6-4b1e-afd3-48dbfac7dd4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9848</TotalTime>
  <Words>5295</Words>
  <Application>Microsoft Office PowerPoint</Application>
  <PresentationFormat>Widescreen</PresentationFormat>
  <Paragraphs>748</Paragraphs>
  <Slides>12</Slides>
  <Notes>1</Notes>
  <HiddenSlides>4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Tahoma</vt:lpstr>
      <vt:lpstr>Times</vt:lpstr>
      <vt:lpstr>Wingdings</vt:lpstr>
      <vt:lpstr>Galapagos_template_Basic</vt:lpstr>
      <vt:lpstr>think-cell Slide</vt:lpstr>
      <vt:lpstr>IBD Adoption Ladder Template</vt:lpstr>
      <vt:lpstr>PowerPoint Presentation</vt:lpstr>
      <vt:lpstr>PowerPoint Presentation</vt:lpstr>
      <vt:lpstr>PowerPoint Presentation</vt:lpstr>
      <vt:lpstr>Asset Overview by Segment</vt:lpstr>
      <vt:lpstr>Appendix: RA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Adoption Ladder – summarized objectives by segment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Allott</dc:creator>
  <cp:lastModifiedBy>Alexander Richwood</cp:lastModifiedBy>
  <cp:revision>15</cp:revision>
  <dcterms:created xsi:type="dcterms:W3CDTF">2021-03-30T17:37:20Z</dcterms:created>
  <dcterms:modified xsi:type="dcterms:W3CDTF">2021-05-03T07:05:43Z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0x010100009D17E572A9014CA98EF55A5E8319AA</vt:lpwstr>
  </property>
</Properties>
</file>