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146845419" r:id="rId5"/>
    <p:sldId id="2146845413" r:id="rId6"/>
    <p:sldId id="2146845420" r:id="rId7"/>
    <p:sldId id="2146845416" r:id="rId8"/>
    <p:sldId id="2146845421" r:id="rId9"/>
    <p:sldId id="2146845415" r:id="rId10"/>
    <p:sldId id="2146845422" r:id="rId11"/>
    <p:sldId id="2146845418" r:id="rId12"/>
    <p:sldId id="2146845417" r:id="rId13"/>
    <p:sldId id="2146845414" r:id="rId14"/>
    <p:sldId id="2146845400" r:id="rId15"/>
    <p:sldId id="2146845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B3D91-2085-4C80-8C54-03ACF2F645B4}" v="47" dt="2021-04-14T15:39:37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43099-E218-4C98-9781-5672A1760E82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0142-291F-4AF6-891D-509A68B6D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#1</a:t>
            </a:r>
          </a:p>
          <a:p>
            <a:r>
              <a:rPr lang="en-CA" dirty="0"/>
              <a:t>Mavericks lowest priority as they will already try new things on their own.</a:t>
            </a:r>
          </a:p>
          <a:p>
            <a:r>
              <a:rPr lang="en-CA" dirty="0"/>
              <a:t>Pragmatists are using JAKs so we need to demonstrate that there is still a need for a new/different </a:t>
            </a:r>
            <a:r>
              <a:rPr lang="en-CA" dirty="0" err="1"/>
              <a:t>JAKi</a:t>
            </a:r>
            <a:endParaRPr lang="en-CA" dirty="0"/>
          </a:p>
          <a:p>
            <a:endParaRPr lang="en-CA" dirty="0"/>
          </a:p>
          <a:p>
            <a:r>
              <a:rPr lang="en-CA" dirty="0"/>
              <a:t>#2</a:t>
            </a:r>
          </a:p>
          <a:p>
            <a:r>
              <a:rPr lang="en-CA" dirty="0"/>
              <a:t>Mavericks are most likely be early adopters and also share their experience so we want to ensure they have early positive experience</a:t>
            </a:r>
          </a:p>
          <a:p>
            <a:r>
              <a:rPr lang="en-CA" dirty="0"/>
              <a:t>Pragmatists tend to bend the rules to solve problems, focusing on safety provides a strong reason to believe</a:t>
            </a:r>
          </a:p>
          <a:p>
            <a:r>
              <a:rPr lang="en-CA" dirty="0"/>
              <a:t>Compassionates will want to hear from and be reassured by peers so important to get the other two comfortable first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third because they will try anyway and also form their own opinion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Compassionates last because they will wait to hear from M and P – so we need M and P on board and sharing their stories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5F5EB-E4E0-4709-9BD7-A22EE9051C1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4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3517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2743709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3214843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38405717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197033" cy="1009671"/>
          </a:xfrm>
          <a:prstGeom prst="rect">
            <a:avLst/>
          </a:prstGeom>
        </p:spPr>
      </p:pic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633042" y="134938"/>
            <a:ext cx="319246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1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1744829" y="1811612"/>
            <a:ext cx="3461275" cy="96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888" tIns="30443" rIns="60888" bIns="30443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9030" y="361961"/>
            <a:ext cx="11044012" cy="131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1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7526291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685413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381536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149442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410457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4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0504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2313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6767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637651589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19" imgH="520" progId="TCLayout.ActiveDocument.1">
                  <p:embed/>
                </p:oleObj>
              </mc:Choice>
              <mc:Fallback>
                <p:oleObj name="think-cell Slide" r:id="rId18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D2B4-FB50-48FD-BF63-98D499C49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IBD Adoption Ladder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13840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94F18B-6F8D-430D-9089-26882B60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RA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Complacency/habit/inertia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New MOA Required for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Patient-HCP Connection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COVID-19 </a:t>
            </a:r>
            <a:r>
              <a:rPr kumimoji="0" lang="en-GB" sz="7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context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– access to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Highly competitive environment with comparisons between treatments hard to make.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as proof of concept (and to share with peers)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Reflects on early JYSELECA experience &amp; positive efficacy outcomes compared with other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peer-to peer discussion with local colleagues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discussion with local expert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Awareness &amp; Access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Access to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access to sampling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experience with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familiarity with Galapagos and new relationship with reps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Differentiation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Perceived lack of differentiation from RINVOQ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Sees no difference in clinic relative to RINVOQ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Safety Halo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Residual JAK concerns from 1</a:t>
            </a:r>
            <a:r>
              <a:rPr kumimoji="0" lang="en-GB" sz="75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Clinical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Has a negative experience in a patient in first few patients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differentiate JYSELECA versus other JAKs, especially RINVOQ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as their ‘go to’ JAK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is the main concern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&amp; simplicity are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their current JAK and no reason to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a Variety of Products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to have a wide armamentarium, rather than a go-to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Like to keep options open as new entries emerge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Around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Uncertainty around available JYSELELCA support services for HCPs and patients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Competitive messaging and share of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create an environment that facilitates exchange of positive experiences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Shares positive experiences with colleagues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Gains depth of experience in patients where safety is a concern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experiences that temper their enthusiasm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identify, support, and create a platform for JYSELECA advocates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Advocates JYSELECA as JAK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Expands the use of JYSELECA to different types of patients so ultimately JYSELECA becomes JAK of choice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Starts to use JYSELECA as first line JAK inhibitor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 not have a JAK of choice and philosophically opposed to aligning with one product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8DA2F1-F038-4ACA-9D9F-78930637013E}"/>
              </a:ext>
            </a:extLst>
          </p:cNvPr>
          <p:cNvSpPr/>
          <p:nvPr/>
        </p:nvSpPr>
        <p:spPr bwMode="auto">
          <a:xfrm>
            <a:off x="1102744" y="323932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946BA-BFB6-4216-BF5F-2BF55FDE300F}"/>
              </a:ext>
            </a:extLst>
          </p:cNvPr>
          <p:cNvSpPr/>
          <p:nvPr/>
        </p:nvSpPr>
        <p:spPr bwMode="auto">
          <a:xfrm>
            <a:off x="1102744" y="369086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9D242C-13E7-45D6-B668-9C73312B4327}"/>
              </a:ext>
            </a:extLst>
          </p:cNvPr>
          <p:cNvSpPr/>
          <p:nvPr/>
        </p:nvSpPr>
        <p:spPr bwMode="auto">
          <a:xfrm>
            <a:off x="1102744" y="2828147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3CCC23-DAA1-4773-9D22-82DE5B280D2A}"/>
              </a:ext>
            </a:extLst>
          </p:cNvPr>
          <p:cNvSpPr/>
          <p:nvPr/>
        </p:nvSpPr>
        <p:spPr bwMode="auto">
          <a:xfrm>
            <a:off x="10031988" y="3107592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979413-D175-4221-8AC5-17AF72C3CE51}"/>
              </a:ext>
            </a:extLst>
          </p:cNvPr>
          <p:cNvSpPr/>
          <p:nvPr/>
        </p:nvSpPr>
        <p:spPr bwMode="auto">
          <a:xfrm>
            <a:off x="3399532" y="272591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1A083D-A507-492E-8D58-42C0FF1AE629}"/>
              </a:ext>
            </a:extLst>
          </p:cNvPr>
          <p:cNvSpPr/>
          <p:nvPr/>
        </p:nvSpPr>
        <p:spPr bwMode="auto">
          <a:xfrm>
            <a:off x="3399532" y="3138703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CE52C4-1ACD-4BB3-9B52-C77B9F58DAF4}"/>
              </a:ext>
            </a:extLst>
          </p:cNvPr>
          <p:cNvSpPr/>
          <p:nvPr/>
        </p:nvSpPr>
        <p:spPr bwMode="auto">
          <a:xfrm>
            <a:off x="3389979" y="361122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7BD3E0-A29B-4A0B-B188-D6FF779D45C8}"/>
              </a:ext>
            </a:extLst>
          </p:cNvPr>
          <p:cNvSpPr/>
          <p:nvPr/>
        </p:nvSpPr>
        <p:spPr bwMode="auto">
          <a:xfrm>
            <a:off x="5618326" y="285372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B86443-8C37-4DC0-AD22-6217F79ADDBB}"/>
              </a:ext>
            </a:extLst>
          </p:cNvPr>
          <p:cNvSpPr/>
          <p:nvPr/>
        </p:nvSpPr>
        <p:spPr bwMode="auto">
          <a:xfrm>
            <a:off x="5618326" y="330368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DE8271-28C2-4CB3-9D1D-959C0BF508E7}"/>
              </a:ext>
            </a:extLst>
          </p:cNvPr>
          <p:cNvSpPr/>
          <p:nvPr/>
        </p:nvSpPr>
        <p:spPr bwMode="auto">
          <a:xfrm>
            <a:off x="5618326" y="260017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4953AD-19DA-4039-B654-5C3D0F55E1E7}"/>
              </a:ext>
            </a:extLst>
          </p:cNvPr>
          <p:cNvSpPr/>
          <p:nvPr/>
        </p:nvSpPr>
        <p:spPr bwMode="auto">
          <a:xfrm>
            <a:off x="10031988" y="273280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DF94B4-A07E-436F-ADA8-182D81F14757}"/>
              </a:ext>
            </a:extLst>
          </p:cNvPr>
          <p:cNvSpPr/>
          <p:nvPr/>
        </p:nvSpPr>
        <p:spPr bwMode="auto">
          <a:xfrm>
            <a:off x="10031988" y="342530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37587C-A541-462A-BE76-ABECC923A42F}"/>
              </a:ext>
            </a:extLst>
          </p:cNvPr>
          <p:cNvSpPr/>
          <p:nvPr/>
        </p:nvSpPr>
        <p:spPr bwMode="auto">
          <a:xfrm>
            <a:off x="7784982" y="314351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A6051-6FAD-4E50-9798-2E9E7C88E0A7}"/>
              </a:ext>
            </a:extLst>
          </p:cNvPr>
          <p:cNvSpPr/>
          <p:nvPr/>
        </p:nvSpPr>
        <p:spPr bwMode="auto">
          <a:xfrm>
            <a:off x="7784982" y="276873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56FF6D-CABE-4AAA-8B3F-87D8BB0DF791}"/>
              </a:ext>
            </a:extLst>
          </p:cNvPr>
          <p:cNvSpPr/>
          <p:nvPr/>
        </p:nvSpPr>
        <p:spPr bwMode="auto">
          <a:xfrm>
            <a:off x="7784982" y="3461236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166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efficacy is not compromised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need for more safe treatment options that do not compromise on efficacy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focus on unmet needs from a patient perspective – less from an HCP perspective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 on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Implementation Guide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LearnJAKStat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Published literature (cost of lack of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ttt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TeachJAKStat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MyMentum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drop material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efficacy, give opportunity to try – make it easy, but they will be interested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incl safety, ref trusted peers/colleagues and hands on experience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Now available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MoA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: selectivity (vs 1G)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Comprehensive clinical evidence : 3 CT and long term data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Strength of balance story : full strength with safety)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 (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Cpst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 / to be localised)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Finch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Available publications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(refer to channel preference to maximize interactions by segments)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Portal (pending country site map)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reinforce experience, share additional data freely, seed need to share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 trial and follow up re experience and expansion of trial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share/encourage patient feedback, patient perspectives, PIO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provide opportunities to share experience and discuss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patient types as experience is gained – give different ‘pegs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 opportunities – keeping in mind loyalty can prob not be expected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to lead to JAK of choice ‘peg’]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and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ptn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feedback to lead to JAK of choice ‘peg’ and 1L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Partnership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1E1D24-3F00-475E-AF4F-E5BAA97A3B9B}"/>
              </a:ext>
            </a:extLst>
          </p:cNvPr>
          <p:cNvSpPr/>
          <p:nvPr/>
        </p:nvSpPr>
        <p:spPr bwMode="auto">
          <a:xfrm>
            <a:off x="7722127" y="6418504"/>
            <a:ext cx="4042162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Summary of Workshop Discussion (2 of 2)</a:t>
            </a:r>
            <a:endParaRPr kumimoji="0" lang="en-GB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Uses 1</a:t>
            </a:r>
            <a:r>
              <a:rPr kumimoji="0" lang="en-GB" sz="800" b="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 in bio-naive</a:t>
            </a:r>
            <a:r>
              <a:rPr lang="en-GB" sz="800" kern="0" noProof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choice.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JYSELECA’s efficacy, safety and convenience data is comprehensive and differentiating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I will identify candidates to trial first line.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JAK inhibitors in 2nd/3rd line in a flexible approach. Persists within the same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tx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class.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Flexible approach is optimal</a:t>
            </a:r>
            <a:r>
              <a:rPr lang="en-GB" sz="800" kern="0" noProof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M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ucosal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healing &amp; long-term remission are key treatment goals.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Current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57343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47421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800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178689" y="1200433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5E9FF88-FCBE-4A56-8CCD-B1876A44B3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812" y="19923"/>
            <a:ext cx="516013" cy="5160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E1982E0-5617-42C0-9E61-8C3AFFAEEEAA}"/>
              </a:ext>
            </a:extLst>
          </p:cNvPr>
          <p:cNvSpPr/>
          <p:nvPr/>
        </p:nvSpPr>
        <p:spPr>
          <a:xfrm>
            <a:off x="10222179" y="84014"/>
            <a:ext cx="1222517" cy="3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F58800"/>
                </a:solidFill>
                <a:latin typeface="Arial" panose="020B0604020202020204"/>
              </a:rPr>
              <a:t>SCIENCE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F58800"/>
                </a:solidFill>
                <a:latin typeface="Arial" panose="020B0604020202020204"/>
              </a:rPr>
              <a:t>(1 of 2)</a:t>
            </a:r>
            <a:r>
              <a:rPr lang="en-GB" sz="798" b="1" dirty="0">
                <a:solidFill>
                  <a:srgbClr val="F588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BCABD3-247A-4F34-9090-883DA84BF9F3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60B538-214D-448D-80F7-DD92DD067E18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39D42E-FCD2-4EF3-880A-36090C99B8E7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97E58-21CD-4ADC-BACC-D6D83D4DA124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4A6545-B20E-4008-9257-D185B5FAFD39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BA1455-7BFB-40AA-8E96-722916EC16DB}"/>
              </a:ext>
            </a:extLst>
          </p:cNvPr>
          <p:cNvSpPr/>
          <p:nvPr/>
        </p:nvSpPr>
        <p:spPr bwMode="auto">
          <a:xfrm>
            <a:off x="1360507" y="2078752"/>
            <a:ext cx="1932115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Change </a:t>
            </a:r>
            <a:r>
              <a:rPr lang="en-US" sz="9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behaviour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from current 2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nd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/3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rd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line JAK inhibitor use to JYSELECA 1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st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line in bio-naive</a:t>
            </a:r>
            <a:endParaRPr kumimoji="0" lang="en-US" sz="900" b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7EB311-D319-47D5-A364-550397D3306C}"/>
              </a:ext>
            </a:extLst>
          </p:cNvPr>
          <p:cNvSpPr/>
          <p:nvPr/>
        </p:nvSpPr>
        <p:spPr bwMode="auto">
          <a:xfrm>
            <a:off x="1372844" y="2933143"/>
            <a:ext cx="10679429" cy="613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Good options now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GB" sz="900" kern="0" dirty="0" err="1">
                <a:solidFill>
                  <a:srgbClr val="585858"/>
                </a:solidFill>
                <a:latin typeface="+mn-lt"/>
                <a:ea typeface="+mn-ea"/>
                <a:cs typeface="+mn-cs"/>
              </a:rPr>
              <a:t>MoAs</a:t>
            </a: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 are no more effective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Convenience is not driving long term remission</a:t>
            </a:r>
            <a:endParaRPr lang="en-US" sz="900" kern="0" dirty="0">
              <a:solidFill>
                <a:srgbClr val="58585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437FD3-0DB7-491D-9AB5-C42DEF333DC5}"/>
              </a:ext>
            </a:extLst>
          </p:cNvPr>
          <p:cNvSpPr/>
          <p:nvPr/>
        </p:nvSpPr>
        <p:spPr bwMode="auto">
          <a:xfrm>
            <a:off x="1380391" y="3582000"/>
            <a:ext cx="1923188" cy="2584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Detailed in steps 2,3,4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676A62-1F80-4BAF-870F-21BBC988EBFC}"/>
              </a:ext>
            </a:extLst>
          </p:cNvPr>
          <p:cNvSpPr/>
          <p:nvPr/>
        </p:nvSpPr>
        <p:spPr bwMode="auto">
          <a:xfrm>
            <a:off x="3573437" y="2078752"/>
            <a:ext cx="1885612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</a:rPr>
              <a:t>Identify &amp; trial JYSELECA in a patient who would benefit from a new mode of action and reassured by the mucosal healing &amp; histologic remission achieved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AFB377-4EBF-492D-B2BE-27F993C425E0}"/>
              </a:ext>
            </a:extLst>
          </p:cNvPr>
          <p:cNvSpPr/>
          <p:nvPr/>
        </p:nvSpPr>
        <p:spPr bwMode="auto">
          <a:xfrm>
            <a:off x="5781404" y="2094427"/>
            <a:ext cx="1879442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</a:rPr>
              <a:t>Identify a wider pool of patients who are not adequately controlled &amp; use JYSELECA to achieve mucosal healing &amp; long-term results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4199C7-E4C6-4A13-80BF-93AC44843603}"/>
              </a:ext>
            </a:extLst>
          </p:cNvPr>
          <p:cNvSpPr/>
          <p:nvPr/>
        </p:nvSpPr>
        <p:spPr bwMode="auto">
          <a:xfrm>
            <a:off x="7983201" y="2094427"/>
            <a:ext cx="1891780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Expand usage of JYSELECA as oral, that does not need steroid and provides the depth of sustained remission that they are looking for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7D3155-9E31-49AC-8BA5-9113FB4A08B1}"/>
              </a:ext>
            </a:extLst>
          </p:cNvPr>
          <p:cNvSpPr/>
          <p:nvPr/>
        </p:nvSpPr>
        <p:spPr bwMode="auto">
          <a:xfrm>
            <a:off x="10197335" y="2078752"/>
            <a:ext cx="1850151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</a:rPr>
              <a:t>Uses JYSELECA </a:t>
            </a:r>
            <a:br>
              <a:rPr lang="en-US" sz="900" dirty="0">
                <a:solidFill>
                  <a:srgbClr val="00463E"/>
                </a:solidFill>
                <a:latin typeface="+mj-lt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</a:rPr>
              <a:t>as their advanced treatment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B37FE4-1546-41D4-B29A-E7CBDABC6ECF}"/>
              </a:ext>
            </a:extLst>
          </p:cNvPr>
          <p:cNvSpPr txBox="1"/>
          <p:nvPr/>
        </p:nvSpPr>
        <p:spPr>
          <a:xfrm>
            <a:off x="33862" y="601463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E3D297-1E5F-471F-8863-69B7404A5CEC}"/>
              </a:ext>
            </a:extLst>
          </p:cNvPr>
          <p:cNvSpPr/>
          <p:nvPr/>
        </p:nvSpPr>
        <p:spPr bwMode="auto">
          <a:xfrm>
            <a:off x="3598283" y="3604139"/>
            <a:ext cx="1885612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Efficacy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Objective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noProof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</a:t>
            </a:r>
            <a:r>
              <a:rPr lang="en-US" sz="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ocus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 on sustained remission including mucosal healing and CS-free remission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was evaluated in bio-naïve &amp; bio-experienced patients with highly active disease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significant clinical and complete histologic remission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First therapy to meet ≥6-month CS-free clinical remission endpoint in a pivotal study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demonstrated significant mucosal healing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affective as </a:t>
            </a:r>
            <a:r>
              <a:rPr lang="en-GB" sz="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monotherapy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54676-A2EA-4E63-84F3-66A3D87A7194}"/>
              </a:ext>
            </a:extLst>
          </p:cNvPr>
          <p:cNvSpPr/>
          <p:nvPr/>
        </p:nvSpPr>
        <p:spPr bwMode="auto">
          <a:xfrm>
            <a:off x="5816173" y="3605968"/>
            <a:ext cx="1837643" cy="2540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Safety Messaging Objective: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Highlight new MOA, demonstrated &amp; consistent safety &amp; tolerability profile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is a JAK1-preferential inhibitor with &gt;5x potency for JAK1 over other JAK isoforms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special interest AEs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Consistent safety profile across 7 studies in RA patients with over 5400 patient years of clinical exposure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A1D597-0ACC-4422-B15A-DBE8EC5A5CAC}"/>
              </a:ext>
            </a:extLst>
          </p:cNvPr>
          <p:cNvSpPr/>
          <p:nvPr/>
        </p:nvSpPr>
        <p:spPr bwMode="auto">
          <a:xfrm>
            <a:off x="8008046" y="3602270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Convenience Messaging Objective: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Leverage the simplicity of oral ‘away from hospital’ treatment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Detailed Messaging:</a:t>
            </a:r>
            <a:endParaRPr lang="en-US" sz="8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 simple once-daily 200-mg oral tablet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Same dose for induction and maintenance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Minimal monitoring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immunogenicity and TDM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infusions or injections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Limited need for hospital visits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394CE0-AE47-4921-A71C-7EFD8DD27030}"/>
              </a:ext>
            </a:extLst>
          </p:cNvPr>
          <p:cNvSpPr/>
          <p:nvPr/>
        </p:nvSpPr>
        <p:spPr bwMode="auto">
          <a:xfrm>
            <a:off x="10222180" y="3613567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Affirm positive experiences</a:t>
            </a:r>
            <a:r>
              <a:rPr kumimoji="0" lang="en-GB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with JYSELECA and support use as advanced treatment of choice.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baseline="0" dirty="0">
                <a:solidFill>
                  <a:srgbClr val="00463E"/>
                </a:solidFill>
              </a:rPr>
              <a:t>Identify</a:t>
            </a:r>
            <a:r>
              <a:rPr lang="en-GB" sz="800" b="1" dirty="0">
                <a:solidFill>
                  <a:srgbClr val="00463E"/>
                </a:solidFill>
              </a:rPr>
              <a:t> potential advocates </a:t>
            </a:r>
            <a:r>
              <a:rPr lang="en-GB" sz="800" dirty="0">
                <a:solidFill>
                  <a:srgbClr val="00463E"/>
                </a:solidFill>
              </a:rPr>
              <a:t>and influencers.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BB1B5A-73CC-4810-BC64-88E09854EF12}"/>
              </a:ext>
            </a:extLst>
          </p:cNvPr>
          <p:cNvSpPr/>
          <p:nvPr/>
        </p:nvSpPr>
        <p:spPr bwMode="auto">
          <a:xfrm>
            <a:off x="3608898" y="6180614"/>
            <a:ext cx="192593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19F2DA-4449-410D-9E3C-236F04364FC6}"/>
              </a:ext>
            </a:extLst>
          </p:cNvPr>
          <p:cNvSpPr/>
          <p:nvPr/>
        </p:nvSpPr>
        <p:spPr bwMode="auto">
          <a:xfrm>
            <a:off x="5816865" y="6180614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151B00-4CC0-44D3-B916-E5197DC7C909}"/>
              </a:ext>
            </a:extLst>
          </p:cNvPr>
          <p:cNvSpPr/>
          <p:nvPr/>
        </p:nvSpPr>
        <p:spPr bwMode="auto">
          <a:xfrm>
            <a:off x="8018662" y="6180614"/>
            <a:ext cx="189178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86085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Uses 1</a:t>
            </a:r>
            <a:r>
              <a:rPr kumimoji="0" lang="en-GB" sz="800" b="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 in bio-naive</a:t>
            </a:r>
            <a:r>
              <a:rPr lang="en-GB" sz="800" kern="0" noProof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choice.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JYSELECA’s efficacy, safety and convenience data is comprehensive and differentiating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I will identify candidates to trial first line.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JAK inhibitors in 2nd/3rd line in a flexible approach. Persists within the same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tx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class.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Flexible approach is optimal</a:t>
            </a:r>
            <a:r>
              <a:rPr lang="en-GB" sz="800" kern="0" noProof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M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ucosal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healing &amp; long-term remission are key treatment goals.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Current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57343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47421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800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178689" y="1200433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5E9FF88-FCBE-4A56-8CCD-B1876A44B3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812" y="19923"/>
            <a:ext cx="516013" cy="5160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E1982E0-5617-42C0-9E61-8C3AFFAEEEAA}"/>
              </a:ext>
            </a:extLst>
          </p:cNvPr>
          <p:cNvSpPr/>
          <p:nvPr/>
        </p:nvSpPr>
        <p:spPr>
          <a:xfrm>
            <a:off x="10222180" y="84014"/>
            <a:ext cx="1222517" cy="3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F58800"/>
                </a:solidFill>
                <a:latin typeface="Arial" panose="020B0604020202020204"/>
              </a:rPr>
              <a:t>SCIENCE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F58800"/>
                </a:solidFill>
                <a:latin typeface="Arial" panose="020B0604020202020204"/>
              </a:rPr>
              <a:t>(2 of 2)</a:t>
            </a:r>
            <a:r>
              <a:rPr lang="en-GB" sz="798" b="1" dirty="0">
                <a:solidFill>
                  <a:srgbClr val="F58800"/>
                </a:solidFill>
                <a:latin typeface="Arial" panose="020B0604020202020204"/>
              </a:rPr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BCABD3-247A-4F34-9090-883DA84BF9F3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60B538-214D-448D-80F7-DD92DD067E18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04A6545-B20E-4008-9257-D185B5FAFD39}"/>
              </a:ext>
            </a:extLst>
          </p:cNvPr>
          <p:cNvSpPr txBox="1"/>
          <p:nvPr/>
        </p:nvSpPr>
        <p:spPr>
          <a:xfrm>
            <a:off x="234448" y="21715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B37FE4-1546-41D4-B29A-E7CBDABC6ECF}"/>
              </a:ext>
            </a:extLst>
          </p:cNvPr>
          <p:cNvSpPr txBox="1"/>
          <p:nvPr/>
        </p:nvSpPr>
        <p:spPr>
          <a:xfrm>
            <a:off x="239616" y="4756516"/>
            <a:ext cx="274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 / Channel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E3D297-1E5F-471F-8863-69B7404A5CEC}"/>
              </a:ext>
            </a:extLst>
          </p:cNvPr>
          <p:cNvSpPr/>
          <p:nvPr/>
        </p:nvSpPr>
        <p:spPr bwMode="auto">
          <a:xfrm>
            <a:off x="3598283" y="2154317"/>
            <a:ext cx="1885612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Efficacy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Objective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noProof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</a:t>
            </a:r>
            <a:r>
              <a:rPr lang="en-US" sz="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ocus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 on sustained remission including mucosal healing and CS-free remission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was evaluated in bio-naïve &amp; bio-experienced patients with highly active disease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significant clinical and complete histologic remission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First therapy to meet ≥6-month CS-free clinical remission endpoint in a pivotal study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demonstrated significant mucosal healing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affective as </a:t>
            </a:r>
            <a:r>
              <a:rPr lang="en-GB" sz="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monotherapy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54676-A2EA-4E63-84F3-66A3D87A7194}"/>
              </a:ext>
            </a:extLst>
          </p:cNvPr>
          <p:cNvSpPr/>
          <p:nvPr/>
        </p:nvSpPr>
        <p:spPr bwMode="auto">
          <a:xfrm>
            <a:off x="5816173" y="2156146"/>
            <a:ext cx="1837643" cy="2540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Safety Messaging Objective: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Highlight new MOA, demonstrated &amp; consistent safety &amp; tolerability profile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is a JAK1-preferential inhibitor with &gt;5x potency for JAK1 over other JAK isoforms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special interest AEs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Consistent safety profile across 7 studies in RA patients with over 5400 patient years of clinical exposure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A1D597-0ACC-4422-B15A-DBE8EC5A5CAC}"/>
              </a:ext>
            </a:extLst>
          </p:cNvPr>
          <p:cNvSpPr/>
          <p:nvPr/>
        </p:nvSpPr>
        <p:spPr bwMode="auto">
          <a:xfrm>
            <a:off x="8008046" y="2152448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Convenience Messaging Objective: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Leverage the simplicity of oral ‘away from hospital’ treatment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Detailed Messaging:</a:t>
            </a:r>
            <a:endParaRPr lang="en-US" sz="8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 simple once-daily 200-mg oral tablet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Same dose for induction and maintenance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Minimal monitoring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immunogenicity and TDM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infusions or injections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Limited need for hospital visits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394CE0-AE47-4921-A71C-7EFD8DD27030}"/>
              </a:ext>
            </a:extLst>
          </p:cNvPr>
          <p:cNvSpPr/>
          <p:nvPr/>
        </p:nvSpPr>
        <p:spPr bwMode="auto">
          <a:xfrm>
            <a:off x="10222180" y="2163745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Affirm positive experiences</a:t>
            </a:r>
            <a:r>
              <a:rPr kumimoji="0" lang="en-GB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with JYSELECA and support use as advanced treatment of choice.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baseline="0" dirty="0">
                <a:solidFill>
                  <a:srgbClr val="00463E"/>
                </a:solidFill>
              </a:rPr>
              <a:t>Identify</a:t>
            </a:r>
            <a:r>
              <a:rPr lang="en-GB" sz="800" b="1" dirty="0">
                <a:solidFill>
                  <a:srgbClr val="00463E"/>
                </a:solidFill>
              </a:rPr>
              <a:t> potential advocates </a:t>
            </a:r>
            <a:r>
              <a:rPr lang="en-GB" sz="800" dirty="0">
                <a:solidFill>
                  <a:srgbClr val="00463E"/>
                </a:solidFill>
              </a:rPr>
              <a:t>and influencers.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BB1B5A-73CC-4810-BC64-88E09854EF12}"/>
              </a:ext>
            </a:extLst>
          </p:cNvPr>
          <p:cNvSpPr/>
          <p:nvPr/>
        </p:nvSpPr>
        <p:spPr bwMode="auto">
          <a:xfrm>
            <a:off x="3608898" y="4754756"/>
            <a:ext cx="1925930" cy="1883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efficacy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SF 1 RTE 1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SF 1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– SF 1 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JYSELECA HCP Portal 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SF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KOL SELECTION video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FAQ Podcasts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- Exhibition Booth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19F2DA-4449-410D-9E3C-236F04364FC6}"/>
              </a:ext>
            </a:extLst>
          </p:cNvPr>
          <p:cNvSpPr/>
          <p:nvPr/>
        </p:nvSpPr>
        <p:spPr bwMode="auto">
          <a:xfrm>
            <a:off x="5816865" y="4730792"/>
            <a:ext cx="1879442" cy="1895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-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MoA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/safety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SF 2 RTE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 SF 2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SF 2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 JYSELECA HCP Portal </a:t>
            </a:r>
          </a:p>
          <a:p>
            <a:pPr marL="628650" lvl="1" indent="-171450" defTabSz="360000">
              <a:buClr>
                <a:srgbClr val="C50F3C"/>
              </a:buClr>
              <a:buFont typeface="Arial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SGF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MoA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video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FAQ Podcasts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- Exhibition Booth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151B00-4CC0-44D3-B916-E5197DC7C909}"/>
              </a:ext>
            </a:extLst>
          </p:cNvPr>
          <p:cNvSpPr/>
          <p:nvPr/>
        </p:nvSpPr>
        <p:spPr bwMode="auto">
          <a:xfrm>
            <a:off x="8018662" y="4730792"/>
            <a:ext cx="1891780" cy="1895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- convenience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Patient brochure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 SF 3 RTE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SF 3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SF 3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JYSELECA HCP portal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SF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Real life patient cases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– Exhibition Booth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935141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80292" y="513421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 1st line in bio-naïve.</a:t>
            </a:r>
            <a:r>
              <a:rPr kumimoji="0" lang="en-GB" sz="800" b="0" i="0" u="none" strike="noStrike" kern="0" cap="none" spc="0" normalizeH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choice.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Belief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: I am confident that JYSELECA is the right solution b/c of efficacy/safety and convenience. I have candidates to trial JYSELECA first-line.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latin typeface="Tahom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JAKs for a limited number of patients and use steroids for quick symptom relief &amp;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QoL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Top-down approach is optimal.</a:t>
            </a:r>
            <a:r>
              <a:rPr kumimoji="0" lang="en-GB" sz="800" i="0" u="none" strike="noStrike" kern="0" cap="none" spc="0" normalizeH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Patient preference is important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Excited about the JAK-STAT pathway.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121652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96290" y="1216522"/>
            <a:ext cx="1837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Ask all Patients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3201" y="1216523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202296" y="1200434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2078752"/>
            <a:ext cx="1932115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Change </a:t>
            </a:r>
            <a:r>
              <a:rPr lang="en-US" sz="900" kern="0" dirty="0" err="1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behaviour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from current limited 1</a:t>
            </a:r>
            <a:r>
              <a:rPr lang="en-US" sz="900" kern="0" baseline="300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st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line JAK inhibitor use to JYSELECA as their advanced treatment of choice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72844" y="2933143"/>
            <a:ext cx="10679429" cy="649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Use of steroids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Convenience as one driver for treatment choice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Safety concerns with some therapies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80391" y="3629929"/>
            <a:ext cx="1923188" cy="24261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Detailed in steps 2,3,4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2078752"/>
            <a:ext cx="188561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cs typeface="Arial" charset="0"/>
              </a:rPr>
              <a:t>Identify &amp; trial JYSELECA to achieve rapid control &amp; symptom relief for a patient who is struggling with their symptoms &amp; burden of treatment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94427"/>
            <a:ext cx="187944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Ask all patients (naïve/ exp) whether they would prefer an oral treatment providing rapid efficacy &amp; the safety profile that the patient needs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94427"/>
            <a:ext cx="1891780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Choose JYSELECA </a:t>
            </a:r>
            <a:b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as standard of care oral after first biologic failure as the most simple &amp; convenient solution for their patient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2078752"/>
            <a:ext cx="1850151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</a:rPr>
              <a:t>Uses JYSELECA </a:t>
            </a:r>
            <a:br>
              <a:rPr lang="en-US" sz="900" dirty="0">
                <a:solidFill>
                  <a:srgbClr val="00463E"/>
                </a:solidFill>
                <a:latin typeface="+mj-lt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</a:rPr>
              <a:t>as their advanced treatment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3862" y="595472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98283" y="3652068"/>
            <a:ext cx="1885612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Efficacy Messaging Objective: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800" dirty="0">
                <a:solidFill>
                  <a:srgbClr val="00463E"/>
                </a:solidFill>
              </a:rPr>
              <a:t>Focus on rapid symptom relief, </a:t>
            </a:r>
            <a:br>
              <a:rPr lang="en-GB" sz="800" dirty="0">
                <a:solidFill>
                  <a:srgbClr val="00463E"/>
                </a:solidFill>
              </a:rPr>
            </a:br>
            <a:r>
              <a:rPr lang="en-GB" sz="800" dirty="0">
                <a:solidFill>
                  <a:srgbClr val="00463E"/>
                </a:solidFill>
              </a:rPr>
              <a:t>sustained efficacy and </a:t>
            </a:r>
            <a:r>
              <a:rPr lang="en-GB" sz="800" dirty="0" err="1">
                <a:solidFill>
                  <a:srgbClr val="00463E"/>
                </a:solidFill>
              </a:rPr>
              <a:t>QoL</a:t>
            </a:r>
            <a:r>
              <a:rPr lang="en-GB" sz="800" dirty="0">
                <a:solidFill>
                  <a:srgbClr val="00463E"/>
                </a:solidFill>
              </a:rPr>
              <a:t> improvements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It’s time for JYSELECA, a 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generation, once-daily, oral JAK inhibitor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Rapid reduction in the frequency of bloody diarrhea</a:t>
            </a:r>
            <a:r>
              <a:rPr lang="en-US" sz="800" dirty="0">
                <a:solidFill>
                  <a:srgbClr val="00463E"/>
                </a:solidFill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as early as week 2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Mucosal healing with a significant reduction in rectal bleeding and stool frequency at week 10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could help patients return to their normal lives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816173" y="3653896"/>
            <a:ext cx="1837643" cy="2384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Convenience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Objective: </a:t>
            </a:r>
            <a:r>
              <a:rPr lang="en-US" sz="800" kern="0" dirty="0">
                <a:solidFill>
                  <a:srgbClr val="00463E"/>
                </a:solidFill>
                <a:ea typeface="Arial" charset="0"/>
                <a:cs typeface="Arial" charset="0"/>
              </a:rPr>
              <a:t> Highlight simplicity for the patient that is above and beyond once-daily oral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Side effects/therapeutic drug monitoring &amp; parenteral/sub-cutaneous  administration are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factors contributing to the burden of UC treatment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for some patients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is a simple once-daily 200-mg oral tablet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Same dose for induction and maintenance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Minimal monitoring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No immunogenicity and TDM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8008046" y="3650199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</a:rPr>
              <a:t>Address any potential safety concerns and be reassured of the simple choice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463E"/>
                </a:solidFill>
              </a:rPr>
              <a:t>JYSELECA is a JAK1-preferential inhibitor with &gt;5x potency for JAK1 over other JAK isoforms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special interest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Aes</a:t>
            </a:r>
            <a:endParaRPr lang="en-US" sz="800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 err="1">
                <a:solidFill>
                  <a:srgbClr val="00463E"/>
                </a:solidFill>
              </a:rPr>
              <a:t>Jyseleca</a:t>
            </a:r>
            <a:r>
              <a:rPr lang="en-US" sz="800" dirty="0">
                <a:solidFill>
                  <a:srgbClr val="00463E"/>
                </a:solidFill>
              </a:rPr>
              <a:t> is the simple solution for you and your patients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22180" y="3661496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advanced treatment of choice.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Identify potential advocates </a:t>
            </a:r>
            <a:r>
              <a:rPr lang="en-GB" sz="800" dirty="0">
                <a:solidFill>
                  <a:srgbClr val="00463E"/>
                </a:solidFill>
              </a:rPr>
              <a:t>and influencers.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664F985-2EFB-412B-B229-307E67E5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908" y="19923"/>
            <a:ext cx="530917" cy="51206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B7E13DA-9A21-465A-A7CB-C45335B5EA8D}"/>
              </a:ext>
            </a:extLst>
          </p:cNvPr>
          <p:cNvSpPr/>
          <p:nvPr/>
        </p:nvSpPr>
        <p:spPr>
          <a:xfrm>
            <a:off x="10222180" y="84014"/>
            <a:ext cx="1216697" cy="3878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C00000"/>
                </a:solidFill>
                <a:latin typeface="Arial" panose="020B0604020202020204"/>
              </a:rPr>
              <a:t>PATIENT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C00000"/>
                </a:solidFill>
                <a:latin typeface="Arial" panose="020B0604020202020204"/>
              </a:rPr>
              <a:t>(1 of 2)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6669CD-718A-4546-A19B-4E27A6BB17D8}"/>
              </a:ext>
            </a:extLst>
          </p:cNvPr>
          <p:cNvSpPr/>
          <p:nvPr/>
        </p:nvSpPr>
        <p:spPr bwMode="auto">
          <a:xfrm>
            <a:off x="1395968" y="6086523"/>
            <a:ext cx="1932115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A4A6BD-1AF1-4E75-AF45-55512A364A3C}"/>
              </a:ext>
            </a:extLst>
          </p:cNvPr>
          <p:cNvSpPr/>
          <p:nvPr/>
        </p:nvSpPr>
        <p:spPr bwMode="auto">
          <a:xfrm>
            <a:off x="3608898" y="6086523"/>
            <a:ext cx="192593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49F32E-2904-45EB-8937-88D3449253C8}"/>
              </a:ext>
            </a:extLst>
          </p:cNvPr>
          <p:cNvSpPr/>
          <p:nvPr/>
        </p:nvSpPr>
        <p:spPr bwMode="auto">
          <a:xfrm>
            <a:off x="5816865" y="6086523"/>
            <a:ext cx="1879442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C63B4-C1A1-4494-95C5-E7BAA0FF3628}"/>
              </a:ext>
            </a:extLst>
          </p:cNvPr>
          <p:cNvSpPr/>
          <p:nvPr/>
        </p:nvSpPr>
        <p:spPr bwMode="auto">
          <a:xfrm>
            <a:off x="8018662" y="6086523"/>
            <a:ext cx="189178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180AA2-2857-4E01-B4B1-F57930F6CCD7}"/>
              </a:ext>
            </a:extLst>
          </p:cNvPr>
          <p:cNvSpPr/>
          <p:nvPr/>
        </p:nvSpPr>
        <p:spPr bwMode="auto">
          <a:xfrm>
            <a:off x="10232796" y="6086523"/>
            <a:ext cx="1850151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80215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66694" y="3801847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80292" y="513421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 1st line in bio-naïve.</a:t>
            </a:r>
            <a:r>
              <a:rPr kumimoji="0" lang="en-GB" sz="800" b="0" i="0" u="none" strike="noStrike" kern="0" cap="none" spc="0" normalizeH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choice.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Belief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: I am confident that JYSELECA is the right solution b/c of efficacy/safety and convenience. I have candidates to trial JYSELECA first-line.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latin typeface="Tahom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JAKs for a limited number of patients and use steroids for quick symptom relief &amp;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QoL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Top-down approach is optimal.</a:t>
            </a:r>
            <a:r>
              <a:rPr kumimoji="0" lang="en-GB" sz="800" i="0" u="none" strike="noStrike" kern="0" cap="none" spc="0" normalizeH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Patient preference is important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Excited about the JAK-STAT pathway.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121652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96290" y="1216522"/>
            <a:ext cx="1837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Ask all Patients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3201" y="1216523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202296" y="1200434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>
            <a:off x="282372" y="213563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285460" y="4528860"/>
            <a:ext cx="268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 / Channel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98283" y="2130354"/>
            <a:ext cx="1885612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Efficacy Messaging Objective: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800" dirty="0">
                <a:solidFill>
                  <a:srgbClr val="00463E"/>
                </a:solidFill>
              </a:rPr>
              <a:t>Focus on rapid symptom relief, </a:t>
            </a:r>
            <a:br>
              <a:rPr lang="en-GB" sz="800" dirty="0">
                <a:solidFill>
                  <a:srgbClr val="00463E"/>
                </a:solidFill>
              </a:rPr>
            </a:br>
            <a:r>
              <a:rPr lang="en-GB" sz="800" dirty="0">
                <a:solidFill>
                  <a:srgbClr val="00463E"/>
                </a:solidFill>
              </a:rPr>
              <a:t>sustained efficacy and </a:t>
            </a:r>
            <a:r>
              <a:rPr lang="en-GB" sz="800" dirty="0" err="1">
                <a:solidFill>
                  <a:srgbClr val="00463E"/>
                </a:solidFill>
              </a:rPr>
              <a:t>QoL</a:t>
            </a:r>
            <a:r>
              <a:rPr lang="en-GB" sz="800" dirty="0">
                <a:solidFill>
                  <a:srgbClr val="00463E"/>
                </a:solidFill>
              </a:rPr>
              <a:t> improvements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It’s time for JYSELECA, a 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generation, once-daily, oral JAK inhibitor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Rapid reduction in the frequency of bloody diarrhea</a:t>
            </a:r>
            <a:r>
              <a:rPr lang="en-US" sz="800" dirty="0">
                <a:solidFill>
                  <a:srgbClr val="00463E"/>
                </a:solidFill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as early as week 2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Mucosal healing with a significant reduction in rectal bleeding and stool frequency at week 10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could help patients return to their normal lives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816173" y="2132182"/>
            <a:ext cx="1837643" cy="2384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Convenience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Objective: </a:t>
            </a:r>
            <a:r>
              <a:rPr lang="en-US" sz="800" kern="0" dirty="0">
                <a:solidFill>
                  <a:srgbClr val="00463E"/>
                </a:solidFill>
                <a:ea typeface="Arial" charset="0"/>
                <a:cs typeface="Arial" charset="0"/>
              </a:rPr>
              <a:t> Highlight simplicity for the patient that is above and beyond once-daily oral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Side effects/therapeutic drug monitoring &amp; parenteral/sub-cutaneous  administration are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factors contributing to the burden of UC treatment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for some patients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is a simple once-daily 200-mg oral tablet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Same dose for induction and maintenance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Minimal monitoring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No immunogenicity and TDM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8008046" y="2128485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</a:rPr>
              <a:t>Address any potential safety concerns and be reassured of the simple choice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463E"/>
                </a:solidFill>
              </a:rPr>
              <a:t>JYSELECA is a JAK1-preferential inhibitor with &gt;5x potency for JAK1 over other JAK isoforms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special interest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Aes</a:t>
            </a:r>
            <a:endParaRPr lang="en-US" sz="800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 err="1">
                <a:solidFill>
                  <a:srgbClr val="00463E"/>
                </a:solidFill>
              </a:rPr>
              <a:t>Jyseleca</a:t>
            </a:r>
            <a:r>
              <a:rPr lang="en-US" sz="800" dirty="0">
                <a:solidFill>
                  <a:srgbClr val="00463E"/>
                </a:solidFill>
              </a:rPr>
              <a:t> is the simple solution for you and your patients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22180" y="2139782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advanced treatment of choice.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Identify potential advocates </a:t>
            </a:r>
            <a:r>
              <a:rPr lang="en-GB" sz="800" dirty="0">
                <a:solidFill>
                  <a:srgbClr val="00463E"/>
                </a:solidFill>
              </a:rPr>
              <a:t>and influencers.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664F985-2EFB-412B-B229-307E67E5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908" y="19923"/>
            <a:ext cx="530917" cy="51206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B7E13DA-9A21-465A-A7CB-C45335B5EA8D}"/>
              </a:ext>
            </a:extLst>
          </p:cNvPr>
          <p:cNvSpPr/>
          <p:nvPr/>
        </p:nvSpPr>
        <p:spPr>
          <a:xfrm>
            <a:off x="10222180" y="84014"/>
            <a:ext cx="1216697" cy="3878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C00000"/>
                </a:solidFill>
                <a:latin typeface="Arial" panose="020B0604020202020204"/>
              </a:rPr>
              <a:t>PATIENT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C00000"/>
                </a:solidFill>
                <a:latin typeface="Arial" panose="020B0604020202020204"/>
              </a:rPr>
              <a:t>(2 of 2)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A4A6BD-1AF1-4E75-AF45-55512A364A3C}"/>
              </a:ext>
            </a:extLst>
          </p:cNvPr>
          <p:cNvSpPr/>
          <p:nvPr/>
        </p:nvSpPr>
        <p:spPr bwMode="auto">
          <a:xfrm>
            <a:off x="3608898" y="4564808"/>
            <a:ext cx="1925930" cy="2168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TS - </a:t>
            </a:r>
            <a:r>
              <a:rPr lang="en-GB" sz="900" dirty="0" err="1">
                <a:solidFill>
                  <a:srgbClr val="00463E"/>
                </a:solidFill>
              </a:rPr>
              <a:t>eDA</a:t>
            </a:r>
            <a:r>
              <a:rPr lang="en-GB" sz="900" dirty="0">
                <a:solidFill>
                  <a:srgbClr val="00463E"/>
                </a:solidFill>
              </a:rPr>
              <a:t> efficacy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Email - PF 1 RTE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- PF 1 banner ad and email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- PF 1 journal ad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Web - JYSELECA HCP Portal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PF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FAQ Podcasts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Real life patient cases (bio-naïve)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Conference - Exhibition Booth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Medical affairs activities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49F32E-2904-45EB-8937-88D3449253C8}"/>
              </a:ext>
            </a:extLst>
          </p:cNvPr>
          <p:cNvSpPr/>
          <p:nvPr/>
        </p:nvSpPr>
        <p:spPr bwMode="auto">
          <a:xfrm>
            <a:off x="5816865" y="4564808"/>
            <a:ext cx="1879442" cy="2168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TS - </a:t>
            </a:r>
            <a:r>
              <a:rPr lang="en-GB" sz="900" dirty="0" err="1">
                <a:solidFill>
                  <a:srgbClr val="00463E"/>
                </a:solidFill>
              </a:rPr>
              <a:t>eDA</a:t>
            </a:r>
            <a:r>
              <a:rPr lang="en-GB" sz="900" dirty="0">
                <a:solidFill>
                  <a:srgbClr val="00463E"/>
                </a:solidFill>
              </a:rPr>
              <a:t> convenience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Email - PF 2 RTE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- PF 2 banner ad and email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- PF 2 journal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Web - JYSELECA HCP Portal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PF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Patient brochure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Real life patient cases (bio-naïve)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Conference - Exhibition Booth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Medical affairs activities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C63B4-C1A1-4494-95C5-E7BAA0FF3628}"/>
              </a:ext>
            </a:extLst>
          </p:cNvPr>
          <p:cNvSpPr/>
          <p:nvPr/>
        </p:nvSpPr>
        <p:spPr bwMode="auto">
          <a:xfrm>
            <a:off x="8018662" y="4564808"/>
            <a:ext cx="1891780" cy="2168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TS – </a:t>
            </a:r>
            <a:r>
              <a:rPr lang="en-GB" sz="900" dirty="0" err="1">
                <a:solidFill>
                  <a:srgbClr val="00463E"/>
                </a:solidFill>
              </a:rPr>
              <a:t>eDA</a:t>
            </a:r>
            <a:r>
              <a:rPr lang="en-GB" sz="900" dirty="0">
                <a:solidFill>
                  <a:srgbClr val="00463E"/>
                </a:solidFill>
              </a:rPr>
              <a:t> safety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Email – PF 3 RTE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– PF 3 banner ad and email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Media – PF 3 journal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Web – JYSELECA HCP Portal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PF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MOA video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RMM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FAQ Podcasts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Real life patient cases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Conference - Exhibition Booth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463E"/>
                </a:solidFill>
              </a:rPr>
              <a:t>Medical affairs activities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defRPr/>
            </a:pPr>
            <a:endParaRPr lang="en-GB" sz="900" dirty="0">
              <a:solidFill>
                <a:srgbClr val="00463E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defRPr/>
            </a:pPr>
            <a:endParaRPr lang="en-GB" sz="900" dirty="0">
              <a:solidFill>
                <a:srgbClr val="004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23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924747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 2</a:t>
            </a:r>
            <a:r>
              <a:rPr kumimoji="0" lang="en-US" sz="80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nd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</a:t>
            </a:r>
            <a:r>
              <a:rPr lang="en-US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 - 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tart to use JYSELECA as first option after 1st biologic failure based on the positive feedback they have received from patients.</a:t>
            </a:r>
            <a:endParaRPr lang="en-GB" sz="1100" kern="0" dirty="0">
              <a:solidFill>
                <a:srgbClr val="717471">
                  <a:lumMod val="75000"/>
                </a:srgbClr>
              </a:solidFill>
              <a:latin typeface="Tahoma"/>
              <a:cs typeface="Arial" panose="020B0604020202020204" pitchFamily="34" charset="0"/>
            </a:endParaRP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Experts are recommending 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MoAs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JYSELECA is a simple &amp; safe new option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Considering after 1st biologic failure.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a cautious step-up approach &amp; very rare use of JAKs.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latin typeface="Tahoma"/>
              <a:ea typeface="Helvetica Neue Light"/>
              <a:cs typeface="Arial" panose="020B0604020202020204" pitchFamily="34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Cautious step-up approach gives confidence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Current therapies work for most patients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MoAs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are worth considering.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9" name="Google Shape;1324;p4" descr="Icon&#10;&#10;Description automatically generated">
            <a:extLst>
              <a:ext uri="{FF2B5EF4-FFF2-40B4-BE49-F238E27FC236}">
                <a16:creationId xmlns:a16="http://schemas.microsoft.com/office/drawing/2014/main" id="{FDBE9CA4-B8B2-4DE0-947C-321DE67E42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2030" y="42156"/>
            <a:ext cx="530917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D57C8A7-6ACB-43C3-99B8-3CCC0E468F66}"/>
              </a:ext>
            </a:extLst>
          </p:cNvPr>
          <p:cNvSpPr/>
          <p:nvPr/>
        </p:nvSpPr>
        <p:spPr>
          <a:xfrm>
            <a:off x="10222180" y="115496"/>
            <a:ext cx="1242377" cy="347333"/>
          </a:xfrm>
          <a:prstGeom prst="rect">
            <a:avLst/>
          </a:prstGeom>
          <a:solidFill>
            <a:schemeClr val="bg1"/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66CCFF"/>
                </a:solidFill>
                <a:latin typeface="Arial" panose="020B0604020202020204"/>
              </a:rPr>
              <a:t>FAMILIARITY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66CCFF"/>
                </a:solidFill>
                <a:latin typeface="Arial" panose="020B0604020202020204"/>
              </a:rPr>
              <a:t>(1 of 2)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5146EE-94BC-47A5-BA02-91C5512998CE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52FEB-737B-46E6-A293-77016C834906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E03C21-01E5-4530-A5F1-548AFB23357D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00167D-90A5-4545-835C-9AABEC85C0AF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C2F86C-BAE1-405C-A2E0-ADB8FCA96A3D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BC5C6-AA8C-4D8F-9FA0-037DD71E7FA1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8F91DA-26F7-493F-86FA-55F6D67C4258}"/>
              </a:ext>
            </a:extLst>
          </p:cNvPr>
          <p:cNvSpPr/>
          <p:nvPr/>
        </p:nvSpPr>
        <p:spPr bwMode="auto">
          <a:xfrm>
            <a:off x="1360507" y="2078752"/>
            <a:ext cx="1932115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 a cautious step-up</a:t>
            </a:r>
          </a:p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approach &amp; very rare use of JAKs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DD4D18-F611-4F82-91F3-E324EF9E2C37}"/>
              </a:ext>
            </a:extLst>
          </p:cNvPr>
          <p:cNvSpPr/>
          <p:nvPr/>
        </p:nvSpPr>
        <p:spPr bwMode="auto">
          <a:xfrm>
            <a:off x="1372844" y="2969089"/>
            <a:ext cx="10679429" cy="613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j-lt"/>
                <a:ea typeface="+mn-ea"/>
                <a:cs typeface="+mn-cs"/>
              </a:rPr>
              <a:t>Satisfied with current therapies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j-lt"/>
                <a:ea typeface="+mn-ea"/>
                <a:cs typeface="+mn-cs"/>
              </a:rPr>
              <a:t>Anti-TNFs effective &amp; safe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j-lt"/>
                <a:ea typeface="+mn-ea"/>
                <a:cs typeface="+mn-cs"/>
              </a:rPr>
              <a:t>Safety concern about Jak Class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78A705-D2BD-43BB-AB88-CB693A35DF87}"/>
              </a:ext>
            </a:extLst>
          </p:cNvPr>
          <p:cNvSpPr/>
          <p:nvPr/>
        </p:nvSpPr>
        <p:spPr bwMode="auto">
          <a:xfrm>
            <a:off x="1389777" y="3638218"/>
            <a:ext cx="2032814" cy="24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dirty="0">
              <a:solidFill>
                <a:srgbClr val="00463E"/>
              </a:solidFill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Detailed in 2,3,4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636FD7-F6A4-423B-A455-D4AFA904C5DF}"/>
              </a:ext>
            </a:extLst>
          </p:cNvPr>
          <p:cNvSpPr/>
          <p:nvPr/>
        </p:nvSpPr>
        <p:spPr bwMode="auto">
          <a:xfrm>
            <a:off x="3573437" y="2078752"/>
            <a:ext cx="188561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Open to discuss JYSELECA as a safe &amp; simple option in their treatment paradigm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14D897-4E28-44DB-B2BC-651B5989D9C7}"/>
              </a:ext>
            </a:extLst>
          </p:cNvPr>
          <p:cNvSpPr/>
          <p:nvPr/>
        </p:nvSpPr>
        <p:spPr bwMode="auto">
          <a:xfrm>
            <a:off x="5781404" y="2094427"/>
            <a:ext cx="187944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Trial JYSELECA in a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line treatment based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on peer-feedback reassuring on the safety profile – develop a case study on this patient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C7511-D7E5-436F-A9AA-CA8EA8D5A0AE}"/>
              </a:ext>
            </a:extLst>
          </p:cNvPr>
          <p:cNvSpPr/>
          <p:nvPr/>
        </p:nvSpPr>
        <p:spPr bwMode="auto">
          <a:xfrm>
            <a:off x="7983201" y="2094427"/>
            <a:ext cx="1891780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Expand use of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JYSELECA in 3rd line – tried and tested based on their own experience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F9B15A-B623-4166-9408-29CF24F92AB8}"/>
              </a:ext>
            </a:extLst>
          </p:cNvPr>
          <p:cNvSpPr/>
          <p:nvPr/>
        </p:nvSpPr>
        <p:spPr bwMode="auto">
          <a:xfrm>
            <a:off x="10197335" y="2078752"/>
            <a:ext cx="1850151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Start to use JYSELECA as the first option after 1st biologic failure based on the positive feedback they have received from their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1162D3-533B-409C-B713-8CD42C732D83}"/>
              </a:ext>
            </a:extLst>
          </p:cNvPr>
          <p:cNvSpPr txBox="1"/>
          <p:nvPr/>
        </p:nvSpPr>
        <p:spPr>
          <a:xfrm>
            <a:off x="33862" y="608652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B272E2-0AAD-4FF8-B482-066F2A60EF14}"/>
              </a:ext>
            </a:extLst>
          </p:cNvPr>
          <p:cNvSpPr/>
          <p:nvPr/>
        </p:nvSpPr>
        <p:spPr bwMode="auto">
          <a:xfrm>
            <a:off x="3598283" y="3619766"/>
            <a:ext cx="1885612" cy="25388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Benefits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Focus on sustained remission and safety in bio-experienced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  <a:ea typeface="Arial" charset="0"/>
                <a:cs typeface="Arial" charset="0"/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Experts are recommending rapid introduction of advanced therapies to improve patient outcomes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in moderate-to-severe UC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significant clinical remission at week 58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First therapy to meet ≥6-month CS-free clinical remission endpoint in a pivotal study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Favourable safety and tolerability profile in 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Consistent safety profile across 7 studies in RA patients with over 5400 patient years of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clinical exposure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0097F0-3492-4E56-932F-1C32E7026B48}"/>
              </a:ext>
            </a:extLst>
          </p:cNvPr>
          <p:cNvSpPr/>
          <p:nvPr/>
        </p:nvSpPr>
        <p:spPr bwMode="auto">
          <a:xfrm>
            <a:off x="5816173" y="3641914"/>
            <a:ext cx="1837643" cy="2432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Address potential safety concerns by </a:t>
            </a:r>
            <a:b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leveraging preferential MOA</a:t>
            </a:r>
          </a:p>
          <a:p>
            <a:pPr lvl="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It’s time to consider JYSELECA, a 2nd generation, once-daily, oral JAK inhibitor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safety and tolerability profile in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special interest AEs 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serious AEs similar to placebo &amp; </a:t>
            </a:r>
            <a:r>
              <a:rPr lang="en-GB" sz="800" dirty="0" err="1">
                <a:solidFill>
                  <a:srgbClr val="00463E"/>
                </a:solidFill>
                <a:ea typeface="Arial" charset="0"/>
                <a:cs typeface="Arial" charset="0"/>
              </a:rPr>
              <a:t>llow</a:t>
            </a: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 discontinuation rates (&lt;5%)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demonstrated significant mucosal healing at week 58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A414A-F1B2-4BED-ACA4-27475B2AF10B}"/>
              </a:ext>
            </a:extLst>
          </p:cNvPr>
          <p:cNvSpPr/>
          <p:nvPr/>
        </p:nvSpPr>
        <p:spPr bwMode="auto">
          <a:xfrm>
            <a:off x="8008046" y="3638217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Convenience Messaging Objective: </a:t>
            </a:r>
            <a:r>
              <a:rPr lang="en-US" sz="800" dirty="0">
                <a:solidFill>
                  <a:srgbClr val="00463E"/>
                </a:solidFill>
              </a:rPr>
              <a:t>Highlight simplicity for the patient and no immunogenicity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is a simple once-daily 200-mg oral tablet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No immunogenicity and TDM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Same dose for induction and maintenance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Minimal monitoring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could help patients return to their normal lives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B6C0E3-B9C8-4ABB-A4A6-4742201D508C}"/>
              </a:ext>
            </a:extLst>
          </p:cNvPr>
          <p:cNvSpPr/>
          <p:nvPr/>
        </p:nvSpPr>
        <p:spPr bwMode="auto">
          <a:xfrm>
            <a:off x="10222180" y="3649514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2L advanced treatment of choice.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EFD19-A6CF-4CC3-AE26-C15DCA24EBEF}"/>
              </a:ext>
            </a:extLst>
          </p:cNvPr>
          <p:cNvSpPr/>
          <p:nvPr/>
        </p:nvSpPr>
        <p:spPr bwMode="auto">
          <a:xfrm>
            <a:off x="1489962" y="6182260"/>
            <a:ext cx="1932115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5822332" y="618226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E7F0E7-F721-4525-AC9A-B5ED3E700809}"/>
              </a:ext>
            </a:extLst>
          </p:cNvPr>
          <p:cNvSpPr/>
          <p:nvPr/>
        </p:nvSpPr>
        <p:spPr bwMode="auto">
          <a:xfrm>
            <a:off x="8024129" y="6182260"/>
            <a:ext cx="189178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01CC87-EF6F-4704-9BC9-8168F3BA514D}"/>
              </a:ext>
            </a:extLst>
          </p:cNvPr>
          <p:cNvSpPr/>
          <p:nvPr/>
        </p:nvSpPr>
        <p:spPr bwMode="auto">
          <a:xfrm>
            <a:off x="10238263" y="6182260"/>
            <a:ext cx="1850151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5B33BD-A1B2-44B2-B0B7-70B9E18555F7}"/>
              </a:ext>
            </a:extLst>
          </p:cNvPr>
          <p:cNvSpPr txBox="1"/>
          <p:nvPr/>
        </p:nvSpPr>
        <p:spPr>
          <a:xfrm>
            <a:off x="3589329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Discuss JYSELECA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64383-DE0D-4604-8FC4-E7B662FD3414}"/>
              </a:ext>
            </a:extLst>
          </p:cNvPr>
          <p:cNvSpPr txBox="1"/>
          <p:nvPr/>
        </p:nvSpPr>
        <p:spPr>
          <a:xfrm>
            <a:off x="5789922" y="1216522"/>
            <a:ext cx="1885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Trial JYSELECA in 3</a:t>
            </a:r>
            <a:r>
              <a:rPr kumimoji="0" lang="en-GB" sz="105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C57A4A-1B8B-41C1-BEEE-EEDF708D03A4}"/>
              </a:ext>
            </a:extLst>
          </p:cNvPr>
          <p:cNvSpPr txBox="1"/>
          <p:nvPr/>
        </p:nvSpPr>
        <p:spPr>
          <a:xfrm>
            <a:off x="7963906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82EF0-55EE-4AD4-9BFC-0EADA7CAC192}"/>
              </a:ext>
            </a:extLst>
          </p:cNvPr>
          <p:cNvSpPr txBox="1"/>
          <p:nvPr/>
        </p:nvSpPr>
        <p:spPr>
          <a:xfrm>
            <a:off x="10204492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3602526" y="619088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42206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 2</a:t>
            </a:r>
            <a:r>
              <a:rPr kumimoji="0" lang="en-US" sz="80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nd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</a:t>
            </a:r>
            <a:r>
              <a:rPr lang="en-US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 - 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tart to use JYSELECA as first option after 1st biologic failure based on the positive feedback they have received from patients</a:t>
            </a:r>
            <a:endParaRPr lang="en-GB" sz="1100" kern="0" dirty="0">
              <a:solidFill>
                <a:srgbClr val="717471">
                  <a:lumMod val="75000"/>
                </a:srgbClr>
              </a:solidFill>
              <a:latin typeface="Tahoma"/>
              <a:cs typeface="Arial" panose="020B0604020202020204" pitchFamily="34" charset="0"/>
            </a:endParaRP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Experts are recommending 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MoAs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JYSELECA is a simple &amp; safe new option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Considering after 1st </a:t>
            </a:r>
            <a:r>
              <a: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biologic failure.</a:t>
            </a:r>
            <a:endParaRPr kumimoji="0" lang="en-GB" sz="80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latin typeface="Tahom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a cautious step-up approach &amp; very rare use of JAKs.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latin typeface="Tahoma"/>
              <a:ea typeface="Helvetica Neue Light"/>
              <a:cs typeface="Arial" panose="020B0604020202020204" pitchFamily="34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Cautious step-up approach gives confidence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Current therapies work for most patients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MoAs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are worth considering.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9" name="Google Shape;1324;p4" descr="Icon&#10;&#10;Description automatically generated">
            <a:extLst>
              <a:ext uri="{FF2B5EF4-FFF2-40B4-BE49-F238E27FC236}">
                <a16:creationId xmlns:a16="http://schemas.microsoft.com/office/drawing/2014/main" id="{FDBE9CA4-B8B2-4DE0-947C-321DE67E42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2030" y="42156"/>
            <a:ext cx="530917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D57C8A7-6ACB-43C3-99B8-3CCC0E468F66}"/>
              </a:ext>
            </a:extLst>
          </p:cNvPr>
          <p:cNvSpPr/>
          <p:nvPr/>
        </p:nvSpPr>
        <p:spPr>
          <a:xfrm>
            <a:off x="10204492" y="115496"/>
            <a:ext cx="1260065" cy="347333"/>
          </a:xfrm>
          <a:prstGeom prst="rect">
            <a:avLst/>
          </a:prstGeom>
          <a:solidFill>
            <a:schemeClr val="bg1"/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66CCFF"/>
                </a:solidFill>
                <a:latin typeface="Arial" panose="020B0604020202020204"/>
              </a:rPr>
              <a:t>FAMILIARITY FIRST</a:t>
            </a:r>
          </a:p>
          <a:p>
            <a:pPr algn="ctr" defTabSz="912505">
              <a:defRPr/>
            </a:pPr>
            <a:r>
              <a:rPr lang="en-GB" sz="798" dirty="0">
                <a:solidFill>
                  <a:srgbClr val="66CCFF"/>
                </a:solidFill>
                <a:latin typeface="Arial" panose="020B0604020202020204"/>
              </a:rPr>
              <a:t>(2 of 2)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52FEB-737B-46E6-A293-77016C834906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BC5C6-AA8C-4D8F-9FA0-037DD71E7FA1}"/>
              </a:ext>
            </a:extLst>
          </p:cNvPr>
          <p:cNvSpPr txBox="1"/>
          <p:nvPr/>
        </p:nvSpPr>
        <p:spPr>
          <a:xfrm>
            <a:off x="224548" y="214766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1162D3-533B-409C-B713-8CD42C732D83}"/>
              </a:ext>
            </a:extLst>
          </p:cNvPr>
          <p:cNvSpPr txBox="1"/>
          <p:nvPr/>
        </p:nvSpPr>
        <p:spPr>
          <a:xfrm>
            <a:off x="215655" y="4672691"/>
            <a:ext cx="322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 / Channel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B272E2-0AAD-4FF8-B482-066F2A60EF14}"/>
              </a:ext>
            </a:extLst>
          </p:cNvPr>
          <p:cNvSpPr/>
          <p:nvPr/>
        </p:nvSpPr>
        <p:spPr bwMode="auto">
          <a:xfrm>
            <a:off x="3564421" y="2122062"/>
            <a:ext cx="1885612" cy="25388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Benefits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Focus on sustained remission and safety in bio-experienced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  <a:ea typeface="Arial" charset="0"/>
                <a:cs typeface="Arial" charset="0"/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Experts are recommending rapid introduction of advanced therapies to improve patient outcomes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in moderate-to-severe UC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significant clinical remission at week 58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First therapy to meet ≥6-month CS-free clinical remission endpoint in a pivotal study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Favourable safety and tolerability profile in 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Consistent safety profile across 7 studies in RA patients with over 5400 patient years of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clinical exposure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0097F0-3492-4E56-932F-1C32E7026B48}"/>
              </a:ext>
            </a:extLst>
          </p:cNvPr>
          <p:cNvSpPr/>
          <p:nvPr/>
        </p:nvSpPr>
        <p:spPr bwMode="auto">
          <a:xfrm>
            <a:off x="5782311" y="2144210"/>
            <a:ext cx="1837643" cy="2432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Address potential safety concerns by </a:t>
            </a:r>
            <a:b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leveraging preferential MOA</a:t>
            </a:r>
          </a:p>
          <a:p>
            <a:pPr lvl="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It’s time to consider JYSELECA, a 2nd generation, once-daily, oral JAK inhibitor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safety and tolerability profile in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special interest AEs 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serious AEs similar to placebo &amp; </a:t>
            </a:r>
            <a:r>
              <a:rPr lang="en-GB" sz="800" dirty="0" err="1">
                <a:solidFill>
                  <a:srgbClr val="00463E"/>
                </a:solidFill>
                <a:ea typeface="Arial" charset="0"/>
                <a:cs typeface="Arial" charset="0"/>
              </a:rPr>
              <a:t>llow</a:t>
            </a: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 discontinuation rates (&lt;5%)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demonstrated significant mucosal healing at week 58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A414A-F1B2-4BED-ACA4-27475B2AF10B}"/>
              </a:ext>
            </a:extLst>
          </p:cNvPr>
          <p:cNvSpPr/>
          <p:nvPr/>
        </p:nvSpPr>
        <p:spPr bwMode="auto">
          <a:xfrm>
            <a:off x="7974184" y="2140513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Convenience Messaging Objective: </a:t>
            </a:r>
            <a:r>
              <a:rPr lang="en-US" sz="800" dirty="0">
                <a:solidFill>
                  <a:srgbClr val="00463E"/>
                </a:solidFill>
              </a:rPr>
              <a:t>Highlight simplicity for the patient and no immunogenicity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is a simple once-daily 200-mg oral tablet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No immunogenicity and TDM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Same dose for induction and maintenance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Minimal monitoring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could help patients return to their normal lives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B6C0E3-B9C8-4ABB-A4A6-4742201D508C}"/>
              </a:ext>
            </a:extLst>
          </p:cNvPr>
          <p:cNvSpPr/>
          <p:nvPr/>
        </p:nvSpPr>
        <p:spPr bwMode="auto">
          <a:xfrm>
            <a:off x="10188318" y="2151810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2L advanced treatment of choice.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5788470" y="4684556"/>
            <a:ext cx="1879442" cy="2173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TS - </a:t>
            </a:r>
            <a:r>
              <a:rPr lang="en-GB" sz="900" dirty="0" err="1">
                <a:solidFill>
                  <a:srgbClr val="000000"/>
                </a:solidFill>
              </a:rPr>
              <a:t>eDA</a:t>
            </a:r>
            <a:r>
              <a:rPr lang="en-GB" sz="900" dirty="0">
                <a:solidFill>
                  <a:srgbClr val="000000"/>
                </a:solidFill>
              </a:rPr>
              <a:t> - safety benefits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Email - FF 2 RTE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 FF 2 email and banner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FF 2 journal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Web - JYSELECA HCP Portal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FAQ Podcasts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Real life patient cases (bio-experienced)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Conference - Exhibition Booth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Medical affairs activities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/>
              <a:buChar char="•"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E7F0E7-F721-4525-AC9A-B5ED3E700809}"/>
              </a:ext>
            </a:extLst>
          </p:cNvPr>
          <p:cNvSpPr/>
          <p:nvPr/>
        </p:nvSpPr>
        <p:spPr bwMode="auto">
          <a:xfrm>
            <a:off x="7990267" y="4684556"/>
            <a:ext cx="1891780" cy="2173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TS  - </a:t>
            </a:r>
            <a:r>
              <a:rPr lang="en-GB" sz="900" dirty="0" err="1">
                <a:solidFill>
                  <a:srgbClr val="000000"/>
                </a:solidFill>
              </a:rPr>
              <a:t>eDA</a:t>
            </a:r>
            <a:r>
              <a:rPr lang="en-GB" sz="900" dirty="0">
                <a:solidFill>
                  <a:srgbClr val="000000"/>
                </a:solidFill>
              </a:rPr>
              <a:t> - convenience and safety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TS - patient brochure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Email - FF 3 RTE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FF 3 email and banner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FF 3 journal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Web - JYSELECA HCP Portal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FAQ Podcasts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Real life patient cases (bio-experienced)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Conference – Exhibition Booth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Medical affairs activities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5B33BD-A1B2-44B2-B0B7-70B9E18555F7}"/>
              </a:ext>
            </a:extLst>
          </p:cNvPr>
          <p:cNvSpPr txBox="1"/>
          <p:nvPr/>
        </p:nvSpPr>
        <p:spPr>
          <a:xfrm>
            <a:off x="3589329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Discuss JYSELECA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64383-DE0D-4604-8FC4-E7B662FD3414}"/>
              </a:ext>
            </a:extLst>
          </p:cNvPr>
          <p:cNvSpPr txBox="1"/>
          <p:nvPr/>
        </p:nvSpPr>
        <p:spPr>
          <a:xfrm>
            <a:off x="5789922" y="1216522"/>
            <a:ext cx="1885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Trial JYSELECA in 3</a:t>
            </a:r>
            <a:r>
              <a:rPr kumimoji="0" lang="en-GB" sz="105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C57A4A-1B8B-41C1-BEEE-EEDF708D03A4}"/>
              </a:ext>
            </a:extLst>
          </p:cNvPr>
          <p:cNvSpPr txBox="1"/>
          <p:nvPr/>
        </p:nvSpPr>
        <p:spPr>
          <a:xfrm>
            <a:off x="7963906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82EF0-55EE-4AD4-9BFC-0EADA7CAC192}"/>
              </a:ext>
            </a:extLst>
          </p:cNvPr>
          <p:cNvSpPr txBox="1"/>
          <p:nvPr/>
        </p:nvSpPr>
        <p:spPr>
          <a:xfrm>
            <a:off x="10204492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3568664" y="4693176"/>
            <a:ext cx="1879442" cy="2164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TS - </a:t>
            </a:r>
            <a:r>
              <a:rPr lang="en-GB" sz="900" dirty="0" err="1">
                <a:solidFill>
                  <a:srgbClr val="000000"/>
                </a:solidFill>
              </a:rPr>
              <a:t>eDA</a:t>
            </a:r>
            <a:r>
              <a:rPr lang="en-GB" sz="900" dirty="0">
                <a:solidFill>
                  <a:srgbClr val="000000"/>
                </a:solidFill>
              </a:rPr>
              <a:t> - unmet needs and efficacy/safety benefit pages &amp; leave behind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Email - FF 1 RTE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FF 1 email and banner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Media - FF 1 journal ad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Web - JYSELECA HCP Portal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FF self-led DA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dirty="0">
                <a:solidFill>
                  <a:srgbClr val="000000"/>
                </a:solidFill>
              </a:rPr>
              <a:t>FAQ Podcasts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Conference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 - </a:t>
            </a:r>
            <a:r>
              <a:rPr kumimoji="0" lang="en-GB" sz="9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Exhibition Booth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Font typeface="Arial"/>
              <a:buChar char="•"/>
              <a:defRPr/>
            </a:pPr>
            <a:r>
              <a:rPr lang="en-GB" sz="900" baseline="0" dirty="0">
                <a:solidFill>
                  <a:srgbClr val="000000"/>
                </a:solidFill>
                <a:latin typeface="Tahoma"/>
              </a:rPr>
              <a:t>Medical affairs activities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84552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5A6-5BBF-4778-8054-78F21C39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Overview by Segment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B853A0-1C8E-4372-9D58-7E369A14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78187"/>
              </p:ext>
            </p:extLst>
          </p:nvPr>
        </p:nvGraphicFramePr>
        <p:xfrm>
          <a:off x="597299" y="909143"/>
          <a:ext cx="10501376" cy="5164107"/>
        </p:xfrm>
        <a:graphic>
          <a:graphicData uri="http://schemas.openxmlformats.org/drawingml/2006/table">
            <a:tbl>
              <a:tblPr/>
              <a:tblGrid>
                <a:gridCol w="736938">
                  <a:extLst>
                    <a:ext uri="{9D8B030D-6E8A-4147-A177-3AD203B41FA5}">
                      <a16:colId xmlns:a16="http://schemas.microsoft.com/office/drawing/2014/main" val="1482399663"/>
                    </a:ext>
                  </a:extLst>
                </a:gridCol>
                <a:gridCol w="626643">
                  <a:extLst>
                    <a:ext uri="{9D8B030D-6E8A-4147-A177-3AD203B41FA5}">
                      <a16:colId xmlns:a16="http://schemas.microsoft.com/office/drawing/2014/main" val="511594556"/>
                    </a:ext>
                  </a:extLst>
                </a:gridCol>
                <a:gridCol w="1529986">
                  <a:extLst>
                    <a:ext uri="{9D8B030D-6E8A-4147-A177-3AD203B41FA5}">
                      <a16:colId xmlns:a16="http://schemas.microsoft.com/office/drawing/2014/main" val="890448452"/>
                    </a:ext>
                  </a:extLst>
                </a:gridCol>
                <a:gridCol w="1843134">
                  <a:extLst>
                    <a:ext uri="{9D8B030D-6E8A-4147-A177-3AD203B41FA5}">
                      <a16:colId xmlns:a16="http://schemas.microsoft.com/office/drawing/2014/main" val="1988524465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45151366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346090405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69821660"/>
                    </a:ext>
                  </a:extLst>
                </a:gridCol>
                <a:gridCol w="1019955">
                  <a:extLst>
                    <a:ext uri="{9D8B030D-6E8A-4147-A177-3AD203B41FA5}">
                      <a16:colId xmlns:a16="http://schemas.microsoft.com/office/drawing/2014/main" val="1615909807"/>
                    </a:ext>
                  </a:extLst>
                </a:gridCol>
              </a:tblGrid>
              <a:tr h="34584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 JYSELECA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 ALL PATIENTS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</a:t>
                      </a:r>
                      <a:r>
                        <a:rPr lang="en-GB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922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JAKs for a limited number of patients and use steroids for quick symptom relief &amp; QoL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Email - rep-triggered –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–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JYSELECA 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HCP incl.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FAQ Podcasts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- 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Rapid symptom relief, QoL over time, CS-free remission,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etc.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patient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-series 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– rep-triggered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– patient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b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rochure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p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atient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-series 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 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Email – rep-triggered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–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Web/video – JYSELECA HCP incl. MOA video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 – RMM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 - integrated safety profile (TBC) 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-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r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eal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34401"/>
                  </a:ext>
                </a:extLst>
              </a:tr>
              <a:tr h="1394898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JAK inhibitors  n 2nd/3rd line in a flexible approach. Persists within the same tx class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alt efficacy pages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Video - KOL SELECTION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 - Histological Remission, Endoscopic Remission, CS-free remission(TBC)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MoA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and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Leave Behind: Safety and MOA</a:t>
                      </a:r>
                      <a:endParaRPr lang="en-US" sz="7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Video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MoA</a:t>
                      </a:r>
                      <a:endParaRPr lang="en-US" sz="7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Podcasts: integrated safety profile (TBC) 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- convenience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Behind: Convenience &amp;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brochure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-series (TBC);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66184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Familiarity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a cautious step-up approach &amp; very rare use of JAKs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– unmet needs and benefit summary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 – JYSELECA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– safety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Leave behind – JYSELECA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Email – RTE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-series (TBC):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– safety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Leave behind – JYSELECA convenience &amp;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Patient brochure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Email – RTE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-series (TBC): Real life patient cases</a:t>
                      </a:r>
                    </a:p>
                    <a:p>
                      <a:pPr algn="l" fontAlgn="t"/>
                      <a:endParaRPr lang="en-GB" sz="7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7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6DA361-D3D0-488A-AC45-386F4B52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41960"/>
              </p:ext>
            </p:extLst>
          </p:nvPr>
        </p:nvGraphicFramePr>
        <p:xfrm>
          <a:off x="0" y="954812"/>
          <a:ext cx="12192000" cy="4319831"/>
        </p:xfrm>
        <a:graphic>
          <a:graphicData uri="http://schemas.openxmlformats.org/drawingml/2006/table">
            <a:tbl>
              <a:tblPr/>
              <a:tblGrid>
                <a:gridCol w="736938">
                  <a:extLst>
                    <a:ext uri="{9D8B030D-6E8A-4147-A177-3AD203B41FA5}">
                      <a16:colId xmlns:a16="http://schemas.microsoft.com/office/drawing/2014/main" val="1482399663"/>
                    </a:ext>
                  </a:extLst>
                </a:gridCol>
                <a:gridCol w="1094571">
                  <a:extLst>
                    <a:ext uri="{9D8B030D-6E8A-4147-A177-3AD203B41FA5}">
                      <a16:colId xmlns:a16="http://schemas.microsoft.com/office/drawing/2014/main" val="511594556"/>
                    </a:ext>
                  </a:extLst>
                </a:gridCol>
                <a:gridCol w="1062058">
                  <a:extLst>
                    <a:ext uri="{9D8B030D-6E8A-4147-A177-3AD203B41FA5}">
                      <a16:colId xmlns:a16="http://schemas.microsoft.com/office/drawing/2014/main" val="890448452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988524465"/>
                    </a:ext>
                  </a:extLst>
                </a:gridCol>
                <a:gridCol w="1517227">
                  <a:extLst>
                    <a:ext uri="{9D8B030D-6E8A-4147-A177-3AD203B41FA5}">
                      <a16:colId xmlns:a16="http://schemas.microsoft.com/office/drawing/2014/main" val="451513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6090405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69821660"/>
                    </a:ext>
                  </a:extLst>
                </a:gridCol>
                <a:gridCol w="1441366">
                  <a:extLst>
                    <a:ext uri="{9D8B030D-6E8A-4147-A177-3AD203B41FA5}">
                      <a16:colId xmlns:a16="http://schemas.microsoft.com/office/drawing/2014/main" val="1615909807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064605023"/>
                    </a:ext>
                  </a:extLst>
                </a:gridCol>
              </a:tblGrid>
              <a:tr h="34584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1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2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3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4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5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Type / Jyseleca Positioning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922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JAKs for a limited number of patients and use steroids for quick symptom relief &amp; QoL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&amp; trial JYSELECA to achieve rapid control &amp; symptom relief for a patient who is struggling with their symptoms &amp; burden of treatment 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 ALL PATIEN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T: Ask all patients (naïve/ exp) whether they would prefer an oral treatment (providing rapid efficacy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the safety profile that the patient needs)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Choose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standard of care oral after first biologic failure as the most simple &amp; convenient solution for their patient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naïve / 1st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34401"/>
                  </a:ext>
                </a:extLst>
              </a:tr>
              <a:tr h="1364090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JAK inhibitors  n 2nd/3rd line in a flexible approach. Persists within the same tx class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&amp; trial JYSELECA in a patient who would benefit from a new mode of action and reassured by the mucosal healing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histologic remission achieved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a wider pool of patients who are not adequately controlled &amp; use JYSELECA to achieve mucosal healing &amp; long-term results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Expand usage of JYSELECA as oral, that do not need steroid and provides the depth of sustained remission that they are looking for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naïve / 1st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66184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Familiarity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a cautious step-up approach &amp; very rare use of JAKs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Open to discuss JYSELECA as a safe &amp; simple option in their treatment paradigm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JYSELECA in 3rd line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Trial JYSELECA in a 3rd line treatment based on peer-feedback reassuring on the safety profile – develop a case study on this patient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 and build confidence: 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 of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JYSELECA in 3rd line – tried and tested based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their own experience</a:t>
                      </a:r>
                      <a:endParaRPr lang="en-GB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Start to use JYSELECA as the first option after 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biologic failure based on the positive feedback they have received from their patients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Experience - 1st Biologic Failure / 2nd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7725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A9FA627-27E5-4111-B630-9B641D3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</p:spPr>
        <p:txBody>
          <a:bodyPr/>
          <a:lstStyle/>
          <a:p>
            <a:r>
              <a:rPr lang="en-US" sz="2800" dirty="0"/>
              <a:t>Adoption Ladder – summarized objectives by segment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A643D-A005-45C3-A8BD-9B359B5AAD9A}"/>
              </a:ext>
            </a:extLst>
          </p:cNvPr>
          <p:cNvSpPr txBox="1"/>
          <p:nvPr/>
        </p:nvSpPr>
        <p:spPr>
          <a:xfrm>
            <a:off x="3149600" y="5455920"/>
            <a:ext cx="861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table was created and provided by the client.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59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0CB55F-CD9A-4CED-AB23-CB929CAF2177}">
  <ds:schemaRefs>
    <ds:schemaRef ds:uri="http://schemas.openxmlformats.org/package/2006/metadata/core-properties"/>
    <ds:schemaRef ds:uri="http://purl.org/dc/elements/1.1/"/>
    <ds:schemaRef ds:uri="0d8c423f-ad67-45a2-8b05-97a43a5b782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ead0e857-dec6-4b1e-afd3-48dbfac7dd4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D7C8D0-A312-4DFF-9B5D-A2964A9FF6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75A06D-D3D8-48DD-A3A1-66F349905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23f-ad67-45a2-8b05-97a43a5b7821"/>
    <ds:schemaRef ds:uri="ead0e857-dec6-4b1e-afd3-48dbfac7d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16798</TotalTime>
  <Words>5401</Words>
  <Application>Microsoft Office PowerPoint</Application>
  <PresentationFormat>Widescreen</PresentationFormat>
  <Paragraphs>782</Paragraphs>
  <Slides>12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</vt:lpstr>
      <vt:lpstr>Wingdings</vt:lpstr>
      <vt:lpstr>Galapagos_template_Basic</vt:lpstr>
      <vt:lpstr>think-cell Slide</vt:lpstr>
      <vt:lpstr>IBD Adoption Ladder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Asset Overview by Segment</vt:lpstr>
      <vt:lpstr>Adoption Ladder – summarized objectives by segment</vt:lpstr>
      <vt:lpstr>Appendix: RA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Alexander Richwood</cp:lastModifiedBy>
  <cp:revision>25</cp:revision>
  <dcterms:created xsi:type="dcterms:W3CDTF">2021-03-30T17:37:20Z</dcterms:created>
  <dcterms:modified xsi:type="dcterms:W3CDTF">2021-05-04T12:26:51Z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