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1" r:id="rId5"/>
    <p:sldMasterId id="2147483721" r:id="rId6"/>
    <p:sldMasterId id="2147483738" r:id="rId7"/>
  </p:sldMasterIdLst>
  <p:notesMasterIdLst>
    <p:notesMasterId r:id="rId9"/>
  </p:notesMasterIdLst>
  <p:sldIdLst>
    <p:sldId id="21468453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va Salminen" initials="ES" lastIdx="13" clrIdx="0">
    <p:extLst>
      <p:ext uri="{19B8F6BF-5375-455C-9EA6-DF929625EA0E}">
        <p15:presenceInfo xmlns:p15="http://schemas.microsoft.com/office/powerpoint/2012/main" userId="S::Eeva.Salminen@glpg.com::d9b74af8-c6bb-49ef-a415-bfd3d98e89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3BB30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9321D-FA36-42CE-AA6A-E546E523023D}" v="5" dt="2021-03-29T11:01:03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9" autoAdjust="0"/>
    <p:restoredTop sz="94648"/>
  </p:normalViewPr>
  <p:slideViewPr>
    <p:cSldViewPr snapToGrid="0">
      <p:cViewPr varScale="1">
        <p:scale>
          <a:sx n="112" d="100"/>
          <a:sy n="112" d="100"/>
        </p:scale>
        <p:origin x="9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1161-C061-4443-A851-221D87DCD7D3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030A-695A-4BD3-B391-3EED516F7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53515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6479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4482863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78127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94444321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7905521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9593252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016613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9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08141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38476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2348244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4316047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21472"/>
      </p:ext>
    </p:extLst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004032"/>
      </p:ext>
    </p:extLst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7167080"/>
      </p:ext>
    </p:extLst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797745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53244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198"/>
            </a:lvl1pPr>
            <a:lvl2pPr marL="0" indent="114180" algn="ctr">
              <a:spcBef>
                <a:spcPts val="0"/>
              </a:spcBef>
              <a:buSzTx/>
              <a:buNone/>
              <a:defRPr sz="2198"/>
            </a:lvl2pPr>
            <a:lvl3pPr marL="0" indent="228361" algn="ctr">
              <a:spcBef>
                <a:spcPts val="0"/>
              </a:spcBef>
              <a:buSzTx/>
              <a:buNone/>
              <a:defRPr sz="2198"/>
            </a:lvl3pPr>
            <a:lvl4pPr marL="0" indent="342541" algn="ctr">
              <a:spcBef>
                <a:spcPts val="0"/>
              </a:spcBef>
              <a:buSzTx/>
              <a:buNone/>
              <a:defRPr sz="2198"/>
            </a:lvl4pPr>
            <a:lvl5pPr marL="0" indent="456722" algn="ctr">
              <a:spcBef>
                <a:spcPts val="0"/>
              </a:spcBef>
              <a:buSzTx/>
              <a:buNone/>
              <a:defRPr sz="219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22653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"/>
            <a:ext cx="1197033" cy="1009671"/>
          </a:xfrm>
          <a:prstGeom prst="rect">
            <a:avLst/>
          </a:prstGeom>
        </p:spPr>
      </p:pic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633042" y="134938"/>
            <a:ext cx="319246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1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1744829" y="1811612"/>
            <a:ext cx="3461275" cy="96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888" tIns="30443" rIns="60888" bIns="30443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9030" y="361961"/>
            <a:ext cx="11044012" cy="1310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6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Horis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935794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6303" y="2673884"/>
            <a:ext cx="4423516" cy="1101213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Example Text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58808" y="1485900"/>
            <a:ext cx="6368904" cy="4991099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1000"/>
              </a:spcBef>
              <a:buNone/>
              <a:defRPr/>
            </a:lvl1pPr>
            <a:lvl2pPr>
              <a:lnSpc>
                <a:spcPct val="80000"/>
              </a:lnSpc>
              <a:spcBef>
                <a:spcPts val="600"/>
              </a:spcBef>
              <a:defRPr/>
            </a:lvl2pPr>
            <a:lvl3pPr>
              <a:lnSpc>
                <a:spcPct val="80000"/>
              </a:lnSpc>
              <a:spcBef>
                <a:spcPts val="600"/>
              </a:spcBef>
              <a:defRPr/>
            </a:lvl3pPr>
            <a:lvl4pPr>
              <a:lnSpc>
                <a:spcPct val="80000"/>
              </a:lnSpc>
              <a:spcBef>
                <a:spcPts val="600"/>
              </a:spcBef>
              <a:defRPr/>
            </a:lvl4pPr>
            <a:lvl5pPr>
              <a:lnSpc>
                <a:spcPct val="8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Insert Text / Object / Infographic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FE99CD-1B27-3841-8702-C70CDCDD9C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6376988"/>
            <a:ext cx="1508746" cy="3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99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537723"/>
      </p:ext>
    </p:extLst>
  </p:cSld>
  <p:clrMapOvr>
    <a:masterClrMapping/>
  </p:clrMapOvr>
  <p:transition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411776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think-cell Slide" r:id="rId4" imgW="519" imgH="520" progId="TCLayout.ActiveDocument.1">
                  <p:embed/>
                </p:oleObj>
              </mc:Choice>
              <mc:Fallback>
                <p:oleObj name="think-cell Slide" r:id="rId4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2712381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6052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7035384"/>
      </p:ext>
    </p:extLst>
  </p:cSld>
  <p:clrMapOvr>
    <a:masterClrMapping/>
  </p:clrMapOvr>
  <p:transition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2394299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715868"/>
      </p:ext>
    </p:extLst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3"/>
      </p:ext>
    </p:extLst>
  </p:cSld>
  <p:clrMapOvr>
    <a:masterClrMapping/>
  </p:clrMapOvr>
  <p:transition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59921"/>
      </p:ext>
    </p:extLst>
  </p:cSld>
  <p:clrMapOvr>
    <a:masterClrMapping/>
  </p:clrMapOvr>
  <p:transition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9206"/>
      </p:ext>
    </p:extLst>
  </p:cSld>
  <p:clrMapOvr>
    <a:masterClrMapping/>
  </p:clrMapOvr>
  <p:transition>
    <p:wipe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37120"/>
      </p:ext>
    </p:extLst>
  </p:cSld>
  <p:clrMapOvr>
    <a:masterClrMapping/>
  </p:clrMapOvr>
  <p:transition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869666"/>
      </p:ext>
    </p:extLst>
  </p:cSld>
  <p:clrMapOvr>
    <a:masterClrMapping/>
  </p:clrMapOvr>
  <p:transition>
    <p:wipe dir="d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2952180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394003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0410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8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8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71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133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1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4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34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9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616352"/>
      </p:ext>
    </p:extLst>
  </p:cSld>
  <p:clrMapOvr>
    <a:masterClrMapping/>
  </p:clrMapOvr>
  <p:transition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5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21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94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58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8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6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1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28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36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6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2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67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60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0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7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9519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3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60913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63798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53723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vmlDrawing" Target="../drawings/vmlDrawing3.v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vmlDrawing" Target="../drawings/vmlDrawing5.v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37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61265387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5" imgW="519" imgH="520" progId="TCLayout.ActiveDocument.1">
                  <p:embed/>
                </p:oleObj>
              </mc:Choice>
              <mc:Fallback>
                <p:oleObj name="think-cell Slide" r:id="rId15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Slide" r:id="rId20" imgW="519" imgH="520" progId="TCLayout.ActiveDocument.1">
                  <p:embed/>
                </p:oleObj>
              </mc:Choice>
              <mc:Fallback>
                <p:oleObj name="think-cell Slide" r:id="rId20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9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8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64602207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think-cell Slide" r:id="rId20" imgW="519" imgH="520" progId="TCLayout.ActiveDocument.1">
                  <p:embed/>
                </p:oleObj>
              </mc:Choice>
              <mc:Fallback>
                <p:oleObj name="think-cell Slide" r:id="rId20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1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0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8539" y="906857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2281595" y="658390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410789" y="444494"/>
            <a:ext cx="1885612" cy="72075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00" b="1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55111" y="433505"/>
            <a:ext cx="1885612" cy="72075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Reflects on early JYSELECA experience &amp; positive efficacy outcomes compared with other JAKs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31678" y="444494"/>
            <a:ext cx="1885612" cy="72075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Prescribes JYSELECA as their ‘go to’ JAK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39644" y="444494"/>
            <a:ext cx="1885612" cy="72075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Shares positive experiences with colleagues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39308" y="444494"/>
            <a:ext cx="1885612" cy="72075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Advocates JYSELECA as JAK of choice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5284" y="890487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22676" y="642020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3860" y="906857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31252" y="658390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1826" y="906857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39218" y="658390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24885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0" y="5426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801580" y="140510"/>
            <a:ext cx="122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48790" y="140510"/>
            <a:ext cx="122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120948"/>
            <a:ext cx="122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25021" y="140510"/>
            <a:ext cx="122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54042" y="124421"/>
            <a:ext cx="122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59346" y="1279627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-11312" y="2069023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434774" y="1272304"/>
            <a:ext cx="1837643" cy="6588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434774" y="1996522"/>
            <a:ext cx="1837643" cy="3044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Complacency/habit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Communication gap between patients and HCPs that masks unmet needs/treatment gaps (especially Compassionates)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55111" y="1272304"/>
            <a:ext cx="1885612" cy="6588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</a:t>
            </a: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as proof of concept (and to share with peers)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55111" y="1996522"/>
            <a:ext cx="1885612" cy="3044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i="1" dirty="0">
                <a:solidFill>
                  <a:srgbClr val="000000"/>
                </a:solidFill>
                <a:latin typeface="Tahoma" pitchFamily="-107" charset="0"/>
              </a:rPr>
              <a:t>Awareness &amp; Access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Access to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Lack of access to sampling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Lack of experience with JYSELECA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Lack of familiarity with Galapagos and new relationship with reps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i="1" dirty="0">
                <a:solidFill>
                  <a:srgbClr val="000000"/>
                </a:solidFill>
                <a:latin typeface="Tahoma" pitchFamily="-107" charset="0"/>
              </a:rPr>
              <a:t>Differentiation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Perceived lack of differentiation from RINVOQ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Sees no difference in clinic relative to RINVOQ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i="1" dirty="0">
                <a:solidFill>
                  <a:srgbClr val="000000"/>
                </a:solidFill>
                <a:latin typeface="Tahoma" pitchFamily="-107" charset="0"/>
              </a:rPr>
              <a:t>Negative Safety Halo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Residual JAK concerns from 1</a:t>
            </a:r>
            <a:r>
              <a:rPr lang="en-GB" sz="900" baseline="30000" dirty="0">
                <a:solidFill>
                  <a:srgbClr val="000000"/>
                </a:solidFill>
                <a:latin typeface="Tahoma" pitchFamily="-107" charset="0"/>
              </a:rPr>
              <a:t>st</a:t>
            </a: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 generation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i="1" dirty="0">
                <a:solidFill>
                  <a:srgbClr val="000000"/>
                </a:solidFill>
                <a:latin typeface="Tahoma" pitchFamily="-107" charset="0"/>
              </a:rPr>
              <a:t>Clinical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Has a negative experience in a patient in first few patients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Lack of clarity of who the ideal JYSELECA patient 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34763" y="1287979"/>
            <a:ext cx="1879442" cy="6588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To differentiate JYSELECA versus other JAKs, especially RINVOQ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34763" y="2012197"/>
            <a:ext cx="1879442" cy="3044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Satisfaction with their current JAK and no reason to change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Prefer to have a wide armamentarium, rather than a go-to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Like to keep options open as new entries emerge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Competitive messaging and share of voice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Uncertainty around available JYSELELCA support services for HCPs and patients 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Unsure of which patient population to expand usage 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36560" y="1279627"/>
            <a:ext cx="1891780" cy="6588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To create an environment that facilitates exchange of positive experiences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36560" y="2012197"/>
            <a:ext cx="1891780" cy="3044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Negative experiences that temper their enthusiasm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Wanting to appear unbiased/unaligned with a brand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57039" y="1272304"/>
            <a:ext cx="1850151" cy="6588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To identify, support, and create a platform for JYSELECA advocates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57039" y="1996522"/>
            <a:ext cx="1850151" cy="3044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Do not have a JAK of choice and philosophically opposed to aligning with one product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srgbClr val="000000"/>
                </a:solidFill>
                <a:latin typeface="Tahoma" pitchFamily="-107" charset="0"/>
              </a:rPr>
              <a:t>Don’t have a platform from which to advocate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C73F3A-E8F3-4C49-B35B-E7D9EACB7351}"/>
              </a:ext>
            </a:extLst>
          </p:cNvPr>
          <p:cNvSpPr/>
          <p:nvPr/>
        </p:nvSpPr>
        <p:spPr bwMode="auto">
          <a:xfrm>
            <a:off x="1498267" y="512442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Unmet needs messaging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DA1CBE-B409-4B66-8E25-48E8A711F5C4}"/>
              </a:ext>
            </a:extLst>
          </p:cNvPr>
          <p:cNvSpPr txBox="1"/>
          <p:nvPr/>
        </p:nvSpPr>
        <p:spPr>
          <a:xfrm>
            <a:off x="105108" y="5055154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A00EF6-B219-445B-868A-EF57EB3A66F4}"/>
              </a:ext>
            </a:extLst>
          </p:cNvPr>
          <p:cNvSpPr/>
          <p:nvPr/>
        </p:nvSpPr>
        <p:spPr bwMode="auto">
          <a:xfrm>
            <a:off x="3596826" y="512442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Now available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 err="1">
                <a:solidFill>
                  <a:srgbClr val="000000"/>
                </a:solidFill>
                <a:latin typeface="Tahoma" pitchFamily="-107" charset="0"/>
              </a:rPr>
              <a:t>MoA</a:t>
            </a:r>
            <a:endParaRPr lang="en-GB" sz="800" dirty="0">
              <a:solidFill>
                <a:srgbClr val="000000"/>
              </a:solidFill>
              <a:latin typeface="Tahoma" pitchFamily="-107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Comprehensive clinical evidence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Strength of balance story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Reimbursement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identification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88B87F-BC2D-40CF-9384-4A0CC1DC2753}"/>
              </a:ext>
            </a:extLst>
          </p:cNvPr>
          <p:cNvSpPr/>
          <p:nvPr/>
        </p:nvSpPr>
        <p:spPr bwMode="auto">
          <a:xfrm>
            <a:off x="5773393" y="512442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Patient identification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>
              <a:solidFill>
                <a:srgbClr val="000000"/>
              </a:solidFill>
              <a:latin typeface="Tahoma" pitchFamily="-107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E1F580-AFC7-44B0-A4DB-3513A819ADBC}"/>
              </a:ext>
            </a:extLst>
          </p:cNvPr>
          <p:cNvSpPr/>
          <p:nvPr/>
        </p:nvSpPr>
        <p:spPr bwMode="auto">
          <a:xfrm>
            <a:off x="7981359" y="512442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Efficacy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Safety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 Profiles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Patient identification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>
              <a:solidFill>
                <a:srgbClr val="000000"/>
              </a:solidFill>
              <a:latin typeface="Tahoma" pitchFamily="-107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5D0FF5-ED6B-4802-A85E-1B08F2E43843}"/>
              </a:ext>
            </a:extLst>
          </p:cNvPr>
          <p:cNvSpPr/>
          <p:nvPr/>
        </p:nvSpPr>
        <p:spPr bwMode="auto">
          <a:xfrm>
            <a:off x="10157039" y="512442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Corporate support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HCP and Patient Support Service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Partnership opportunities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>
              <a:solidFill>
                <a:srgbClr val="000000"/>
              </a:solidFill>
              <a:latin typeface="Tahoma" pitchFamily="-107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BB5D39-5F25-FE40-8B40-9AD1CA92579D}"/>
              </a:ext>
            </a:extLst>
          </p:cNvPr>
          <p:cNvSpPr/>
          <p:nvPr/>
        </p:nvSpPr>
        <p:spPr bwMode="auto">
          <a:xfrm>
            <a:off x="1498267" y="622448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…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527498-7B29-3741-839C-B32028DBE571}"/>
              </a:ext>
            </a:extLst>
          </p:cNvPr>
          <p:cNvSpPr txBox="1"/>
          <p:nvPr/>
        </p:nvSpPr>
        <p:spPr>
          <a:xfrm>
            <a:off x="105108" y="6155214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585858"/>
                </a:solidFill>
                <a:latin typeface="Calibri" panose="020F0502020204030204"/>
              </a:rPr>
              <a:t>Sources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0B1A03-84FD-F04A-B79E-C81A9208328D}"/>
              </a:ext>
            </a:extLst>
          </p:cNvPr>
          <p:cNvSpPr/>
          <p:nvPr/>
        </p:nvSpPr>
        <p:spPr bwMode="auto">
          <a:xfrm>
            <a:off x="3596826" y="622448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16094B-7FA7-234A-95D7-F738641AB18D}"/>
              </a:ext>
            </a:extLst>
          </p:cNvPr>
          <p:cNvSpPr/>
          <p:nvPr/>
        </p:nvSpPr>
        <p:spPr bwMode="auto">
          <a:xfrm>
            <a:off x="5773393" y="622448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E7C360-420B-904A-BCAC-C396FABEF528}"/>
              </a:ext>
            </a:extLst>
          </p:cNvPr>
          <p:cNvSpPr/>
          <p:nvPr/>
        </p:nvSpPr>
        <p:spPr bwMode="auto">
          <a:xfrm>
            <a:off x="7981359" y="622448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>
              <a:solidFill>
                <a:srgbClr val="000000"/>
              </a:solidFill>
              <a:latin typeface="Tahoma" pitchFamily="-107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8BFC6A-A379-7E46-A4B8-385185F8F26A}"/>
              </a:ext>
            </a:extLst>
          </p:cNvPr>
          <p:cNvSpPr/>
          <p:nvPr/>
        </p:nvSpPr>
        <p:spPr bwMode="auto">
          <a:xfrm>
            <a:off x="10157039" y="6224486"/>
            <a:ext cx="1837643" cy="969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solidFill>
                  <a:srgbClr val="000000"/>
                </a:solidFill>
                <a:latin typeface="Tahoma" pitchFamily="-107" charset="0"/>
              </a:rPr>
              <a:t>….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360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1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9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4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ad0e857-dec6-4b1e-afd3-48dbfac7dd48">
      <UserInfo>
        <DisplayName>Gareth Allott</DisplayName>
        <AccountId>12</AccountId>
        <AccountType/>
      </UserInfo>
      <UserInfo>
        <DisplayName>Louisa Peacock</DisplayName>
        <AccountId>36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F6D0638-9AB5-4485-AE91-2400DED3C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28CE22-77BA-4C05-A750-0FDDDCD185B8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52F627D-A5A3-40F9-A750-14F52E0A7F44}">
  <ds:schemaRefs>
    <ds:schemaRef ds:uri="0d8c423f-ad67-45a2-8b05-97a43a5b7821"/>
    <ds:schemaRef ds:uri="ead0e857-dec6-4b1e-afd3-48dbfac7dd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411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Calibri Light</vt:lpstr>
      <vt:lpstr>Helvetica Neue Light</vt:lpstr>
      <vt:lpstr>Tahoma</vt:lpstr>
      <vt:lpstr>Times</vt:lpstr>
      <vt:lpstr>Wingdings</vt:lpstr>
      <vt:lpstr>Galapagos_template_Basic</vt:lpstr>
      <vt:lpstr>1_Galapagos_template_Basic</vt:lpstr>
      <vt:lpstr>9_Galapagos_template_Basic</vt:lpstr>
      <vt:lpstr>1_Office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Execution TaskForce</dc:title>
  <dc:creator>Gareth Allott</dc:creator>
  <cp:lastModifiedBy>Alexandre Raynaud</cp:lastModifiedBy>
  <cp:revision>9</cp:revision>
  <dcterms:created xsi:type="dcterms:W3CDTF">2021-01-06T15:40:59Z</dcterms:created>
  <dcterms:modified xsi:type="dcterms:W3CDTF">2021-03-29T11:47:37Z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