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2"/>
  </p:notesMasterIdLst>
  <p:sldIdLst>
    <p:sldId id="2146845417" r:id="rId6"/>
    <p:sldId id="2146845461" r:id="rId7"/>
    <p:sldId id="2146845483" r:id="rId8"/>
    <p:sldId id="2146845472" r:id="rId9"/>
    <p:sldId id="2146845473" r:id="rId10"/>
    <p:sldId id="2146845474" r:id="rId11"/>
    <p:sldId id="2146845475" r:id="rId12"/>
    <p:sldId id="2146845479" r:id="rId13"/>
    <p:sldId id="2146845463" r:id="rId14"/>
    <p:sldId id="2146845422" r:id="rId15"/>
    <p:sldId id="3170" r:id="rId16"/>
    <p:sldId id="2146845460" r:id="rId17"/>
    <p:sldId id="2146845476" r:id="rId18"/>
    <p:sldId id="2146845481" r:id="rId19"/>
    <p:sldId id="2146845478" r:id="rId20"/>
    <p:sldId id="2146845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cil Basoglu" initials="SB" lastIdx="9" clrIdx="0">
    <p:extLst>
      <p:ext uri="{19B8F6BF-5375-455C-9EA6-DF929625EA0E}">
        <p15:presenceInfo xmlns:p15="http://schemas.microsoft.com/office/powerpoint/2012/main" userId="S::Secil.Basoglu@glpg.com::d4f69b22-961c-4a2d-a000-7cd9234e13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AE043-5C76-4A44-961C-D5E8F07FA18F}" v="2" dt="2021-04-27T15:04:03.882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6T23:10:12.633" idx="8">
    <p:pos x="10" y="10"/>
    <p:text>can open invalid discussions. for ex. we have missing elements that are main deliverables from Mark &amp;medical . I will hide for now.</p:text>
    <p:extLst>
      <p:ext uri="{C676402C-5697-4E1C-873F-D02D1690AC5C}">
        <p15:threadingInfo xmlns:p15="http://schemas.microsoft.com/office/powerpoint/2012/main" timeZoneBias="-120"/>
      </p:ext>
    </p:extLst>
  </p:cm>
  <p:cm authorId="1" dt="2021-04-26T23:14:34.624" idx="9">
    <p:pos x="10" y="146"/>
    <p:text>We need to check all steps for local before presenting to Angela, let's discuss  (of course we can say 'illustrative'</p:text>
    <p:extLst>
      <p:ext uri="{C676402C-5697-4E1C-873F-D02D1690AC5C}">
        <p15:threadingInfo xmlns:p15="http://schemas.microsoft.com/office/powerpoint/2012/main" timeZoneBias="-120">
          <p15:parentCm authorId="1" idx="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6T21:44:40.088" idx="5">
    <p:pos x="10" y="10"/>
    <p:text>Already had one! :). Let's se eif we have 3-4 we can placed here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6FA0-A688-4CD4-A5CF-9B442513ECA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AEF61-F009-4EE0-97F1-019E3BCA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2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30F8F-B2EC-489A-A600-2B36AB75E84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93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55852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2669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135121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9514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36593614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Title &amp;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19B7-D23E-C442-8641-B3E1BAB3173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303" y="1593462"/>
            <a:ext cx="11639394" cy="4073412"/>
          </a:xfrm>
        </p:spPr>
        <p:txBody>
          <a:bodyPr/>
          <a:lstStyle>
            <a:lvl1pPr marL="342900" indent="-3429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746125" indent="-228600">
              <a:lnSpc>
                <a:spcPct val="80000"/>
              </a:lnSpc>
              <a:spcBef>
                <a:spcPts val="600"/>
              </a:spcBef>
              <a:defRPr sz="2200"/>
            </a:lvl2pPr>
            <a:lvl3pPr>
              <a:lnSpc>
                <a:spcPct val="80000"/>
              </a:lnSpc>
              <a:spcBef>
                <a:spcPts val="600"/>
              </a:spcBef>
              <a:defRPr sz="1800"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1362898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2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14075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6890217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9782021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118334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1310863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1392787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825134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84697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72947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43105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382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031975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0011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65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5441041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435544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99" y="1439865"/>
            <a:ext cx="10653461" cy="4440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BF4-93EA-457D-AD5A-CC362C27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27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974640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36517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7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9256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97214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6332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8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914012830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A989D-626E-4961-9C08-11448771A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OC HCP Journeys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7B1A52-3AB4-498C-B2B1-C476CA695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Project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B50DF-75FF-4CBD-9F93-4BCAC3C243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6045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3EFA9C-A5BB-4CC5-ACC6-2C65EFBE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1374476"/>
          </a:xfrm>
        </p:spPr>
        <p:txBody>
          <a:bodyPr/>
          <a:lstStyle/>
          <a:p>
            <a:r>
              <a:rPr lang="en-GB"/>
              <a:t>What the HCP Journey could look like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B9F5E09-5BA4-40EB-BA82-081C7640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0"/>
          <a:stretch/>
        </p:blipFill>
        <p:spPr>
          <a:xfrm>
            <a:off x="209149" y="1125019"/>
            <a:ext cx="8916639" cy="52639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891D5E-682B-47B7-B523-30B91E2C858E}"/>
              </a:ext>
            </a:extLst>
          </p:cNvPr>
          <p:cNvSpPr/>
          <p:nvPr/>
        </p:nvSpPr>
        <p:spPr bwMode="auto">
          <a:xfrm>
            <a:off x="8194876" y="6007261"/>
            <a:ext cx="930912" cy="38174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DRAFT</a:t>
            </a:r>
            <a:endParaRPr kumimoji="0" lang="en-GB" sz="16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6A98EC-82E2-4850-91D1-DF1F4362F07F}"/>
              </a:ext>
            </a:extLst>
          </p:cNvPr>
          <p:cNvSpPr/>
          <p:nvPr/>
        </p:nvSpPr>
        <p:spPr bwMode="auto">
          <a:xfrm>
            <a:off x="9524010" y="1125019"/>
            <a:ext cx="2458841" cy="565547"/>
          </a:xfrm>
          <a:prstGeom prst="wedgeRoundRectCallout">
            <a:avLst>
              <a:gd name="adj1" fmla="val -65749"/>
              <a:gd name="adj2" fmla="val -387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Tahoma" pitchFamily="-107" charset="0"/>
              </a:rPr>
              <a:t>Structured by Adoption Ladder Stage</a:t>
            </a:r>
            <a:endParaRPr kumimoji="0" lang="en-GB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1D45904-C5F2-477C-87E8-A8A39C6D0B4D}"/>
              </a:ext>
            </a:extLst>
          </p:cNvPr>
          <p:cNvSpPr/>
          <p:nvPr/>
        </p:nvSpPr>
        <p:spPr bwMode="auto">
          <a:xfrm>
            <a:off x="9524009" y="2147874"/>
            <a:ext cx="2458841" cy="1531809"/>
          </a:xfrm>
          <a:prstGeom prst="wedgeRoundRectCallout">
            <a:avLst>
              <a:gd name="adj1" fmla="val -72510"/>
              <a:gd name="adj2" fmla="val 3752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Tahoma" pitchFamily="-107" charset="0"/>
              </a:rPr>
              <a:t>Entry Point Scenarios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  <a:latin typeface="Tahoma" pitchFamily="-107" charset="0"/>
              </a:rPr>
              <a:t>Different entry-points (e.g. Existing Relationship, Digital-only) necessitate specified journeys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DB8A2EA-798B-4165-91CA-629994127AD1}"/>
              </a:ext>
            </a:extLst>
          </p:cNvPr>
          <p:cNvSpPr/>
          <p:nvPr/>
        </p:nvSpPr>
        <p:spPr bwMode="auto">
          <a:xfrm>
            <a:off x="9524009" y="4475452"/>
            <a:ext cx="2458841" cy="1531809"/>
          </a:xfrm>
          <a:prstGeom prst="wedgeRoundRectCallout">
            <a:avLst>
              <a:gd name="adj1" fmla="val -97625"/>
              <a:gd name="adj2" fmla="val -4232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chemeClr val="bg1"/>
                </a:solidFill>
                <a:latin typeface="Tahoma" pitchFamily="-107" charset="0"/>
              </a:rPr>
              <a:t>Content Boxes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  <a:latin typeface="Tahoma" pitchFamily="-107" charset="0"/>
              </a:rPr>
              <a:t>Each box represents channels, selected and organized with the goal of moving an HCP up the adoption ladder.</a:t>
            </a:r>
          </a:p>
        </p:txBody>
      </p:sp>
    </p:spTree>
    <p:extLst>
      <p:ext uri="{BB962C8B-B14F-4D97-AF65-F5344CB8AC3E}">
        <p14:creationId xmlns:p14="http://schemas.microsoft.com/office/powerpoint/2010/main" val="36036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9841-2E69-4982-9864-AEB57D76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998"/>
              <a:t>RACI Matrix </a:t>
            </a:r>
            <a:r>
              <a:rPr lang="en-GB" sz="1998">
                <a:highlight>
                  <a:srgbClr val="FFFF00"/>
                </a:highlight>
              </a:rPr>
              <a:t>Local</a:t>
            </a:r>
            <a:endParaRPr lang="en-GB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1F68FA-7479-4F73-A45B-FC33936BB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403130"/>
              </p:ext>
            </p:extLst>
          </p:nvPr>
        </p:nvGraphicFramePr>
        <p:xfrm>
          <a:off x="1119613" y="1587081"/>
          <a:ext cx="9598039" cy="3614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3359">
                  <a:extLst>
                    <a:ext uri="{9D8B030D-6E8A-4147-A177-3AD203B41FA5}">
                      <a16:colId xmlns:a16="http://schemas.microsoft.com/office/drawing/2014/main" val="3532653825"/>
                    </a:ext>
                  </a:extLst>
                </a:gridCol>
                <a:gridCol w="1180780">
                  <a:extLst>
                    <a:ext uri="{9D8B030D-6E8A-4147-A177-3AD203B41FA5}">
                      <a16:colId xmlns:a16="http://schemas.microsoft.com/office/drawing/2014/main" val="3169111095"/>
                    </a:ext>
                  </a:extLst>
                </a:gridCol>
                <a:gridCol w="1180780">
                  <a:extLst>
                    <a:ext uri="{9D8B030D-6E8A-4147-A177-3AD203B41FA5}">
                      <a16:colId xmlns:a16="http://schemas.microsoft.com/office/drawing/2014/main" val="4278147394"/>
                    </a:ext>
                  </a:extLst>
                </a:gridCol>
                <a:gridCol w="1180780">
                  <a:extLst>
                    <a:ext uri="{9D8B030D-6E8A-4147-A177-3AD203B41FA5}">
                      <a16:colId xmlns:a16="http://schemas.microsoft.com/office/drawing/2014/main" val="2506250767"/>
                    </a:ext>
                  </a:extLst>
                </a:gridCol>
                <a:gridCol w="1180780">
                  <a:extLst>
                    <a:ext uri="{9D8B030D-6E8A-4147-A177-3AD203B41FA5}">
                      <a16:colId xmlns:a16="http://schemas.microsoft.com/office/drawing/2014/main" val="3641158091"/>
                    </a:ext>
                  </a:extLst>
                </a:gridCol>
                <a:gridCol w="1180780">
                  <a:extLst>
                    <a:ext uri="{9D8B030D-6E8A-4147-A177-3AD203B41FA5}">
                      <a16:colId xmlns:a16="http://schemas.microsoft.com/office/drawing/2014/main" val="794863669"/>
                    </a:ext>
                  </a:extLst>
                </a:gridCol>
                <a:gridCol w="1180780">
                  <a:extLst>
                    <a:ext uri="{9D8B030D-6E8A-4147-A177-3AD203B41FA5}">
                      <a16:colId xmlns:a16="http://schemas.microsoft.com/office/drawing/2014/main" val="2323571800"/>
                    </a:ext>
                  </a:extLst>
                </a:gridCol>
              </a:tblGrid>
              <a:tr h="56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 Task 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 Digital  Board </a:t>
                      </a:r>
                    </a:p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(HQ) 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 OC/ CI&amp;E Lead (Local) 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 Brand Lead</a:t>
                      </a:r>
                    </a:p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(Local) 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Medical</a:t>
                      </a:r>
                      <a:b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(Local)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Compliance </a:t>
                      </a:r>
                      <a:b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(Local)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Pharmacovigilance (Local)</a:t>
                      </a:r>
                      <a:endParaRPr lang="en-GB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14394"/>
                  </a:ext>
                </a:extLst>
              </a:tr>
              <a:tr h="6108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solidFill>
                            <a:schemeClr val="bg1"/>
                          </a:solidFill>
                          <a:effectLst/>
                        </a:rPr>
                        <a:t> Digital Content Creation for specific Brand and every step of the journey </a:t>
                      </a:r>
                      <a:endParaRPr lang="en-GB" sz="11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50" marR="143850" marT="35963" marB="35963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C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RA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29290"/>
                  </a:ext>
                </a:extLst>
              </a:tr>
              <a:tr h="6108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solidFill>
                            <a:schemeClr val="bg1"/>
                          </a:solidFill>
                          <a:effectLst/>
                        </a:rPr>
                        <a:t> HCP Journey design </a:t>
                      </a:r>
                      <a:endParaRPr lang="en-GB" sz="11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50" marR="143850" marT="35963" marB="35963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C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RA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C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C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C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54553"/>
                  </a:ext>
                </a:extLst>
              </a:tr>
              <a:tr h="6108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solidFill>
                            <a:schemeClr val="bg1"/>
                          </a:solidFill>
                          <a:effectLst/>
                        </a:rPr>
                        <a:t>Journey implementation </a:t>
                      </a:r>
                      <a:endParaRPr lang="en-GB" sz="11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50" marR="143850" marT="35963" marB="35963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RA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6685"/>
                  </a:ext>
                </a:extLst>
              </a:tr>
              <a:tr h="6108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solidFill>
                            <a:schemeClr val="bg1"/>
                          </a:solidFill>
                          <a:effectLst/>
                        </a:rPr>
                        <a:t>Journey Follow-up and optimization</a:t>
                      </a:r>
                      <a:endParaRPr lang="en-GB" sz="11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50" marR="143850" marT="35963" marB="35963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RA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43332"/>
                  </a:ext>
                </a:extLst>
              </a:tr>
              <a:tr h="6108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solidFill>
                            <a:schemeClr val="bg1"/>
                          </a:solidFill>
                          <a:effectLst/>
                        </a:rPr>
                        <a:t> HCP Registration process design and implementation </a:t>
                      </a:r>
                      <a:endParaRPr lang="en-GB" sz="11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50" marR="143850" marT="35963" marB="35963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C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RA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 I 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I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1" marR="8961" marT="8961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799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803E-90EA-41FB-82F9-D41C070C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BF4-93EA-457D-AD5A-CC362C278CB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04060-D320-4B1B-B718-D7A818E7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6238">
            <a:off x="-133013" y="709926"/>
            <a:ext cx="2127224" cy="10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0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47A412-E329-4CC8-A924-427BC772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10"/>
            <a:ext cx="10810627" cy="767302"/>
          </a:xfrm>
        </p:spPr>
        <p:txBody>
          <a:bodyPr/>
          <a:lstStyle/>
          <a:p>
            <a:r>
              <a:rPr lang="en-GB" sz="2800"/>
              <a:t>Journeys are an integral step in Jyseleca Sales &amp; Marketing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8E317F0-B50F-48EB-B8B3-F7BBF4E4A9D4}"/>
              </a:ext>
            </a:extLst>
          </p:cNvPr>
          <p:cNvSpPr/>
          <p:nvPr/>
        </p:nvSpPr>
        <p:spPr>
          <a:xfrm>
            <a:off x="1481105" y="1027912"/>
            <a:ext cx="2932701" cy="5193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Strategy &amp; Planning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ABC65E44-7D91-46C8-BA3D-63794EC23F2E}"/>
              </a:ext>
            </a:extLst>
          </p:cNvPr>
          <p:cNvSpPr/>
          <p:nvPr/>
        </p:nvSpPr>
        <p:spPr>
          <a:xfrm>
            <a:off x="4513423" y="1027912"/>
            <a:ext cx="2416304" cy="5193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Engagement Preparation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39505BB5-7BE6-4429-B9F2-62A55ED0BC2F}"/>
              </a:ext>
            </a:extLst>
          </p:cNvPr>
          <p:cNvSpPr/>
          <p:nvPr/>
        </p:nvSpPr>
        <p:spPr>
          <a:xfrm>
            <a:off x="7064973" y="1027912"/>
            <a:ext cx="2416304" cy="5193777"/>
          </a:xfrm>
          <a:prstGeom prst="roundRect">
            <a:avLst>
              <a:gd name="adj" fmla="val 115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0D8950A1-7531-4994-87E7-BC2346E15440}"/>
              </a:ext>
            </a:extLst>
          </p:cNvPr>
          <p:cNvSpPr/>
          <p:nvPr/>
        </p:nvSpPr>
        <p:spPr>
          <a:xfrm>
            <a:off x="9616523" y="1027912"/>
            <a:ext cx="2416304" cy="5193777"/>
          </a:xfrm>
          <a:prstGeom prst="roundRect">
            <a:avLst>
              <a:gd name="adj" fmla="val 1074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42766-1BFE-4ED4-9351-37CA7E64A5F4}"/>
              </a:ext>
            </a:extLst>
          </p:cNvPr>
          <p:cNvSpPr txBox="1"/>
          <p:nvPr/>
        </p:nvSpPr>
        <p:spPr>
          <a:xfrm rot="16200000">
            <a:off x="-212401" y="2104440"/>
            <a:ext cx="1266265" cy="36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Marketing, Medical, 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CD3F2-1996-40DB-815B-BC19E68D88CA}"/>
              </a:ext>
            </a:extLst>
          </p:cNvPr>
          <p:cNvSpPr txBox="1"/>
          <p:nvPr/>
        </p:nvSpPr>
        <p:spPr>
          <a:xfrm rot="16200000">
            <a:off x="153559" y="5615489"/>
            <a:ext cx="504916" cy="23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HCP</a:t>
            </a:r>
          </a:p>
        </p:txBody>
      </p:sp>
      <p:pic>
        <p:nvPicPr>
          <p:cNvPr id="14" name="Picture 4" descr="Business, businessman, client, man, manager icon - Download on Iconfinder">
            <a:extLst>
              <a:ext uri="{FF2B5EF4-FFF2-40B4-BE49-F238E27FC236}">
                <a16:creationId xmlns:a16="http://schemas.microsoft.com/office/drawing/2014/main" id="{7FBD8038-0FE5-4E92-B8AF-FE3856E1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746" y="3573630"/>
            <a:ext cx="629763" cy="62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d Circle">
            <a:extLst>
              <a:ext uri="{FF2B5EF4-FFF2-40B4-BE49-F238E27FC236}">
                <a16:creationId xmlns:a16="http://schemas.microsoft.com/office/drawing/2014/main" id="{A868BD7F-AC0E-4B43-8C25-B824E3815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8930" y="2019872"/>
            <a:ext cx="609307" cy="6075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9851F2-ABDD-4472-ACB7-623DA10F10D3}"/>
              </a:ext>
            </a:extLst>
          </p:cNvPr>
          <p:cNvSpPr txBox="1"/>
          <p:nvPr/>
        </p:nvSpPr>
        <p:spPr>
          <a:xfrm>
            <a:off x="1871481" y="2763937"/>
            <a:ext cx="990051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HCP attitudinal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D54EB-E420-4109-B42D-458C70557B93}"/>
              </a:ext>
            </a:extLst>
          </p:cNvPr>
          <p:cNvSpPr txBox="1"/>
          <p:nvPr/>
        </p:nvSpPr>
        <p:spPr>
          <a:xfrm>
            <a:off x="6266559" y="3755064"/>
            <a:ext cx="479732" cy="261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algn="ctr" fontAlgn="auto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MCCP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8A855-F4DC-4941-81F4-D82E3E40A606}"/>
              </a:ext>
            </a:extLst>
          </p:cNvPr>
          <p:cNvGrpSpPr/>
          <p:nvPr/>
        </p:nvGrpSpPr>
        <p:grpSpPr>
          <a:xfrm>
            <a:off x="683186" y="4455011"/>
            <a:ext cx="609307" cy="609307"/>
            <a:chOff x="569401" y="2997781"/>
            <a:chExt cx="757673" cy="75767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4C94AB-FF25-40AC-AEA1-4D6DE0E30378}"/>
                </a:ext>
              </a:extLst>
            </p:cNvPr>
            <p:cNvSpPr/>
            <p:nvPr/>
          </p:nvSpPr>
          <p:spPr>
            <a:xfrm>
              <a:off x="569401" y="2997781"/>
              <a:ext cx="757673" cy="757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5">
              <a:extLst>
                <a:ext uri="{FF2B5EF4-FFF2-40B4-BE49-F238E27FC236}">
                  <a16:creationId xmlns:a16="http://schemas.microsoft.com/office/drawing/2014/main" id="{1B3595D8-8AAA-442E-A5CF-39C08716C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589" y="3082078"/>
              <a:ext cx="311298" cy="564922"/>
              <a:chOff x="6102697" y="2605088"/>
              <a:chExt cx="323321" cy="586984"/>
            </a:xfrm>
          </p:grpSpPr>
          <p:sp>
            <p:nvSpPr>
              <p:cNvPr id="22" name="Freeform 1472">
                <a:extLst>
                  <a:ext uri="{FF2B5EF4-FFF2-40B4-BE49-F238E27FC236}">
                    <a16:creationId xmlns:a16="http://schemas.microsoft.com/office/drawing/2014/main" id="{7578F069-E930-4CFE-ABE2-09AB1C1AF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559" y="2607469"/>
                <a:ext cx="281042" cy="344686"/>
              </a:xfrm>
              <a:custGeom>
                <a:avLst/>
                <a:gdLst>
                  <a:gd name="T0" fmla="*/ 280907 w 2081"/>
                  <a:gd name="T1" fmla="*/ 267054 h 2553"/>
                  <a:gd name="T2" fmla="*/ 280907 w 2081"/>
                  <a:gd name="T3" fmla="*/ 267054 h 2553"/>
                  <a:gd name="T4" fmla="*/ 140318 w 2081"/>
                  <a:gd name="T5" fmla="*/ 304722 h 2553"/>
                  <a:gd name="T6" fmla="*/ 140318 w 2081"/>
                  <a:gd name="T7" fmla="*/ 304722 h 2553"/>
                  <a:gd name="T8" fmla="*/ 0 w 2081"/>
                  <a:gd name="T9" fmla="*/ 267054 h 2553"/>
                  <a:gd name="T10" fmla="*/ 0 w 2081"/>
                  <a:gd name="T11" fmla="*/ 140278 h 2553"/>
                  <a:gd name="T12" fmla="*/ 140318 w 2081"/>
                  <a:gd name="T13" fmla="*/ 0 h 2553"/>
                  <a:gd name="T14" fmla="*/ 140318 w 2081"/>
                  <a:gd name="T15" fmla="*/ 0 h 2553"/>
                  <a:gd name="T16" fmla="*/ 280907 w 2081"/>
                  <a:gd name="T17" fmla="*/ 140278 h 2553"/>
                  <a:gd name="T18" fmla="*/ 280907 w 2081"/>
                  <a:gd name="T19" fmla="*/ 267054 h 25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81" h="2553">
                    <a:moveTo>
                      <a:pt x="2080" y="1978"/>
                    </a:moveTo>
                    <a:lnTo>
                      <a:pt x="2080" y="1978"/>
                    </a:lnTo>
                    <a:cubicBezTo>
                      <a:pt x="2080" y="2552"/>
                      <a:pt x="1613" y="2257"/>
                      <a:pt x="1039" y="2257"/>
                    </a:cubicBezTo>
                    <a:cubicBezTo>
                      <a:pt x="466" y="2257"/>
                      <a:pt x="0" y="2552"/>
                      <a:pt x="0" y="1978"/>
                    </a:cubicBezTo>
                    <a:cubicBezTo>
                      <a:pt x="0" y="1039"/>
                      <a:pt x="0" y="1039"/>
                      <a:pt x="0" y="1039"/>
                    </a:cubicBezTo>
                    <a:cubicBezTo>
                      <a:pt x="0" y="465"/>
                      <a:pt x="466" y="0"/>
                      <a:pt x="1039" y="0"/>
                    </a:cubicBezTo>
                    <a:cubicBezTo>
                      <a:pt x="1613" y="0"/>
                      <a:pt x="2080" y="465"/>
                      <a:pt x="2080" y="1039"/>
                    </a:cubicBezTo>
                    <a:lnTo>
                      <a:pt x="2080" y="1978"/>
                    </a:lnTo>
                  </a:path>
                </a:pathLst>
              </a:custGeom>
              <a:solidFill>
                <a:srgbClr val="451A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1473">
                <a:extLst>
                  <a:ext uri="{FF2B5EF4-FFF2-40B4-BE49-F238E27FC236}">
                    <a16:creationId xmlns:a16="http://schemas.microsoft.com/office/drawing/2014/main" id="{99EF01AB-1CF7-4FEE-A7CA-060A865A2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772" y="2605088"/>
                <a:ext cx="286997" cy="286941"/>
              </a:xfrm>
              <a:custGeom>
                <a:avLst/>
                <a:gdLst>
                  <a:gd name="T0" fmla="*/ 286862 w 2124"/>
                  <a:gd name="T1" fmla="*/ 143335 h 2124"/>
                  <a:gd name="T2" fmla="*/ 286862 w 2124"/>
                  <a:gd name="T3" fmla="*/ 143335 h 2124"/>
                  <a:gd name="T4" fmla="*/ 143499 w 2124"/>
                  <a:gd name="T5" fmla="*/ 0 h 2124"/>
                  <a:gd name="T6" fmla="*/ 0 w 2124"/>
                  <a:gd name="T7" fmla="*/ 143335 h 2124"/>
                  <a:gd name="T8" fmla="*/ 143499 w 2124"/>
                  <a:gd name="T9" fmla="*/ 286806 h 2124"/>
                  <a:gd name="T10" fmla="*/ 286862 w 2124"/>
                  <a:gd name="T11" fmla="*/ 143335 h 2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24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73"/>
                      <a:pt x="1649" y="0"/>
                      <a:pt x="1062" y="0"/>
                    </a:cubicBezTo>
                    <a:cubicBezTo>
                      <a:pt x="474" y="0"/>
                      <a:pt x="0" y="473"/>
                      <a:pt x="0" y="1061"/>
                    </a:cubicBezTo>
                    <a:cubicBezTo>
                      <a:pt x="0" y="1649"/>
                      <a:pt x="474" y="2123"/>
                      <a:pt x="1062" y="2123"/>
                    </a:cubicBezTo>
                    <a:cubicBezTo>
                      <a:pt x="1649" y="2123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451A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1474">
                <a:extLst>
                  <a:ext uri="{FF2B5EF4-FFF2-40B4-BE49-F238E27FC236}">
                    <a16:creationId xmlns:a16="http://schemas.microsoft.com/office/drawing/2014/main" id="{556A6FB8-5359-443A-A053-2B06EB01F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6445" y="2950965"/>
                <a:ext cx="95864" cy="241101"/>
              </a:xfrm>
              <a:custGeom>
                <a:avLst/>
                <a:gdLst>
                  <a:gd name="T0" fmla="*/ 95729 w 711"/>
                  <a:gd name="T1" fmla="*/ 104486 h 1786"/>
                  <a:gd name="T2" fmla="*/ 47325 w 711"/>
                  <a:gd name="T3" fmla="*/ 240966 h 1786"/>
                  <a:gd name="T4" fmla="*/ 0 w 711"/>
                  <a:gd name="T5" fmla="*/ 104486 h 1786"/>
                  <a:gd name="T6" fmla="*/ 0 w 711"/>
                  <a:gd name="T7" fmla="*/ 0 h 1786"/>
                  <a:gd name="T8" fmla="*/ 95729 w 711"/>
                  <a:gd name="T9" fmla="*/ 0 h 1786"/>
                  <a:gd name="T10" fmla="*/ 95729 w 711"/>
                  <a:gd name="T11" fmla="*/ 104486 h 17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86">
                    <a:moveTo>
                      <a:pt x="710" y="774"/>
                    </a:moveTo>
                    <a:lnTo>
                      <a:pt x="351" y="1785"/>
                    </a:lnTo>
                    <a:lnTo>
                      <a:pt x="0" y="774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74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1475">
                <a:extLst>
                  <a:ext uri="{FF2B5EF4-FFF2-40B4-BE49-F238E27FC236}">
                    <a16:creationId xmlns:a16="http://schemas.microsoft.com/office/drawing/2014/main" id="{7001B9D9-B584-4276-98BF-C9F7BB33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3803" y="2658666"/>
                <a:ext cx="121468" cy="320874"/>
              </a:xfrm>
              <a:custGeom>
                <a:avLst/>
                <a:gdLst>
                  <a:gd name="T0" fmla="*/ 121333 w 898"/>
                  <a:gd name="T1" fmla="*/ 0 h 2375"/>
                  <a:gd name="T2" fmla="*/ 121333 w 898"/>
                  <a:gd name="T3" fmla="*/ 0 h 2375"/>
                  <a:gd name="T4" fmla="*/ 0 w 898"/>
                  <a:gd name="T5" fmla="*/ 151182 h 2375"/>
                  <a:gd name="T6" fmla="*/ 38821 w 898"/>
                  <a:gd name="T7" fmla="*/ 269264 h 2375"/>
                  <a:gd name="T8" fmla="*/ 121333 w 898"/>
                  <a:gd name="T9" fmla="*/ 320739 h 2375"/>
                  <a:gd name="T10" fmla="*/ 121333 w 898"/>
                  <a:gd name="T11" fmla="*/ 0 h 2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75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201"/>
                      <a:pt x="0" y="1119"/>
                    </a:cubicBezTo>
                    <a:cubicBezTo>
                      <a:pt x="0" y="1649"/>
                      <a:pt x="208" y="1900"/>
                      <a:pt x="287" y="1993"/>
                    </a:cubicBezTo>
                    <a:cubicBezTo>
                      <a:pt x="352" y="2086"/>
                      <a:pt x="710" y="2374"/>
                      <a:pt x="897" y="2374"/>
                    </a:cubicBezTo>
                    <a:cubicBezTo>
                      <a:pt x="897" y="1441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Freeform 1476">
                <a:extLst>
                  <a:ext uri="{FF2B5EF4-FFF2-40B4-BE49-F238E27FC236}">
                    <a16:creationId xmlns:a16="http://schemas.microsoft.com/office/drawing/2014/main" id="{00D12BA0-0B6B-4DBA-8CCF-69FFE409B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795" y="2797969"/>
                <a:ext cx="54184" cy="75605"/>
              </a:xfrm>
              <a:custGeom>
                <a:avLst/>
                <a:gdLst>
                  <a:gd name="T0" fmla="*/ 1882 w 403"/>
                  <a:gd name="T1" fmla="*/ 41643 h 561"/>
                  <a:gd name="T2" fmla="*/ 1882 w 403"/>
                  <a:gd name="T3" fmla="*/ 41643 h 561"/>
                  <a:gd name="T4" fmla="*/ 23126 w 403"/>
                  <a:gd name="T5" fmla="*/ 2022 h 561"/>
                  <a:gd name="T6" fmla="*/ 52033 w 403"/>
                  <a:gd name="T7" fmla="*/ 34905 h 561"/>
                  <a:gd name="T8" fmla="*/ 30789 w 403"/>
                  <a:gd name="T9" fmla="*/ 73583 h 561"/>
                  <a:gd name="T10" fmla="*/ 1882 w 403"/>
                  <a:gd name="T11" fmla="*/ 41643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30"/>
                      <a:pt x="172" y="15"/>
                    </a:cubicBezTo>
                    <a:cubicBezTo>
                      <a:pt x="272" y="0"/>
                      <a:pt x="373" y="108"/>
                      <a:pt x="387" y="259"/>
                    </a:cubicBezTo>
                    <a:cubicBezTo>
                      <a:pt x="402" y="402"/>
                      <a:pt x="330" y="532"/>
                      <a:pt x="229" y="546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1477">
                <a:extLst>
                  <a:ext uri="{FF2B5EF4-FFF2-40B4-BE49-F238E27FC236}">
                    <a16:creationId xmlns:a16="http://schemas.microsoft.com/office/drawing/2014/main" id="{2CF6153D-A6D9-4F15-9DDD-CFD9A72CC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080" y="2658666"/>
                <a:ext cx="120872" cy="320874"/>
              </a:xfrm>
              <a:custGeom>
                <a:avLst/>
                <a:gdLst>
                  <a:gd name="T0" fmla="*/ 0 w 897"/>
                  <a:gd name="T1" fmla="*/ 0 h 2375"/>
                  <a:gd name="T2" fmla="*/ 0 w 897"/>
                  <a:gd name="T3" fmla="*/ 0 h 2375"/>
                  <a:gd name="T4" fmla="*/ 120737 w 897"/>
                  <a:gd name="T5" fmla="*/ 151182 h 2375"/>
                  <a:gd name="T6" fmla="*/ 82198 w 897"/>
                  <a:gd name="T7" fmla="*/ 269264 h 2375"/>
                  <a:gd name="T8" fmla="*/ 0 w 897"/>
                  <a:gd name="T9" fmla="*/ 320739 h 2375"/>
                  <a:gd name="T10" fmla="*/ 0 w 897"/>
                  <a:gd name="T11" fmla="*/ 0 h 2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75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201"/>
                      <a:pt x="896" y="1119"/>
                    </a:cubicBezTo>
                    <a:cubicBezTo>
                      <a:pt x="896" y="1649"/>
                      <a:pt x="688" y="1900"/>
                      <a:pt x="610" y="1993"/>
                    </a:cubicBezTo>
                    <a:cubicBezTo>
                      <a:pt x="545" y="2086"/>
                      <a:pt x="186" y="2374"/>
                      <a:pt x="0" y="2374"/>
                    </a:cubicBezTo>
                    <a:cubicBezTo>
                      <a:pt x="0" y="1441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Freeform 1478">
                <a:extLst>
                  <a:ext uri="{FF2B5EF4-FFF2-40B4-BE49-F238E27FC236}">
                    <a16:creationId xmlns:a16="http://schemas.microsoft.com/office/drawing/2014/main" id="{4FD66F30-09B1-43BA-A7E4-3C96871E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6371" y="2797969"/>
                <a:ext cx="54184" cy="75605"/>
              </a:xfrm>
              <a:custGeom>
                <a:avLst/>
                <a:gdLst>
                  <a:gd name="T0" fmla="*/ 52033 w 403"/>
                  <a:gd name="T1" fmla="*/ 41643 h 561"/>
                  <a:gd name="T2" fmla="*/ 52033 w 403"/>
                  <a:gd name="T3" fmla="*/ 41643 h 561"/>
                  <a:gd name="T4" fmla="*/ 30789 w 403"/>
                  <a:gd name="T5" fmla="*/ 2022 h 561"/>
                  <a:gd name="T6" fmla="*/ 2823 w 403"/>
                  <a:gd name="T7" fmla="*/ 34905 h 561"/>
                  <a:gd name="T8" fmla="*/ 23126 w 403"/>
                  <a:gd name="T9" fmla="*/ 73583 h 561"/>
                  <a:gd name="T10" fmla="*/ 52033 w 403"/>
                  <a:gd name="T11" fmla="*/ 41643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30"/>
                      <a:pt x="229" y="15"/>
                    </a:cubicBezTo>
                    <a:cubicBezTo>
                      <a:pt x="129" y="0"/>
                      <a:pt x="36" y="108"/>
                      <a:pt x="21" y="259"/>
                    </a:cubicBezTo>
                    <a:cubicBezTo>
                      <a:pt x="0" y="402"/>
                      <a:pt x="71" y="532"/>
                      <a:pt x="172" y="546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1479">
                <a:extLst>
                  <a:ext uri="{FF2B5EF4-FFF2-40B4-BE49-F238E27FC236}">
                    <a16:creationId xmlns:a16="http://schemas.microsoft.com/office/drawing/2014/main" id="{82085235-CAD9-45DD-8B80-FDB17CEE6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718" y="2997994"/>
                <a:ext cx="161957" cy="193477"/>
              </a:xfrm>
              <a:custGeom>
                <a:avLst/>
                <a:gdLst>
                  <a:gd name="T0" fmla="*/ 161822 w 1198"/>
                  <a:gd name="T1" fmla="*/ 193342 h 1435"/>
                  <a:gd name="T2" fmla="*/ 161822 w 1198"/>
                  <a:gd name="T3" fmla="*/ 193342 h 1435"/>
                  <a:gd name="T4" fmla="*/ 161822 w 1198"/>
                  <a:gd name="T5" fmla="*/ 62964 h 1435"/>
                  <a:gd name="T6" fmla="*/ 118291 w 1198"/>
                  <a:gd name="T7" fmla="*/ 25078 h 1435"/>
                  <a:gd name="T8" fmla="*/ 114370 w 1198"/>
                  <a:gd name="T9" fmla="*/ 0 h 1435"/>
                  <a:gd name="T10" fmla="*/ 18386 w 1198"/>
                  <a:gd name="T11" fmla="*/ 53122 h 1435"/>
                  <a:gd name="T12" fmla="*/ 0 w 1198"/>
                  <a:gd name="T13" fmla="*/ 193342 h 1435"/>
                  <a:gd name="T14" fmla="*/ 161822 w 1198"/>
                  <a:gd name="T15" fmla="*/ 193342 h 14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35">
                    <a:moveTo>
                      <a:pt x="1197" y="1434"/>
                    </a:moveTo>
                    <a:lnTo>
                      <a:pt x="1197" y="1434"/>
                    </a:lnTo>
                    <a:cubicBezTo>
                      <a:pt x="1197" y="467"/>
                      <a:pt x="1197" y="467"/>
                      <a:pt x="1197" y="467"/>
                    </a:cubicBezTo>
                    <a:cubicBezTo>
                      <a:pt x="1197" y="467"/>
                      <a:pt x="933" y="402"/>
                      <a:pt x="875" y="186"/>
                    </a:cubicBezTo>
                    <a:cubicBezTo>
                      <a:pt x="846" y="79"/>
                      <a:pt x="846" y="0"/>
                      <a:pt x="846" y="0"/>
                    </a:cubicBezTo>
                    <a:cubicBezTo>
                      <a:pt x="846" y="0"/>
                      <a:pt x="266" y="194"/>
                      <a:pt x="136" y="394"/>
                    </a:cubicBezTo>
                    <a:cubicBezTo>
                      <a:pt x="28" y="718"/>
                      <a:pt x="0" y="1434"/>
                      <a:pt x="0" y="1434"/>
                    </a:cubicBezTo>
                    <a:lnTo>
                      <a:pt x="1197" y="1434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Freeform 1480">
                <a:extLst>
                  <a:ext uri="{FF2B5EF4-FFF2-40B4-BE49-F238E27FC236}">
                    <a16:creationId xmlns:a16="http://schemas.microsoft.com/office/drawing/2014/main" id="{37A93233-B9D2-4DC1-8AEE-1B33FD139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079" y="2997994"/>
                <a:ext cx="161957" cy="193477"/>
              </a:xfrm>
              <a:custGeom>
                <a:avLst/>
                <a:gdLst>
                  <a:gd name="T0" fmla="*/ 0 w 1199"/>
                  <a:gd name="T1" fmla="*/ 193342 h 1435"/>
                  <a:gd name="T2" fmla="*/ 0 w 1199"/>
                  <a:gd name="T3" fmla="*/ 193342 h 1435"/>
                  <a:gd name="T4" fmla="*/ 0 w 1199"/>
                  <a:gd name="T5" fmla="*/ 62964 h 1435"/>
                  <a:gd name="T6" fmla="*/ 43630 w 1199"/>
                  <a:gd name="T7" fmla="*/ 25078 h 1435"/>
                  <a:gd name="T8" fmla="*/ 47547 w 1199"/>
                  <a:gd name="T9" fmla="*/ 0 h 1435"/>
                  <a:gd name="T10" fmla="*/ 143451 w 1199"/>
                  <a:gd name="T11" fmla="*/ 53122 h 1435"/>
                  <a:gd name="T12" fmla="*/ 161822 w 1199"/>
                  <a:gd name="T13" fmla="*/ 193342 h 1435"/>
                  <a:gd name="T14" fmla="*/ 0 w 1199"/>
                  <a:gd name="T15" fmla="*/ 193342 h 14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35">
                    <a:moveTo>
                      <a:pt x="0" y="1434"/>
                    </a:moveTo>
                    <a:lnTo>
                      <a:pt x="0" y="1434"/>
                    </a:ln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67"/>
                      <a:pt x="266" y="402"/>
                      <a:pt x="323" y="186"/>
                    </a:cubicBezTo>
                    <a:cubicBezTo>
                      <a:pt x="352" y="79"/>
                      <a:pt x="352" y="0"/>
                      <a:pt x="352" y="0"/>
                    </a:cubicBezTo>
                    <a:cubicBezTo>
                      <a:pt x="352" y="0"/>
                      <a:pt x="933" y="194"/>
                      <a:pt x="1062" y="394"/>
                    </a:cubicBezTo>
                    <a:cubicBezTo>
                      <a:pt x="1169" y="718"/>
                      <a:pt x="1198" y="1434"/>
                      <a:pt x="1198" y="1434"/>
                    </a:cubicBezTo>
                    <a:lnTo>
                      <a:pt x="0" y="1434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Freeform 1481">
                <a:extLst>
                  <a:ext uri="{FF2B5EF4-FFF2-40B4-BE49-F238E27FC236}">
                    <a16:creationId xmlns:a16="http://schemas.microsoft.com/office/drawing/2014/main" id="{12265215-4401-428E-BAE1-CC64881D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2522" y="2910483"/>
                <a:ext cx="66093" cy="24408"/>
              </a:xfrm>
              <a:custGeom>
                <a:avLst/>
                <a:gdLst>
                  <a:gd name="T0" fmla="*/ 33047 w 488"/>
                  <a:gd name="T1" fmla="*/ 24272 h 179"/>
                  <a:gd name="T2" fmla="*/ 33047 w 488"/>
                  <a:gd name="T3" fmla="*/ 24272 h 179"/>
                  <a:gd name="T4" fmla="*/ 65958 w 488"/>
                  <a:gd name="T5" fmla="*/ 0 h 179"/>
                  <a:gd name="T6" fmla="*/ 0 w 488"/>
                  <a:gd name="T7" fmla="*/ 0 h 179"/>
                  <a:gd name="T8" fmla="*/ 33047 w 488"/>
                  <a:gd name="T9" fmla="*/ 24272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79">
                    <a:moveTo>
                      <a:pt x="244" y="178"/>
                    </a:moveTo>
                    <a:lnTo>
                      <a:pt x="244" y="178"/>
                    </a:lnTo>
                    <a:cubicBezTo>
                      <a:pt x="372" y="178"/>
                      <a:pt x="487" y="100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0"/>
                      <a:pt x="108" y="178"/>
                      <a:pt x="244" y="17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Freeform 1482">
                <a:extLst>
                  <a:ext uri="{FF2B5EF4-FFF2-40B4-BE49-F238E27FC236}">
                    <a16:creationId xmlns:a16="http://schemas.microsoft.com/office/drawing/2014/main" id="{40B91644-DD79-459D-9B46-13A7CFB9F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818" y="2622352"/>
                <a:ext cx="223881" cy="204192"/>
              </a:xfrm>
              <a:custGeom>
                <a:avLst/>
                <a:gdLst>
                  <a:gd name="T0" fmla="*/ 142322 w 1658"/>
                  <a:gd name="T1" fmla="*/ 0 h 1514"/>
                  <a:gd name="T2" fmla="*/ 142322 w 1658"/>
                  <a:gd name="T3" fmla="*/ 0 h 1514"/>
                  <a:gd name="T4" fmla="*/ 30922 w 1658"/>
                  <a:gd name="T5" fmla="*/ 109244 h 1514"/>
                  <a:gd name="T6" fmla="*/ 57253 w 1658"/>
                  <a:gd name="T7" fmla="*/ 204057 h 1514"/>
                  <a:gd name="T8" fmla="*/ 57253 w 1658"/>
                  <a:gd name="T9" fmla="*/ 182748 h 1514"/>
                  <a:gd name="T10" fmla="*/ 123958 w 1658"/>
                  <a:gd name="T11" fmla="*/ 133521 h 1514"/>
                  <a:gd name="T12" fmla="*/ 200386 w 1658"/>
                  <a:gd name="T13" fmla="*/ 83214 h 1514"/>
                  <a:gd name="T14" fmla="*/ 142322 w 1658"/>
                  <a:gd name="T15" fmla="*/ 0 h 15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58" h="1514">
                    <a:moveTo>
                      <a:pt x="1054" y="0"/>
                    </a:moveTo>
                    <a:lnTo>
                      <a:pt x="1054" y="0"/>
                    </a:lnTo>
                    <a:cubicBezTo>
                      <a:pt x="424" y="0"/>
                      <a:pt x="229" y="559"/>
                      <a:pt x="229" y="810"/>
                    </a:cubicBezTo>
                    <a:cubicBezTo>
                      <a:pt x="0" y="1126"/>
                      <a:pt x="251" y="1412"/>
                      <a:pt x="424" y="1513"/>
                    </a:cubicBezTo>
                    <a:cubicBezTo>
                      <a:pt x="424" y="1455"/>
                      <a:pt x="424" y="1434"/>
                      <a:pt x="424" y="1355"/>
                    </a:cubicBezTo>
                    <a:cubicBezTo>
                      <a:pt x="424" y="1154"/>
                      <a:pt x="625" y="961"/>
                      <a:pt x="918" y="990"/>
                    </a:cubicBezTo>
                    <a:cubicBezTo>
                      <a:pt x="1177" y="1018"/>
                      <a:pt x="1348" y="875"/>
                      <a:pt x="1484" y="617"/>
                    </a:cubicBezTo>
                    <a:cubicBezTo>
                      <a:pt x="1657" y="280"/>
                      <a:pt x="1441" y="0"/>
                      <a:pt x="1054" y="0"/>
                    </a:cubicBezTo>
                  </a:path>
                </a:pathLst>
              </a:custGeom>
              <a:solidFill>
                <a:srgbClr val="451A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Freeform 1483">
                <a:extLst>
                  <a:ext uri="{FF2B5EF4-FFF2-40B4-BE49-F238E27FC236}">
                    <a16:creationId xmlns:a16="http://schemas.microsoft.com/office/drawing/2014/main" id="{2F9CBBB0-C93B-477C-94BE-0D1EA850E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2309" y="2637234"/>
                <a:ext cx="89910" cy="162521"/>
              </a:xfrm>
              <a:custGeom>
                <a:avLst/>
                <a:gdLst>
                  <a:gd name="T0" fmla="*/ 0 w 668"/>
                  <a:gd name="T1" fmla="*/ 55028 h 1205"/>
                  <a:gd name="T2" fmla="*/ 0 w 668"/>
                  <a:gd name="T3" fmla="*/ 55028 h 1205"/>
                  <a:gd name="T4" fmla="*/ 74297 w 668"/>
                  <a:gd name="T5" fmla="*/ 162386 h 1205"/>
                  <a:gd name="T6" fmla="*/ 74297 w 668"/>
                  <a:gd name="T7" fmla="*/ 66627 h 1205"/>
                  <a:gd name="T8" fmla="*/ 0 w 668"/>
                  <a:gd name="T9" fmla="*/ 0 h 1205"/>
                  <a:gd name="T10" fmla="*/ 0 w 668"/>
                  <a:gd name="T11" fmla="*/ 55028 h 12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68" h="1205">
                    <a:moveTo>
                      <a:pt x="0" y="408"/>
                    </a:moveTo>
                    <a:lnTo>
                      <a:pt x="0" y="408"/>
                    </a:lnTo>
                    <a:cubicBezTo>
                      <a:pt x="0" y="408"/>
                      <a:pt x="151" y="1003"/>
                      <a:pt x="552" y="1204"/>
                    </a:cubicBezTo>
                    <a:cubicBezTo>
                      <a:pt x="624" y="667"/>
                      <a:pt x="667" y="782"/>
                      <a:pt x="552" y="494"/>
                    </a:cubicBezTo>
                    <a:cubicBezTo>
                      <a:pt x="437" y="215"/>
                      <a:pt x="0" y="0"/>
                      <a:pt x="0" y="0"/>
                    </a:cubicBezTo>
                    <a:lnTo>
                      <a:pt x="0" y="408"/>
                    </a:lnTo>
                  </a:path>
                </a:pathLst>
              </a:custGeom>
              <a:solidFill>
                <a:srgbClr val="451A1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Freeform 1484">
                <a:extLst>
                  <a:ext uri="{FF2B5EF4-FFF2-40B4-BE49-F238E27FC236}">
                    <a16:creationId xmlns:a16="http://schemas.microsoft.com/office/drawing/2014/main" id="{42491094-6040-48BB-BF22-2C1243C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718" y="2997994"/>
                <a:ext cx="161957" cy="193477"/>
              </a:xfrm>
              <a:custGeom>
                <a:avLst/>
                <a:gdLst>
                  <a:gd name="T0" fmla="*/ 161822 w 1198"/>
                  <a:gd name="T1" fmla="*/ 193342 h 1435"/>
                  <a:gd name="T2" fmla="*/ 161822 w 1198"/>
                  <a:gd name="T3" fmla="*/ 193342 h 1435"/>
                  <a:gd name="T4" fmla="*/ 161822 w 1198"/>
                  <a:gd name="T5" fmla="*/ 83188 h 1435"/>
                  <a:gd name="T6" fmla="*/ 114370 w 1198"/>
                  <a:gd name="T7" fmla="*/ 0 h 1435"/>
                  <a:gd name="T8" fmla="*/ 18386 w 1198"/>
                  <a:gd name="T9" fmla="*/ 53122 h 1435"/>
                  <a:gd name="T10" fmla="*/ 0 w 1198"/>
                  <a:gd name="T11" fmla="*/ 193342 h 1435"/>
                  <a:gd name="T12" fmla="*/ 161822 w 1198"/>
                  <a:gd name="T13" fmla="*/ 193342 h 1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98" h="1435">
                    <a:moveTo>
                      <a:pt x="1197" y="1434"/>
                    </a:moveTo>
                    <a:lnTo>
                      <a:pt x="1197" y="1434"/>
                    </a:lnTo>
                    <a:cubicBezTo>
                      <a:pt x="1197" y="617"/>
                      <a:pt x="1197" y="617"/>
                      <a:pt x="1197" y="617"/>
                    </a:cubicBez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266" y="194"/>
                      <a:pt x="136" y="394"/>
                    </a:cubicBezTo>
                    <a:cubicBezTo>
                      <a:pt x="28" y="718"/>
                      <a:pt x="0" y="1434"/>
                      <a:pt x="0" y="1434"/>
                    </a:cubicBezTo>
                    <a:lnTo>
                      <a:pt x="1197" y="14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Freeform 1485">
                <a:extLst>
                  <a:ext uri="{FF2B5EF4-FFF2-40B4-BE49-F238E27FC236}">
                    <a16:creationId xmlns:a16="http://schemas.microsoft.com/office/drawing/2014/main" id="{A684F227-ABE9-4B9B-ADBD-D1ECD55C8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079" y="2997994"/>
                <a:ext cx="161957" cy="193477"/>
              </a:xfrm>
              <a:custGeom>
                <a:avLst/>
                <a:gdLst>
                  <a:gd name="T0" fmla="*/ 0 w 1199"/>
                  <a:gd name="T1" fmla="*/ 193342 h 1435"/>
                  <a:gd name="T2" fmla="*/ 0 w 1199"/>
                  <a:gd name="T3" fmla="*/ 193342 h 1435"/>
                  <a:gd name="T4" fmla="*/ 0 w 1199"/>
                  <a:gd name="T5" fmla="*/ 83188 h 1435"/>
                  <a:gd name="T6" fmla="*/ 47547 w 1199"/>
                  <a:gd name="T7" fmla="*/ 0 h 1435"/>
                  <a:gd name="T8" fmla="*/ 143451 w 1199"/>
                  <a:gd name="T9" fmla="*/ 53122 h 1435"/>
                  <a:gd name="T10" fmla="*/ 161822 w 1199"/>
                  <a:gd name="T11" fmla="*/ 193342 h 1435"/>
                  <a:gd name="T12" fmla="*/ 0 w 1199"/>
                  <a:gd name="T13" fmla="*/ 193342 h 1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99" h="1435">
                    <a:moveTo>
                      <a:pt x="0" y="1434"/>
                    </a:moveTo>
                    <a:lnTo>
                      <a:pt x="0" y="1434"/>
                    </a:lnTo>
                    <a:cubicBezTo>
                      <a:pt x="0" y="617"/>
                      <a:pt x="0" y="617"/>
                      <a:pt x="0" y="617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933" y="194"/>
                      <a:pt x="1062" y="394"/>
                    </a:cubicBezTo>
                    <a:cubicBezTo>
                      <a:pt x="1169" y="718"/>
                      <a:pt x="1198" y="1434"/>
                      <a:pt x="1198" y="1434"/>
                    </a:cubicBezTo>
                    <a:lnTo>
                      <a:pt x="0" y="1434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 1486">
                <a:extLst>
                  <a:ext uri="{FF2B5EF4-FFF2-40B4-BE49-F238E27FC236}">
                    <a16:creationId xmlns:a16="http://schemas.microsoft.com/office/drawing/2014/main" id="{A3C67656-99A8-49C0-B89E-3A741C3C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979" y="2997994"/>
                <a:ext cx="91101" cy="97036"/>
              </a:xfrm>
              <a:custGeom>
                <a:avLst/>
                <a:gdLst>
                  <a:gd name="T0" fmla="*/ 90966 w 674"/>
                  <a:gd name="T1" fmla="*/ 83270 h 719"/>
                  <a:gd name="T2" fmla="*/ 43523 w 674"/>
                  <a:gd name="T3" fmla="*/ 0 h 719"/>
                  <a:gd name="T4" fmla="*/ 0 w 674"/>
                  <a:gd name="T5" fmla="*/ 13631 h 719"/>
                  <a:gd name="T6" fmla="*/ 36765 w 674"/>
                  <a:gd name="T7" fmla="*/ 96901 h 719"/>
                  <a:gd name="T8" fmla="*/ 90966 w 674"/>
                  <a:gd name="T9" fmla="*/ 83270 h 7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4" h="719">
                    <a:moveTo>
                      <a:pt x="673" y="617"/>
                    </a:moveTo>
                    <a:lnTo>
                      <a:pt x="322" y="0"/>
                    </a:lnTo>
                    <a:lnTo>
                      <a:pt x="0" y="101"/>
                    </a:lnTo>
                    <a:lnTo>
                      <a:pt x="272" y="718"/>
                    </a:lnTo>
                    <a:lnTo>
                      <a:pt x="673" y="61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1487">
                <a:extLst>
                  <a:ext uri="{FF2B5EF4-FFF2-40B4-BE49-F238E27FC236}">
                    <a16:creationId xmlns:a16="http://schemas.microsoft.com/office/drawing/2014/main" id="{99F90A11-47F3-44F3-820E-E9984D019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080" y="2997994"/>
                <a:ext cx="91100" cy="97036"/>
              </a:xfrm>
              <a:custGeom>
                <a:avLst/>
                <a:gdLst>
                  <a:gd name="T0" fmla="*/ 0 w 676"/>
                  <a:gd name="T1" fmla="*/ 83270 h 719"/>
                  <a:gd name="T2" fmla="*/ 47437 w 676"/>
                  <a:gd name="T3" fmla="*/ 0 h 719"/>
                  <a:gd name="T4" fmla="*/ 90965 w 676"/>
                  <a:gd name="T5" fmla="*/ 13631 h 719"/>
                  <a:gd name="T6" fmla="*/ 54175 w 676"/>
                  <a:gd name="T7" fmla="*/ 96901 h 719"/>
                  <a:gd name="T8" fmla="*/ 0 w 676"/>
                  <a:gd name="T9" fmla="*/ 83270 h 7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6" h="719">
                    <a:moveTo>
                      <a:pt x="0" y="617"/>
                    </a:moveTo>
                    <a:lnTo>
                      <a:pt x="352" y="0"/>
                    </a:lnTo>
                    <a:lnTo>
                      <a:pt x="675" y="101"/>
                    </a:lnTo>
                    <a:lnTo>
                      <a:pt x="402" y="718"/>
                    </a:lnTo>
                    <a:lnTo>
                      <a:pt x="0" y="61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45720" tIns="22860" rIns="45720" bIns="22860" anchor="ctr"/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A70ED71-21B3-44F8-ACCE-662E8840BEEE}"/>
              </a:ext>
            </a:extLst>
          </p:cNvPr>
          <p:cNvSpPr txBox="1"/>
          <p:nvPr/>
        </p:nvSpPr>
        <p:spPr>
          <a:xfrm>
            <a:off x="4307452" y="2763937"/>
            <a:ext cx="1092228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territories and allocate reps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F6AA2-B20C-4E04-817F-5A19221DD75D}"/>
              </a:ext>
            </a:extLst>
          </p:cNvPr>
          <p:cNvSpPr txBox="1"/>
          <p:nvPr/>
        </p:nvSpPr>
        <p:spPr>
          <a:xfrm>
            <a:off x="7170271" y="3478452"/>
            <a:ext cx="69939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coaching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B504A-05A2-4883-9500-04EF3A5852D2}"/>
              </a:ext>
            </a:extLst>
          </p:cNvPr>
          <p:cNvSpPr txBox="1"/>
          <p:nvPr/>
        </p:nvSpPr>
        <p:spPr>
          <a:xfrm>
            <a:off x="1346182" y="2186886"/>
            <a:ext cx="900831" cy="36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brand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strategy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13B87E-D27C-4B31-ADF8-365701F6CB02}"/>
              </a:ext>
            </a:extLst>
          </p:cNvPr>
          <p:cNvSpPr txBox="1"/>
          <p:nvPr/>
        </p:nvSpPr>
        <p:spPr>
          <a:xfrm rot="16200000">
            <a:off x="12937" y="3656533"/>
            <a:ext cx="821635" cy="36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 Manager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EA9A12-E601-4C30-B308-90F1BF6926B6}"/>
              </a:ext>
            </a:extLst>
          </p:cNvPr>
          <p:cNvSpPr txBox="1"/>
          <p:nvPr/>
        </p:nvSpPr>
        <p:spPr>
          <a:xfrm>
            <a:off x="3702792" y="2065707"/>
            <a:ext cx="817245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go to market strategy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AA1051-13DE-42CA-8678-50BBBACDF052}"/>
              </a:ext>
            </a:extLst>
          </p:cNvPr>
          <p:cNvSpPr/>
          <p:nvPr/>
        </p:nvSpPr>
        <p:spPr>
          <a:xfrm>
            <a:off x="5158080" y="3780665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3E0EEB-F4E9-4E59-920B-76687252BCDA}"/>
              </a:ext>
            </a:extLst>
          </p:cNvPr>
          <p:cNvSpPr txBox="1"/>
          <p:nvPr/>
        </p:nvSpPr>
        <p:spPr>
          <a:xfrm>
            <a:off x="4818286" y="3984804"/>
            <a:ext cx="89426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incentive comp plan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6DCBD8-717E-470C-B7AD-C5A18334BA3A}"/>
              </a:ext>
            </a:extLst>
          </p:cNvPr>
          <p:cNvSpPr txBox="1"/>
          <p:nvPr/>
        </p:nvSpPr>
        <p:spPr>
          <a:xfrm>
            <a:off x="9825083" y="4005961"/>
            <a:ext cx="93541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performance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7F2ACF-4CAC-4A1C-8198-A0E021528123}"/>
              </a:ext>
            </a:extLst>
          </p:cNvPr>
          <p:cNvSpPr txBox="1"/>
          <p:nvPr/>
        </p:nvSpPr>
        <p:spPr>
          <a:xfrm>
            <a:off x="11140523" y="2458342"/>
            <a:ext cx="761389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 next best action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E5F058-9B5F-41F4-9036-4521C934C87C}"/>
              </a:ext>
            </a:extLst>
          </p:cNvPr>
          <p:cNvSpPr/>
          <p:nvPr/>
        </p:nvSpPr>
        <p:spPr>
          <a:xfrm>
            <a:off x="1482925" y="1425099"/>
            <a:ext cx="592669" cy="268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28DA0B-4720-4560-942C-8B848698722D}"/>
              </a:ext>
            </a:extLst>
          </p:cNvPr>
          <p:cNvSpPr/>
          <p:nvPr/>
        </p:nvSpPr>
        <p:spPr>
          <a:xfrm>
            <a:off x="11422381" y="1425099"/>
            <a:ext cx="592669" cy="268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AA6729-C668-4CB9-8768-599C0F8C57AF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1877111" y="2646252"/>
            <a:ext cx="3462968" cy="91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7">
            <a:extLst>
              <a:ext uri="{FF2B5EF4-FFF2-40B4-BE49-F238E27FC236}">
                <a16:creationId xmlns:a16="http://schemas.microsoft.com/office/drawing/2014/main" id="{DB130139-D6E7-426A-80AB-26E3B57FC7B1}"/>
              </a:ext>
            </a:extLst>
          </p:cNvPr>
          <p:cNvCxnSpPr>
            <a:cxnSpLocks/>
            <a:stCxn id="76" idx="6"/>
            <a:endCxn id="66" idx="0"/>
          </p:cNvCxnSpPr>
          <p:nvPr/>
        </p:nvCxnSpPr>
        <p:spPr>
          <a:xfrm>
            <a:off x="5947880" y="2655408"/>
            <a:ext cx="194876" cy="11252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24">
            <a:extLst>
              <a:ext uri="{FF2B5EF4-FFF2-40B4-BE49-F238E27FC236}">
                <a16:creationId xmlns:a16="http://schemas.microsoft.com/office/drawing/2014/main" id="{F9217E7D-E7F9-49BB-B4A9-39833458F79D}"/>
              </a:ext>
            </a:extLst>
          </p:cNvPr>
          <p:cNvCxnSpPr>
            <a:cxnSpLocks/>
            <a:stCxn id="66" idx="4"/>
            <a:endCxn id="79" idx="0"/>
          </p:cNvCxnSpPr>
          <p:nvPr/>
        </p:nvCxnSpPr>
        <p:spPr>
          <a:xfrm rot="5400000">
            <a:off x="5104453" y="3574325"/>
            <a:ext cx="643384" cy="1433223"/>
          </a:xfrm>
          <a:prstGeom prst="bentConnector3">
            <a:avLst>
              <a:gd name="adj1" fmla="val 6639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187BC5-7413-433D-A07E-28D986D404BD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 flipV="1">
            <a:off x="4803822" y="4705570"/>
            <a:ext cx="6626234" cy="1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2C8FD5-0C27-40C6-AAC0-A709260BA89C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560164" y="3767028"/>
            <a:ext cx="3889" cy="84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FA84FF-2783-4367-9C81-DB128477C59C}"/>
              </a:ext>
            </a:extLst>
          </p:cNvPr>
          <p:cNvSpPr txBox="1"/>
          <p:nvPr/>
        </p:nvSpPr>
        <p:spPr>
          <a:xfrm>
            <a:off x="7210572" y="5675761"/>
            <a:ext cx="7814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HCP response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B9ABF9-5C10-4348-8339-BA7006C5FE8D}"/>
              </a:ext>
            </a:extLst>
          </p:cNvPr>
          <p:cNvSpPr txBox="1"/>
          <p:nvPr/>
        </p:nvSpPr>
        <p:spPr>
          <a:xfrm>
            <a:off x="4993311" y="5666316"/>
            <a:ext cx="7814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HCP accepts</a:t>
            </a:r>
          </a:p>
        </p:txBody>
      </p:sp>
      <p:cxnSp>
        <p:nvCxnSpPr>
          <p:cNvPr id="57" name="Elbow Connector 140">
            <a:extLst>
              <a:ext uri="{FF2B5EF4-FFF2-40B4-BE49-F238E27FC236}">
                <a16:creationId xmlns:a16="http://schemas.microsoft.com/office/drawing/2014/main" id="{3D777D0C-2803-4AAC-96C5-8411BC4AEEFE}"/>
              </a:ext>
            </a:extLst>
          </p:cNvPr>
          <p:cNvCxnSpPr>
            <a:cxnSpLocks/>
            <a:stCxn id="81" idx="6"/>
            <a:endCxn id="84" idx="6"/>
          </p:cNvCxnSpPr>
          <p:nvPr/>
        </p:nvCxnSpPr>
        <p:spPr>
          <a:xfrm>
            <a:off x="7638199" y="2334898"/>
            <a:ext cx="20143" cy="3212804"/>
          </a:xfrm>
          <a:prstGeom prst="bentConnector3">
            <a:avLst>
              <a:gd name="adj1" fmla="val 12348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19AA91-D1C0-405F-B783-AC27ACD7F79A}"/>
              </a:ext>
            </a:extLst>
          </p:cNvPr>
          <p:cNvCxnSpPr>
            <a:cxnSpLocks/>
          </p:cNvCxnSpPr>
          <p:nvPr/>
        </p:nvCxnSpPr>
        <p:spPr>
          <a:xfrm>
            <a:off x="7638199" y="2334897"/>
            <a:ext cx="37809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52">
            <a:extLst>
              <a:ext uri="{FF2B5EF4-FFF2-40B4-BE49-F238E27FC236}">
                <a16:creationId xmlns:a16="http://schemas.microsoft.com/office/drawing/2014/main" id="{D028EE95-742B-4968-94E0-D8FA7EDC8A32}"/>
              </a:ext>
            </a:extLst>
          </p:cNvPr>
          <p:cNvCxnSpPr>
            <a:cxnSpLocks/>
            <a:stCxn id="75" idx="2"/>
            <a:endCxn id="110" idx="0"/>
          </p:cNvCxnSpPr>
          <p:nvPr/>
        </p:nvCxnSpPr>
        <p:spPr>
          <a:xfrm rot="10800000" flipV="1">
            <a:off x="9310142" y="3874954"/>
            <a:ext cx="879008" cy="73767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26D798-CD3E-4AA6-AC15-A6BF4B2974C5}"/>
              </a:ext>
            </a:extLst>
          </p:cNvPr>
          <p:cNvCxnSpPr>
            <a:cxnSpLocks/>
            <a:stCxn id="77" idx="4"/>
            <a:endCxn id="85" idx="0"/>
          </p:cNvCxnSpPr>
          <p:nvPr/>
        </p:nvCxnSpPr>
        <p:spPr>
          <a:xfrm flipH="1">
            <a:off x="5389654" y="4801207"/>
            <a:ext cx="8357" cy="6427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4874D5-F178-4EC8-A0AD-23E86E7A79AD}"/>
              </a:ext>
            </a:extLst>
          </p:cNvPr>
          <p:cNvCxnSpPr>
            <a:cxnSpLocks/>
            <a:stCxn id="67" idx="4"/>
            <a:endCxn id="84" idx="0"/>
          </p:cNvCxnSpPr>
          <p:nvPr/>
        </p:nvCxnSpPr>
        <p:spPr>
          <a:xfrm>
            <a:off x="7564053" y="4801207"/>
            <a:ext cx="0" cy="6522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8BF823-9DF7-4428-A07A-CF06E44D6EA7}"/>
              </a:ext>
            </a:extLst>
          </p:cNvPr>
          <p:cNvSpPr txBox="1"/>
          <p:nvPr/>
        </p:nvSpPr>
        <p:spPr>
          <a:xfrm>
            <a:off x="5603578" y="5675761"/>
            <a:ext cx="7814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HCP triggered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3E40AC4-3D52-4BDD-9B29-0C8CAE686ABD}"/>
              </a:ext>
            </a:extLst>
          </p:cNvPr>
          <p:cNvSpPr/>
          <p:nvPr/>
        </p:nvSpPr>
        <p:spPr>
          <a:xfrm>
            <a:off x="1688532" y="2561118"/>
            <a:ext cx="188579" cy="1885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E34B4FA-8949-41F5-9175-B590560DFBC4}"/>
              </a:ext>
            </a:extLst>
          </p:cNvPr>
          <p:cNvSpPr/>
          <p:nvPr/>
        </p:nvSpPr>
        <p:spPr>
          <a:xfrm>
            <a:off x="2942016" y="2561118"/>
            <a:ext cx="188579" cy="18857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66B0B3-C985-4743-A8C4-1A7F11E5A966}"/>
              </a:ext>
            </a:extLst>
          </p:cNvPr>
          <p:cNvSpPr/>
          <p:nvPr/>
        </p:nvSpPr>
        <p:spPr>
          <a:xfrm>
            <a:off x="3491143" y="2561118"/>
            <a:ext cx="188579" cy="188579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49D073-82B2-4EE4-9647-2D89FCC67A1B}"/>
              </a:ext>
            </a:extLst>
          </p:cNvPr>
          <p:cNvSpPr/>
          <p:nvPr/>
        </p:nvSpPr>
        <p:spPr>
          <a:xfrm>
            <a:off x="6048466" y="3780665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C73B462-2859-4CF5-B131-6378503A27D0}"/>
              </a:ext>
            </a:extLst>
          </p:cNvPr>
          <p:cNvSpPr/>
          <p:nvPr/>
        </p:nvSpPr>
        <p:spPr>
          <a:xfrm>
            <a:off x="7469763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1D3178-4106-456B-84C6-252EFDF1D50A}"/>
              </a:ext>
            </a:extLst>
          </p:cNvPr>
          <p:cNvSpPr/>
          <p:nvPr/>
        </p:nvSpPr>
        <p:spPr>
          <a:xfrm>
            <a:off x="8310977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A8A005-E0DE-47F4-A951-E256D439B7D9}"/>
              </a:ext>
            </a:extLst>
          </p:cNvPr>
          <p:cNvSpPr/>
          <p:nvPr/>
        </p:nvSpPr>
        <p:spPr>
          <a:xfrm>
            <a:off x="4026448" y="256111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E4885D-9B8A-4EBC-82E4-16891488ED09}"/>
              </a:ext>
            </a:extLst>
          </p:cNvPr>
          <p:cNvSpPr/>
          <p:nvPr/>
        </p:nvSpPr>
        <p:spPr>
          <a:xfrm>
            <a:off x="5306495" y="256111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F2084D9-3384-4548-8401-D8C53DA1E5D9}"/>
              </a:ext>
            </a:extLst>
          </p:cNvPr>
          <p:cNvSpPr/>
          <p:nvPr/>
        </p:nvSpPr>
        <p:spPr>
          <a:xfrm>
            <a:off x="4760195" y="256111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6F5B37-8ED8-4F4A-ABDD-3C1AAB6F06C4}"/>
              </a:ext>
            </a:extLst>
          </p:cNvPr>
          <p:cNvSpPr/>
          <p:nvPr/>
        </p:nvSpPr>
        <p:spPr>
          <a:xfrm>
            <a:off x="10034065" y="4623261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2784569-6B34-47A3-A380-29C5CA843274}"/>
              </a:ext>
            </a:extLst>
          </p:cNvPr>
          <p:cNvSpPr/>
          <p:nvPr/>
        </p:nvSpPr>
        <p:spPr>
          <a:xfrm>
            <a:off x="10735492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42D7AD-0978-42E1-8B34-C9E29856B5AE}"/>
              </a:ext>
            </a:extLst>
          </p:cNvPr>
          <p:cNvSpPr/>
          <p:nvPr/>
        </p:nvSpPr>
        <p:spPr>
          <a:xfrm>
            <a:off x="7469763" y="3780665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F01C11-C7BF-4302-9E99-7ED6B4BE2487}"/>
              </a:ext>
            </a:extLst>
          </p:cNvPr>
          <p:cNvSpPr/>
          <p:nvPr/>
        </p:nvSpPr>
        <p:spPr>
          <a:xfrm>
            <a:off x="10189150" y="3780665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F22925-2345-440E-A019-5429528A19A5}"/>
              </a:ext>
            </a:extLst>
          </p:cNvPr>
          <p:cNvSpPr/>
          <p:nvPr/>
        </p:nvSpPr>
        <p:spPr>
          <a:xfrm>
            <a:off x="5759301" y="256111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EB21E9-E1C7-4DD8-B804-CF94E4C5AED2}"/>
              </a:ext>
            </a:extLst>
          </p:cNvPr>
          <p:cNvSpPr/>
          <p:nvPr/>
        </p:nvSpPr>
        <p:spPr>
          <a:xfrm>
            <a:off x="5303721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C2C0416-8DD0-4E7E-9EA0-04326E8ED47E}"/>
              </a:ext>
            </a:extLst>
          </p:cNvPr>
          <p:cNvSpPr/>
          <p:nvPr/>
        </p:nvSpPr>
        <p:spPr>
          <a:xfrm>
            <a:off x="5903027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C8348E5-4FE6-4173-A640-F6E1D58AEC9B}"/>
              </a:ext>
            </a:extLst>
          </p:cNvPr>
          <p:cNvSpPr/>
          <p:nvPr/>
        </p:nvSpPr>
        <p:spPr>
          <a:xfrm>
            <a:off x="4615243" y="4612628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7A657D7-1E46-4821-B273-C6F20CCD7D81}"/>
              </a:ext>
            </a:extLst>
          </p:cNvPr>
          <p:cNvSpPr/>
          <p:nvPr/>
        </p:nvSpPr>
        <p:spPr>
          <a:xfrm>
            <a:off x="6569777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4B22D91-1677-4000-B0C9-80F60B536AD0}"/>
              </a:ext>
            </a:extLst>
          </p:cNvPr>
          <p:cNvSpPr/>
          <p:nvPr/>
        </p:nvSpPr>
        <p:spPr>
          <a:xfrm>
            <a:off x="7449620" y="224060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F55D0B-37C2-4049-AD69-AADC54BEB2D8}"/>
              </a:ext>
            </a:extLst>
          </p:cNvPr>
          <p:cNvSpPr/>
          <p:nvPr/>
        </p:nvSpPr>
        <p:spPr>
          <a:xfrm>
            <a:off x="10735519" y="224060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D25D80A-15C2-4DB7-8E13-7F63D1CBF425}"/>
              </a:ext>
            </a:extLst>
          </p:cNvPr>
          <p:cNvSpPr/>
          <p:nvPr/>
        </p:nvSpPr>
        <p:spPr>
          <a:xfrm>
            <a:off x="11419110" y="2240608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A184E8E-9923-49AC-8CF3-D40F55965842}"/>
              </a:ext>
            </a:extLst>
          </p:cNvPr>
          <p:cNvSpPr/>
          <p:nvPr/>
        </p:nvSpPr>
        <p:spPr>
          <a:xfrm>
            <a:off x="7469763" y="5453412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282AAA-5852-4C46-A93E-A4CA2B943597}"/>
              </a:ext>
            </a:extLst>
          </p:cNvPr>
          <p:cNvSpPr/>
          <p:nvPr/>
        </p:nvSpPr>
        <p:spPr>
          <a:xfrm>
            <a:off x="5295364" y="5443967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756AB31-2A73-4472-A36E-CD01F728661D}"/>
              </a:ext>
            </a:extLst>
          </p:cNvPr>
          <p:cNvSpPr/>
          <p:nvPr/>
        </p:nvSpPr>
        <p:spPr>
          <a:xfrm>
            <a:off x="5905631" y="5453412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420EB2-B044-429F-89B2-9E1D3CD60EAF}"/>
              </a:ext>
            </a:extLst>
          </p:cNvPr>
          <p:cNvSpPr txBox="1"/>
          <p:nvPr/>
        </p:nvSpPr>
        <p:spPr>
          <a:xfrm>
            <a:off x="9654476" y="4811840"/>
            <a:ext cx="926375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 ladder of adoption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8D4BFB-A4D5-458E-B587-BA8CF697CE3E}"/>
              </a:ext>
            </a:extLst>
          </p:cNvPr>
          <p:cNvSpPr txBox="1"/>
          <p:nvPr/>
        </p:nvSpPr>
        <p:spPr>
          <a:xfrm>
            <a:off x="8011044" y="4811840"/>
            <a:ext cx="755096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Capture in-call insight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BE764C-D741-4809-90C9-38FAF0973D13}"/>
              </a:ext>
            </a:extLst>
          </p:cNvPr>
          <p:cNvSpPr txBox="1"/>
          <p:nvPr/>
        </p:nvSpPr>
        <p:spPr>
          <a:xfrm>
            <a:off x="10407589" y="4811840"/>
            <a:ext cx="860779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Trigger follow on action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B27578-8E28-4CBE-8E37-024D44355612}"/>
              </a:ext>
            </a:extLst>
          </p:cNvPr>
          <p:cNvSpPr txBox="1"/>
          <p:nvPr/>
        </p:nvSpPr>
        <p:spPr>
          <a:xfrm>
            <a:off x="8901386" y="4811840"/>
            <a:ext cx="8028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 interaction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3D7D16-2564-4E38-8B60-22EEC2813795}"/>
              </a:ext>
            </a:extLst>
          </p:cNvPr>
          <p:cNvCxnSpPr>
            <a:cxnSpLocks/>
            <a:stCxn id="44" idx="6"/>
            <a:endCxn id="66" idx="2"/>
          </p:cNvCxnSpPr>
          <p:nvPr/>
        </p:nvCxnSpPr>
        <p:spPr>
          <a:xfrm>
            <a:off x="5346659" y="3874955"/>
            <a:ext cx="7018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3FA42D2-9B24-4243-AE9E-0307FD89BC7A}"/>
              </a:ext>
            </a:extLst>
          </p:cNvPr>
          <p:cNvSpPr/>
          <p:nvPr/>
        </p:nvSpPr>
        <p:spPr>
          <a:xfrm>
            <a:off x="2271943" y="2561118"/>
            <a:ext cx="188579" cy="1885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Elbow Connector 173">
            <a:extLst>
              <a:ext uri="{FF2B5EF4-FFF2-40B4-BE49-F238E27FC236}">
                <a16:creationId xmlns:a16="http://schemas.microsoft.com/office/drawing/2014/main" id="{658270CF-FBC2-45B4-8082-71C0A218CB37}"/>
              </a:ext>
            </a:extLst>
          </p:cNvPr>
          <p:cNvCxnSpPr>
            <a:cxnSpLocks/>
            <a:stCxn id="83" idx="0"/>
            <a:endCxn id="81" idx="0"/>
          </p:cNvCxnSpPr>
          <p:nvPr/>
        </p:nvCxnSpPr>
        <p:spPr>
          <a:xfrm rot="16200000" flipV="1">
            <a:off x="9528655" y="255863"/>
            <a:ext cx="12700" cy="3969490"/>
          </a:xfrm>
          <a:prstGeom prst="bentConnector3">
            <a:avLst>
              <a:gd name="adj1" fmla="val 288318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84">
            <a:extLst>
              <a:ext uri="{FF2B5EF4-FFF2-40B4-BE49-F238E27FC236}">
                <a16:creationId xmlns:a16="http://schemas.microsoft.com/office/drawing/2014/main" id="{F50CC57B-CD80-4612-A5EB-09552D0889BF}"/>
              </a:ext>
            </a:extLst>
          </p:cNvPr>
          <p:cNvCxnSpPr>
            <a:cxnSpLocks/>
            <a:stCxn id="82" idx="0"/>
            <a:endCxn id="70" idx="0"/>
          </p:cNvCxnSpPr>
          <p:nvPr/>
        </p:nvCxnSpPr>
        <p:spPr>
          <a:xfrm rot="16200000" flipH="1" flipV="1">
            <a:off x="7955042" y="-313649"/>
            <a:ext cx="320510" cy="5429024"/>
          </a:xfrm>
          <a:prstGeom prst="bentConnector3">
            <a:avLst>
              <a:gd name="adj1" fmla="val -7132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682E5E-79A2-48DE-B9D6-0703813B99CF}"/>
              </a:ext>
            </a:extLst>
          </p:cNvPr>
          <p:cNvCxnSpPr>
            <a:cxnSpLocks/>
            <a:stCxn id="78" idx="4"/>
            <a:endCxn id="86" idx="0"/>
          </p:cNvCxnSpPr>
          <p:nvPr/>
        </p:nvCxnSpPr>
        <p:spPr>
          <a:xfrm>
            <a:off x="5997317" y="4801207"/>
            <a:ext cx="2604" cy="6522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8117215-E8C3-4E22-98D4-259C129CC3B9}"/>
              </a:ext>
            </a:extLst>
          </p:cNvPr>
          <p:cNvSpPr txBox="1"/>
          <p:nvPr/>
        </p:nvSpPr>
        <p:spPr>
          <a:xfrm rot="16200000">
            <a:off x="18859" y="4635723"/>
            <a:ext cx="801946" cy="23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 Rep</a:t>
            </a:r>
          </a:p>
        </p:txBody>
      </p:sp>
      <p:pic>
        <p:nvPicPr>
          <p:cNvPr id="97" name="Picture 8" descr="Doctor Icon at GetDrawings | Free download">
            <a:extLst>
              <a:ext uri="{FF2B5EF4-FFF2-40B4-BE49-F238E27FC236}">
                <a16:creationId xmlns:a16="http://schemas.microsoft.com/office/drawing/2014/main" id="{A9B3D1FC-BB15-486D-91C6-59455D8E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997" y="5431922"/>
            <a:ext cx="599509" cy="5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60ECE7-09B3-4898-AA20-0310AAC81874}"/>
              </a:ext>
            </a:extLst>
          </p:cNvPr>
          <p:cNvCxnSpPr>
            <a:cxnSpLocks/>
            <a:stCxn id="82" idx="4"/>
            <a:endCxn id="73" idx="0"/>
          </p:cNvCxnSpPr>
          <p:nvPr/>
        </p:nvCxnSpPr>
        <p:spPr>
          <a:xfrm flipH="1">
            <a:off x="10829782" y="2429187"/>
            <a:ext cx="27" cy="21834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5DD3D9C-746D-437C-B201-F4C0E4DA767F}"/>
              </a:ext>
            </a:extLst>
          </p:cNvPr>
          <p:cNvSpPr/>
          <p:nvPr/>
        </p:nvSpPr>
        <p:spPr>
          <a:xfrm>
            <a:off x="11430056" y="4611280"/>
            <a:ext cx="188579" cy="18857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5BA19C-1AA7-4E8D-B8C9-1A9E51E83645}"/>
              </a:ext>
            </a:extLst>
          </p:cNvPr>
          <p:cNvSpPr txBox="1"/>
          <p:nvPr/>
        </p:nvSpPr>
        <p:spPr>
          <a:xfrm>
            <a:off x="11085417" y="4811839"/>
            <a:ext cx="86077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progress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F63E27-A6B2-402C-8FD5-2E1D759CE08B}"/>
              </a:ext>
            </a:extLst>
          </p:cNvPr>
          <p:cNvSpPr txBox="1"/>
          <p:nvPr/>
        </p:nvSpPr>
        <p:spPr>
          <a:xfrm>
            <a:off x="5562085" y="2780951"/>
            <a:ext cx="555897" cy="39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algn="ctr" fontAlgn="auto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team alignment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F41F9C-1D11-44B6-AFED-6EEA0758EC8D}"/>
              </a:ext>
            </a:extLst>
          </p:cNvPr>
          <p:cNvSpPr txBox="1"/>
          <p:nvPr/>
        </p:nvSpPr>
        <p:spPr>
          <a:xfrm>
            <a:off x="7214711" y="4847008"/>
            <a:ext cx="670981" cy="261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algn="ctr" fontAlgn="auto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 led execution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F81EF0-95B0-4B81-8103-D5801C8FD2B0}"/>
              </a:ext>
            </a:extLst>
          </p:cNvPr>
          <p:cNvSpPr txBox="1"/>
          <p:nvPr/>
        </p:nvSpPr>
        <p:spPr>
          <a:xfrm>
            <a:off x="5017747" y="4811840"/>
            <a:ext cx="717722" cy="483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up HCP  meetings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479859-8E05-4F1F-AA35-F731130DC7DD}"/>
              </a:ext>
            </a:extLst>
          </p:cNvPr>
          <p:cNvSpPr txBox="1"/>
          <p:nvPr/>
        </p:nvSpPr>
        <p:spPr>
          <a:xfrm>
            <a:off x="5626506" y="4811840"/>
            <a:ext cx="741620" cy="35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Pre-call planning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59F24B-1C44-4326-8A87-F1249964A283}"/>
              </a:ext>
            </a:extLst>
          </p:cNvPr>
          <p:cNvSpPr txBox="1"/>
          <p:nvPr/>
        </p:nvSpPr>
        <p:spPr>
          <a:xfrm>
            <a:off x="4408484" y="4811840"/>
            <a:ext cx="645076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algn="ctr" fontAlgn="auto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activity plan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848333-BF6D-47B7-9D65-E219B5A35009}"/>
              </a:ext>
            </a:extLst>
          </p:cNvPr>
          <p:cNvSpPr txBox="1"/>
          <p:nvPr/>
        </p:nvSpPr>
        <p:spPr>
          <a:xfrm>
            <a:off x="6293256" y="4811840"/>
            <a:ext cx="7416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 content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50FA1A-41EC-4BD0-B3F4-F6401F596752}"/>
              </a:ext>
            </a:extLst>
          </p:cNvPr>
          <p:cNvSpPr txBox="1"/>
          <p:nvPr/>
        </p:nvSpPr>
        <p:spPr>
          <a:xfrm>
            <a:off x="4949854" y="2092590"/>
            <a:ext cx="921245" cy="39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customer engagement model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BCE6B4-EC18-4D43-8F4B-80F10A023113}"/>
              </a:ext>
            </a:extLst>
          </p:cNvPr>
          <p:cNvSpPr txBox="1"/>
          <p:nvPr/>
        </p:nvSpPr>
        <p:spPr>
          <a:xfrm>
            <a:off x="7192011" y="1932957"/>
            <a:ext cx="716498" cy="261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algn="ctr" fontAlgn="auto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Office led execution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478FA5-DFA6-423B-AED1-00D3D46ECCED}"/>
              </a:ext>
            </a:extLst>
          </p:cNvPr>
          <p:cNvSpPr txBox="1"/>
          <p:nvPr/>
        </p:nvSpPr>
        <p:spPr>
          <a:xfrm>
            <a:off x="10470951" y="2465517"/>
            <a:ext cx="707448" cy="35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 impact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D9344A0-FEC1-4606-BCDE-7D515AB79A99}"/>
              </a:ext>
            </a:extLst>
          </p:cNvPr>
          <p:cNvSpPr/>
          <p:nvPr/>
        </p:nvSpPr>
        <p:spPr>
          <a:xfrm>
            <a:off x="9215852" y="4612628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8F9B8FA-2E71-4978-881B-B1EF47DB7795}"/>
              </a:ext>
            </a:extLst>
          </p:cNvPr>
          <p:cNvSpPr/>
          <p:nvPr/>
        </p:nvSpPr>
        <p:spPr>
          <a:xfrm>
            <a:off x="2939098" y="3332328"/>
            <a:ext cx="188579" cy="18857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9E068F-E499-433D-A085-023C4C20699C}"/>
              </a:ext>
            </a:extLst>
          </p:cNvPr>
          <p:cNvSpPr txBox="1"/>
          <p:nvPr/>
        </p:nvSpPr>
        <p:spPr>
          <a:xfrm>
            <a:off x="2188896" y="3236783"/>
            <a:ext cx="81822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segmented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B603BDF-CAA2-4E47-AB38-AC908A5FEA19}"/>
              </a:ext>
            </a:extLst>
          </p:cNvPr>
          <p:cNvCxnSpPr>
            <a:cxnSpLocks/>
            <a:stCxn id="64" idx="4"/>
            <a:endCxn id="145" idx="0"/>
          </p:cNvCxnSpPr>
          <p:nvPr/>
        </p:nvCxnSpPr>
        <p:spPr>
          <a:xfrm flipH="1">
            <a:off x="3033388" y="2749697"/>
            <a:ext cx="2918" cy="5826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40">
            <a:extLst>
              <a:ext uri="{FF2B5EF4-FFF2-40B4-BE49-F238E27FC236}">
                <a16:creationId xmlns:a16="http://schemas.microsoft.com/office/drawing/2014/main" id="{EC4B7185-B52F-4B73-BF05-5C9F879A9EE9}"/>
              </a:ext>
            </a:extLst>
          </p:cNvPr>
          <p:cNvCxnSpPr>
            <a:cxnSpLocks/>
            <a:stCxn id="65" idx="4"/>
            <a:endCxn id="145" idx="6"/>
          </p:cNvCxnSpPr>
          <p:nvPr/>
        </p:nvCxnSpPr>
        <p:spPr>
          <a:xfrm rot="5400000">
            <a:off x="3018095" y="2859279"/>
            <a:ext cx="676921" cy="45775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F4D083-8563-4009-880B-7117B57F91C4}"/>
              </a:ext>
            </a:extLst>
          </p:cNvPr>
          <p:cNvSpPr txBox="1"/>
          <p:nvPr/>
        </p:nvSpPr>
        <p:spPr>
          <a:xfrm>
            <a:off x="3152763" y="2826509"/>
            <a:ext cx="882054" cy="483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HCP (touchpoint) journeys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1410E47-BF1F-4EB1-A911-AE1C71366EEC}"/>
              </a:ext>
            </a:extLst>
          </p:cNvPr>
          <p:cNvSpPr/>
          <p:nvPr/>
        </p:nvSpPr>
        <p:spPr>
          <a:xfrm>
            <a:off x="1796597" y="6405523"/>
            <a:ext cx="188579" cy="188579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BE420FE-3A41-479B-9395-5A3698226CC9}"/>
              </a:ext>
            </a:extLst>
          </p:cNvPr>
          <p:cNvSpPr txBox="1"/>
          <p:nvPr/>
        </p:nvSpPr>
        <p:spPr>
          <a:xfrm>
            <a:off x="2008713" y="6361313"/>
            <a:ext cx="1281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Project output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95BA7B4-A7D8-4E7D-ABA9-6C3566B15EBD}"/>
              </a:ext>
            </a:extLst>
          </p:cNvPr>
          <p:cNvSpPr/>
          <p:nvPr/>
        </p:nvSpPr>
        <p:spPr>
          <a:xfrm>
            <a:off x="3514305" y="6405523"/>
            <a:ext cx="188579" cy="18857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DA9DB96-DA56-4647-8DAC-D630E597646A}"/>
              </a:ext>
            </a:extLst>
          </p:cNvPr>
          <p:cNvSpPr txBox="1"/>
          <p:nvPr/>
        </p:nvSpPr>
        <p:spPr>
          <a:xfrm>
            <a:off x="3749009" y="6361313"/>
            <a:ext cx="1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Updated during project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76561A7-51C8-4B6E-87F3-004636A5D266}"/>
              </a:ext>
            </a:extLst>
          </p:cNvPr>
          <p:cNvSpPr/>
          <p:nvPr/>
        </p:nvSpPr>
        <p:spPr>
          <a:xfrm>
            <a:off x="5641179" y="6405523"/>
            <a:ext cx="188579" cy="1885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6702DBB-025D-47E1-B797-6BBA815183DF}"/>
              </a:ext>
            </a:extLst>
          </p:cNvPr>
          <p:cNvSpPr txBox="1"/>
          <p:nvPr/>
        </p:nvSpPr>
        <p:spPr>
          <a:xfrm>
            <a:off x="5881891" y="6361313"/>
            <a:ext cx="1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Project input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57F3848-BF57-409D-B905-5EFA00B9CAD3}"/>
              </a:ext>
            </a:extLst>
          </p:cNvPr>
          <p:cNvSpPr/>
          <p:nvPr/>
        </p:nvSpPr>
        <p:spPr>
          <a:xfrm>
            <a:off x="2941405" y="1572251"/>
            <a:ext cx="188579" cy="188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4E1947-953D-4685-9C16-A1972A68DC22}"/>
              </a:ext>
            </a:extLst>
          </p:cNvPr>
          <p:cNvCxnSpPr>
            <a:cxnSpLocks/>
            <a:stCxn id="119" idx="4"/>
            <a:endCxn id="64" idx="0"/>
          </p:cNvCxnSpPr>
          <p:nvPr/>
        </p:nvCxnSpPr>
        <p:spPr>
          <a:xfrm>
            <a:off x="3035695" y="1760830"/>
            <a:ext cx="611" cy="800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B85AF9F-0A94-4E08-A72C-C83217CE6E22}"/>
              </a:ext>
            </a:extLst>
          </p:cNvPr>
          <p:cNvSpPr txBox="1"/>
          <p:nvPr/>
        </p:nvSpPr>
        <p:spPr>
          <a:xfrm>
            <a:off x="2660135" y="2065990"/>
            <a:ext cx="769599" cy="422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Adoption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Ladder</a:t>
            </a:r>
          </a:p>
        </p:txBody>
      </p:sp>
      <p:cxnSp>
        <p:nvCxnSpPr>
          <p:cNvPr id="123" name="Elbow Connector 140">
            <a:extLst>
              <a:ext uri="{FF2B5EF4-FFF2-40B4-BE49-F238E27FC236}">
                <a16:creationId xmlns:a16="http://schemas.microsoft.com/office/drawing/2014/main" id="{31D348DF-961A-4C88-BBDD-B30F3287A2C4}"/>
              </a:ext>
            </a:extLst>
          </p:cNvPr>
          <p:cNvCxnSpPr>
            <a:cxnSpLocks/>
            <a:stCxn id="119" idx="6"/>
            <a:endCxn id="65" idx="0"/>
          </p:cNvCxnSpPr>
          <p:nvPr/>
        </p:nvCxnSpPr>
        <p:spPr>
          <a:xfrm>
            <a:off x="3129984" y="1666541"/>
            <a:ext cx="455449" cy="89457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903E0F-A7E3-47FE-9553-FF872920A9B9}"/>
              </a:ext>
            </a:extLst>
          </p:cNvPr>
          <p:cNvSpPr txBox="1"/>
          <p:nvPr/>
        </p:nvSpPr>
        <p:spPr>
          <a:xfrm>
            <a:off x="2297252" y="1456107"/>
            <a:ext cx="726134" cy="43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E16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64656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Standup core channels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64656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3A715-5255-4B53-9AED-FA6F408B2FF4}"/>
              </a:ext>
            </a:extLst>
          </p:cNvPr>
          <p:cNvSpPr txBox="1"/>
          <p:nvPr/>
        </p:nvSpPr>
        <p:spPr>
          <a:xfrm rot="20851692">
            <a:off x="4596623" y="3361095"/>
            <a:ext cx="732300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To be Validated</a:t>
            </a:r>
            <a:endParaRPr lang="LID4096" sz="2800"/>
          </a:p>
        </p:txBody>
      </p:sp>
    </p:spTree>
    <p:extLst>
      <p:ext uri="{BB962C8B-B14F-4D97-AF65-F5344CB8AC3E}">
        <p14:creationId xmlns:p14="http://schemas.microsoft.com/office/powerpoint/2010/main" val="260668364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EDD3-D1EC-44ED-B339-65FC3376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HCP Journey Mapping is a priority for 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2A8D-B17F-4C80-BB8B-1559BAE1C3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773238"/>
            <a:ext cx="10806722" cy="888682"/>
          </a:xfrm>
        </p:spPr>
        <p:txBody>
          <a:bodyPr/>
          <a:lstStyle/>
          <a:p>
            <a:r>
              <a:rPr lang="en-GB">
                <a:highlight>
                  <a:srgbClr val="FFFF00"/>
                </a:highlight>
              </a:rPr>
              <a:t>Local market quotes?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F86CA-59D6-4DE1-8286-D7F60CADBB77}"/>
              </a:ext>
            </a:extLst>
          </p:cNvPr>
          <p:cNvSpPr/>
          <p:nvPr/>
        </p:nvSpPr>
        <p:spPr>
          <a:xfrm>
            <a:off x="1137920" y="2661920"/>
            <a:ext cx="5455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ea typeface="Calibri" panose="020F0502020204030204" pitchFamily="34" charset="0"/>
              </a:rPr>
              <a:t>“</a:t>
            </a:r>
            <a:r>
              <a:rPr lang="en-US" sz="2000"/>
              <a:t>To meet our </a:t>
            </a:r>
            <a:r>
              <a:rPr lang="en-US" sz="2000">
                <a:ea typeface="Calibri" panose="020F0502020204030204" pitchFamily="34" charset="0"/>
              </a:rPr>
              <a:t>customer at the relevant spot at the relevant time with the relevant message.</a:t>
            </a:r>
            <a:r>
              <a:rPr lang="en-US" sz="3600">
                <a:solidFill>
                  <a:schemeClr val="accent1"/>
                </a:solidFill>
              </a:rPr>
              <a:t>”</a:t>
            </a:r>
            <a:endParaRPr lang="LID4096" sz="3600">
              <a:solidFill>
                <a:schemeClr val="accent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1545B5F-F330-4B7F-95D1-BA45C744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0" y="345694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5222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955C2-A5D2-4C4F-971D-86DDC218A6A7}"/>
              </a:ext>
            </a:extLst>
          </p:cNvPr>
          <p:cNvSpPr/>
          <p:nvPr/>
        </p:nvSpPr>
        <p:spPr bwMode="auto">
          <a:xfrm>
            <a:off x="782378" y="2765536"/>
            <a:ext cx="2819444" cy="19282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C5339-2CBA-49DF-98B1-A5480BAA603B}"/>
              </a:ext>
            </a:extLst>
          </p:cNvPr>
          <p:cNvSpPr/>
          <p:nvPr/>
        </p:nvSpPr>
        <p:spPr bwMode="auto">
          <a:xfrm>
            <a:off x="796953" y="1684326"/>
            <a:ext cx="2819444" cy="47947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1.</a:t>
            </a:r>
            <a:r>
              <a:rPr lang="en-GB" sz="1400" b="1">
                <a:solidFill>
                  <a:prstClr val="white"/>
                </a:solidFill>
                <a:latin typeface="Tahoma"/>
              </a:rPr>
              <a:t>Rule Based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6513A-978A-49C2-A561-5B8FB6A83BB7}"/>
              </a:ext>
            </a:extLst>
          </p:cNvPr>
          <p:cNvSpPr txBox="1"/>
          <p:nvPr/>
        </p:nvSpPr>
        <p:spPr>
          <a:xfrm>
            <a:off x="1030420" y="3730109"/>
            <a:ext cx="23525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 | Segmentation Channels | </a:t>
            </a:r>
            <a:r>
              <a:rPr lang="en-GB" sz="1100" b="1">
                <a:solidFill>
                  <a:srgbClr val="00463E"/>
                </a:solidFill>
              </a:rPr>
              <a:t>Content | </a:t>
            </a:r>
          </a:p>
          <a:p>
            <a:pPr lvl="0" algn="ctr">
              <a:defRPr/>
            </a:pPr>
            <a:r>
              <a:rPr lang="en-GB" sz="1100" b="1">
                <a:solidFill>
                  <a:srgbClr val="00463E"/>
                </a:solidFill>
              </a:rPr>
              <a:t>Journey Maps</a:t>
            </a:r>
            <a:endParaRPr kumimoji="0" lang="en-GB" sz="1100" b="1" i="0" u="none" strike="noStrike" kern="1200" cap="none" spc="0" normalizeH="0" baseline="0" noProof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5328692C-02E8-4BD6-833B-A0F2EAE1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626042"/>
          </a:xfrm>
        </p:spPr>
        <p:txBody>
          <a:bodyPr/>
          <a:lstStyle/>
          <a:p>
            <a:r>
              <a:rPr lang="en-US" sz="3200"/>
              <a:t>How to use HCP Journey Maps in Business?</a:t>
            </a:r>
            <a:endParaRPr lang="en-GB" sz="3200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3CCDBC-52D8-4214-AF43-0DCFD0313806}"/>
              </a:ext>
            </a:extLst>
          </p:cNvPr>
          <p:cNvSpPr/>
          <p:nvPr/>
        </p:nvSpPr>
        <p:spPr bwMode="auto">
          <a:xfrm>
            <a:off x="4205522" y="2798859"/>
            <a:ext cx="2952987" cy="19918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37493E-1A4C-451E-BC11-DD374C4FB864}"/>
              </a:ext>
            </a:extLst>
          </p:cNvPr>
          <p:cNvSpPr/>
          <p:nvPr/>
        </p:nvSpPr>
        <p:spPr bwMode="auto">
          <a:xfrm>
            <a:off x="4256277" y="1681834"/>
            <a:ext cx="2952987" cy="47947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400" b="1">
                <a:solidFill>
                  <a:prstClr val="white"/>
                </a:solidFill>
              </a:rPr>
              <a:t>2.Predictive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C99AD5-BC08-4CF7-85FD-BC8D11B0D4E6}"/>
              </a:ext>
            </a:extLst>
          </p:cNvPr>
          <p:cNvSpPr/>
          <p:nvPr/>
        </p:nvSpPr>
        <p:spPr bwMode="auto">
          <a:xfrm>
            <a:off x="7760839" y="2798859"/>
            <a:ext cx="3418350" cy="20263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B6674-A76C-44E8-824E-093322DF779E}"/>
              </a:ext>
            </a:extLst>
          </p:cNvPr>
          <p:cNvSpPr/>
          <p:nvPr/>
        </p:nvSpPr>
        <p:spPr bwMode="auto">
          <a:xfrm>
            <a:off x="7743892" y="1649871"/>
            <a:ext cx="3418350" cy="47947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400" b="1">
                <a:solidFill>
                  <a:prstClr val="white"/>
                </a:solidFill>
              </a:rPr>
              <a:t>3.Cognitive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78FCD2-35BB-416F-A98A-8A907DE387A4}"/>
              </a:ext>
            </a:extLst>
          </p:cNvPr>
          <p:cNvSpPr txBox="1"/>
          <p:nvPr/>
        </p:nvSpPr>
        <p:spPr>
          <a:xfrm>
            <a:off x="761570" y="2215711"/>
            <a:ext cx="290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The use of different channels with ensuring consistency on channels &amp; media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EE8DE9-EAEA-4FAB-B904-74DA8E0AD055}"/>
              </a:ext>
            </a:extLst>
          </p:cNvPr>
          <p:cNvSpPr txBox="1"/>
          <p:nvPr/>
        </p:nvSpPr>
        <p:spPr>
          <a:xfrm>
            <a:off x="7887474" y="3762980"/>
            <a:ext cx="3131186" cy="40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100" b="1">
                <a:solidFill>
                  <a:srgbClr val="00463E"/>
                </a:solidFill>
              </a:rPr>
              <a:t>The execution-focused mapping of the touchpoints with a HCP.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8B477F0A-763E-4303-90E6-3C488D5C6523}"/>
              </a:ext>
            </a:extLst>
          </p:cNvPr>
          <p:cNvSpPr/>
          <p:nvPr/>
        </p:nvSpPr>
        <p:spPr bwMode="auto">
          <a:xfrm rot="5400000">
            <a:off x="7032614" y="3293516"/>
            <a:ext cx="950471" cy="31225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7DDE100C-F688-441C-B6EE-94F1899884FE}"/>
              </a:ext>
            </a:extLst>
          </p:cNvPr>
          <p:cNvSpPr/>
          <p:nvPr/>
        </p:nvSpPr>
        <p:spPr bwMode="auto">
          <a:xfrm rot="5400000">
            <a:off x="3480578" y="3293516"/>
            <a:ext cx="950471" cy="31225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564B72-8831-4DCC-8875-668A5169EB3E}"/>
              </a:ext>
            </a:extLst>
          </p:cNvPr>
          <p:cNvSpPr txBox="1"/>
          <p:nvPr/>
        </p:nvSpPr>
        <p:spPr>
          <a:xfrm>
            <a:off x="603551" y="4418002"/>
            <a:ext cx="320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/>
                </a:solidFill>
              </a:rPr>
              <a:t>illustrative</a:t>
            </a:r>
            <a:r>
              <a:rPr lang="en-GB" sz="1200" b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versions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D31826-4AF1-47BA-8ED7-CFD3E638377E}"/>
              </a:ext>
            </a:extLst>
          </p:cNvPr>
          <p:cNvSpPr txBox="1"/>
          <p:nvPr/>
        </p:nvSpPr>
        <p:spPr>
          <a:xfrm>
            <a:off x="4336790" y="4469701"/>
            <a:ext cx="26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/>
                </a:solidFill>
              </a:rPr>
              <a:t>executable</a:t>
            </a:r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 versions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05A9F8-EB0D-450E-B8AC-D519E0C39F10}"/>
              </a:ext>
            </a:extLst>
          </p:cNvPr>
          <p:cNvSpPr txBox="1"/>
          <p:nvPr/>
        </p:nvSpPr>
        <p:spPr>
          <a:xfrm>
            <a:off x="4196099" y="2215710"/>
            <a:ext cx="301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Utilizing all channels &amp; media to deliver a compelling and coherent journey experience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10D906-C8CB-4CCE-B6EB-04B462FA7A2D}"/>
              </a:ext>
            </a:extLst>
          </p:cNvPr>
          <p:cNvSpPr txBox="1"/>
          <p:nvPr/>
        </p:nvSpPr>
        <p:spPr>
          <a:xfrm>
            <a:off x="7735053" y="2185240"/>
            <a:ext cx="344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Channels and media deliver the right content to the right person in the right place at the right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275AAF-8AD6-4DAE-BA41-038F9316D0F6}"/>
              </a:ext>
            </a:extLst>
          </p:cNvPr>
          <p:cNvSpPr/>
          <p:nvPr/>
        </p:nvSpPr>
        <p:spPr>
          <a:xfrm>
            <a:off x="4477392" y="3775748"/>
            <a:ext cx="240924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00463E"/>
                </a:solidFill>
              </a:rPr>
              <a:t>Operationalize</a:t>
            </a:r>
            <a:r>
              <a:rPr lang="en-US"/>
              <a:t> </a:t>
            </a:r>
            <a:r>
              <a:rPr lang="en-US" sz="1100" b="1">
                <a:solidFill>
                  <a:srgbClr val="00463E"/>
                </a:solidFill>
              </a:rPr>
              <a:t>journey execution at scale</a:t>
            </a:r>
            <a:endParaRPr lang="LID4096" sz="1100" b="1">
              <a:solidFill>
                <a:srgbClr val="00463E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82B68628-614E-49FA-BC32-8CA3E699189E}"/>
              </a:ext>
            </a:extLst>
          </p:cNvPr>
          <p:cNvSpPr txBox="1">
            <a:spLocks/>
          </p:cNvSpPr>
          <p:nvPr/>
        </p:nvSpPr>
        <p:spPr>
          <a:xfrm>
            <a:off x="4111943" y="5418379"/>
            <a:ext cx="6740884" cy="1284501"/>
          </a:xfrm>
          <a:prstGeom prst="rect">
            <a:avLst/>
          </a:prstGeom>
        </p:spPr>
        <p:txBody>
          <a:bodyPr/>
          <a:lstStyle>
            <a:lvl1pPr marL="342900" indent="-34290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 sz="24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92117" indent="-295261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tabLst>
                <a:tab pos="973091" algn="l"/>
                <a:tab pos="1481067" algn="l"/>
              </a:tabLst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/>
              </a:defRPr>
            </a:lvl2pPr>
            <a:lvl3pPr marL="1030239" indent="-223827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>
                <a:tab pos="973091" algn="l"/>
                <a:tab pos="1481067" algn="l"/>
              </a:tabLst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/>
              </a:defRPr>
            </a:lvl3pPr>
            <a:lvl4pPr marL="1441381" indent="-231764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tabLst>
                <a:tab pos="973091" algn="l"/>
                <a:tab pos="1481067" algn="l"/>
              </a:tabLst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/>
              </a:defRPr>
            </a:lvl4pPr>
            <a:lvl5pPr marL="1800140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/>
              </a:defRPr>
            </a:lvl5pPr>
            <a:lvl6pPr marL="2257317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714495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171674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628852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1800" kern="0"/>
              <a:t>Move from messages to conversations with analytics.</a:t>
            </a:r>
          </a:p>
          <a:p>
            <a:pPr>
              <a:spcAft>
                <a:spcPts val="1200"/>
              </a:spcAft>
            </a:pPr>
            <a:r>
              <a:rPr lang="en-GB" sz="1800" kern="0"/>
              <a:t>Shift from targeting to near real time decision making. </a:t>
            </a:r>
          </a:p>
          <a:p>
            <a:pPr>
              <a:spcAft>
                <a:spcPts val="1200"/>
              </a:spcAft>
            </a:pPr>
            <a:r>
              <a:rPr lang="en-GB" sz="1800" kern="0"/>
              <a:t>The decision directs the experience.</a:t>
            </a:r>
            <a:endParaRPr lang="en-US" sz="1800" kern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F95FA4-9076-48CE-BA08-347054CAA671}"/>
              </a:ext>
            </a:extLst>
          </p:cNvPr>
          <p:cNvSpPr/>
          <p:nvPr/>
        </p:nvSpPr>
        <p:spPr bwMode="auto">
          <a:xfrm>
            <a:off x="761570" y="4945231"/>
            <a:ext cx="10417619" cy="39367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CEA9-9C82-4AB9-9005-F96F7A286751}"/>
              </a:ext>
            </a:extLst>
          </p:cNvPr>
          <p:cNvSpPr/>
          <p:nvPr/>
        </p:nvSpPr>
        <p:spPr>
          <a:xfrm>
            <a:off x="886365" y="2934140"/>
            <a:ext cx="281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Ensure the key touchpoints are defined so data connection can be valid.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BBED8-67EF-4FD4-A584-F3A76879454A}"/>
              </a:ext>
            </a:extLst>
          </p:cNvPr>
          <p:cNvSpPr/>
          <p:nvPr/>
        </p:nvSpPr>
        <p:spPr>
          <a:xfrm>
            <a:off x="4385840" y="2974898"/>
            <a:ext cx="2952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Execute journey boosters to ‘pilot’ journeys – building blocks for NBA engine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8857A9-77E7-494B-8F72-BDB15DD8C203}"/>
              </a:ext>
            </a:extLst>
          </p:cNvPr>
          <p:cNvSpPr/>
          <p:nvPr/>
        </p:nvSpPr>
        <p:spPr>
          <a:xfrm>
            <a:off x="8065672" y="3000351"/>
            <a:ext cx="295298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GB" sz="1200"/>
              <a:t>AI understands customer intent and manages the interaction</a:t>
            </a:r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AB02D8-90AF-4A92-95A2-DAE99E3BC556}"/>
              </a:ext>
            </a:extLst>
          </p:cNvPr>
          <p:cNvSpPr txBox="1"/>
          <p:nvPr/>
        </p:nvSpPr>
        <p:spPr>
          <a:xfrm>
            <a:off x="7963910" y="4489994"/>
            <a:ext cx="269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/>
                </a:solidFill>
              </a:rPr>
              <a:t>automated</a:t>
            </a:r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 versions</a:t>
            </a:r>
          </a:p>
        </p:txBody>
      </p:sp>
    </p:spTree>
    <p:extLst>
      <p:ext uri="{BB962C8B-B14F-4D97-AF65-F5344CB8AC3E}">
        <p14:creationId xmlns:p14="http://schemas.microsoft.com/office/powerpoint/2010/main" val="19916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43" grpId="0"/>
      <p:bldP spid="42" grpId="0" animBg="1"/>
      <p:bldP spid="46" grpId="0" animBg="1"/>
      <p:bldP spid="70" grpId="0" animBg="1"/>
      <p:bldP spid="71" grpId="0" animBg="1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43B122-48A8-420D-AEC1-C0561631574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16790"/>
            <a:ext cx="7620564" cy="4524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6F6CE-843F-48B5-B341-6F23F6D925A6}"/>
              </a:ext>
            </a:extLst>
          </p:cNvPr>
          <p:cNvSpPr txBox="1"/>
          <p:nvPr/>
        </p:nvSpPr>
        <p:spPr>
          <a:xfrm>
            <a:off x="899875" y="1297669"/>
            <a:ext cx="5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FFFF00"/>
                </a:highlight>
              </a:rPr>
              <a:t>Add to value slide?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260C55-FAD4-4751-AB14-43DB26BE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49650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30B41A-AB01-4D8C-832D-58AF0988FD45}"/>
              </a:ext>
            </a:extLst>
          </p:cNvPr>
          <p:cNvSpPr/>
          <p:nvPr/>
        </p:nvSpPr>
        <p:spPr bwMode="auto">
          <a:xfrm>
            <a:off x="1" y="1964866"/>
            <a:ext cx="12191999" cy="175662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What is the HCP Journeys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2B9E-E230-47FB-A6FE-35BE071FA1AB}"/>
              </a:ext>
            </a:extLst>
          </p:cNvPr>
          <p:cNvSpPr txBox="1"/>
          <p:nvPr/>
        </p:nvSpPr>
        <p:spPr>
          <a:xfrm>
            <a:off x="741584" y="2176880"/>
            <a:ext cx="748801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cross functional team is now </a:t>
            </a: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making the strategy a reality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by converting these foundations into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HCP Journeys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are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practical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actionable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the local level, </a:t>
            </a:r>
            <a:r>
              <a:rPr kumimoji="0" lang="en-GB" sz="20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secure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competitive differentiation and SOV.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Graphic 8" descr="Workflow with solid fill">
            <a:extLst>
              <a:ext uri="{FF2B5EF4-FFF2-40B4-BE49-F238E27FC236}">
                <a16:creationId xmlns:a16="http://schemas.microsoft.com/office/drawing/2014/main" id="{360C96CA-E312-495A-80EB-A8561477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7708" y="1941640"/>
            <a:ext cx="1781907" cy="1781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0C03F-4420-4065-8046-A11680A6BFCE}"/>
              </a:ext>
            </a:extLst>
          </p:cNvPr>
          <p:cNvSpPr txBox="1"/>
          <p:nvPr/>
        </p:nvSpPr>
        <p:spPr>
          <a:xfrm>
            <a:off x="741825" y="781539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Jyseleca has a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foundation of strategic planning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related to customer engagement, launch activity, detailed segmentation and market research.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83D98C7-0A7E-4B31-931E-6D8935D238DE}"/>
              </a:ext>
            </a:extLst>
          </p:cNvPr>
          <p:cNvSpPr/>
          <p:nvPr/>
        </p:nvSpPr>
        <p:spPr bwMode="auto">
          <a:xfrm rot="10800000">
            <a:off x="4243619" y="3933504"/>
            <a:ext cx="2711806" cy="435952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938A0-7B72-4354-A5BF-CC08E0775E04}"/>
              </a:ext>
            </a:extLst>
          </p:cNvPr>
          <p:cNvSpPr txBox="1"/>
          <p:nvPr/>
        </p:nvSpPr>
        <p:spPr>
          <a:xfrm>
            <a:off x="4264098" y="4806793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Clear Customer Journeys, for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RA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lang="en-US" b="1">
                <a:solidFill>
                  <a:schemeClr val="tx2"/>
                </a:solidFill>
                <a:latin typeface="Tahoma"/>
              </a:rPr>
              <a:t>&amp; IBD key markets</a:t>
            </a:r>
            <a:r>
              <a:rPr lang="en-US">
                <a:latin typeface="Tahoma"/>
              </a:rPr>
              <a:t>,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leveraging existing </a:t>
            </a:r>
            <a:r>
              <a:rPr lang="en-US" b="1">
                <a:solidFill>
                  <a:schemeClr val="tx2"/>
                </a:solidFill>
                <a:latin typeface="Tahoma"/>
              </a:rPr>
              <a:t>content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and </a:t>
            </a:r>
            <a:r>
              <a:rPr lang="en-US" b="1">
                <a:solidFill>
                  <a:schemeClr val="tx2"/>
                </a:solidFill>
                <a:latin typeface="Tahoma"/>
              </a:rPr>
              <a:t>channels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, that are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designed to quickly move HCPs through stages in the </a:t>
            </a:r>
            <a:r>
              <a:rPr lang="en-US" b="1">
                <a:solidFill>
                  <a:schemeClr val="tx2"/>
                </a:solidFill>
                <a:latin typeface="Tahoma"/>
              </a:rPr>
              <a:t>adoption ladder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1EC65F-5425-4717-B487-0EB9E599D825}"/>
              </a:ext>
            </a:extLst>
          </p:cNvPr>
          <p:cNvSpPr/>
          <p:nvPr/>
        </p:nvSpPr>
        <p:spPr bwMode="auto">
          <a:xfrm>
            <a:off x="1725101" y="4806793"/>
            <a:ext cx="22074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-107" charset="0"/>
              </a:rPr>
              <a:t>The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35543-AA1B-4A1D-BC30-B5DEEA5BC8E8}"/>
              </a:ext>
            </a:extLst>
          </p:cNvPr>
          <p:cNvSpPr txBox="1"/>
          <p:nvPr/>
        </p:nvSpPr>
        <p:spPr>
          <a:xfrm>
            <a:off x="-83889" y="6253614"/>
            <a:ext cx="378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FFFF00"/>
                </a:highlight>
              </a:rPr>
              <a:t>Next slide ‘what is an hcp journey’, and how it fits into everyday life</a:t>
            </a:r>
          </a:p>
        </p:txBody>
      </p:sp>
    </p:spTree>
    <p:extLst>
      <p:ext uri="{BB962C8B-B14F-4D97-AF65-F5344CB8AC3E}">
        <p14:creationId xmlns:p14="http://schemas.microsoft.com/office/powerpoint/2010/main" val="28236472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5A49-36A4-4163-82DC-A8C125CB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74" y="161794"/>
            <a:ext cx="10623061" cy="562311"/>
          </a:xfrm>
        </p:spPr>
        <p:txBody>
          <a:bodyPr/>
          <a:lstStyle/>
          <a:p>
            <a:r>
              <a:rPr lang="en-US" sz="3200"/>
              <a:t>Omnichannel HCP Journeys are critical now to reach competitive SOV and differentiate long term</a:t>
            </a:r>
            <a:endParaRPr lang="en-GB" sz="32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6E1B41-3B47-4D62-A2FB-C6F8125265CC}"/>
              </a:ext>
            </a:extLst>
          </p:cNvPr>
          <p:cNvGrpSpPr/>
          <p:nvPr/>
        </p:nvGrpSpPr>
        <p:grpSpPr>
          <a:xfrm>
            <a:off x="817851" y="2412045"/>
            <a:ext cx="4939385" cy="755703"/>
            <a:chOff x="780140" y="3121350"/>
            <a:chExt cx="4939385" cy="75570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F9ED32A-4F63-4C8B-B879-26749D3CDCCF}"/>
                </a:ext>
              </a:extLst>
            </p:cNvPr>
            <p:cNvSpPr/>
            <p:nvPr/>
          </p:nvSpPr>
          <p:spPr bwMode="auto">
            <a:xfrm>
              <a:off x="780140" y="3121350"/>
              <a:ext cx="4939385" cy="75570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682625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The traditional methods of engaging with HCPs </a:t>
              </a:r>
              <a:r>
                <a:rPr kumimoji="0" lang="en-GB" sz="11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 longer meets physician needs,</a:t>
              </a:r>
              <a:r>
                <a:rPr kumimoji="0" lang="en-GB" sz="1100" b="0" i="0" u="none" strike="noStrike" kern="120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and Galapagos aims to engage differently. </a:t>
              </a:r>
              <a:endPara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pic>
          <p:nvPicPr>
            <p:cNvPr id="5" name="Graphic 4" descr="Medicine with solid fill">
              <a:extLst>
                <a:ext uri="{FF2B5EF4-FFF2-40B4-BE49-F238E27FC236}">
                  <a16:creationId xmlns:a16="http://schemas.microsoft.com/office/drawing/2014/main" id="{EA9D05E3-F5FF-4A27-979C-492D9244C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305" y="3242949"/>
              <a:ext cx="480902" cy="480902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C32C92A-3419-4889-A300-211E41CD0005}"/>
              </a:ext>
            </a:extLst>
          </p:cNvPr>
          <p:cNvSpPr txBox="1"/>
          <p:nvPr/>
        </p:nvSpPr>
        <p:spPr>
          <a:xfrm>
            <a:off x="823587" y="1935998"/>
            <a:ext cx="5034455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Why ?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B3FB044-CFC4-4F38-A58B-EA9BDE781B1F}"/>
              </a:ext>
            </a:extLst>
          </p:cNvPr>
          <p:cNvSpPr/>
          <p:nvPr/>
        </p:nvSpPr>
        <p:spPr bwMode="auto">
          <a:xfrm>
            <a:off x="820990" y="5370375"/>
            <a:ext cx="4939385" cy="755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8262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Clear and consistent HCP Journeys are the foundation of more advanced marketing techniques and </a:t>
            </a:r>
            <a:r>
              <a:rPr lang="en-GB" sz="1100" b="1">
                <a:solidFill>
                  <a:schemeClr val="accent1"/>
                </a:solidFill>
                <a:latin typeface="Tahoma"/>
              </a:rPr>
              <a:t>efficiencies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E92545-6D60-457B-A9C9-F05CA9BEAD85}"/>
              </a:ext>
            </a:extLst>
          </p:cNvPr>
          <p:cNvSpPr/>
          <p:nvPr/>
        </p:nvSpPr>
        <p:spPr bwMode="auto">
          <a:xfrm>
            <a:off x="7286921" y="2742415"/>
            <a:ext cx="4389264" cy="995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82625"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222222"/>
                </a:solidFill>
              </a:rPr>
              <a:t>HCP Journeys are an effective way to </a:t>
            </a:r>
            <a:r>
              <a:rPr lang="en-GB" sz="1200" b="1">
                <a:solidFill>
                  <a:schemeClr val="accent1"/>
                </a:solidFill>
              </a:rPr>
              <a:t>align</a:t>
            </a:r>
            <a:r>
              <a:rPr lang="en-GB" sz="1200">
                <a:solidFill>
                  <a:srgbClr val="222222"/>
                </a:solidFill>
              </a:rPr>
              <a:t> the sales, marketing, and medical functions effectively.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AF03EE-B890-4A6C-B456-57D43E4F20FB}"/>
              </a:ext>
            </a:extLst>
          </p:cNvPr>
          <p:cNvSpPr/>
          <p:nvPr/>
        </p:nvSpPr>
        <p:spPr bwMode="auto">
          <a:xfrm>
            <a:off x="817851" y="3251768"/>
            <a:ext cx="4939385" cy="755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8262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is working in a </a:t>
            </a:r>
            <a:r>
              <a:rPr lang="en-GB" sz="1100" b="1">
                <a:solidFill>
                  <a:schemeClr val="accent1"/>
                </a:solidFill>
                <a:latin typeface="Tahoma"/>
              </a:rPr>
              <a:t>highly competitive landscape</a:t>
            </a: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and reaching competitive SOV is key </a:t>
            </a:r>
          </a:p>
        </p:txBody>
      </p:sp>
      <p:pic>
        <p:nvPicPr>
          <p:cNvPr id="17" name="Graphic 16" descr="Circles with lines with solid fill">
            <a:extLst>
              <a:ext uri="{FF2B5EF4-FFF2-40B4-BE49-F238E27FC236}">
                <a16:creationId xmlns:a16="http://schemas.microsoft.com/office/drawing/2014/main" id="{E20B0DCD-0E78-42C1-B099-EAD8266CE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5099" y="2953271"/>
            <a:ext cx="567771" cy="567771"/>
          </a:xfrm>
          <a:prstGeom prst="rect">
            <a:avLst/>
          </a:prstGeom>
        </p:spPr>
      </p:pic>
      <p:pic>
        <p:nvPicPr>
          <p:cNvPr id="25" name="Graphic 24" descr="Hockey Stick Curve Graph with solid fill">
            <a:extLst>
              <a:ext uri="{FF2B5EF4-FFF2-40B4-BE49-F238E27FC236}">
                <a16:creationId xmlns:a16="http://schemas.microsoft.com/office/drawing/2014/main" id="{DCAD1E79-D4AD-47A0-ACA2-BDEDF45056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932" y="5518274"/>
            <a:ext cx="469232" cy="46923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8F3031B-22EB-415E-A9CE-9A3425936CC2}"/>
              </a:ext>
            </a:extLst>
          </p:cNvPr>
          <p:cNvSpPr/>
          <p:nvPr/>
        </p:nvSpPr>
        <p:spPr bwMode="auto">
          <a:xfrm>
            <a:off x="7286921" y="4151165"/>
            <a:ext cx="4389264" cy="995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826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222222"/>
                </a:solidFill>
              </a:rPr>
              <a:t>Omnichannel journeys have potential to </a:t>
            </a:r>
            <a:r>
              <a:rPr lang="en-GB" sz="1200" b="1">
                <a:solidFill>
                  <a:schemeClr val="accent1"/>
                </a:solidFill>
              </a:rPr>
              <a:t>differentiate</a:t>
            </a:r>
            <a:r>
              <a:rPr lang="en-GB" sz="1200">
                <a:solidFill>
                  <a:srgbClr val="222222"/>
                </a:solidFill>
              </a:rPr>
              <a:t> by delivering a personalised HCP experience in the first 6 month post launch which are decisive</a:t>
            </a:r>
          </a:p>
        </p:txBody>
      </p:sp>
      <p:pic>
        <p:nvPicPr>
          <p:cNvPr id="59" name="Graphic 58" descr="Doctor female with solid fill">
            <a:extLst>
              <a:ext uri="{FF2B5EF4-FFF2-40B4-BE49-F238E27FC236}">
                <a16:creationId xmlns:a16="http://schemas.microsoft.com/office/drawing/2014/main" id="{B7DF1920-0CA5-4A80-A9E3-2019D9B00A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899" y="3353801"/>
            <a:ext cx="567771" cy="567771"/>
          </a:xfrm>
          <a:prstGeom prst="rect">
            <a:avLst/>
          </a:prstGeom>
        </p:spPr>
      </p:pic>
      <p:pic>
        <p:nvPicPr>
          <p:cNvPr id="61" name="Graphic 60" descr="Checkbox Checked with solid fill">
            <a:extLst>
              <a:ext uri="{FF2B5EF4-FFF2-40B4-BE49-F238E27FC236}">
                <a16:creationId xmlns:a16="http://schemas.microsoft.com/office/drawing/2014/main" id="{0451E5C8-375E-4D17-A2DB-058FBB9A62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54431" y="4340622"/>
            <a:ext cx="567771" cy="567771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3B4D7BE-C8B5-40F2-AA83-9656CD0ABDE4}"/>
              </a:ext>
            </a:extLst>
          </p:cNvPr>
          <p:cNvSpPr/>
          <p:nvPr/>
        </p:nvSpPr>
        <p:spPr bwMode="auto">
          <a:xfrm rot="5400000">
            <a:off x="5195726" y="3783702"/>
            <a:ext cx="2711806" cy="435952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32078-7352-42E5-9444-14FD17082B88}"/>
              </a:ext>
            </a:extLst>
          </p:cNvPr>
          <p:cNvSpPr txBox="1"/>
          <p:nvPr/>
        </p:nvSpPr>
        <p:spPr>
          <a:xfrm>
            <a:off x="7346022" y="2325468"/>
            <a:ext cx="5034455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What is the Value?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777A9-3D41-48FB-AE87-0C4B297132C6}"/>
              </a:ext>
            </a:extLst>
          </p:cNvPr>
          <p:cNvSpPr txBox="1"/>
          <p:nvPr/>
        </p:nvSpPr>
        <p:spPr>
          <a:xfrm>
            <a:off x="5346764" y="6535134"/>
            <a:ext cx="5048926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McKinsey -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From product to customer experience: The new way to launch in pharma</a:t>
            </a:r>
          </a:p>
          <a:p>
            <a:pPr marL="228600" marR="0" lvl="0" indent="-22860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Tx/>
              <a:buAutoNum type="arabicPeriod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McKinsey- Marketing’s Holy Grail: Personalization at Scale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5E22B-647B-4D48-828C-15487408F394}"/>
              </a:ext>
            </a:extLst>
          </p:cNvPr>
          <p:cNvSpPr txBox="1"/>
          <p:nvPr/>
        </p:nvSpPr>
        <p:spPr>
          <a:xfrm>
            <a:off x="823587" y="4099180"/>
            <a:ext cx="5034455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Why now?</a:t>
            </a:r>
          </a:p>
        </p:txBody>
      </p:sp>
      <p:sp>
        <p:nvSpPr>
          <p:cNvPr id="28" name="Rectangle: Rounded Corners 46">
            <a:extLst>
              <a:ext uri="{FF2B5EF4-FFF2-40B4-BE49-F238E27FC236}">
                <a16:creationId xmlns:a16="http://schemas.microsoft.com/office/drawing/2014/main" id="{A4689F67-B9A8-1B45-822C-64BAF553D941}"/>
              </a:ext>
            </a:extLst>
          </p:cNvPr>
          <p:cNvSpPr/>
          <p:nvPr/>
        </p:nvSpPr>
        <p:spPr bwMode="auto">
          <a:xfrm>
            <a:off x="778774" y="4522420"/>
            <a:ext cx="4939385" cy="755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826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000000"/>
                </a:solidFill>
              </a:rPr>
              <a:t>Designing these journeys at the period of </a:t>
            </a:r>
            <a:r>
              <a:rPr lang="en-US" sz="1100" b="1">
                <a:solidFill>
                  <a:schemeClr val="accent1"/>
                </a:solidFill>
                <a:latin typeface="Tahoma"/>
              </a:rPr>
              <a:t>ISP</a:t>
            </a:r>
            <a:r>
              <a:rPr lang="en-US" sz="1100">
                <a:solidFill>
                  <a:srgbClr val="000000"/>
                </a:solidFill>
              </a:rPr>
              <a:t> will provide </a:t>
            </a:r>
            <a:r>
              <a:rPr lang="en-US" sz="1100" b="1">
                <a:solidFill>
                  <a:schemeClr val="accent1"/>
                </a:solidFill>
                <a:latin typeface="Tahoma"/>
              </a:rPr>
              <a:t>long term benefit</a:t>
            </a:r>
            <a:r>
              <a:rPr lang="en-US" sz="1100">
                <a:solidFill>
                  <a:srgbClr val="000000"/>
                </a:solidFill>
              </a:rPr>
              <a:t> to the countries</a:t>
            </a:r>
            <a:endParaRPr lang="en-GB" sz="1100" b="1">
              <a:solidFill>
                <a:srgbClr val="000000"/>
              </a:solidFill>
            </a:endParaRPr>
          </a:p>
        </p:txBody>
      </p:sp>
      <p:pic>
        <p:nvPicPr>
          <p:cNvPr id="57" name="Graphic 56" descr="Target with solid fill">
            <a:extLst>
              <a:ext uri="{FF2B5EF4-FFF2-40B4-BE49-F238E27FC236}">
                <a16:creationId xmlns:a16="http://schemas.microsoft.com/office/drawing/2014/main" id="{6A5E1847-B7A6-4A7B-890E-D8BC87B09B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932" y="4650315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70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30B41A-AB01-4D8C-832D-58AF0988FD45}"/>
              </a:ext>
            </a:extLst>
          </p:cNvPr>
          <p:cNvSpPr/>
          <p:nvPr/>
        </p:nvSpPr>
        <p:spPr bwMode="auto">
          <a:xfrm>
            <a:off x="3177" y="1809593"/>
            <a:ext cx="5845528" cy="359917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9FD3-940B-47A0-A95C-C08F270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What is the HCP Journeys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2B9E-E230-47FB-A6FE-35BE071FA1AB}"/>
              </a:ext>
            </a:extLst>
          </p:cNvPr>
          <p:cNvSpPr txBox="1"/>
          <p:nvPr/>
        </p:nvSpPr>
        <p:spPr>
          <a:xfrm>
            <a:off x="362167" y="2135728"/>
            <a:ext cx="4451373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cross functional team is </a:t>
            </a:r>
            <a:r>
              <a:rPr lang="en-GB" sz="2000">
                <a:solidFill>
                  <a:schemeClr val="bg1"/>
                </a:solidFill>
                <a:latin typeface="arial"/>
                <a:cs typeface="arial"/>
              </a:rPr>
              <a:t>now making strategy a reality,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creating HCP Journeys that bring together existing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content, OC channels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research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…into </a:t>
            </a:r>
            <a:r>
              <a:rPr lang="en-GB" sz="2000">
                <a:solidFill>
                  <a:schemeClr val="bg1"/>
                </a:solidFill>
                <a:latin typeface="arial"/>
                <a:cs typeface="arial"/>
              </a:rPr>
              <a:t>maps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guide the rapid movement </a:t>
            </a:r>
            <a:r>
              <a:rPr lang="en-GB" sz="200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HCPs through stages in the adoption ladder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</p:txBody>
      </p:sp>
      <p:pic>
        <p:nvPicPr>
          <p:cNvPr id="9" name="Graphic 8" descr="Workflow with solid fill">
            <a:extLst>
              <a:ext uri="{FF2B5EF4-FFF2-40B4-BE49-F238E27FC236}">
                <a16:creationId xmlns:a16="http://schemas.microsoft.com/office/drawing/2014/main" id="{360C96CA-E312-495A-80EB-A8561477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873" y="1904523"/>
            <a:ext cx="755703" cy="755703"/>
          </a:xfrm>
          <a:prstGeom prst="rect">
            <a:avLst/>
          </a:prstGeom>
        </p:spPr>
      </p:pic>
      <p:pic>
        <p:nvPicPr>
          <p:cNvPr id="12" name="Picture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97372D1-E36D-4B6B-8037-53078292E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0"/>
          <a:stretch/>
        </p:blipFill>
        <p:spPr>
          <a:xfrm>
            <a:off x="6645221" y="2089822"/>
            <a:ext cx="5033211" cy="297138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5E0DA-1C9E-4046-A957-B64D5958B87D}"/>
              </a:ext>
            </a:extLst>
          </p:cNvPr>
          <p:cNvSpPr txBox="1"/>
          <p:nvPr/>
        </p:nvSpPr>
        <p:spPr>
          <a:xfrm>
            <a:off x="7150999" y="5096102"/>
            <a:ext cx="415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i="1">
                <a:solidFill>
                  <a:schemeClr val="bg2"/>
                </a:solidFill>
              </a:rPr>
              <a:t>Illustrative example</a:t>
            </a:r>
          </a:p>
        </p:txBody>
      </p:sp>
    </p:spTree>
    <p:extLst>
      <p:ext uri="{BB962C8B-B14F-4D97-AF65-F5344CB8AC3E}">
        <p14:creationId xmlns:p14="http://schemas.microsoft.com/office/powerpoint/2010/main" val="29595900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955C2-A5D2-4C4F-971D-86DDC218A6A7}"/>
              </a:ext>
            </a:extLst>
          </p:cNvPr>
          <p:cNvSpPr/>
          <p:nvPr/>
        </p:nvSpPr>
        <p:spPr bwMode="auto">
          <a:xfrm>
            <a:off x="852612" y="1757030"/>
            <a:ext cx="2819444" cy="48291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C5339-2CBA-49DF-98B1-A5480BAA603B}"/>
              </a:ext>
            </a:extLst>
          </p:cNvPr>
          <p:cNvSpPr/>
          <p:nvPr/>
        </p:nvSpPr>
        <p:spPr bwMode="auto">
          <a:xfrm>
            <a:off x="852612" y="1309523"/>
            <a:ext cx="2819444" cy="47947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Leverage existing material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6513A-978A-49C2-A561-5B8FB6A83BB7}"/>
              </a:ext>
            </a:extLst>
          </p:cNvPr>
          <p:cNvSpPr txBox="1"/>
          <p:nvPr/>
        </p:nvSpPr>
        <p:spPr>
          <a:xfrm>
            <a:off x="1088350" y="1810751"/>
            <a:ext cx="23525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 | Segmentation Channels | Content</a:t>
            </a:r>
          </a:p>
        </p:txBody>
      </p:sp>
      <p:pic>
        <p:nvPicPr>
          <p:cNvPr id="44" name="Picture 43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9EB2DFFD-5242-4ED6-8055-DC8471B5A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683" y="3727675"/>
            <a:ext cx="505787" cy="505787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E2149AF-7274-47FC-9CF4-0A4E28AB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83" y="4219414"/>
            <a:ext cx="505787" cy="505787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830B73B6-66DC-4E3B-BE7C-A445A46938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4866" y="3727675"/>
            <a:ext cx="505787" cy="5057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1DB85A-F80C-49FF-8A9C-CBE308A3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866" y="4219414"/>
            <a:ext cx="505787" cy="5057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D6E9CED-0AB6-4DA2-B29B-07455FB44B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51" r="19948"/>
          <a:stretch/>
        </p:blipFill>
        <p:spPr>
          <a:xfrm>
            <a:off x="1602230" y="5020836"/>
            <a:ext cx="1268046" cy="113744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56606A-820B-4753-B57B-97556E009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806" y="2350923"/>
            <a:ext cx="1060336" cy="8631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328692C-02E8-4BD6-833B-A0F2EAE1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9" y="162103"/>
            <a:ext cx="11407531" cy="626042"/>
          </a:xfrm>
        </p:spPr>
        <p:txBody>
          <a:bodyPr/>
          <a:lstStyle/>
          <a:p>
            <a:r>
              <a:rPr lang="en-US" sz="2800"/>
              <a:t>The approach builds upon a foundation of Jyseleca research, segmentation and content.</a:t>
            </a:r>
            <a:endParaRPr lang="en-GB" sz="2800"/>
          </a:p>
        </p:txBody>
      </p:sp>
      <p:pic>
        <p:nvPicPr>
          <p:cNvPr id="36" name="Google Shape;1324;p4" descr="Icon&#10;&#10;Description automatically generated">
            <a:extLst>
              <a:ext uri="{FF2B5EF4-FFF2-40B4-BE49-F238E27FC236}">
                <a16:creationId xmlns:a16="http://schemas.microsoft.com/office/drawing/2014/main" id="{0908C001-4E75-480F-AD02-463B958C453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744" y="3744132"/>
            <a:ext cx="507346" cy="48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C0DD07D-E4AF-4A1E-9999-2D0DC27C7F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8014" y="3744132"/>
            <a:ext cx="507346" cy="48933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637EE36-066E-4101-A371-0085B02A7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417" y="4219414"/>
            <a:ext cx="507346" cy="489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78295-4388-485B-B111-A2914777B810}"/>
              </a:ext>
            </a:extLst>
          </p:cNvPr>
          <p:cNvSpPr txBox="1"/>
          <p:nvPr/>
        </p:nvSpPr>
        <p:spPr>
          <a:xfrm>
            <a:off x="2337988" y="3328059"/>
            <a:ext cx="10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>
                <a:solidFill>
                  <a:schemeClr val="bg1">
                    <a:lumMod val="50000"/>
                  </a:schemeClr>
                </a:solidFill>
              </a:rPr>
              <a:t>RA Segmentation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8DA3B-64AE-4617-A655-73F090EB9EBE}"/>
              </a:ext>
            </a:extLst>
          </p:cNvPr>
          <p:cNvSpPr txBox="1"/>
          <p:nvPr/>
        </p:nvSpPr>
        <p:spPr>
          <a:xfrm>
            <a:off x="1053307" y="3322284"/>
            <a:ext cx="1081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>
                <a:solidFill>
                  <a:schemeClr val="bg1">
                    <a:lumMod val="50000"/>
                  </a:schemeClr>
                </a:solidFill>
              </a:rPr>
              <a:t>IBD Segmentation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C4B81-13E2-4134-83C3-C3070022ABD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859"/>
          <a:stretch/>
        </p:blipFill>
        <p:spPr>
          <a:xfrm>
            <a:off x="1091763" y="2361782"/>
            <a:ext cx="931800" cy="8631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83CCDBC-52D8-4214-AF43-0DCFD0313806}"/>
              </a:ext>
            </a:extLst>
          </p:cNvPr>
          <p:cNvSpPr/>
          <p:nvPr/>
        </p:nvSpPr>
        <p:spPr bwMode="auto">
          <a:xfrm>
            <a:off x="4311936" y="1754538"/>
            <a:ext cx="3429972" cy="48291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37493E-1A4C-451E-BC11-DD374C4FB864}"/>
              </a:ext>
            </a:extLst>
          </p:cNvPr>
          <p:cNvSpPr/>
          <p:nvPr/>
        </p:nvSpPr>
        <p:spPr bwMode="auto">
          <a:xfrm>
            <a:off x="4311936" y="1307031"/>
            <a:ext cx="3418350" cy="47947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400" b="1">
                <a:solidFill>
                  <a:prstClr val="white"/>
                </a:solidFill>
              </a:rPr>
              <a:t>Deploy unique methodology across indications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C99AD5-BC08-4CF7-85FD-BC8D11B0D4E6}"/>
              </a:ext>
            </a:extLst>
          </p:cNvPr>
          <p:cNvSpPr/>
          <p:nvPr/>
        </p:nvSpPr>
        <p:spPr bwMode="auto">
          <a:xfrm>
            <a:off x="8419253" y="1769628"/>
            <a:ext cx="3418350" cy="2349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B6674-A76C-44E8-824E-093322DF779E}"/>
              </a:ext>
            </a:extLst>
          </p:cNvPr>
          <p:cNvSpPr/>
          <p:nvPr/>
        </p:nvSpPr>
        <p:spPr bwMode="auto">
          <a:xfrm>
            <a:off x="8419253" y="1322120"/>
            <a:ext cx="3418350" cy="47947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GB" sz="1400" b="1">
                <a:solidFill>
                  <a:prstClr val="white"/>
                </a:solidFill>
              </a:rPr>
              <a:t>Develop the Journeys 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02CF2A6-4866-41BB-872E-DDA32398F40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7952" t="1417" r="8806" b="5842"/>
          <a:stretch/>
        </p:blipFill>
        <p:spPr>
          <a:xfrm>
            <a:off x="4438627" y="4803967"/>
            <a:ext cx="2699603" cy="109087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A6034C4-6E94-42A4-B422-AA9DFD75F686}"/>
              </a:ext>
            </a:extLst>
          </p:cNvPr>
          <p:cNvSpPr txBox="1"/>
          <p:nvPr/>
        </p:nvSpPr>
        <p:spPr>
          <a:xfrm>
            <a:off x="4428532" y="4372465"/>
            <a:ext cx="26996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>
                <a:solidFill>
                  <a:schemeClr val="bg1">
                    <a:lumMod val="50000"/>
                  </a:schemeClr>
                </a:solidFill>
              </a:rPr>
              <a:t>Content alignment to segmentation and adoption ladder stage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78FCD2-35BB-416F-A98A-8A907DE387A4}"/>
              </a:ext>
            </a:extLst>
          </p:cNvPr>
          <p:cNvSpPr txBox="1"/>
          <p:nvPr/>
        </p:nvSpPr>
        <p:spPr>
          <a:xfrm>
            <a:off x="4424859" y="1952071"/>
            <a:ext cx="26996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>
                <a:solidFill>
                  <a:schemeClr val="bg1">
                    <a:lumMod val="50000"/>
                  </a:schemeClr>
                </a:solidFill>
              </a:rPr>
              <a:t>Adoption Ladder consolidation &amp; consistent format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EE8DE9-EAEA-4FAB-B904-74DA8E0AD055}"/>
              </a:ext>
            </a:extLst>
          </p:cNvPr>
          <p:cNvSpPr txBox="1"/>
          <p:nvPr/>
        </p:nvSpPr>
        <p:spPr>
          <a:xfrm>
            <a:off x="8562809" y="1858656"/>
            <a:ext cx="3131186" cy="40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100" b="1">
                <a:solidFill>
                  <a:srgbClr val="00463E"/>
                </a:solidFill>
              </a:rPr>
              <a:t>The execution-focused mapping of the touchpoints with a HCP.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8B477F0A-763E-4303-90E6-3C488D5C6523}"/>
              </a:ext>
            </a:extLst>
          </p:cNvPr>
          <p:cNvSpPr/>
          <p:nvPr/>
        </p:nvSpPr>
        <p:spPr bwMode="auto">
          <a:xfrm rot="5400000">
            <a:off x="7566409" y="3625630"/>
            <a:ext cx="950471" cy="31225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7DDE100C-F688-441C-B6EE-94F1899884FE}"/>
              </a:ext>
            </a:extLst>
          </p:cNvPr>
          <p:cNvSpPr/>
          <p:nvPr/>
        </p:nvSpPr>
        <p:spPr bwMode="auto">
          <a:xfrm rot="5400000">
            <a:off x="3536237" y="3635422"/>
            <a:ext cx="950471" cy="31225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98" name="Picture 97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9F7997E3-DEE4-4AF6-B070-420E7310C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94" y="2623924"/>
            <a:ext cx="1814874" cy="1163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564B72-8831-4DCC-8875-668A5169EB3E}"/>
              </a:ext>
            </a:extLst>
          </p:cNvPr>
          <p:cNvSpPr txBox="1"/>
          <p:nvPr/>
        </p:nvSpPr>
        <p:spPr>
          <a:xfrm>
            <a:off x="8539974" y="2921683"/>
            <a:ext cx="131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/>
                </a:solidFill>
              </a:rPr>
              <a:t>International</a:t>
            </a:r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 Versions</a:t>
            </a:r>
          </a:p>
        </p:txBody>
      </p:sp>
      <p:pic>
        <p:nvPicPr>
          <p:cNvPr id="100" name="Picture 9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2171547-90D9-4B2A-92E0-7F5E11B797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94" y="4708744"/>
            <a:ext cx="1814874" cy="1163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2D31826-4AF1-47BA-8ED7-CFD3E638377E}"/>
              </a:ext>
            </a:extLst>
          </p:cNvPr>
          <p:cNvSpPr txBox="1"/>
          <p:nvPr/>
        </p:nvSpPr>
        <p:spPr>
          <a:xfrm>
            <a:off x="8381788" y="5035078"/>
            <a:ext cx="14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/>
                </a:solidFill>
              </a:rPr>
              <a:t>Country specific</a:t>
            </a:r>
            <a:r>
              <a:rPr lang="en-GB" sz="1200">
                <a:solidFill>
                  <a:schemeClr val="bg1">
                    <a:lumMod val="50000"/>
                  </a:schemeClr>
                </a:solidFill>
              </a:rPr>
              <a:t> versions</a:t>
            </a:r>
          </a:p>
          <a:p>
            <a:pPr algn="ctr"/>
            <a:endParaRPr lang="en-GB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74CE396A-0019-417B-A039-337D8139B556}"/>
              </a:ext>
            </a:extLst>
          </p:cNvPr>
          <p:cNvSpPr/>
          <p:nvPr/>
        </p:nvSpPr>
        <p:spPr bwMode="auto">
          <a:xfrm rot="10800000">
            <a:off x="9522714" y="4307950"/>
            <a:ext cx="950471" cy="31225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466A28-35AD-4841-985A-8BC24638A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8627" y="2453804"/>
            <a:ext cx="2708779" cy="151123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068154-F01A-2F41-BE35-5A18BB322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1027" y="2606204"/>
            <a:ext cx="2708779" cy="151123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BF1F885-75CF-DF42-A805-0A84ADFF369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7952" t="1417" r="8806" b="5842"/>
          <a:stretch/>
        </p:blipFill>
        <p:spPr>
          <a:xfrm>
            <a:off x="4591027" y="4956367"/>
            <a:ext cx="2699603" cy="109087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6052D-BA9A-E846-8845-C83BE2F4DBEA}"/>
              </a:ext>
            </a:extLst>
          </p:cNvPr>
          <p:cNvSpPr txBox="1"/>
          <p:nvPr/>
        </p:nvSpPr>
        <p:spPr>
          <a:xfrm>
            <a:off x="1009740" y="6349803"/>
            <a:ext cx="2656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I</a:t>
            </a:r>
            <a:r>
              <a:rPr lang="en-FR" sz="1100"/>
              <a:t>nternational cross functional teamwork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234779-D9AB-F54B-95CA-352786A3E22E}"/>
              </a:ext>
            </a:extLst>
          </p:cNvPr>
          <p:cNvSpPr txBox="1"/>
          <p:nvPr/>
        </p:nvSpPr>
        <p:spPr>
          <a:xfrm>
            <a:off x="4460180" y="6349803"/>
            <a:ext cx="2656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I</a:t>
            </a:r>
            <a:r>
              <a:rPr lang="en-FR" sz="1100"/>
              <a:t>nternational cross functional teamwork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8482D3-62BC-C14C-A8E0-393644851A99}"/>
              </a:ext>
            </a:extLst>
          </p:cNvPr>
          <p:cNvSpPr txBox="1"/>
          <p:nvPr/>
        </p:nvSpPr>
        <p:spPr>
          <a:xfrm>
            <a:off x="8751034" y="3888408"/>
            <a:ext cx="2656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I</a:t>
            </a:r>
            <a:r>
              <a:rPr lang="en-FR" sz="1100"/>
              <a:t>nternational cross functional teamwork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D8F6F-3031-824E-A198-44ACD8280179}"/>
              </a:ext>
            </a:extLst>
          </p:cNvPr>
          <p:cNvSpPr/>
          <p:nvPr/>
        </p:nvSpPr>
        <p:spPr>
          <a:xfrm>
            <a:off x="743915" y="6635586"/>
            <a:ext cx="42527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/>
              <a:t>Not In Scope : Rep execution training, Journey orchestration pilots</a:t>
            </a:r>
          </a:p>
        </p:txBody>
      </p:sp>
    </p:spTree>
    <p:extLst>
      <p:ext uri="{BB962C8B-B14F-4D97-AF65-F5344CB8AC3E}">
        <p14:creationId xmlns:p14="http://schemas.microsoft.com/office/powerpoint/2010/main" val="39013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43" grpId="0"/>
      <p:bldP spid="42" grpId="0" animBg="1"/>
      <p:bldP spid="46" grpId="0" animBg="1"/>
      <p:bldP spid="70" grpId="0" animBg="1"/>
      <p:bldP spid="71" grpId="0" animBg="1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28" y="248721"/>
            <a:ext cx="10810627" cy="623862"/>
          </a:xfrm>
        </p:spPr>
        <p:txBody>
          <a:bodyPr/>
          <a:lstStyle/>
          <a:p>
            <a:r>
              <a:rPr lang="en-GB"/>
              <a:t>How we are making this a reality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9F6AF6-8D70-457B-9D1B-573B6BD9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08131"/>
              </p:ext>
            </p:extLst>
          </p:nvPr>
        </p:nvGraphicFramePr>
        <p:xfrm>
          <a:off x="650837" y="2073860"/>
          <a:ext cx="10730940" cy="457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15396">
                  <a:extLst>
                    <a:ext uri="{9D8B030D-6E8A-4147-A177-3AD203B41FA5}">
                      <a16:colId xmlns:a16="http://schemas.microsoft.com/office/drawing/2014/main" val="4006519837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891256040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481051076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3868200511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3010402749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3788832395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230831267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685358939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1906764021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2205092726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2997574665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3662870595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2908892801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2041678859"/>
                    </a:ext>
                  </a:extLst>
                </a:gridCol>
                <a:gridCol w="715396">
                  <a:extLst>
                    <a:ext uri="{9D8B030D-6E8A-4147-A177-3AD203B41FA5}">
                      <a16:colId xmlns:a16="http://schemas.microsoft.com/office/drawing/2014/main" val="1217476365"/>
                    </a:ext>
                  </a:extLst>
                </a:gridCol>
              </a:tblGrid>
              <a:tr h="139367">
                <a:tc gridSpan="3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97917"/>
                  </a:ext>
                </a:extLst>
              </a:tr>
              <a:tr h="131168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15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22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nd</a:t>
                      </a: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29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12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19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26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rd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10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17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24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endParaRPr lang="en-US" sz="8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31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st</a:t>
                      </a: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7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14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th</a:t>
                      </a: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21</a:t>
                      </a:r>
                      <a:r>
                        <a:rPr lang="en-US" sz="800" baseline="30000">
                          <a:solidFill>
                            <a:schemeClr val="tx2"/>
                          </a:solidFill>
                        </a:rPr>
                        <a:t>st</a:t>
                      </a:r>
                      <a:r>
                        <a:rPr lang="en-US" sz="80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96021"/>
                  </a:ext>
                </a:extLst>
              </a:tr>
            </a:tbl>
          </a:graphicData>
        </a:graphic>
      </p:graphicFrame>
      <p:sp>
        <p:nvSpPr>
          <p:cNvPr id="57" name="Pentagon 26">
            <a:extLst>
              <a:ext uri="{FF2B5EF4-FFF2-40B4-BE49-F238E27FC236}">
                <a16:creationId xmlns:a16="http://schemas.microsoft.com/office/drawing/2014/main" id="{3117B1F0-B39E-425C-B8EF-B0F7297A9DCA}"/>
              </a:ext>
            </a:extLst>
          </p:cNvPr>
          <p:cNvSpPr/>
          <p:nvPr/>
        </p:nvSpPr>
        <p:spPr bwMode="auto">
          <a:xfrm>
            <a:off x="650835" y="2637864"/>
            <a:ext cx="2930565" cy="70096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Leverage existing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Creation of consolidated, granular Adoption Ladder, to bring clarity to the brand strategy, research</a:t>
            </a:r>
            <a:r>
              <a:rPr lang="en-US" sz="900">
                <a:solidFill>
                  <a:prstClr val="white"/>
                </a:solidFill>
                <a:latin typeface="Tahoma"/>
              </a:rPr>
              <a:t> and </a:t>
            </a:r>
            <a:r>
              <a:rPr kumimoji="0" lang="en-US" sz="9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385BF-306B-496F-B976-2A6B1D3EA27F}"/>
              </a:ext>
            </a:extLst>
          </p:cNvPr>
          <p:cNvSpPr/>
          <p:nvPr/>
        </p:nvSpPr>
        <p:spPr bwMode="auto">
          <a:xfrm>
            <a:off x="650830" y="3384731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Brand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 - RA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47DF2A-2C1F-43B2-82BD-A6EF83EC0B84}"/>
              </a:ext>
            </a:extLst>
          </p:cNvPr>
          <p:cNvSpPr/>
          <p:nvPr/>
        </p:nvSpPr>
        <p:spPr bwMode="auto">
          <a:xfrm>
            <a:off x="650830" y="3653102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Brand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 - IBD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3C9C4B-CB20-4E1B-9BA2-9792C47751D3}"/>
              </a:ext>
            </a:extLst>
          </p:cNvPr>
          <p:cNvSpPr/>
          <p:nvPr/>
        </p:nvSpPr>
        <p:spPr bwMode="auto">
          <a:xfrm>
            <a:off x="650830" y="3921473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CI&amp;E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 - OC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592990-F76B-4926-B9A1-2BE9A115DABE}"/>
              </a:ext>
            </a:extLst>
          </p:cNvPr>
          <p:cNvSpPr/>
          <p:nvPr/>
        </p:nvSpPr>
        <p:spPr bwMode="auto">
          <a:xfrm>
            <a:off x="650830" y="4189844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CI&amp;E</a:t>
            </a:r>
            <a:r>
              <a: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 - SFE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38F82C-599D-487F-B7C2-2F6FFFB8299E}"/>
              </a:ext>
            </a:extLst>
          </p:cNvPr>
          <p:cNvSpPr/>
          <p:nvPr/>
        </p:nvSpPr>
        <p:spPr bwMode="auto">
          <a:xfrm>
            <a:off x="650830" y="4458215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CRM </a:t>
            </a:r>
            <a:r>
              <a:rPr lang="en-GB" sz="1050">
                <a:latin typeface="Tahoma" pitchFamily="-107" charset="0"/>
              </a:rPr>
              <a:t>&amp; Technology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763684-CA5F-4EE7-9259-780FBA6B93C4}"/>
              </a:ext>
            </a:extLst>
          </p:cNvPr>
          <p:cNvSpPr/>
          <p:nvPr/>
        </p:nvSpPr>
        <p:spPr bwMode="auto">
          <a:xfrm>
            <a:off x="650830" y="4726586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Market </a:t>
            </a:r>
            <a:r>
              <a:rPr lang="en-GB" sz="1050">
                <a:latin typeface="Tahoma" pitchFamily="-107" charset="0"/>
              </a:rPr>
              <a:t>Research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E3F776-52DC-4833-8B0D-47EE42C72D18}"/>
              </a:ext>
            </a:extLst>
          </p:cNvPr>
          <p:cNvSpPr/>
          <p:nvPr/>
        </p:nvSpPr>
        <p:spPr bwMode="auto">
          <a:xfrm>
            <a:off x="650830" y="4994957"/>
            <a:ext cx="2749589" cy="225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Tahoma" pitchFamily="-107" charset="0"/>
              </a:rPr>
              <a:t>Partner </a:t>
            </a:r>
            <a:r>
              <a:rPr lang="en-GB" sz="1050">
                <a:latin typeface="Tahoma" pitchFamily="-107" charset="0"/>
              </a:rPr>
              <a:t>Agencies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5C585F-989C-476E-AA0C-A126143A3906}"/>
              </a:ext>
            </a:extLst>
          </p:cNvPr>
          <p:cNvCxnSpPr/>
          <p:nvPr/>
        </p:nvCxnSpPr>
        <p:spPr bwMode="auto">
          <a:xfrm>
            <a:off x="11381777" y="2217520"/>
            <a:ext cx="5625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Pentagon 26">
            <a:extLst>
              <a:ext uri="{FF2B5EF4-FFF2-40B4-BE49-F238E27FC236}">
                <a16:creationId xmlns:a16="http://schemas.microsoft.com/office/drawing/2014/main" id="{05CD5005-78E0-4877-8143-E8ED626111D1}"/>
              </a:ext>
            </a:extLst>
          </p:cNvPr>
          <p:cNvSpPr/>
          <p:nvPr/>
        </p:nvSpPr>
        <p:spPr bwMode="auto">
          <a:xfrm>
            <a:off x="3629025" y="2637863"/>
            <a:ext cx="2930565" cy="70096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International Journey Creation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Creation of a set of scenario-driven customer journeys, to act as the template for localisation</a:t>
            </a:r>
          </a:p>
        </p:txBody>
      </p:sp>
      <p:sp>
        <p:nvSpPr>
          <p:cNvPr id="70" name="Pentagon 26">
            <a:extLst>
              <a:ext uri="{FF2B5EF4-FFF2-40B4-BE49-F238E27FC236}">
                <a16:creationId xmlns:a16="http://schemas.microsoft.com/office/drawing/2014/main" id="{A549076C-1E13-4349-80A0-09241B6C421A}"/>
              </a:ext>
            </a:extLst>
          </p:cNvPr>
          <p:cNvSpPr/>
          <p:nvPr/>
        </p:nvSpPr>
        <p:spPr bwMode="auto">
          <a:xfrm>
            <a:off x="6607215" y="2629582"/>
            <a:ext cx="4774562" cy="70096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Journey Localisation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prstClr val="white"/>
                </a:solidFill>
                <a:latin typeface="Tahoma"/>
              </a:rPr>
              <a:t>Supported localisation of international Journeys</a:t>
            </a:r>
            <a:endParaRPr kumimoji="0" lang="en-US" sz="9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1" name="Picture 70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D7C30638-0883-4CEF-9B55-271240B0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03" y="3530167"/>
            <a:ext cx="1814874" cy="116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A1B3E4-4575-4C5E-BD2C-D4480C4A352C}"/>
              </a:ext>
            </a:extLst>
          </p:cNvPr>
          <p:cNvSpPr txBox="1"/>
          <p:nvPr/>
        </p:nvSpPr>
        <p:spPr>
          <a:xfrm>
            <a:off x="6568216" y="3621474"/>
            <a:ext cx="45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“Light touch” market engagements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9243F-756A-401B-A0FA-4FBF8DA83233}"/>
              </a:ext>
            </a:extLst>
          </p:cNvPr>
          <p:cNvSpPr txBox="1"/>
          <p:nvPr/>
        </p:nvSpPr>
        <p:spPr>
          <a:xfrm>
            <a:off x="3624530" y="4866216"/>
            <a:ext cx="3564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>
                <a:solidFill>
                  <a:schemeClr val="accent1"/>
                </a:solidFill>
              </a:rPr>
              <a:t>RA</a:t>
            </a:r>
            <a:r>
              <a:rPr lang="en-GB" sz="1100"/>
              <a:t> </a:t>
            </a:r>
            <a:r>
              <a:rPr lang="en-GB" sz="1100">
                <a:solidFill>
                  <a:schemeClr val="tx2"/>
                </a:solidFill>
              </a:rPr>
              <a:t>International Journeys </a:t>
            </a:r>
            <a:r>
              <a:rPr lang="en-GB" sz="1100" b="1">
                <a:solidFill>
                  <a:schemeClr val="tx2"/>
                </a:solidFill>
              </a:rPr>
              <a:t>being</a:t>
            </a:r>
            <a:r>
              <a:rPr lang="en-GB" sz="1100">
                <a:solidFill>
                  <a:schemeClr val="tx2"/>
                </a:solidFill>
              </a:rPr>
              <a:t> developed</a:t>
            </a:r>
          </a:p>
          <a:p>
            <a:r>
              <a:rPr lang="en-GB" sz="1100" b="1">
                <a:solidFill>
                  <a:schemeClr val="accent1"/>
                </a:solidFill>
              </a:rPr>
              <a:t>IBD</a:t>
            </a:r>
            <a:r>
              <a:rPr lang="en-GB" sz="1100"/>
              <a:t> </a:t>
            </a:r>
            <a:r>
              <a:rPr lang="en-GB" sz="1100">
                <a:solidFill>
                  <a:schemeClr val="tx2"/>
                </a:solidFill>
              </a:rPr>
              <a:t>International Journeys </a:t>
            </a:r>
            <a:r>
              <a:rPr lang="en-GB" sz="1100" b="1">
                <a:solidFill>
                  <a:schemeClr val="tx2"/>
                </a:solidFill>
              </a:rPr>
              <a:t>soon</a:t>
            </a:r>
            <a:r>
              <a:rPr lang="en-GB" sz="1100">
                <a:solidFill>
                  <a:schemeClr val="tx2"/>
                </a:solidFill>
              </a:rPr>
              <a:t> to be developed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2FB328-C12D-4A15-8816-5D35FE30BF7C}"/>
              </a:ext>
            </a:extLst>
          </p:cNvPr>
          <p:cNvSpPr txBox="1"/>
          <p:nvPr/>
        </p:nvSpPr>
        <p:spPr>
          <a:xfrm>
            <a:off x="827550" y="781539"/>
            <a:ext cx="10496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reduce market workloads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to maximise outputs, we are working via a localisation </a:t>
            </a:r>
            <a:r>
              <a:rPr lang="en-GB" b="1">
                <a:solidFill>
                  <a:schemeClr val="bg2"/>
                </a:solidFill>
                <a:latin typeface="arial"/>
                <a:cs typeface="arial"/>
              </a:rPr>
              <a:t>model, with heavy support to markets between engagements.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0644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B8A21-61C4-4424-8EDF-82E5C75B60E4}"/>
              </a:ext>
            </a:extLst>
          </p:cNvPr>
          <p:cNvCxnSpPr>
            <a:cxnSpLocks/>
          </p:cNvCxnSpPr>
          <p:nvPr/>
        </p:nvCxnSpPr>
        <p:spPr bwMode="auto">
          <a:xfrm>
            <a:off x="3821555" y="4741802"/>
            <a:ext cx="2127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28" y="248721"/>
            <a:ext cx="10810627" cy="623862"/>
          </a:xfrm>
        </p:spPr>
        <p:txBody>
          <a:bodyPr/>
          <a:lstStyle/>
          <a:p>
            <a:r>
              <a:rPr lang="en-GB" sz="2800"/>
              <a:t>This work would normally require 3 weeks, we offer to streamline to 3 workshops across 2 months</a:t>
            </a:r>
            <a:br>
              <a:rPr lang="en-GB" sz="2800"/>
            </a:br>
            <a:endParaRPr lang="en-GB" sz="2800"/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B65EC913-A578-4D98-A24C-1DC2FC2853F3}"/>
              </a:ext>
            </a:extLst>
          </p:cNvPr>
          <p:cNvGrpSpPr/>
          <p:nvPr/>
        </p:nvGrpSpPr>
        <p:grpSpPr>
          <a:xfrm>
            <a:off x="877681" y="3636485"/>
            <a:ext cx="10142849" cy="1866382"/>
            <a:chOff x="0" y="-1"/>
            <a:chExt cx="7041762" cy="1866382"/>
          </a:xfrm>
        </p:grpSpPr>
        <p:sp>
          <p:nvSpPr>
            <p:cNvPr id="48" name="Shape 6">
              <a:extLst>
                <a:ext uri="{FF2B5EF4-FFF2-40B4-BE49-F238E27FC236}">
                  <a16:creationId xmlns:a16="http://schemas.microsoft.com/office/drawing/2014/main" id="{0B3E56D9-C951-458A-800D-463286BA4FB2}"/>
                </a:ext>
              </a:extLst>
            </p:cNvPr>
            <p:cNvSpPr/>
            <p:nvPr/>
          </p:nvSpPr>
          <p:spPr>
            <a:xfrm flipH="1" flipV="1">
              <a:off x="0" y="933190"/>
              <a:ext cx="7041762" cy="1"/>
            </a:xfrm>
            <a:prstGeom prst="line">
              <a:avLst/>
            </a:pr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" name="Shape 7">
              <a:extLst>
                <a:ext uri="{FF2B5EF4-FFF2-40B4-BE49-F238E27FC236}">
                  <a16:creationId xmlns:a16="http://schemas.microsoft.com/office/drawing/2014/main" id="{DDEB9719-DBEE-442C-B8D2-BFEAF590654E}"/>
                </a:ext>
              </a:extLst>
            </p:cNvPr>
            <p:cNvSpPr/>
            <p:nvPr/>
          </p:nvSpPr>
          <p:spPr>
            <a:xfrm>
              <a:off x="3520880" y="-1"/>
              <a:ext cx="1" cy="941113"/>
            </a:xfrm>
            <a:prstGeom prst="line">
              <a:avLst/>
            </a:pr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" name="Shape 8">
              <a:extLst>
                <a:ext uri="{FF2B5EF4-FFF2-40B4-BE49-F238E27FC236}">
                  <a16:creationId xmlns:a16="http://schemas.microsoft.com/office/drawing/2014/main" id="{59ACFAC1-B07A-497F-A7F3-CBAAD4B2A3D6}"/>
                </a:ext>
              </a:extLst>
            </p:cNvPr>
            <p:cNvSpPr/>
            <p:nvPr/>
          </p:nvSpPr>
          <p:spPr>
            <a:xfrm>
              <a:off x="1977830" y="925269"/>
              <a:ext cx="1" cy="941112"/>
            </a:xfrm>
            <a:prstGeom prst="line">
              <a:avLst/>
            </a:pr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" name="Shape 9">
              <a:extLst>
                <a:ext uri="{FF2B5EF4-FFF2-40B4-BE49-F238E27FC236}">
                  <a16:creationId xmlns:a16="http://schemas.microsoft.com/office/drawing/2014/main" id="{9294D64F-74C0-4529-94FE-197BFC7BEE5C}"/>
                </a:ext>
              </a:extLst>
            </p:cNvPr>
            <p:cNvSpPr/>
            <p:nvPr/>
          </p:nvSpPr>
          <p:spPr>
            <a:xfrm>
              <a:off x="434780" y="-1"/>
              <a:ext cx="1" cy="941113"/>
            </a:xfrm>
            <a:prstGeom prst="line">
              <a:avLst/>
            </a:pr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" name="Shape 10">
              <a:extLst>
                <a:ext uri="{FF2B5EF4-FFF2-40B4-BE49-F238E27FC236}">
                  <a16:creationId xmlns:a16="http://schemas.microsoft.com/office/drawing/2014/main" id="{AE7A03D9-6BDB-4346-8907-B778F77681CB}"/>
                </a:ext>
              </a:extLst>
            </p:cNvPr>
            <p:cNvSpPr/>
            <p:nvPr/>
          </p:nvSpPr>
          <p:spPr>
            <a:xfrm>
              <a:off x="5063930" y="925269"/>
              <a:ext cx="1" cy="941112"/>
            </a:xfrm>
            <a:prstGeom prst="line">
              <a:avLst/>
            </a:pr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" name="Shape 11">
              <a:extLst>
                <a:ext uri="{FF2B5EF4-FFF2-40B4-BE49-F238E27FC236}">
                  <a16:creationId xmlns:a16="http://schemas.microsoft.com/office/drawing/2014/main" id="{EACDD455-EE57-4629-8D49-49354AF34869}"/>
                </a:ext>
              </a:extLst>
            </p:cNvPr>
            <p:cNvSpPr/>
            <p:nvPr/>
          </p:nvSpPr>
          <p:spPr>
            <a:xfrm>
              <a:off x="6606980" y="-1"/>
              <a:ext cx="1" cy="941113"/>
            </a:xfrm>
            <a:prstGeom prst="line">
              <a:avLst/>
            </a:pr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9DC15B-E16E-4672-90FA-26AE158D394C}"/>
              </a:ext>
            </a:extLst>
          </p:cNvPr>
          <p:cNvSpPr txBox="1"/>
          <p:nvPr/>
        </p:nvSpPr>
        <p:spPr>
          <a:xfrm>
            <a:off x="445297" y="2730002"/>
            <a:ext cx="302528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First Engagement</a:t>
            </a:r>
          </a:p>
          <a:p>
            <a:r>
              <a:rPr lang="en-GB" b="1" dirty="0">
                <a:solidFill>
                  <a:schemeClr val="tx2"/>
                </a:solidFill>
              </a:rPr>
              <a:t>during MOC meeting </a:t>
            </a:r>
            <a:r>
              <a:rPr lang="en-GB" sz="1200" b="1" dirty="0">
                <a:solidFill>
                  <a:schemeClr val="bg2"/>
                </a:solidFill>
              </a:rPr>
              <a:t>(1hr)</a:t>
            </a:r>
          </a:p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en-GB" sz="1200" dirty="0"/>
              <a:t>Gather market buy-in for project and define joint objectives</a:t>
            </a:r>
            <a:endParaRPr lang="en-GB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F6CD20-35E5-4B4D-995E-7CDC46F939F6}"/>
              </a:ext>
            </a:extLst>
          </p:cNvPr>
          <p:cNvSpPr txBox="1"/>
          <p:nvPr/>
        </p:nvSpPr>
        <p:spPr>
          <a:xfrm>
            <a:off x="2363089" y="5016015"/>
            <a:ext cx="3152337" cy="1077218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Offline Pre-Work </a:t>
            </a:r>
            <a:r>
              <a:rPr lang="en-GB" sz="1200" b="1" dirty="0">
                <a:solidFill>
                  <a:schemeClr val="bg2"/>
                </a:solidFill>
              </a:rPr>
              <a:t>(1-3 weeks)</a:t>
            </a:r>
          </a:p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en-GB" sz="1200" dirty="0"/>
              <a:t>Gathering of local research, segmentation, strategy, context, content and channel preferences.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7292-CB02-4434-91DD-75AC26A8772F}"/>
              </a:ext>
            </a:extLst>
          </p:cNvPr>
          <p:cNvSpPr txBox="1"/>
          <p:nvPr/>
        </p:nvSpPr>
        <p:spPr>
          <a:xfrm>
            <a:off x="810228" y="1250116"/>
            <a:ext cx="104966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chemeClr val="bg2"/>
                </a:solidFill>
                <a:latin typeface="arial"/>
                <a:cs typeface="arial"/>
              </a:rPr>
              <a:t>The engagements are spread over </a:t>
            </a:r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3-4 weeks</a:t>
            </a:r>
            <a:r>
              <a:rPr lang="en-GB" b="1" dirty="0">
                <a:solidFill>
                  <a:schemeClr val="bg2"/>
                </a:solidFill>
                <a:latin typeface="arial"/>
                <a:cs typeface="arial"/>
              </a:rPr>
              <a:t>, and respect </a:t>
            </a:r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local agendas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444047-6615-485A-AF2F-106F04E3739A}"/>
              </a:ext>
            </a:extLst>
          </p:cNvPr>
          <p:cNvSpPr txBox="1"/>
          <p:nvPr/>
        </p:nvSpPr>
        <p:spPr>
          <a:xfrm>
            <a:off x="4547574" y="2707720"/>
            <a:ext cx="2803057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Workshop 1 </a:t>
            </a:r>
            <a:r>
              <a:rPr lang="en-GB" sz="1200" b="1" dirty="0">
                <a:solidFill>
                  <a:schemeClr val="bg2"/>
                </a:solidFill>
              </a:rPr>
              <a:t>(2hr)</a:t>
            </a:r>
          </a:p>
          <a:p>
            <a:endParaRPr lang="en-GB" sz="1200" b="1" dirty="0">
              <a:solidFill>
                <a:schemeClr val="bg2"/>
              </a:solidFill>
            </a:endParaRPr>
          </a:p>
          <a:p>
            <a:r>
              <a:rPr lang="en-GB" sz="1200" dirty="0"/>
              <a:t>Local adoption ladder finalisation, </a:t>
            </a:r>
          </a:p>
          <a:p>
            <a:r>
              <a:rPr lang="en-GB" sz="1200" dirty="0"/>
              <a:t>Local HCP journeys initiation using International journeys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527215-A48A-45A7-8892-3D8F6B9F8481}"/>
              </a:ext>
            </a:extLst>
          </p:cNvPr>
          <p:cNvSpPr txBox="1"/>
          <p:nvPr/>
        </p:nvSpPr>
        <p:spPr>
          <a:xfrm>
            <a:off x="6789212" y="5036777"/>
            <a:ext cx="280305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Workshop 2 </a:t>
            </a:r>
            <a:r>
              <a:rPr lang="en-GB" sz="1200" b="1" dirty="0">
                <a:solidFill>
                  <a:schemeClr val="bg2"/>
                </a:solidFill>
              </a:rPr>
              <a:t>(2hr)</a:t>
            </a:r>
          </a:p>
          <a:p>
            <a:endParaRPr lang="en-GB" sz="1200" b="1" dirty="0">
              <a:solidFill>
                <a:schemeClr val="bg2"/>
              </a:solidFill>
            </a:endParaRPr>
          </a:p>
          <a:p>
            <a:r>
              <a:rPr lang="en-GB" sz="1200"/>
              <a:t>Local HCP </a:t>
            </a:r>
            <a:r>
              <a:rPr lang="en-GB" sz="1200" dirty="0"/>
              <a:t>Journey iteration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60B3D-934B-4B79-B948-95801C12681B}"/>
              </a:ext>
            </a:extLst>
          </p:cNvPr>
          <p:cNvSpPr txBox="1"/>
          <p:nvPr/>
        </p:nvSpPr>
        <p:spPr>
          <a:xfrm>
            <a:off x="9009997" y="2878403"/>
            <a:ext cx="280305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Workshop 3 </a:t>
            </a:r>
            <a:r>
              <a:rPr lang="en-GB" sz="1200" b="1">
                <a:solidFill>
                  <a:schemeClr val="bg2"/>
                </a:solidFill>
              </a:rPr>
              <a:t>(2hr)</a:t>
            </a:r>
          </a:p>
          <a:p>
            <a:endParaRPr lang="en-GB" sz="1200" b="1">
              <a:solidFill>
                <a:schemeClr val="bg2"/>
              </a:solidFill>
            </a:endParaRPr>
          </a:p>
          <a:p>
            <a:r>
              <a:rPr lang="en-GB" sz="1200"/>
              <a:t>HCP journey finalisation.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81618-DD86-4448-A450-E50CEE31E4AD}"/>
              </a:ext>
            </a:extLst>
          </p:cNvPr>
          <p:cNvSpPr txBox="1"/>
          <p:nvPr/>
        </p:nvSpPr>
        <p:spPr>
          <a:xfrm>
            <a:off x="4054504" y="4628931"/>
            <a:ext cx="1623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/>
                </a:solidFill>
              </a:rPr>
              <a:t>International support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9EA974-C5DD-4170-808D-F5DDE2CD527D}"/>
              </a:ext>
            </a:extLst>
          </p:cNvPr>
          <p:cNvCxnSpPr>
            <a:cxnSpLocks/>
          </p:cNvCxnSpPr>
          <p:nvPr/>
        </p:nvCxnSpPr>
        <p:spPr bwMode="auto">
          <a:xfrm>
            <a:off x="8266726" y="4751485"/>
            <a:ext cx="2127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E44AC2-7229-45D3-9D15-F30D2EBC4AD2}"/>
              </a:ext>
            </a:extLst>
          </p:cNvPr>
          <p:cNvSpPr txBox="1"/>
          <p:nvPr/>
        </p:nvSpPr>
        <p:spPr>
          <a:xfrm>
            <a:off x="8499675" y="4638614"/>
            <a:ext cx="1623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/>
                </a:solidFill>
              </a:rPr>
              <a:t>International support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849F936-D708-4F4A-B647-342839BF6013}"/>
              </a:ext>
            </a:extLst>
          </p:cNvPr>
          <p:cNvCxnSpPr>
            <a:cxnSpLocks/>
          </p:cNvCxnSpPr>
          <p:nvPr/>
        </p:nvCxnSpPr>
        <p:spPr bwMode="auto">
          <a:xfrm>
            <a:off x="6049524" y="4378531"/>
            <a:ext cx="2127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8A802BF-2C5A-49D2-9A33-657FE416FB9E}"/>
              </a:ext>
            </a:extLst>
          </p:cNvPr>
          <p:cNvSpPr txBox="1"/>
          <p:nvPr/>
        </p:nvSpPr>
        <p:spPr>
          <a:xfrm>
            <a:off x="6282473" y="4265660"/>
            <a:ext cx="1623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/>
                </a:solidFill>
              </a:rPr>
              <a:t>International support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940B13-DAFD-428F-B69F-69C1D7F9DBBA}"/>
              </a:ext>
            </a:extLst>
          </p:cNvPr>
          <p:cNvCxnSpPr>
            <a:cxnSpLocks/>
          </p:cNvCxnSpPr>
          <p:nvPr/>
        </p:nvCxnSpPr>
        <p:spPr bwMode="auto">
          <a:xfrm>
            <a:off x="1613877" y="4349110"/>
            <a:ext cx="2127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4330D6-250C-4B43-8C56-ACCFE49B15DA}"/>
              </a:ext>
            </a:extLst>
          </p:cNvPr>
          <p:cNvSpPr txBox="1"/>
          <p:nvPr/>
        </p:nvSpPr>
        <p:spPr>
          <a:xfrm>
            <a:off x="1846826" y="4236239"/>
            <a:ext cx="1623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/>
                </a:solidFill>
              </a:rPr>
              <a:t>International support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76254-491B-42EF-9DCF-E45ABBBEAA3E}"/>
              </a:ext>
            </a:extLst>
          </p:cNvPr>
          <p:cNvSpPr txBox="1"/>
          <p:nvPr/>
        </p:nvSpPr>
        <p:spPr>
          <a:xfrm>
            <a:off x="11079587" y="4083276"/>
            <a:ext cx="92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accent1"/>
                </a:solidFill>
              </a:rPr>
              <a:t>Local Signoff</a:t>
            </a:r>
          </a:p>
        </p:txBody>
      </p:sp>
      <p:pic>
        <p:nvPicPr>
          <p:cNvPr id="6" name="Graphic 5" descr="Tick with solid fill">
            <a:extLst>
              <a:ext uri="{FF2B5EF4-FFF2-40B4-BE49-F238E27FC236}">
                <a16:creationId xmlns:a16="http://schemas.microsoft.com/office/drawing/2014/main" id="{6EB94675-E1D8-5F4D-8E47-6F0B8C5E2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2549" y="2481970"/>
            <a:ext cx="496064" cy="4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071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E5FD792-CD43-4875-BB3F-3D864E788638}"/>
              </a:ext>
            </a:extLst>
          </p:cNvPr>
          <p:cNvSpPr/>
          <p:nvPr/>
        </p:nvSpPr>
        <p:spPr bwMode="auto">
          <a:xfrm>
            <a:off x="736425" y="6043013"/>
            <a:ext cx="8895255" cy="6327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DCC0B0-3B50-41D0-844B-68F21EAF2174}"/>
              </a:ext>
            </a:extLst>
          </p:cNvPr>
          <p:cNvSpPr/>
          <p:nvPr/>
        </p:nvSpPr>
        <p:spPr bwMode="auto">
          <a:xfrm>
            <a:off x="736425" y="5282824"/>
            <a:ext cx="8895255" cy="6327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85A5AA-EC00-4957-82BC-F05C3DE8CBD3}"/>
              </a:ext>
            </a:extLst>
          </p:cNvPr>
          <p:cNvSpPr/>
          <p:nvPr/>
        </p:nvSpPr>
        <p:spPr bwMode="auto">
          <a:xfrm>
            <a:off x="736427" y="4311634"/>
            <a:ext cx="8895254" cy="8602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7C00D9-807B-4FAF-A04F-79501A5AFF49}"/>
              </a:ext>
            </a:extLst>
          </p:cNvPr>
          <p:cNvSpPr/>
          <p:nvPr/>
        </p:nvSpPr>
        <p:spPr bwMode="auto">
          <a:xfrm>
            <a:off x="736428" y="3588910"/>
            <a:ext cx="8895252" cy="6327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0340F5-E564-444E-916D-ADC15465448B}"/>
              </a:ext>
            </a:extLst>
          </p:cNvPr>
          <p:cNvSpPr/>
          <p:nvPr/>
        </p:nvSpPr>
        <p:spPr bwMode="auto">
          <a:xfrm>
            <a:off x="736429" y="2780180"/>
            <a:ext cx="8895251" cy="6327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B117A8-152B-43BF-A84B-9A864C12D342}"/>
              </a:ext>
            </a:extLst>
          </p:cNvPr>
          <p:cNvSpPr/>
          <p:nvPr/>
        </p:nvSpPr>
        <p:spPr bwMode="auto">
          <a:xfrm>
            <a:off x="736430" y="1972202"/>
            <a:ext cx="8895250" cy="6327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7BAE7-5E8B-4C0F-AF0A-B5F1FCF520B3}"/>
              </a:ext>
            </a:extLst>
          </p:cNvPr>
          <p:cNvSpPr/>
          <p:nvPr/>
        </p:nvSpPr>
        <p:spPr bwMode="auto">
          <a:xfrm>
            <a:off x="736431" y="1040281"/>
            <a:ext cx="8895249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84622-1714-4852-8846-C8EA0BD4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10"/>
            <a:ext cx="10810627" cy="521016"/>
          </a:xfrm>
        </p:spPr>
        <p:txBody>
          <a:bodyPr/>
          <a:lstStyle/>
          <a:p>
            <a:r>
              <a:rPr lang="en-GB" dirty="0"/>
              <a:t>The next steps in each country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417BDBC-52FE-4794-AE54-131537EA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4" y="1901520"/>
            <a:ext cx="773299" cy="77329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D95418D-DB3F-4F6E-B46F-25505B38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4" y="5205681"/>
            <a:ext cx="773299" cy="773299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5DC4D8A-5A12-4546-AD0D-EC5FED793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4" y="3525025"/>
            <a:ext cx="773299" cy="773299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AD89068-7B44-4A9C-A253-C31A6D1E9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2" y="4360589"/>
            <a:ext cx="773300" cy="773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6014B2-8831-47CA-BE97-77D11BD6380E}"/>
              </a:ext>
            </a:extLst>
          </p:cNvPr>
          <p:cNvSpPr txBox="1"/>
          <p:nvPr/>
        </p:nvSpPr>
        <p:spPr>
          <a:xfrm>
            <a:off x="2162174" y="1068672"/>
            <a:ext cx="736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Finalise</a:t>
            </a:r>
            <a:r>
              <a:rPr lang="en-GB" sz="1600"/>
              <a:t> the international HCP Journeys, ready for localisation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8BD45-1C8E-4115-ABE4-BED24A513897}"/>
              </a:ext>
            </a:extLst>
          </p:cNvPr>
          <p:cNvSpPr txBox="1"/>
          <p:nvPr/>
        </p:nvSpPr>
        <p:spPr>
          <a:xfrm>
            <a:off x="2162174" y="1463507"/>
            <a:ext cx="84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Begin</a:t>
            </a:r>
            <a:r>
              <a:rPr lang="en-GB" sz="1600"/>
              <a:t> the creation of the international HCP Journeys, ready for localisation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FC5B32-2CC0-4C47-86D8-7BEDC12F82FF}"/>
              </a:ext>
            </a:extLst>
          </p:cNvPr>
          <p:cNvSpPr txBox="1"/>
          <p:nvPr/>
        </p:nvSpPr>
        <p:spPr>
          <a:xfrm>
            <a:off x="2162174" y="2111821"/>
            <a:ext cx="84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RA</a:t>
            </a:r>
            <a:r>
              <a:rPr lang="en-GB" sz="1600"/>
              <a:t>: Gather local strategy, and begin the localisation of the HCP Journeys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78814-C0EC-4F2E-B311-19722AA01B1A}"/>
              </a:ext>
            </a:extLst>
          </p:cNvPr>
          <p:cNvSpPr txBox="1"/>
          <p:nvPr/>
        </p:nvSpPr>
        <p:spPr>
          <a:xfrm>
            <a:off x="2162174" y="2926318"/>
            <a:ext cx="84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RA/IBD</a:t>
            </a:r>
            <a:r>
              <a:rPr lang="en-GB" sz="1600"/>
              <a:t>: Schedule local workshops and prepare strategic journey 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DDE2DC-8CC0-4A47-A8D5-318C3FF8B239}"/>
              </a:ext>
            </a:extLst>
          </p:cNvPr>
          <p:cNvSpPr txBox="1"/>
          <p:nvPr/>
        </p:nvSpPr>
        <p:spPr>
          <a:xfrm>
            <a:off x="2162174" y="3751439"/>
            <a:ext cx="84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RA:</a:t>
            </a:r>
            <a:r>
              <a:rPr lang="en-GB" sz="1600"/>
              <a:t> Schedule local workshops and prepare strategic journey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72B29-6BDC-4B4A-96A6-58F579BC3F4F}"/>
              </a:ext>
            </a:extLst>
          </p:cNvPr>
          <p:cNvSpPr txBox="1"/>
          <p:nvPr/>
        </p:nvSpPr>
        <p:spPr>
          <a:xfrm>
            <a:off x="2162174" y="4469594"/>
            <a:ext cx="847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RA</a:t>
            </a:r>
            <a:r>
              <a:rPr lang="en-GB" sz="1600"/>
              <a:t>: Schedule local workshops and prepare strategic journey inputs </a:t>
            </a:r>
          </a:p>
          <a:p>
            <a:r>
              <a:rPr lang="en-GB" sz="1600" b="1">
                <a:solidFill>
                  <a:schemeClr val="tx2"/>
                </a:solidFill>
              </a:rPr>
              <a:t>IBD</a:t>
            </a:r>
            <a:r>
              <a:rPr lang="en-GB" sz="1600"/>
              <a:t>: No activity until September, for optimal market timing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54E113-E93A-4F46-8508-FC35121928B1}"/>
              </a:ext>
            </a:extLst>
          </p:cNvPr>
          <p:cNvSpPr txBox="1"/>
          <p:nvPr/>
        </p:nvSpPr>
        <p:spPr>
          <a:xfrm>
            <a:off x="858943" y="1001997"/>
            <a:ext cx="118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accent1"/>
                </a:solidFill>
              </a:rPr>
              <a:t>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9A34A4-8812-46B5-89EB-F591647EC51B}"/>
              </a:ext>
            </a:extLst>
          </p:cNvPr>
          <p:cNvSpPr txBox="1"/>
          <p:nvPr/>
        </p:nvSpPr>
        <p:spPr>
          <a:xfrm>
            <a:off x="858943" y="1382585"/>
            <a:ext cx="118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accent1"/>
                </a:solidFill>
              </a:rPr>
              <a:t>IBD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80007-29C3-487D-BF3D-EB0F4C5A41ED}"/>
              </a:ext>
            </a:extLst>
          </p:cNvPr>
          <p:cNvSpPr txBox="1"/>
          <p:nvPr/>
        </p:nvSpPr>
        <p:spPr>
          <a:xfrm>
            <a:off x="734967" y="6036246"/>
            <a:ext cx="142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chemeClr val="accent1"/>
                </a:solidFill>
              </a:rPr>
              <a:t>BNL BE / AU etc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0B799-E6AB-4616-8EA0-676622E9DF5C}"/>
              </a:ext>
            </a:extLst>
          </p:cNvPr>
          <p:cNvSpPr txBox="1"/>
          <p:nvPr/>
        </p:nvSpPr>
        <p:spPr>
          <a:xfrm>
            <a:off x="2162174" y="6158759"/>
            <a:ext cx="84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RA/IBD</a:t>
            </a:r>
            <a:r>
              <a:rPr lang="en-GB" sz="1600"/>
              <a:t>: Schedule project introductions and gather local content / requirements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303E736E-0B51-4376-8427-41371C2B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4" y="2708510"/>
            <a:ext cx="773299" cy="7732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10FFBD-65E6-4B92-B26E-7EECBB65A501}"/>
              </a:ext>
            </a:extLst>
          </p:cNvPr>
          <p:cNvSpPr txBox="1"/>
          <p:nvPr/>
        </p:nvSpPr>
        <p:spPr>
          <a:xfrm>
            <a:off x="2162174" y="5409088"/>
            <a:ext cx="847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</a:rPr>
              <a:t>RA</a:t>
            </a:r>
            <a:r>
              <a:rPr lang="en-GB" sz="1600"/>
              <a:t>: Schedule local workshops and prepare strategic journey inputs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6D3CA4-C322-4275-ADF6-049CF1E6BA3A}"/>
              </a:ext>
            </a:extLst>
          </p:cNvPr>
          <p:cNvSpPr/>
          <p:nvPr/>
        </p:nvSpPr>
        <p:spPr bwMode="auto">
          <a:xfrm>
            <a:off x="9737937" y="1028754"/>
            <a:ext cx="1180718" cy="7876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May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June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4F05EF-0D85-4DE0-B8E3-50A23B5B4648}"/>
              </a:ext>
            </a:extLst>
          </p:cNvPr>
          <p:cNvSpPr/>
          <p:nvPr/>
        </p:nvSpPr>
        <p:spPr bwMode="auto">
          <a:xfrm>
            <a:off x="9714144" y="1978980"/>
            <a:ext cx="1180718" cy="623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>
              <a:latin typeface="Tahoma" pitchFamily="-107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A0CDE3-9561-4123-834B-5FA6328E521E}"/>
              </a:ext>
            </a:extLst>
          </p:cNvPr>
          <p:cNvSpPr/>
          <p:nvPr/>
        </p:nvSpPr>
        <p:spPr bwMode="auto">
          <a:xfrm>
            <a:off x="9714144" y="2789676"/>
            <a:ext cx="1180718" cy="623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>
              <a:latin typeface="Tahoma" pitchFamily="-107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C0B33B-0B2F-4289-9153-5B7F79E63850}"/>
              </a:ext>
            </a:extLst>
          </p:cNvPr>
          <p:cNvSpPr/>
          <p:nvPr/>
        </p:nvSpPr>
        <p:spPr bwMode="auto">
          <a:xfrm>
            <a:off x="9714144" y="3555991"/>
            <a:ext cx="1180718" cy="623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>
              <a:latin typeface="Tahoma" pitchFamily="-107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56648B-7B7C-4BD2-90BF-3A78AD48172B}"/>
              </a:ext>
            </a:extLst>
          </p:cNvPr>
          <p:cNvSpPr/>
          <p:nvPr/>
        </p:nvSpPr>
        <p:spPr bwMode="auto">
          <a:xfrm>
            <a:off x="9714144" y="4311633"/>
            <a:ext cx="1180718" cy="860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>
              <a:latin typeface="Tahoma" pitchFamily="-107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C2A69F-3480-4257-8DBD-CBAF4FD7C1F9}"/>
              </a:ext>
            </a:extLst>
          </p:cNvPr>
          <p:cNvSpPr/>
          <p:nvPr/>
        </p:nvSpPr>
        <p:spPr bwMode="auto">
          <a:xfrm>
            <a:off x="9714144" y="5266715"/>
            <a:ext cx="1180718" cy="623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>
              <a:latin typeface="Tahoma" pitchFamily="-107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8F311-102D-4315-B90C-FDFB9A0EBB5B}"/>
              </a:ext>
            </a:extLst>
          </p:cNvPr>
          <p:cNvSpPr/>
          <p:nvPr/>
        </p:nvSpPr>
        <p:spPr bwMode="auto">
          <a:xfrm>
            <a:off x="9709720" y="6043013"/>
            <a:ext cx="1180718" cy="623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>
              <a:latin typeface="Tahoma" pitchFamily="-107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0123FF-4820-45F9-B40C-91B395DCA04E}"/>
              </a:ext>
            </a:extLst>
          </p:cNvPr>
          <p:cNvSpPr txBox="1"/>
          <p:nvPr/>
        </p:nvSpPr>
        <p:spPr>
          <a:xfrm>
            <a:off x="9737937" y="2130857"/>
            <a:ext cx="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June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CA9DFC-6273-4967-894D-5D44776601E3}"/>
              </a:ext>
            </a:extLst>
          </p:cNvPr>
          <p:cNvSpPr txBox="1"/>
          <p:nvPr/>
        </p:nvSpPr>
        <p:spPr>
          <a:xfrm>
            <a:off x="9730777" y="2944596"/>
            <a:ext cx="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June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FFF7B3-B080-4509-8D0B-A91188983BBF}"/>
              </a:ext>
            </a:extLst>
          </p:cNvPr>
          <p:cNvSpPr txBox="1"/>
          <p:nvPr/>
        </p:nvSpPr>
        <p:spPr>
          <a:xfrm>
            <a:off x="9792184" y="3685207"/>
            <a:ext cx="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TBD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369A4B-2801-47D2-858C-03C9DC8CE064}"/>
              </a:ext>
            </a:extLst>
          </p:cNvPr>
          <p:cNvSpPr txBox="1"/>
          <p:nvPr/>
        </p:nvSpPr>
        <p:spPr>
          <a:xfrm>
            <a:off x="9792183" y="4407283"/>
            <a:ext cx="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TBD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22F5D-361C-4867-B05B-C36DF2175B2E}"/>
              </a:ext>
            </a:extLst>
          </p:cNvPr>
          <p:cNvSpPr txBox="1"/>
          <p:nvPr/>
        </p:nvSpPr>
        <p:spPr>
          <a:xfrm>
            <a:off x="9754543" y="4812622"/>
            <a:ext cx="122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September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F8FEF2-3239-4E20-A962-1B7149AAC677}"/>
              </a:ext>
            </a:extLst>
          </p:cNvPr>
          <p:cNvSpPr txBox="1"/>
          <p:nvPr/>
        </p:nvSpPr>
        <p:spPr>
          <a:xfrm>
            <a:off x="9754543" y="5400810"/>
            <a:ext cx="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TBD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954991-6E0F-4005-82A6-62E7F0AF4210}"/>
              </a:ext>
            </a:extLst>
          </p:cNvPr>
          <p:cNvSpPr txBox="1"/>
          <p:nvPr/>
        </p:nvSpPr>
        <p:spPr>
          <a:xfrm>
            <a:off x="9737937" y="6187799"/>
            <a:ext cx="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TBD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2920F-77E5-0E4C-A5C5-25D7C1150C9F}"/>
              </a:ext>
            </a:extLst>
          </p:cNvPr>
          <p:cNvSpPr txBox="1"/>
          <p:nvPr/>
        </p:nvSpPr>
        <p:spPr>
          <a:xfrm>
            <a:off x="11066541" y="3335940"/>
            <a:ext cx="11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</a:t>
            </a:r>
            <a:r>
              <a:rPr lang="en-FR" sz="1600" dirty="0"/>
              <a:t>xpected workshop dates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18554FF1-6D80-3842-BDA8-F51D53071042}"/>
              </a:ext>
            </a:extLst>
          </p:cNvPr>
          <p:cNvSpPr/>
          <p:nvPr/>
        </p:nvSpPr>
        <p:spPr bwMode="auto">
          <a:xfrm>
            <a:off x="10986713" y="1001997"/>
            <a:ext cx="159657" cy="5664316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4589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FC8B-718A-4042-8D6F-AD8177B97C83}"/>
              </a:ext>
            </a:extLst>
          </p:cNvPr>
          <p:cNvSpPr txBox="1"/>
          <p:nvPr/>
        </p:nvSpPr>
        <p:spPr>
          <a:xfrm>
            <a:off x="3210464" y="3088255"/>
            <a:ext cx="577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solidFill>
                  <a:schemeClr val="accent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7811330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CC63CBE-4A4E-4ADC-B937-A53566192B13}"/>
              </a:ext>
            </a:extLst>
          </p:cNvPr>
          <p:cNvSpPr/>
          <p:nvPr/>
        </p:nvSpPr>
        <p:spPr bwMode="auto">
          <a:xfrm>
            <a:off x="6520611" y="1648836"/>
            <a:ext cx="5475441" cy="2633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D1890-000E-479B-AAFF-97DCECAD5A96}"/>
              </a:ext>
            </a:extLst>
          </p:cNvPr>
          <p:cNvSpPr/>
          <p:nvPr/>
        </p:nvSpPr>
        <p:spPr bwMode="auto">
          <a:xfrm>
            <a:off x="829418" y="1648836"/>
            <a:ext cx="5344884" cy="5085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89C609-BBC3-461E-9388-84F33F106606}"/>
              </a:ext>
            </a:extLst>
          </p:cNvPr>
          <p:cNvSpPr/>
          <p:nvPr/>
        </p:nvSpPr>
        <p:spPr bwMode="auto">
          <a:xfrm>
            <a:off x="937040" y="2351922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AE2A95-1462-4108-8950-84BE500C646A}"/>
              </a:ext>
            </a:extLst>
          </p:cNvPr>
          <p:cNvSpPr/>
          <p:nvPr/>
        </p:nvSpPr>
        <p:spPr bwMode="auto">
          <a:xfrm>
            <a:off x="1091472" y="2351922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Medicine with solid fill">
            <a:extLst>
              <a:ext uri="{FF2B5EF4-FFF2-40B4-BE49-F238E27FC236}">
                <a16:creationId xmlns:a16="http://schemas.microsoft.com/office/drawing/2014/main" id="{804DEF24-C991-4D25-8CD4-270F01EF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850" y="2418325"/>
            <a:ext cx="640080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FE5C3-63E1-41A7-881D-6A72176AB01D}"/>
              </a:ext>
            </a:extLst>
          </p:cNvPr>
          <p:cNvSpPr txBox="1"/>
          <p:nvPr/>
        </p:nvSpPr>
        <p:spPr>
          <a:xfrm>
            <a:off x="1931157" y="2553699"/>
            <a:ext cx="432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bg1"/>
                </a:solidFill>
              </a:rPr>
              <a:t>Eeva</a:t>
            </a:r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600" b="1" err="1">
                <a:solidFill>
                  <a:schemeClr val="bg1"/>
                </a:solidFill>
              </a:rPr>
              <a:t>Salminen</a:t>
            </a:r>
            <a:r>
              <a:rPr lang="en-US" sz="1600" b="1">
                <a:solidFill>
                  <a:schemeClr val="bg1"/>
                </a:solidFill>
              </a:rPr>
              <a:t>/Patrick Ludlow – </a:t>
            </a:r>
            <a:r>
              <a:rPr lang="en-US" sz="1600">
                <a:solidFill>
                  <a:schemeClr val="bg1"/>
                </a:solidFill>
              </a:rPr>
              <a:t>Brand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FFABD1B-7567-48BC-B74B-4C07BB005F53}"/>
              </a:ext>
            </a:extLst>
          </p:cNvPr>
          <p:cNvSpPr/>
          <p:nvPr/>
        </p:nvSpPr>
        <p:spPr bwMode="auto">
          <a:xfrm>
            <a:off x="937040" y="3224685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53BA64-05A0-48D8-BC77-BA122411AE89}"/>
              </a:ext>
            </a:extLst>
          </p:cNvPr>
          <p:cNvSpPr/>
          <p:nvPr/>
        </p:nvSpPr>
        <p:spPr bwMode="auto">
          <a:xfrm>
            <a:off x="1091472" y="3224685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99C18C-33BD-4474-AA4E-8B28B5828E94}"/>
              </a:ext>
            </a:extLst>
          </p:cNvPr>
          <p:cNvSpPr txBox="1"/>
          <p:nvPr/>
        </p:nvSpPr>
        <p:spPr>
          <a:xfrm>
            <a:off x="1931157" y="3426462"/>
            <a:ext cx="432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bg1"/>
                </a:solidFill>
              </a:rPr>
              <a:t>Secil</a:t>
            </a:r>
            <a:r>
              <a:rPr lang="en-US" sz="1600" b="1">
                <a:solidFill>
                  <a:schemeClr val="bg1"/>
                </a:solidFill>
              </a:rPr>
              <a:t> </a:t>
            </a:r>
            <a:r>
              <a:rPr lang="en-US" sz="1600" b="1" err="1">
                <a:solidFill>
                  <a:schemeClr val="bg1"/>
                </a:solidFill>
              </a:rPr>
              <a:t>Basoglu</a:t>
            </a:r>
            <a:r>
              <a:rPr lang="en-US" sz="1600" b="1">
                <a:solidFill>
                  <a:schemeClr val="bg1"/>
                </a:solidFill>
              </a:rPr>
              <a:t> – </a:t>
            </a:r>
            <a:r>
              <a:rPr lang="en-US" sz="1600">
                <a:solidFill>
                  <a:schemeClr val="bg1"/>
                </a:solidFill>
              </a:rPr>
              <a:t>Omnichannel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882EB9-52A1-4AFD-AFE8-4632E2705BD4}"/>
              </a:ext>
            </a:extLst>
          </p:cNvPr>
          <p:cNvSpPr/>
          <p:nvPr/>
        </p:nvSpPr>
        <p:spPr bwMode="auto">
          <a:xfrm>
            <a:off x="937040" y="4097448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D64823-FD5C-4DFC-BC18-EEA654828C4A}"/>
              </a:ext>
            </a:extLst>
          </p:cNvPr>
          <p:cNvSpPr/>
          <p:nvPr/>
        </p:nvSpPr>
        <p:spPr bwMode="auto">
          <a:xfrm>
            <a:off x="1091472" y="4097448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DF73B3-446B-43FE-86AC-5C608FB91277}"/>
              </a:ext>
            </a:extLst>
          </p:cNvPr>
          <p:cNvSpPr txBox="1"/>
          <p:nvPr/>
        </p:nvSpPr>
        <p:spPr>
          <a:xfrm>
            <a:off x="1931157" y="4299225"/>
            <a:ext cx="432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Camille Hoffman – </a:t>
            </a:r>
            <a:r>
              <a:rPr lang="en-US" sz="1600">
                <a:solidFill>
                  <a:schemeClr val="bg1"/>
                </a:solidFill>
              </a:rPr>
              <a:t>Market Research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605554-81E1-46C0-9193-7758E0F7F185}"/>
              </a:ext>
            </a:extLst>
          </p:cNvPr>
          <p:cNvSpPr/>
          <p:nvPr/>
        </p:nvSpPr>
        <p:spPr bwMode="auto">
          <a:xfrm>
            <a:off x="937040" y="4970211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1073A7-953D-41C3-A5CB-93CF6820829D}"/>
              </a:ext>
            </a:extLst>
          </p:cNvPr>
          <p:cNvSpPr/>
          <p:nvPr/>
        </p:nvSpPr>
        <p:spPr bwMode="auto">
          <a:xfrm>
            <a:off x="1091472" y="4970211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5B8161-7CA2-404A-BA53-662D4175F9C7}"/>
              </a:ext>
            </a:extLst>
          </p:cNvPr>
          <p:cNvSpPr txBox="1"/>
          <p:nvPr/>
        </p:nvSpPr>
        <p:spPr>
          <a:xfrm>
            <a:off x="1931157" y="5171988"/>
            <a:ext cx="432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Clare Blakey – </a:t>
            </a:r>
            <a:r>
              <a:rPr lang="en-US" sz="1600">
                <a:solidFill>
                  <a:schemeClr val="bg1"/>
                </a:solidFill>
              </a:rPr>
              <a:t>Training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57F068-3B48-4E27-AD29-993B1A8E7128}"/>
              </a:ext>
            </a:extLst>
          </p:cNvPr>
          <p:cNvSpPr/>
          <p:nvPr/>
        </p:nvSpPr>
        <p:spPr bwMode="auto">
          <a:xfrm>
            <a:off x="937040" y="5842974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E9E651-F004-440B-B037-11625D79F1A2}"/>
              </a:ext>
            </a:extLst>
          </p:cNvPr>
          <p:cNvSpPr/>
          <p:nvPr/>
        </p:nvSpPr>
        <p:spPr bwMode="auto">
          <a:xfrm>
            <a:off x="1091472" y="5842974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FC1E4-5C08-484C-AF17-FD2749755BD3}"/>
              </a:ext>
            </a:extLst>
          </p:cNvPr>
          <p:cNvSpPr txBox="1"/>
          <p:nvPr/>
        </p:nvSpPr>
        <p:spPr>
          <a:xfrm>
            <a:off x="1931157" y="5932237"/>
            <a:ext cx="432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Johan </a:t>
            </a:r>
            <a:r>
              <a:rPr lang="en-US" sz="1600" b="1" err="1">
                <a:solidFill>
                  <a:schemeClr val="bg1"/>
                </a:solidFill>
              </a:rPr>
              <a:t>Siverstrand</a:t>
            </a:r>
            <a:r>
              <a:rPr lang="en-US" sz="1600" b="1">
                <a:solidFill>
                  <a:schemeClr val="bg1"/>
                </a:solidFill>
              </a:rPr>
              <a:t> – </a:t>
            </a:r>
            <a:r>
              <a:rPr lang="en-US" sz="1600">
                <a:solidFill>
                  <a:schemeClr val="bg1"/>
                </a:solidFill>
              </a:rPr>
              <a:t>Sales Force Effectiveness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0B200F-61CC-42B8-92DB-8E6A76C22958}"/>
              </a:ext>
            </a:extLst>
          </p:cNvPr>
          <p:cNvSpPr txBox="1"/>
          <p:nvPr/>
        </p:nvSpPr>
        <p:spPr>
          <a:xfrm>
            <a:off x="937040" y="1683801"/>
            <a:ext cx="534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The HQ Team</a:t>
            </a:r>
            <a:endParaRPr lang="en-GB" sz="2400" b="1"/>
          </a:p>
        </p:txBody>
      </p:sp>
      <p:pic>
        <p:nvPicPr>
          <p:cNvPr id="48" name="Graphic 47" descr="Call center with solid fill">
            <a:extLst>
              <a:ext uri="{FF2B5EF4-FFF2-40B4-BE49-F238E27FC236}">
                <a16:creationId xmlns:a16="http://schemas.microsoft.com/office/drawing/2014/main" id="{106FE3C9-0F46-4FE0-B9D8-B73F2383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850" y="5955097"/>
            <a:ext cx="548640" cy="548640"/>
          </a:xfrm>
          <a:prstGeom prst="rect">
            <a:avLst/>
          </a:prstGeom>
        </p:spPr>
      </p:pic>
      <p:pic>
        <p:nvPicPr>
          <p:cNvPr id="50" name="Graphic 49" descr="Teacher with solid fill">
            <a:extLst>
              <a:ext uri="{FF2B5EF4-FFF2-40B4-BE49-F238E27FC236}">
                <a16:creationId xmlns:a16="http://schemas.microsoft.com/office/drawing/2014/main" id="{5ECAF644-FC46-4D7A-BA6C-0683E93A9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850" y="5106014"/>
            <a:ext cx="548640" cy="548640"/>
          </a:xfrm>
          <a:prstGeom prst="rect">
            <a:avLst/>
          </a:prstGeom>
        </p:spPr>
      </p:pic>
      <p:pic>
        <p:nvPicPr>
          <p:cNvPr id="52" name="Graphic 51" descr="Research with solid fill">
            <a:extLst>
              <a:ext uri="{FF2B5EF4-FFF2-40B4-BE49-F238E27FC236}">
                <a16:creationId xmlns:a16="http://schemas.microsoft.com/office/drawing/2014/main" id="{687CADF4-1FE4-4C3F-9555-654FAD57E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5570" y="4192697"/>
            <a:ext cx="548640" cy="548640"/>
          </a:xfrm>
          <a:prstGeom prst="rect">
            <a:avLst/>
          </a:prstGeom>
        </p:spPr>
      </p:pic>
      <p:pic>
        <p:nvPicPr>
          <p:cNvPr id="54" name="Graphic 53" descr="Playbook with solid fill">
            <a:extLst>
              <a:ext uri="{FF2B5EF4-FFF2-40B4-BE49-F238E27FC236}">
                <a16:creationId xmlns:a16="http://schemas.microsoft.com/office/drawing/2014/main" id="{7CBC5B5C-6DF4-4AB9-8A11-E693A56ED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0125" y="3346025"/>
            <a:ext cx="548640" cy="548640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86A458F1-01F2-4294-8198-9D374AD9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4" y="260649"/>
            <a:ext cx="10623061" cy="626042"/>
          </a:xfrm>
        </p:spPr>
        <p:txBody>
          <a:bodyPr/>
          <a:lstStyle/>
          <a:p>
            <a:r>
              <a:rPr lang="en-US"/>
              <a:t>This project involves an International group</a:t>
            </a:r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E6437A-109E-48AD-B7C0-01F294043E65}"/>
              </a:ext>
            </a:extLst>
          </p:cNvPr>
          <p:cNvSpPr txBox="1"/>
          <p:nvPr/>
        </p:nvSpPr>
        <p:spPr>
          <a:xfrm>
            <a:off x="786184" y="918956"/>
            <a:ext cx="10991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The core international team is comprised of the following</a:t>
            </a:r>
            <a:r>
              <a:rPr lang="en-US" b="1">
                <a:solidFill>
                  <a:schemeClr val="accent1"/>
                </a:solidFill>
              </a:rPr>
              <a:t> cross-functional </a:t>
            </a:r>
            <a:r>
              <a:rPr lang="en-US" b="1">
                <a:solidFill>
                  <a:schemeClr val="bg2"/>
                </a:solidFill>
              </a:rPr>
              <a:t>team members:</a:t>
            </a:r>
            <a:endParaRPr lang="en-GB" b="1">
              <a:solidFill>
                <a:schemeClr val="bg2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D79B1EB-7DA2-4F5F-B8AA-410FFDFCFC14}"/>
              </a:ext>
            </a:extLst>
          </p:cNvPr>
          <p:cNvSpPr/>
          <p:nvPr/>
        </p:nvSpPr>
        <p:spPr bwMode="auto">
          <a:xfrm>
            <a:off x="6651171" y="2351922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D1166F-8BF8-4555-A7A1-9B59ACAED95B}"/>
              </a:ext>
            </a:extLst>
          </p:cNvPr>
          <p:cNvSpPr/>
          <p:nvPr/>
        </p:nvSpPr>
        <p:spPr bwMode="auto">
          <a:xfrm>
            <a:off x="6805603" y="2351922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7A07C3-9DA9-4BBF-8565-3AE06EB0AF6A}"/>
              </a:ext>
            </a:extLst>
          </p:cNvPr>
          <p:cNvSpPr txBox="1"/>
          <p:nvPr/>
        </p:nvSpPr>
        <p:spPr>
          <a:xfrm>
            <a:off x="7642934" y="2553699"/>
            <a:ext cx="4321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DDB – </a:t>
            </a:r>
            <a:r>
              <a:rPr lang="en-US" sz="1600">
                <a:solidFill>
                  <a:schemeClr val="bg1"/>
                </a:solidFill>
              </a:rPr>
              <a:t>Content 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099340B-69A9-4D2E-BD7D-81365F7514D9}"/>
              </a:ext>
            </a:extLst>
          </p:cNvPr>
          <p:cNvSpPr/>
          <p:nvPr/>
        </p:nvSpPr>
        <p:spPr bwMode="auto">
          <a:xfrm>
            <a:off x="6651171" y="3224685"/>
            <a:ext cx="5158960" cy="772886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D7B59A-4F3A-4504-9339-F962DF4CB171}"/>
              </a:ext>
            </a:extLst>
          </p:cNvPr>
          <p:cNvSpPr/>
          <p:nvPr/>
        </p:nvSpPr>
        <p:spPr bwMode="auto">
          <a:xfrm>
            <a:off x="6805603" y="3224685"/>
            <a:ext cx="718458" cy="77288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3B5E3-5691-481E-8945-0A53A704F8C2}"/>
              </a:ext>
            </a:extLst>
          </p:cNvPr>
          <p:cNvSpPr txBox="1"/>
          <p:nvPr/>
        </p:nvSpPr>
        <p:spPr>
          <a:xfrm>
            <a:off x="7642934" y="3304353"/>
            <a:ext cx="432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Veeva Business Consulting – </a:t>
            </a:r>
            <a:r>
              <a:rPr lang="en-US" sz="1600">
                <a:solidFill>
                  <a:schemeClr val="bg1"/>
                </a:solidFill>
              </a:rPr>
              <a:t>Project Orchestration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90CE4B-409C-4529-B992-DCCFAF53BA02}"/>
              </a:ext>
            </a:extLst>
          </p:cNvPr>
          <p:cNvSpPr txBox="1"/>
          <p:nvPr/>
        </p:nvSpPr>
        <p:spPr>
          <a:xfrm>
            <a:off x="6651171" y="1683801"/>
            <a:ext cx="534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The External Advisors</a:t>
            </a:r>
            <a:endParaRPr lang="en-GB" sz="24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183225-073E-47EF-8E02-5370522A5B9C}"/>
              </a:ext>
            </a:extLst>
          </p:cNvPr>
          <p:cNvSpPr txBox="1"/>
          <p:nvPr/>
        </p:nvSpPr>
        <p:spPr>
          <a:xfrm>
            <a:off x="6520613" y="4620905"/>
            <a:ext cx="5475442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The Extended Team</a:t>
            </a:r>
          </a:p>
          <a:p>
            <a:endParaRPr lang="en-US" sz="1600" i="1"/>
          </a:p>
          <a:p>
            <a:r>
              <a:rPr lang="en-US" sz="1600" i="1"/>
              <a:t>Additional support &amp; insights provided through the project by </a:t>
            </a:r>
            <a:r>
              <a:rPr lang="en-US" sz="1600" b="1" i="1"/>
              <a:t>Medical, Market Access, &amp; Launch Excellence</a:t>
            </a:r>
            <a:r>
              <a:rPr lang="en-US" sz="1600" i="1"/>
              <a:t> </a:t>
            </a:r>
            <a:endParaRPr lang="en-GB" sz="1600" i="1"/>
          </a:p>
        </p:txBody>
      </p:sp>
      <p:pic>
        <p:nvPicPr>
          <p:cNvPr id="78" name="Graphic 77" descr="Meeting with solid fill">
            <a:extLst>
              <a:ext uri="{FF2B5EF4-FFF2-40B4-BE49-F238E27FC236}">
                <a16:creationId xmlns:a16="http://schemas.microsoft.com/office/drawing/2014/main" id="{059B4354-9389-4290-877B-4F1C402195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34945" y="3267262"/>
            <a:ext cx="640080" cy="640080"/>
          </a:xfrm>
          <a:prstGeom prst="rect">
            <a:avLst/>
          </a:prstGeom>
        </p:spPr>
      </p:pic>
      <p:pic>
        <p:nvPicPr>
          <p:cNvPr id="80" name="Graphic 79" descr="Projector screen with solid fill">
            <a:extLst>
              <a:ext uri="{FF2B5EF4-FFF2-40B4-BE49-F238E27FC236}">
                <a16:creationId xmlns:a16="http://schemas.microsoft.com/office/drawing/2014/main" id="{36B2BC7F-56D6-40EC-BD8A-EA7D621A06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4972" y="240861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512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3D09F0-42B0-4BAA-AC95-AA302E32E3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0FE9F0-A860-4995-9F3C-06F0845C0174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CE9782-1DB3-446F-B713-2BBED345BDF5}">
  <ds:schemaRefs>
    <ds:schemaRef ds:uri="http://www.w3.org/XML/1998/namespace"/>
    <ds:schemaRef ds:uri="http://schemas.microsoft.com/office/infopath/2007/PartnerControls"/>
    <ds:schemaRef ds:uri="http://purl.org/dc/dcmitype/"/>
    <ds:schemaRef ds:uri="0d8c423f-ad67-45a2-8b05-97a43a5b7821"/>
    <ds:schemaRef ds:uri="http://purl.org/dc/terms/"/>
    <ds:schemaRef ds:uri="http://schemas.microsoft.com/office/2006/metadata/properties"/>
    <ds:schemaRef ds:uri="http://schemas.microsoft.com/office/2006/documentManagement/types"/>
    <ds:schemaRef ds:uri="ead0e857-dec6-4b1e-afd3-48dbfac7dd48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1378</Words>
  <Application>Microsoft Macintosh PowerPoint</Application>
  <PresentationFormat>Widescreen</PresentationFormat>
  <Paragraphs>263</Paragraphs>
  <Slides>16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</vt:lpstr>
      <vt:lpstr>Calibri</vt:lpstr>
      <vt:lpstr>Helvetica</vt:lpstr>
      <vt:lpstr>Tahoma</vt:lpstr>
      <vt:lpstr>Times</vt:lpstr>
      <vt:lpstr>Wingdings</vt:lpstr>
      <vt:lpstr>Galapagos_template_Basic</vt:lpstr>
      <vt:lpstr>1_Galapagos_template_Basic</vt:lpstr>
      <vt:lpstr>think-cell Slide</vt:lpstr>
      <vt:lpstr>OC HCP Journeys</vt:lpstr>
      <vt:lpstr>Omnichannel HCP Journeys are critical now to reach competitive SOV and differentiate long term</vt:lpstr>
      <vt:lpstr>What is the HCP Journeys Project?</vt:lpstr>
      <vt:lpstr>The approach builds upon a foundation of Jyseleca research, segmentation and content.</vt:lpstr>
      <vt:lpstr>How we are making this a reality</vt:lpstr>
      <vt:lpstr>This work would normally require 3 weeks, we offer to streamline to 3 workshops across 2 months </vt:lpstr>
      <vt:lpstr>The next steps in each country</vt:lpstr>
      <vt:lpstr>PowerPoint Presentation</vt:lpstr>
      <vt:lpstr>This project involves an International group</vt:lpstr>
      <vt:lpstr>What the HCP Journey could look like</vt:lpstr>
      <vt:lpstr>RACI Matrix Local</vt:lpstr>
      <vt:lpstr>Journeys are an integral step in Jyseleca Sales &amp; Marketing</vt:lpstr>
      <vt:lpstr>HCP Journey Mapping is a priority for us…</vt:lpstr>
      <vt:lpstr>How to use HCP Journey Maps in Business?</vt:lpstr>
      <vt:lpstr>PowerPoint Presentation</vt:lpstr>
      <vt:lpstr>What is the HCP Journeys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Alexandre Raynaud</cp:lastModifiedBy>
  <cp:revision>2</cp:revision>
  <dcterms:created xsi:type="dcterms:W3CDTF">2021-04-23T08:25:30Z</dcterms:created>
  <dcterms:modified xsi:type="dcterms:W3CDTF">2021-04-27T15:08:05Z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