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6"/>
  </p:notesMasterIdLst>
  <p:sldIdLst>
    <p:sldId id="2146845376" r:id="rId5"/>
    <p:sldId id="2146845414" r:id="rId6"/>
    <p:sldId id="2146845416" r:id="rId7"/>
    <p:sldId id="2146845417" r:id="rId8"/>
    <p:sldId id="2146845403" r:id="rId9"/>
    <p:sldId id="2146845418" r:id="rId10"/>
    <p:sldId id="2146845349" r:id="rId11"/>
    <p:sldId id="2146845419" r:id="rId12"/>
    <p:sldId id="2146845411" r:id="rId13"/>
    <p:sldId id="2146845385" r:id="rId14"/>
    <p:sldId id="2146845360" r:id="rId15"/>
    <p:sldId id="2146845382" r:id="rId16"/>
    <p:sldId id="2146845365" r:id="rId17"/>
    <p:sldId id="2146845389" r:id="rId18"/>
    <p:sldId id="2146845400" r:id="rId19"/>
    <p:sldId id="2146845399" r:id="rId20"/>
    <p:sldId id="2146845379" r:id="rId21"/>
    <p:sldId id="2146845402" r:id="rId22"/>
    <p:sldId id="2146845383" r:id="rId23"/>
    <p:sldId id="2146845384" r:id="rId24"/>
    <p:sldId id="214684535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D3E1AE2-AF78-3213-03BF-0B9916D7B2E5}" name="Louisa Peacock" initials="LP" userId="S::louisa.peacock@veeva.com::5fe524c8-7450-4ce2-8801-50509e45c0d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lexander Richwood" initials="AR" lastIdx="24" clrIdx="0">
    <p:extLst>
      <p:ext uri="{19B8F6BF-5375-455C-9EA6-DF929625EA0E}">
        <p15:presenceInfo xmlns:p15="http://schemas.microsoft.com/office/powerpoint/2012/main" userId="S::alexander.richwood@veeva.com::6a746949-975a-4404-914f-fa4a61014c27" providerId="AD"/>
      </p:ext>
    </p:extLst>
  </p:cmAuthor>
  <p:cmAuthor id="2" name="Alexandre Raynaud" initials="AR" lastIdx="6" clrIdx="1">
    <p:extLst>
      <p:ext uri="{19B8F6BF-5375-455C-9EA6-DF929625EA0E}">
        <p15:presenceInfo xmlns:p15="http://schemas.microsoft.com/office/powerpoint/2012/main" userId="S::alexandre.raynaud@veeva.com::62013f2f-fa8b-4728-ba61-7c17181a1d4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2F2F2"/>
    <a:srgbClr val="3D6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802E8-9319-1449-82AD-EC2D9AB2A39A}" v="28" dt="2021-04-12T17:38:00.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1"/>
    <p:restoredTop sz="94648"/>
  </p:normalViewPr>
  <p:slideViewPr>
    <p:cSldViewPr snapToGrid="0">
      <p:cViewPr varScale="1">
        <p:scale>
          <a:sx n="112" d="100"/>
          <a:sy n="112" d="100"/>
        </p:scale>
        <p:origin x="424" y="192"/>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4E802-529B-47CA-97DC-81B4E85D4CF2}" type="datetimeFigureOut">
              <a:rPr lang="en-GB" smtClean="0"/>
              <a:t>12/04/2021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30F8F-B2EC-489A-A600-2B36AB75E847}" type="slidenum">
              <a:rPr lang="en-GB" smtClean="0"/>
              <a:t>‹#›</a:t>
            </a:fld>
            <a:endParaRPr lang="en-GB"/>
          </a:p>
        </p:txBody>
      </p:sp>
    </p:spTree>
    <p:extLst>
      <p:ext uri="{BB962C8B-B14F-4D97-AF65-F5344CB8AC3E}">
        <p14:creationId xmlns:p14="http://schemas.microsoft.com/office/powerpoint/2010/main" val="221737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HCP journeys are the tool by which you design personalized customer engagements to unlock value at J launch</a:t>
            </a:r>
          </a:p>
          <a:p>
            <a:endParaRPr lang="en-US"/>
          </a:p>
          <a:p>
            <a:r>
              <a:rPr lang="en-US"/>
              <a:t>Move VALUE to the right – have three value for </a:t>
            </a:r>
            <a:r>
              <a:rPr lang="en-US" err="1"/>
              <a:t>galap</a:t>
            </a:r>
            <a:r>
              <a:rPr lang="en-US"/>
              <a:t> in one color, value for customers in another color</a:t>
            </a:r>
          </a:p>
          <a:p>
            <a:r>
              <a:rPr lang="en-US"/>
              <a:t>How does the journey unlock value: Journeys provide visualization of channels, content, adoption ladder into one executable view. </a:t>
            </a:r>
            <a:endParaRPr lang="en-GB"/>
          </a:p>
        </p:txBody>
      </p:sp>
      <p:sp>
        <p:nvSpPr>
          <p:cNvPr id="4" name="Slide Number Placeholder 3"/>
          <p:cNvSpPr>
            <a:spLocks noGrp="1"/>
          </p:cNvSpPr>
          <p:nvPr>
            <p:ph type="sldNum" sz="quarter" idx="5"/>
          </p:nvPr>
        </p:nvSpPr>
        <p:spPr/>
        <p:txBody>
          <a:bodyPr/>
          <a:lstStyle/>
          <a:p>
            <a:fld id="{7FA30F8F-B2EC-489A-A600-2B36AB75E847}" type="slidenum">
              <a:rPr lang="en-GB" smtClean="0"/>
              <a:t>3</a:t>
            </a:fld>
            <a:endParaRPr lang="en-GB"/>
          </a:p>
        </p:txBody>
      </p:sp>
    </p:spTree>
    <p:extLst>
      <p:ext uri="{BB962C8B-B14F-4D97-AF65-F5344CB8AC3E}">
        <p14:creationId xmlns:p14="http://schemas.microsoft.com/office/powerpoint/2010/main" val="307707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#1</a:t>
            </a:r>
          </a:p>
          <a:p>
            <a:r>
              <a:rPr lang="en-CA"/>
              <a:t>Mavericks lowest priority as they will already try new things on their own.</a:t>
            </a:r>
          </a:p>
          <a:p>
            <a:r>
              <a:rPr lang="en-CA"/>
              <a:t>Pragmatists are using JAKs so we need to demonstrate that there is still a need for a new/different </a:t>
            </a:r>
            <a:r>
              <a:rPr lang="en-CA" err="1"/>
              <a:t>JAKi</a:t>
            </a:r>
            <a:endParaRPr lang="en-CA"/>
          </a:p>
          <a:p>
            <a:endParaRPr lang="en-CA"/>
          </a:p>
          <a:p>
            <a:r>
              <a:rPr lang="en-CA"/>
              <a:t>#2</a:t>
            </a:r>
          </a:p>
          <a:p>
            <a:r>
              <a:rPr lang="en-CA"/>
              <a:t>Mavericks are most likely be early adopters and also share their experience so we want to ensure they have early positive experience</a:t>
            </a:r>
          </a:p>
          <a:p>
            <a:r>
              <a:rPr lang="en-CA"/>
              <a:t>Pragmatists tend to bend the rules to solve problems, focusing on safety provides a strong reason to believe</a:t>
            </a:r>
          </a:p>
          <a:p>
            <a:r>
              <a:rPr lang="en-CA"/>
              <a:t>Compassionates will want to hear from and be reassured by peers so important to get the other two comfortable first</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Pragmatists most concerned with safety – need to differentiate on safety to achieve earlier us and differentiate against RINVOQ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Mavericks third because they will try anyway and also form their own opinion</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#4 and #5</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Pragmatists first because they are more likely to be long-term advocates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Mavericks second because want to keep them interested in JYSELECA by giving them a platform but they may move on to other products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Compassionates last because they will wait to hear from M and P – so we need M and P on board and sharing their stories</a:t>
            </a:r>
          </a:p>
          <a:p>
            <a:endParaRPr lang="en-CA"/>
          </a:p>
          <a:p>
            <a:endParaRPr lang="en-CA"/>
          </a:p>
        </p:txBody>
      </p:sp>
      <p:sp>
        <p:nvSpPr>
          <p:cNvPr id="4" name="Slide Number Placeholder 3"/>
          <p:cNvSpPr>
            <a:spLocks noGrp="1"/>
          </p:cNvSpPr>
          <p:nvPr>
            <p:ph type="sldNum" sz="quarter" idx="5"/>
          </p:nvPr>
        </p:nvSpPr>
        <p:spPr/>
        <p:txBody>
          <a:bodyPr/>
          <a:lstStyle/>
          <a:p>
            <a:fld id="{97A5F5EB-E4E0-4709-9BD7-A22EE9051C14}" type="slidenum">
              <a:rPr lang="en-GB" smtClean="0"/>
              <a:t>15</a:t>
            </a:fld>
            <a:endParaRPr lang="en-GB"/>
          </a:p>
        </p:txBody>
      </p:sp>
    </p:spTree>
    <p:extLst>
      <p:ext uri="{BB962C8B-B14F-4D97-AF65-F5344CB8AC3E}">
        <p14:creationId xmlns:p14="http://schemas.microsoft.com/office/powerpoint/2010/main" val="76554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F030A-695A-4BD3-B391-3EED516F76E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6512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Slide">
    <p:spTree>
      <p:nvGrpSpPr>
        <p:cNvPr id="1" name=""/>
        <p:cNvGrpSpPr/>
        <p:nvPr/>
      </p:nvGrpSpPr>
      <p:grpSpPr>
        <a:xfrm>
          <a:off x="0" y="0"/>
          <a:ext cx="0" cy="0"/>
          <a:chOff x="0" y="0"/>
          <a:chExt cx="0" cy="0"/>
        </a:xfrm>
      </p:grpSpPr>
      <p:pic>
        <p:nvPicPr>
          <p:cNvPr id="12" name="Afbeelding 11" descr="Grey_FishSign_Big.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70496" y="1371445"/>
            <a:ext cx="8022802" cy="3867110"/>
          </a:xfrm>
          <a:prstGeom prst="rect">
            <a:avLst/>
          </a:prstGeom>
        </p:spPr>
      </p:pic>
      <p:sp>
        <p:nvSpPr>
          <p:cNvPr id="16" name="Rectangle 46"/>
          <p:cNvSpPr>
            <a:spLocks noGrp="1" noChangeArrowheads="1"/>
          </p:cNvSpPr>
          <p:nvPr>
            <p:ph type="ctrTitle"/>
          </p:nvPr>
        </p:nvSpPr>
        <p:spPr>
          <a:xfrm>
            <a:off x="720654" y="2484470"/>
            <a:ext cx="10800595" cy="1126232"/>
          </a:xfrm>
          <a:prstGeom prst="rect">
            <a:avLst/>
          </a:prstGeom>
        </p:spPr>
        <p:txBody>
          <a:bodyPr tIns="45720" bIns="45720" anchor="ctr"/>
          <a:lstStyle>
            <a:lvl1pPr algn="l">
              <a:defRPr sz="4200">
                <a:solidFill>
                  <a:schemeClr val="accent1"/>
                </a:solidFill>
              </a:defRPr>
            </a:lvl1pPr>
          </a:lstStyle>
          <a:p>
            <a:r>
              <a:rPr lang="en-US"/>
              <a:t>Click to edit Master title style</a:t>
            </a:r>
          </a:p>
        </p:txBody>
      </p:sp>
      <p:pic>
        <p:nvPicPr>
          <p:cNvPr id="21" name="Afbeelding 20" descr="Galapagos_Wordlogo_NORMAL_RGB_Medium.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7346" y="908720"/>
            <a:ext cx="3741890" cy="722678"/>
          </a:xfrm>
          <a:prstGeom prst="rect">
            <a:avLst/>
          </a:prstGeom>
        </p:spPr>
      </p:pic>
      <p:sp>
        <p:nvSpPr>
          <p:cNvPr id="13" name="Text Placeholder 2"/>
          <p:cNvSpPr>
            <a:spLocks noGrp="1"/>
          </p:cNvSpPr>
          <p:nvPr>
            <p:ph type="body" sz="quarter" idx="10"/>
          </p:nvPr>
        </p:nvSpPr>
        <p:spPr>
          <a:xfrm>
            <a:off x="1805280" y="4521200"/>
            <a:ext cx="4945452" cy="400110"/>
          </a:xfrm>
        </p:spPr>
        <p:txBody>
          <a:bodyPr>
            <a:spAutoFit/>
          </a:bodyPr>
          <a:lstStyle>
            <a:lvl1pPr marL="0" indent="0">
              <a:buNone/>
              <a:defRPr sz="2400" b="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7" name="Text Placeholder 2"/>
          <p:cNvSpPr>
            <a:spLocks noGrp="1"/>
          </p:cNvSpPr>
          <p:nvPr>
            <p:ph type="body" sz="quarter" idx="11"/>
          </p:nvPr>
        </p:nvSpPr>
        <p:spPr>
          <a:xfrm>
            <a:off x="1805280" y="5441167"/>
            <a:ext cx="4945452" cy="400110"/>
          </a:xfrm>
        </p:spPr>
        <p:txBody>
          <a:bodyPr>
            <a:spAutoFit/>
          </a:bodyPr>
          <a:lstStyle>
            <a:lvl1pPr marL="0" indent="0">
              <a:buNone/>
              <a:defRPr sz="1600" b="0" i="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1" name="TextBox 10">
            <a:extLst>
              <a:ext uri="{FF2B5EF4-FFF2-40B4-BE49-F238E27FC236}">
                <a16:creationId xmlns:a16="http://schemas.microsoft.com/office/drawing/2014/main" id="{95C3B7C9-87DC-D848-A006-2948FF11279E}"/>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lumMod val="50000"/>
                  </a:schemeClr>
                </a:solidFill>
              </a:rPr>
              <a:t>Confidential</a:t>
            </a:r>
          </a:p>
        </p:txBody>
      </p:sp>
      <p:sp>
        <p:nvSpPr>
          <p:cNvPr id="14" name="TextBox 13">
            <a:extLst>
              <a:ext uri="{FF2B5EF4-FFF2-40B4-BE49-F238E27FC236}">
                <a16:creationId xmlns:a16="http://schemas.microsoft.com/office/drawing/2014/main" id="{291DB478-2D11-9847-BC61-B9E9F471194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lumMod val="50000"/>
                  </a:schemeClr>
                </a:solidFill>
              </a:rPr>
              <a:t>‹#›</a:t>
            </a:fld>
            <a:endParaRPr lang="en-US" sz="1000" i="1">
              <a:solidFill>
                <a:schemeClr val="bg1">
                  <a:lumMod val="50000"/>
                </a:schemeClr>
              </a:solidFill>
            </a:endParaRPr>
          </a:p>
        </p:txBody>
      </p:sp>
    </p:spTree>
    <p:extLst>
      <p:ext uri="{BB962C8B-B14F-4D97-AF65-F5344CB8AC3E}">
        <p14:creationId xmlns:p14="http://schemas.microsoft.com/office/powerpoint/2010/main" val="976402068"/>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Green_HalfWhite">
    <p:spTree>
      <p:nvGrpSpPr>
        <p:cNvPr id="1" name=""/>
        <p:cNvGrpSpPr/>
        <p:nvPr/>
      </p:nvGrpSpPr>
      <p:grpSpPr>
        <a:xfrm>
          <a:off x="0" y="0"/>
          <a:ext cx="0" cy="0"/>
          <a:chOff x="0" y="0"/>
          <a:chExt cx="0" cy="0"/>
        </a:xfrm>
      </p:grpSpPr>
      <p:sp>
        <p:nvSpPr>
          <p:cNvPr id="11" name="Rectangle 9"/>
          <p:cNvSpPr/>
          <p:nvPr userDrawn="1"/>
        </p:nvSpPr>
        <p:spPr bwMode="auto">
          <a:xfrm>
            <a:off x="-6825" y="0"/>
            <a:ext cx="6102825"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745492" y="1773238"/>
            <a:ext cx="4984621"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741585" y="260649"/>
            <a:ext cx="4988307" cy="1374476"/>
          </a:xfrm>
        </p:spPr>
        <p:txBody>
          <a:bodyPr/>
          <a:lstStyle>
            <a:lvl1pPr>
              <a:defRPr>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11EC981F-02F4-2F4F-8AB8-23A6006569EB}"/>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0" name="TextBox 9">
            <a:extLst>
              <a:ext uri="{FF2B5EF4-FFF2-40B4-BE49-F238E27FC236}">
                <a16:creationId xmlns:a16="http://schemas.microsoft.com/office/drawing/2014/main" id="{14B8CE77-31AA-CA4B-B14C-01F2F5148A85}"/>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640217055"/>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Green_HalfWhite">
    <p:spTree>
      <p:nvGrpSpPr>
        <p:cNvPr id="1" name=""/>
        <p:cNvGrpSpPr/>
        <p:nvPr/>
      </p:nvGrpSpPr>
      <p:grpSpPr>
        <a:xfrm>
          <a:off x="0" y="0"/>
          <a:ext cx="0" cy="0"/>
          <a:chOff x="0" y="0"/>
          <a:chExt cx="0" cy="0"/>
        </a:xfrm>
      </p:grpSpPr>
      <p:sp>
        <p:nvSpPr>
          <p:cNvPr id="11" name="Rectangle 9"/>
          <p:cNvSpPr/>
          <p:nvPr userDrawn="1"/>
        </p:nvSpPr>
        <p:spPr bwMode="auto">
          <a:xfrm>
            <a:off x="6096954" y="0"/>
            <a:ext cx="6095046"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6420684" y="1773238"/>
            <a:ext cx="4911393"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6416777" y="260649"/>
            <a:ext cx="4915025" cy="1374476"/>
          </a:xfrm>
        </p:spPr>
        <p:txBody>
          <a:bodyPr/>
          <a:lstStyle>
            <a:lvl1pPr>
              <a:defRPr>
                <a:solidFill>
                  <a:schemeClr val="bg1"/>
                </a:solidFill>
              </a:defRPr>
            </a:lvl1pPr>
          </a:lstStyle>
          <a:p>
            <a:r>
              <a:rPr lang="en-US"/>
              <a:t>Click to edit Master title style</a:t>
            </a:r>
          </a:p>
        </p:txBody>
      </p:sp>
      <p:pic>
        <p:nvPicPr>
          <p:cNvPr id="10"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spTree>
    <p:extLst>
      <p:ext uri="{BB962C8B-B14F-4D97-AF65-F5344CB8AC3E}">
        <p14:creationId xmlns:p14="http://schemas.microsoft.com/office/powerpoint/2010/main" val="382340719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76303" y="96278"/>
            <a:ext cx="11639394" cy="982881"/>
          </a:xfrm>
        </p:spPr>
        <p:txBody>
          <a:bodyPr/>
          <a:lstStyle/>
          <a:p>
            <a:r>
              <a:rPr lang="en-US"/>
              <a:t>Click to edit Master title style</a:t>
            </a:r>
          </a:p>
        </p:txBody>
      </p:sp>
    </p:spTree>
    <p:extLst>
      <p:ext uri="{BB962C8B-B14F-4D97-AF65-F5344CB8AC3E}">
        <p14:creationId xmlns:p14="http://schemas.microsoft.com/office/powerpoint/2010/main" val="30329340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5CBCD1-B062-F44F-A67F-EA840BD1A9D7}"/>
              </a:ext>
            </a:extLst>
          </p:cNvPr>
          <p:cNvSpPr>
            <a:spLocks noGrp="1"/>
          </p:cNvSpPr>
          <p:nvPr>
            <p:ph type="title" hasCustomPrompt="1"/>
          </p:nvPr>
        </p:nvSpPr>
        <p:spPr>
          <a:xfrm>
            <a:off x="276303" y="240653"/>
            <a:ext cx="11639394" cy="1101213"/>
          </a:xfrm>
        </p:spPr>
        <p:txBody>
          <a:bodyPr/>
          <a:lstStyle/>
          <a:p>
            <a:r>
              <a:rPr lang="en-US"/>
              <a:t>Standard Title Only</a:t>
            </a:r>
          </a:p>
        </p:txBody>
      </p:sp>
    </p:spTree>
    <p:extLst>
      <p:ext uri="{BB962C8B-B14F-4D97-AF65-F5344CB8AC3E}">
        <p14:creationId xmlns:p14="http://schemas.microsoft.com/office/powerpoint/2010/main" val="772226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Standard Title &amp; Text</a:t>
            </a:r>
          </a:p>
        </p:txBody>
      </p:sp>
      <p:sp>
        <p:nvSpPr>
          <p:cNvPr id="5" name="Content Placeholder 2">
            <a:extLst>
              <a:ext uri="{FF2B5EF4-FFF2-40B4-BE49-F238E27FC236}">
                <a16:creationId xmlns:a16="http://schemas.microsoft.com/office/drawing/2014/main" id="{253119B7-D23E-C442-8641-B3E1BAB3173C}"/>
              </a:ext>
            </a:extLst>
          </p:cNvPr>
          <p:cNvSpPr>
            <a:spLocks noGrp="1"/>
          </p:cNvSpPr>
          <p:nvPr>
            <p:ph idx="10" hasCustomPrompt="1"/>
          </p:nvPr>
        </p:nvSpPr>
        <p:spPr>
          <a:xfrm>
            <a:off x="276303" y="1593462"/>
            <a:ext cx="11639394" cy="4073412"/>
          </a:xfrm>
        </p:spPr>
        <p:txBody>
          <a:bodyPr/>
          <a:lstStyle>
            <a:lvl1pPr marL="342900" indent="-342900" algn="l">
              <a:lnSpc>
                <a:spcPct val="80000"/>
              </a:lnSpc>
              <a:spcBef>
                <a:spcPts val="1000"/>
              </a:spcBef>
              <a:buFont typeface="Arial" panose="020B0604020202020204" pitchFamily="34" charset="0"/>
              <a:buChar char="•"/>
              <a:defRPr sz="2000">
                <a:solidFill>
                  <a:schemeClr val="tx1">
                    <a:lumMod val="20000"/>
                    <a:lumOff val="80000"/>
                  </a:schemeClr>
                </a:solidFill>
              </a:defRPr>
            </a:lvl1pPr>
            <a:lvl2pPr marL="746125" indent="-228600">
              <a:lnSpc>
                <a:spcPct val="80000"/>
              </a:lnSpc>
              <a:spcBef>
                <a:spcPts val="600"/>
              </a:spcBef>
              <a:defRPr sz="2200"/>
            </a:lvl2pPr>
            <a:lvl3pPr>
              <a:lnSpc>
                <a:spcPct val="80000"/>
              </a:lnSpc>
              <a:spcBef>
                <a:spcPts val="600"/>
              </a:spcBef>
              <a:defRPr sz="1800"/>
            </a:lvl3pPr>
            <a:lvl4pPr>
              <a:lnSpc>
                <a:spcPct val="80000"/>
              </a:lnSpc>
              <a:spcBef>
                <a:spcPts val="600"/>
              </a:spcBef>
              <a:defRPr/>
            </a:lvl4pPr>
            <a:lvl5pPr>
              <a:lnSpc>
                <a:spcPct val="80000"/>
              </a:lnSpc>
              <a:spcBef>
                <a:spcPts val="600"/>
              </a:spcBef>
              <a:defRPr/>
            </a:lvl5pPr>
          </a:lstStyle>
          <a:p>
            <a:pPr lvl="0"/>
            <a:r>
              <a:rPr lang="en-US"/>
              <a:t>Insert Text Here</a:t>
            </a:r>
          </a:p>
        </p:txBody>
      </p:sp>
    </p:spTree>
    <p:extLst>
      <p:ext uri="{BB962C8B-B14F-4D97-AF65-F5344CB8AC3E}">
        <p14:creationId xmlns:p14="http://schemas.microsoft.com/office/powerpoint/2010/main" val="18670550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D7DA87-CDA4-BC4F-9E15-59BC7BCA80EB}"/>
              </a:ext>
            </a:extLst>
          </p:cNvPr>
          <p:cNvPicPr>
            <a:picLocks noChangeAspect="1"/>
          </p:cNvPicPr>
          <p:nvPr userDrawn="1"/>
        </p:nvPicPr>
        <p:blipFill>
          <a:blip r:embed="rId2"/>
          <a:stretch>
            <a:fillRect/>
          </a:stretch>
        </p:blipFill>
        <p:spPr>
          <a:xfrm>
            <a:off x="1" y="5563"/>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a:xfrm>
            <a:off x="9584146" y="6459446"/>
            <a:ext cx="601133" cy="171449"/>
          </a:xfrm>
        </p:spPr>
        <p:txBody>
          <a:bodyPr/>
          <a:lstStyle/>
          <a:p>
            <a:fld id="{72704E50-790F-004D-A3FC-F1A2CCAC1708}" type="slidenum">
              <a:rPr lang="en-US" smtClean="0"/>
              <a:pPr/>
              <a:t>‹#›</a:t>
            </a:fld>
            <a:endParaRPr lang="en-US"/>
          </a:p>
        </p:txBody>
      </p:sp>
      <p:sp>
        <p:nvSpPr>
          <p:cNvPr id="6" name="Text Placeholder 18">
            <a:extLst>
              <a:ext uri="{FF2B5EF4-FFF2-40B4-BE49-F238E27FC236}">
                <a16:creationId xmlns:a16="http://schemas.microsoft.com/office/drawing/2014/main" id="{4396E358-08DD-5748-8748-CF47C23D54DD}"/>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sp>
        <p:nvSpPr>
          <p:cNvPr id="10" name="Text Placeholder 18">
            <a:extLst>
              <a:ext uri="{FF2B5EF4-FFF2-40B4-BE49-F238E27FC236}">
                <a16:creationId xmlns:a16="http://schemas.microsoft.com/office/drawing/2014/main" id="{1F7EB629-5986-1945-9C9E-60CE2AAD4078}"/>
              </a:ext>
            </a:extLst>
          </p:cNvPr>
          <p:cNvSpPr>
            <a:spLocks noGrp="1"/>
          </p:cNvSpPr>
          <p:nvPr>
            <p:ph type="body" sz="quarter" idx="13" hasCustomPrompt="1"/>
          </p:nvPr>
        </p:nvSpPr>
        <p:spPr>
          <a:xfrm>
            <a:off x="863599" y="6436788"/>
            <a:ext cx="7678516"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pic>
        <p:nvPicPr>
          <p:cNvPr id="9" name="Picture 8" descr="A picture containing food&#10;&#10;Description automatically generated">
            <a:extLst>
              <a:ext uri="{FF2B5EF4-FFF2-40B4-BE49-F238E27FC236}">
                <a16:creationId xmlns:a16="http://schemas.microsoft.com/office/drawing/2014/main" id="{E5326CD1-3904-B54A-8C24-6F259E7CC291}"/>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35540701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Titel &amp; More Slide_GLP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spid="_x0000_s16388" name="think-cell Slide" r:id="rId4" imgW="519" imgH="520" progId="TCLayout.ActiveDocument.1">
                  <p:embed/>
                </p:oleObj>
              </mc:Choice>
              <mc:Fallback>
                <p:oleObj name="think-cell Slide" r:id="rId4" imgW="519" imgH="520" progId="TCLayout.ActiveDocument.1">
                  <p:embed/>
                  <p:pic>
                    <p:nvPicPr>
                      <p:cNvPr id="4" name="Object 3" hidden="1"/>
                      <p:cNvPicPr/>
                      <p:nvPr/>
                    </p:nvPicPr>
                    <p:blipFill>
                      <a:blip r:embed="rId5"/>
                      <a:stretch>
                        <a:fillRect/>
                      </a:stretch>
                    </p:blipFill>
                    <p:spPr>
                      <a:xfrm>
                        <a:off x="1959" y="1594"/>
                        <a:ext cx="1953" cy="1587"/>
                      </a:xfrm>
                      <a:prstGeom prst="rect">
                        <a:avLst/>
                      </a:prstGeom>
                    </p:spPr>
                  </p:pic>
                </p:oleObj>
              </mc:Fallback>
            </mc:AlternateContent>
          </a:graphicData>
        </a:graphic>
      </p:graphicFrame>
      <p:sp>
        <p:nvSpPr>
          <p:cNvPr id="2" name="Title 1"/>
          <p:cNvSpPr>
            <a:spLocks noGrp="1"/>
          </p:cNvSpPr>
          <p:nvPr>
            <p:ph type="title"/>
          </p:nvPr>
        </p:nvSpPr>
        <p:spPr>
          <a:xfrm>
            <a:off x="729379" y="259809"/>
            <a:ext cx="10810627" cy="1296987"/>
          </a:xfrm>
          <a:prstGeom prst="rect">
            <a:avLst/>
          </a:prstGeom>
        </p:spPr>
        <p:txBody>
          <a:bodyPr/>
          <a:lstStyle/>
          <a:p>
            <a:r>
              <a:rPr lang="en-US"/>
              <a:t>Click to edit Master title style</a:t>
            </a:r>
          </a:p>
        </p:txBody>
      </p:sp>
      <p:sp>
        <p:nvSpPr>
          <p:cNvPr id="7" name="Content Placeholder 2"/>
          <p:cNvSpPr>
            <a:spLocks noGrp="1"/>
          </p:cNvSpPr>
          <p:nvPr>
            <p:ph idx="10" hasCustomPrompt="1"/>
          </p:nvPr>
        </p:nvSpPr>
        <p:spPr>
          <a:xfrm>
            <a:off x="733284" y="1773238"/>
            <a:ext cx="10806722" cy="4343400"/>
          </a:xfrm>
        </p:spPr>
        <p:txBody>
          <a:bodyPr/>
          <a:lstStyle>
            <a:lvl1pPr marL="342900" indent="-342900">
              <a:buClr>
                <a:schemeClr val="accent1"/>
              </a:buClr>
              <a:buFont typeface="Arial" panose="020B0604020202020204" pitchFamily="34" charset="0"/>
              <a:buChar char="•"/>
              <a:defRPr>
                <a:solidFill>
                  <a:srgbClr val="000000"/>
                </a:solidFill>
              </a:defRPr>
            </a:lvl1pPr>
            <a:lvl2pPr marL="692117" indent="-295261">
              <a:buClr>
                <a:schemeClr val="accent1"/>
              </a:buClr>
              <a:buSzPct val="110000"/>
              <a:buFont typeface="Wingdings" panose="05000000000000000000" pitchFamily="2" charset="2"/>
              <a:buChar char="Ø"/>
              <a:defRPr baseline="0">
                <a:solidFill>
                  <a:srgbClr val="000000"/>
                </a:solidFill>
                <a:latin typeface="Tahoma" pitchFamily="34" charset="0"/>
              </a:defRPr>
            </a:lvl2pPr>
            <a:lvl3pPr marL="806412" indent="0">
              <a:buClr>
                <a:schemeClr val="accent1"/>
              </a:buClr>
              <a:buSzPct val="110000"/>
              <a:buFont typeface="Wingdings" panose="05000000000000000000" pitchFamily="2" charset="2"/>
              <a:buNone/>
              <a:defRPr>
                <a:solidFill>
                  <a:srgbClr val="000000"/>
                </a:solidFill>
              </a:defRPr>
            </a:lvl3pPr>
            <a:lvl4pPr marL="1495367" indent="-285750">
              <a:buClr>
                <a:schemeClr val="accent1"/>
              </a:buClr>
              <a:buSzPct val="110000"/>
              <a:buFont typeface="Wingdings" panose="05000000000000000000" pitchFamily="2" charset="2"/>
              <a:buChar char="ü"/>
              <a:defRPr>
                <a:solidFill>
                  <a:srgbClr val="000000"/>
                </a:solidFill>
              </a:defRPr>
            </a:lvl4pPr>
            <a:lvl5pPr marL="2081113" indent="-285737">
              <a:buClr>
                <a:schemeClr val="accent1"/>
              </a:buClr>
              <a:buSzPct val="110000"/>
              <a:buFont typeface="Arial" charset="0"/>
              <a:buChar char="•"/>
              <a:defRPr>
                <a:solidFill>
                  <a:srgbClr val="000000"/>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8602660"/>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_Layout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1035965" cy="1296987"/>
          </a:xfrm>
          <a:prstGeom prst="rect">
            <a:avLst/>
          </a:prstGeom>
        </p:spPr>
        <p:txBody>
          <a:bodyPr/>
          <a:lstStyle>
            <a:lvl1pPr>
              <a:defRPr>
                <a:solidFill>
                  <a:srgbClr val="00463E"/>
                </a:solidFill>
              </a:defRPr>
            </a:lvl1pPr>
          </a:lstStyle>
          <a:p>
            <a:r>
              <a:rPr lang="en-US"/>
              <a:t>Click to edit Master title style</a:t>
            </a:r>
          </a:p>
        </p:txBody>
      </p:sp>
    </p:spTree>
    <p:extLst>
      <p:ext uri="{BB962C8B-B14F-4D97-AF65-F5344CB8AC3E}">
        <p14:creationId xmlns:p14="http://schemas.microsoft.com/office/powerpoint/2010/main" val="392271307"/>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amp; 2 Columns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0810629" cy="1296987"/>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745488" y="1773238"/>
            <a:ext cx="5308600" cy="4343400"/>
          </a:xfrm>
        </p:spPr>
        <p:txBody>
          <a:bodyPr/>
          <a:lstStyle>
            <a:lvl2pPr marL="692117" indent="-295261" defTabSz="809961">
              <a:buFont typeface="Wingdings" panose="05000000000000000000" pitchFamily="2" charset="2"/>
              <a:buChar char="Ø"/>
              <a:tabLst>
                <a:tab pos="899957" algn="l"/>
                <a:tab pos="1439931" algn="l"/>
              </a:tabLst>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41659" y="1773238"/>
            <a:ext cx="5310554" cy="4343400"/>
          </a:xfrm>
        </p:spPr>
        <p:txBody>
          <a:bodyPr/>
          <a:lstStyle>
            <a:lvl2pPr marL="692117" indent="-295261">
              <a:buFont typeface="Wingdings" panose="05000000000000000000" pitchFamily="2" charset="2"/>
              <a:buChar char="Ø"/>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95619553"/>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mp; 2 Columns_GLP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905170"/>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Green_Title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162862" name="Rectangle 46"/>
          <p:cNvSpPr>
            <a:spLocks noGrp="1" noChangeArrowheads="1"/>
          </p:cNvSpPr>
          <p:nvPr>
            <p:ph type="ctrTitle"/>
          </p:nvPr>
        </p:nvSpPr>
        <p:spPr>
          <a:xfrm>
            <a:off x="157035" y="3040860"/>
            <a:ext cx="11869206" cy="776287"/>
          </a:xfrm>
        </p:spPr>
        <p:txBody>
          <a:bodyPr tIns="45720" bIns="45720" anchor="ctr"/>
          <a:lstStyle>
            <a:lvl1pPr algn="ctr">
              <a:defRPr sz="4200">
                <a:solidFill>
                  <a:srgbClr val="F58800"/>
                </a:solidFill>
              </a:defRPr>
            </a:lvl1pPr>
          </a:lstStyle>
          <a:p>
            <a:r>
              <a:rPr lang="en-US"/>
              <a:t>Click to edit Master title style</a:t>
            </a:r>
          </a:p>
        </p:txBody>
      </p:sp>
      <p:pic>
        <p:nvPicPr>
          <p:cNvPr id="8" name="Picture 1"/>
          <p:cNvPicPr>
            <a:picLocks noChangeAspect="1"/>
          </p:cNvPicPr>
          <p:nvPr userDrawn="1"/>
        </p:nvPicPr>
        <p:blipFill rotWithShape="1">
          <a:blip r:embed="rId2">
            <a:alphaModFix amt="16000"/>
          </a:blip>
          <a:srcRect l="7692" t="27780" r="8073" b="19481"/>
          <a:stretch/>
        </p:blipFill>
        <p:spPr>
          <a:xfrm>
            <a:off x="24409" y="752856"/>
            <a:ext cx="12099939" cy="2246376"/>
          </a:xfrm>
          <a:prstGeom prst="rect">
            <a:avLst/>
          </a:prstGeom>
        </p:spPr>
      </p:pic>
      <p:sp>
        <p:nvSpPr>
          <p:cNvPr id="9" name="Text Placeholder 8"/>
          <p:cNvSpPr>
            <a:spLocks noGrp="1"/>
          </p:cNvSpPr>
          <p:nvPr>
            <p:ph type="body" sz="quarter" idx="10"/>
          </p:nvPr>
        </p:nvSpPr>
        <p:spPr>
          <a:xfrm>
            <a:off x="2224429" y="4708390"/>
            <a:ext cx="7743145" cy="535215"/>
          </a:xfrm>
        </p:spPr>
        <p:txBody>
          <a:bodyPr anchor="ctr"/>
          <a:lstStyle>
            <a:lvl1pPr marL="0" indent="0" algn="ctr">
              <a:buNone/>
              <a:defRPr baseline="0">
                <a:solidFill>
                  <a:schemeClr val="bg1"/>
                </a:solidFill>
              </a:defRPr>
            </a:lvl1pPr>
          </a:lstStyle>
          <a:p>
            <a:pPr lvl="0"/>
            <a:r>
              <a:rPr lang="en-US"/>
              <a:t>Edit Master text styles</a:t>
            </a:r>
          </a:p>
        </p:txBody>
      </p:sp>
      <p:sp>
        <p:nvSpPr>
          <p:cNvPr id="12" name="Text Placeholder 8"/>
          <p:cNvSpPr>
            <a:spLocks noGrp="1"/>
          </p:cNvSpPr>
          <p:nvPr>
            <p:ph type="body" sz="quarter" idx="11"/>
          </p:nvPr>
        </p:nvSpPr>
        <p:spPr>
          <a:xfrm>
            <a:off x="2220067" y="6226392"/>
            <a:ext cx="7743145" cy="535215"/>
          </a:xfrm>
        </p:spPr>
        <p:txBody>
          <a:bodyPr anchor="ctr"/>
          <a:lstStyle>
            <a:lvl1pPr marL="0" indent="0" algn="ctr">
              <a:buNone/>
              <a:defRPr sz="1600" i="1"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11735110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Green_Basic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8" name="Content Placeholder 2"/>
          <p:cNvSpPr>
            <a:spLocks noGrp="1"/>
          </p:cNvSpPr>
          <p:nvPr>
            <p:ph idx="1"/>
          </p:nvPr>
        </p:nvSpPr>
        <p:spPr>
          <a:xfrm>
            <a:off x="745489" y="1773238"/>
            <a:ext cx="10806722" cy="4343400"/>
          </a:xfrm>
        </p:spPr>
        <p:txBody>
          <a:bodyPr/>
          <a:lstStyle>
            <a:lvl1pPr marL="342900" indent="-342900">
              <a:buClr>
                <a:schemeClr val="accent1"/>
              </a:buClr>
              <a:buFont typeface="Arial" panose="020B0604020202020204" pitchFamily="34" charset="0"/>
              <a:buChar char="•"/>
              <a:defRPr>
                <a:solidFill>
                  <a:schemeClr val="bg1"/>
                </a:solidFill>
              </a:defRPr>
            </a:lvl1pPr>
            <a:lvl2pPr marL="692117" indent="-295261">
              <a:buClr>
                <a:schemeClr val="accent1"/>
              </a:buClr>
              <a:buSzPct val="110000"/>
              <a:buFont typeface="Wingdings" panose="05000000000000000000" pitchFamily="2" charset="2"/>
              <a:buChar char="Ø"/>
              <a:defRPr baseline="0">
                <a:solidFill>
                  <a:schemeClr val="bg1"/>
                </a:solidFill>
                <a:latin typeface="Tahoma" pitchFamily="34" charset="0"/>
              </a:defRPr>
            </a:lvl2pPr>
            <a:lvl3pPr marL="1030239" indent="-223827">
              <a:buClr>
                <a:schemeClr val="accent1"/>
              </a:buClr>
              <a:buSzPct val="110000"/>
              <a:buFont typeface="Wingdings" panose="05000000000000000000" pitchFamily="2" charset="2"/>
              <a:buChar char="§"/>
              <a:defRPr>
                <a:solidFill>
                  <a:schemeClr val="bg1"/>
                </a:solidFill>
              </a:defRPr>
            </a:lvl3pPr>
            <a:lvl4pPr marL="1441381" indent="-231764">
              <a:buClr>
                <a:schemeClr val="accent1"/>
              </a:buClr>
              <a:buSzPct val="110000"/>
              <a:buFont typeface="Wingdings" panose="05000000000000000000" pitchFamily="2" charset="2"/>
              <a:buChar char="ü"/>
              <a:defRPr>
                <a:solidFill>
                  <a:schemeClr val="bg1"/>
                </a:solidFill>
              </a:defRPr>
            </a:lvl4pPr>
            <a:lvl5pPr marL="1795376" indent="0">
              <a:buClr>
                <a:schemeClr val="accent1"/>
              </a:buClr>
              <a:buFont typeface="Arial" charse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2"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1" name="TextBox 10">
            <a:extLst>
              <a:ext uri="{FF2B5EF4-FFF2-40B4-BE49-F238E27FC236}">
                <a16:creationId xmlns:a16="http://schemas.microsoft.com/office/drawing/2014/main" id="{0490F5DC-3EAB-5B4E-B0DA-7E2098313112}"/>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72653DE0-B73D-F04F-9303-30C700D38993}"/>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1907224591"/>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1"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2" name="TextBox 11">
            <a:extLst>
              <a:ext uri="{FF2B5EF4-FFF2-40B4-BE49-F238E27FC236}">
                <a16:creationId xmlns:a16="http://schemas.microsoft.com/office/drawing/2014/main" id="{024104EB-A837-AD48-9132-CE83F3F81A1D}"/>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0F5ACF1B-34EB-A74F-86CE-180ADC05D5C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1489104297"/>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9" name="TextBox 8">
            <a:extLst>
              <a:ext uri="{FF2B5EF4-FFF2-40B4-BE49-F238E27FC236}">
                <a16:creationId xmlns:a16="http://schemas.microsoft.com/office/drawing/2014/main" id="{A72082E4-E715-C743-88D4-C51EBEE31189}"/>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1" name="TextBox 10">
            <a:extLst>
              <a:ext uri="{FF2B5EF4-FFF2-40B4-BE49-F238E27FC236}">
                <a16:creationId xmlns:a16="http://schemas.microsoft.com/office/drawing/2014/main" id="{A4A82A5B-9473-B24C-991C-C1D5B90D1406}"/>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1037209496"/>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8"/>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spid="_x0000_s14340" name="think-cell Slide" r:id="rId19" imgW="519" imgH="520" progId="TCLayout.ActiveDocument.1">
                  <p:embed/>
                </p:oleObj>
              </mc:Choice>
              <mc:Fallback>
                <p:oleObj name="think-cell Slide" r:id="rId19" imgW="519" imgH="520" progId="TCLayout.ActiveDocument.1">
                  <p:embed/>
                  <p:pic>
                    <p:nvPicPr>
                      <p:cNvPr id="2" name="Object 1" hidden="1"/>
                      <p:cNvPicPr/>
                      <p:nvPr/>
                    </p:nvPicPr>
                    <p:blipFill>
                      <a:blip r:embed="rId20"/>
                      <a:stretch>
                        <a:fillRect/>
                      </a:stretch>
                    </p:blipFill>
                    <p:spPr>
                      <a:xfrm>
                        <a:off x="1959" y="1594"/>
                        <a:ext cx="1953" cy="1587"/>
                      </a:xfrm>
                      <a:prstGeom prst="rect">
                        <a:avLst/>
                      </a:prstGeom>
                    </p:spPr>
                  </p:pic>
                </p:oleObj>
              </mc:Fallback>
            </mc:AlternateContent>
          </a:graphicData>
        </a:graphic>
      </p:graphicFrame>
      <p:sp>
        <p:nvSpPr>
          <p:cNvPr id="1029" name="Rectangle 4"/>
          <p:cNvSpPr>
            <a:spLocks noGrp="1" noChangeArrowheads="1"/>
          </p:cNvSpPr>
          <p:nvPr>
            <p:ph type="body" idx="1"/>
          </p:nvPr>
        </p:nvSpPr>
        <p:spPr bwMode="auto">
          <a:xfrm>
            <a:off x="745489" y="1773238"/>
            <a:ext cx="10806722"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First level</a:t>
            </a:r>
          </a:p>
          <a:p>
            <a:pPr lvl="1"/>
            <a:r>
              <a:rPr lang="en-US"/>
              <a:t>second level</a:t>
            </a:r>
          </a:p>
          <a:p>
            <a:pPr lvl="1"/>
            <a:endParaRPr lang="en-US"/>
          </a:p>
          <a:p>
            <a:pPr lvl="2"/>
            <a:endParaRPr lang="en-US"/>
          </a:p>
        </p:txBody>
      </p:sp>
      <p:sp>
        <p:nvSpPr>
          <p:cNvPr id="15" name="Rectangle 3"/>
          <p:cNvSpPr>
            <a:spLocks noGrp="1" noChangeArrowheads="1"/>
          </p:cNvSpPr>
          <p:nvPr>
            <p:ph type="title"/>
          </p:nvPr>
        </p:nvSpPr>
        <p:spPr bwMode="auto">
          <a:xfrm>
            <a:off x="741584" y="260649"/>
            <a:ext cx="10623061" cy="1374476"/>
          </a:xfrm>
          <a:prstGeom prst="rect">
            <a:avLst/>
          </a:prstGeom>
          <a:noFill/>
          <a:ln w="9525">
            <a:noFill/>
            <a:miter lim="800000"/>
            <a:headEnd/>
            <a:tailEnd/>
          </a:ln>
        </p:spPr>
        <p:txBody>
          <a:bodyPr vert="horz" wrap="square" lIns="91440" tIns="18000" rIns="91440" bIns="0" numCol="1" anchor="t" anchorCtr="0" compatLnSpc="1">
            <a:prstTxWarp prst="textNoShape">
              <a:avLst/>
            </a:prstTxWarp>
          </a:bodyPr>
          <a:lstStyle/>
          <a:p>
            <a:pPr lvl="0"/>
            <a:r>
              <a:rPr lang="en-US"/>
              <a:t>Slide title (36 pt.)</a:t>
            </a:r>
          </a:p>
        </p:txBody>
      </p:sp>
      <p:pic>
        <p:nvPicPr>
          <p:cNvPr id="22" name="Afbeelding 21" descr="Greyfish_m.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pic>
        <p:nvPicPr>
          <p:cNvPr id="24" name="Afbeelding 1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bwMode="auto">
          <a:xfrm>
            <a:off x="10451943" y="6446838"/>
            <a:ext cx="1537094" cy="29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802703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ransition>
    <p:wipe dir="d"/>
  </p:transition>
  <p:hf sldNum="0" hdr="0" ftr="0" dt="0"/>
  <p:txStyles>
    <p:titleStyle>
      <a:lvl1pPr algn="l" rtl="0" eaLnBrk="1" fontAlgn="base" hangingPunct="1">
        <a:spcBef>
          <a:spcPct val="0"/>
        </a:spcBef>
        <a:spcAft>
          <a:spcPct val="0"/>
        </a:spcAft>
        <a:defRPr sz="3600" b="1">
          <a:solidFill>
            <a:schemeClr val="tx2"/>
          </a:solidFill>
          <a:latin typeface="+mj-lt"/>
          <a:ea typeface="ＭＳ Ｐゴシック" pitchFamily="-107" charset="-128"/>
          <a:cs typeface="ＭＳ Ｐゴシック" pitchFamily="-107" charset="-128"/>
        </a:defRPr>
      </a:lvl1pPr>
      <a:lvl2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2pPr>
      <a:lvl3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3pPr>
      <a:lvl4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4pPr>
      <a:lvl5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5pPr>
      <a:lvl6pPr marL="457178" algn="l" rtl="0" eaLnBrk="1" fontAlgn="base" hangingPunct="1">
        <a:spcBef>
          <a:spcPct val="0"/>
        </a:spcBef>
        <a:spcAft>
          <a:spcPct val="0"/>
        </a:spcAft>
        <a:defRPr sz="4000">
          <a:solidFill>
            <a:srgbClr val="015C55"/>
          </a:solidFill>
          <a:latin typeface="Tahoma" pitchFamily="-107" charset="0"/>
        </a:defRPr>
      </a:lvl6pPr>
      <a:lvl7pPr marL="914357" algn="l" rtl="0" eaLnBrk="1" fontAlgn="base" hangingPunct="1">
        <a:spcBef>
          <a:spcPct val="0"/>
        </a:spcBef>
        <a:spcAft>
          <a:spcPct val="0"/>
        </a:spcAft>
        <a:defRPr sz="4000">
          <a:solidFill>
            <a:srgbClr val="015C55"/>
          </a:solidFill>
          <a:latin typeface="Tahoma" pitchFamily="-107" charset="0"/>
        </a:defRPr>
      </a:lvl7pPr>
      <a:lvl8pPr marL="1371534" algn="l" rtl="0" eaLnBrk="1" fontAlgn="base" hangingPunct="1">
        <a:spcBef>
          <a:spcPct val="0"/>
        </a:spcBef>
        <a:spcAft>
          <a:spcPct val="0"/>
        </a:spcAft>
        <a:defRPr sz="4000">
          <a:solidFill>
            <a:srgbClr val="015C55"/>
          </a:solidFill>
          <a:latin typeface="Tahoma" pitchFamily="-107" charset="0"/>
        </a:defRPr>
      </a:lvl8pPr>
      <a:lvl9pPr marL="1828713" algn="l" rtl="0" eaLnBrk="1" fontAlgn="base" hangingPunct="1">
        <a:spcBef>
          <a:spcPct val="0"/>
        </a:spcBef>
        <a:spcAft>
          <a:spcPct val="0"/>
        </a:spcAft>
        <a:defRPr sz="4000">
          <a:solidFill>
            <a:srgbClr val="015C55"/>
          </a:solidFill>
          <a:latin typeface="Tahoma" pitchFamily="-107" charset="0"/>
        </a:defRPr>
      </a:lvl9pPr>
    </p:titleStyle>
    <p:bodyStyle>
      <a:lvl1pPr marL="342900" indent="-342900" algn="l" defTabSz="881021" rtl="0" eaLnBrk="1" fontAlgn="base" hangingPunct="1">
        <a:spcBef>
          <a:spcPct val="25000"/>
        </a:spcBef>
        <a:spcAft>
          <a:spcPct val="25000"/>
        </a:spcAft>
        <a:buClr>
          <a:schemeClr val="accent1"/>
        </a:buClr>
        <a:buFont typeface="Arial" panose="020B0604020202020204" pitchFamily="34" charset="0"/>
        <a:buChar char="•"/>
        <a:tabLst>
          <a:tab pos="973091" algn="l"/>
          <a:tab pos="1481067" algn="l"/>
        </a:tabLst>
        <a:defRPr sz="2400">
          <a:solidFill>
            <a:schemeClr val="tx1"/>
          </a:solidFill>
          <a:latin typeface="+mn-lt"/>
          <a:ea typeface="ＭＳ Ｐゴシック" pitchFamily="-107" charset="-128"/>
          <a:cs typeface="ＭＳ Ｐゴシック" pitchFamily="-107" charset="-128"/>
        </a:defRPr>
      </a:lvl1pPr>
      <a:lvl2pPr marL="692117" indent="-295261" algn="l" defTabSz="881021" rtl="0" eaLnBrk="1" fontAlgn="base" hangingPunct="1">
        <a:spcBef>
          <a:spcPct val="25000"/>
        </a:spcBef>
        <a:spcAft>
          <a:spcPct val="25000"/>
        </a:spcAft>
        <a:buClr>
          <a:schemeClr val="accent1"/>
        </a:buClr>
        <a:buSzPct val="110000"/>
        <a:buFont typeface="Wingdings" panose="05000000000000000000" pitchFamily="2" charset="2"/>
        <a:buChar char="Ø"/>
        <a:tabLst>
          <a:tab pos="973091" algn="l"/>
          <a:tab pos="1481067" algn="l"/>
        </a:tabLst>
        <a:defRPr sz="2000">
          <a:solidFill>
            <a:schemeClr val="tx1"/>
          </a:solidFill>
          <a:latin typeface="+mn-lt"/>
          <a:ea typeface="ＭＳ Ｐゴシック" pitchFamily="-107" charset="-128"/>
          <a:cs typeface="ＭＳ Ｐゴシック"/>
        </a:defRPr>
      </a:lvl2pPr>
      <a:lvl3pPr marL="1030239" indent="-223827" algn="l" defTabSz="881021" rtl="0" eaLnBrk="1" fontAlgn="base" hangingPunct="1">
        <a:spcBef>
          <a:spcPct val="25000"/>
        </a:spcBef>
        <a:spcAft>
          <a:spcPct val="25000"/>
        </a:spcAft>
        <a:buClr>
          <a:schemeClr val="accent1"/>
        </a:buClr>
        <a:buSzPct val="110000"/>
        <a:buFont typeface="Wingdings" panose="05000000000000000000" pitchFamily="2" charset="2"/>
        <a:buChar char="§"/>
        <a:tabLst>
          <a:tab pos="973091" algn="l"/>
          <a:tab pos="1481067" algn="l"/>
        </a:tabLst>
        <a:defRPr>
          <a:solidFill>
            <a:schemeClr val="tx1"/>
          </a:solidFill>
          <a:latin typeface="+mn-lt"/>
          <a:ea typeface="ＭＳ Ｐゴシック" pitchFamily="-107" charset="-128"/>
          <a:cs typeface="ＭＳ Ｐゴシック"/>
        </a:defRPr>
      </a:lvl3pPr>
      <a:lvl4pPr marL="1441381" indent="-231764" algn="l" defTabSz="881021" rtl="0" eaLnBrk="1" fontAlgn="base" hangingPunct="1">
        <a:spcBef>
          <a:spcPct val="25000"/>
        </a:spcBef>
        <a:spcAft>
          <a:spcPct val="25000"/>
        </a:spcAft>
        <a:buClr>
          <a:schemeClr val="accent1"/>
        </a:buClr>
        <a:buSzPct val="110000"/>
        <a:buFont typeface="Wingdings" panose="05000000000000000000" pitchFamily="2" charset="2"/>
        <a:buChar char="ü"/>
        <a:tabLst>
          <a:tab pos="973091" algn="l"/>
          <a:tab pos="1481067" algn="l"/>
        </a:tabLst>
        <a:defRPr>
          <a:solidFill>
            <a:schemeClr val="tx1"/>
          </a:solidFill>
          <a:latin typeface="+mn-lt"/>
          <a:ea typeface="ＭＳ Ｐゴシック" pitchFamily="-107" charset="-128"/>
          <a:cs typeface="ＭＳ Ｐゴシック"/>
        </a:defRPr>
      </a:lvl4pPr>
      <a:lvl5pPr marL="1800140"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cs typeface="ＭＳ Ｐゴシック"/>
        </a:defRPr>
      </a:lvl5pPr>
      <a:lvl6pPr marL="2257317"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6pPr>
      <a:lvl7pPr marL="2714495"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7pPr>
      <a:lvl8pPr marL="3171674"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8pPr>
      <a:lvl9pPr marL="3628852"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7" algn="l" defTabSz="457178" rtl="0" eaLnBrk="1" latinLnBrk="0" hangingPunct="1">
        <a:defRPr sz="1800" kern="1200">
          <a:solidFill>
            <a:schemeClr val="tx1"/>
          </a:solidFill>
          <a:latin typeface="+mn-lt"/>
          <a:ea typeface="+mn-ea"/>
          <a:cs typeface="+mn-cs"/>
        </a:defRPr>
      </a:lvl3pPr>
      <a:lvl4pPr marL="1371534" algn="l" defTabSz="457178" rtl="0" eaLnBrk="1" latinLnBrk="0" hangingPunct="1">
        <a:defRPr sz="1800" kern="1200">
          <a:solidFill>
            <a:schemeClr val="tx1"/>
          </a:solidFill>
          <a:latin typeface="+mn-lt"/>
          <a:ea typeface="+mn-ea"/>
          <a:cs typeface="+mn-cs"/>
        </a:defRPr>
      </a:lvl4pPr>
      <a:lvl5pPr marL="1828713" algn="l" defTabSz="457178" rtl="0" eaLnBrk="1" latinLnBrk="0" hangingPunct="1">
        <a:defRPr sz="1800" kern="1200">
          <a:solidFill>
            <a:schemeClr val="tx1"/>
          </a:solidFill>
          <a:latin typeface="+mn-lt"/>
          <a:ea typeface="+mn-ea"/>
          <a:cs typeface="+mn-cs"/>
        </a:defRPr>
      </a:lvl5pPr>
      <a:lvl6pPr marL="2285891" algn="l" defTabSz="457178" rtl="0" eaLnBrk="1" latinLnBrk="0" hangingPunct="1">
        <a:defRPr sz="1800" kern="1200">
          <a:solidFill>
            <a:schemeClr val="tx1"/>
          </a:solidFill>
          <a:latin typeface="+mn-lt"/>
          <a:ea typeface="+mn-ea"/>
          <a:cs typeface="+mn-cs"/>
        </a:defRPr>
      </a:lvl6pPr>
      <a:lvl7pPr marL="2743069" algn="l" defTabSz="457178" rtl="0" eaLnBrk="1" latinLnBrk="0" hangingPunct="1">
        <a:defRPr sz="1800" kern="1200">
          <a:solidFill>
            <a:schemeClr val="tx1"/>
          </a:solidFill>
          <a:latin typeface="+mn-lt"/>
          <a:ea typeface="+mn-ea"/>
          <a:cs typeface="+mn-cs"/>
        </a:defRPr>
      </a:lvl7pPr>
      <a:lvl8pPr marL="3200248" algn="l" defTabSz="457178" rtl="0" eaLnBrk="1" latinLnBrk="0" hangingPunct="1">
        <a:defRPr sz="1800" kern="1200">
          <a:solidFill>
            <a:schemeClr val="tx1"/>
          </a:solidFill>
          <a:latin typeface="+mn-lt"/>
          <a:ea typeface="+mn-ea"/>
          <a:cs typeface="+mn-cs"/>
        </a:defRPr>
      </a:lvl8pPr>
      <a:lvl9pPr marL="3657426"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 Id="rId6" Type="http://schemas.microsoft.com/office/2007/relationships/hdphoto" Target="../media/hdphoto1.wdp"/><Relationship Id="rId5" Type="http://schemas.openxmlformats.org/officeDocument/2006/relationships/image" Target="../media/image38.png"/><Relationship Id="rId4" Type="http://schemas.openxmlformats.org/officeDocument/2006/relationships/image" Target="../media/image37.sv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5.tiff"/><Relationship Id="rId2" Type="http://schemas.openxmlformats.org/officeDocument/2006/relationships/image" Target="../media/image41.jpeg"/><Relationship Id="rId1" Type="http://schemas.openxmlformats.org/officeDocument/2006/relationships/slideLayout" Target="../slideLayouts/slideLayout14.xml"/><Relationship Id="rId6" Type="http://schemas.openxmlformats.org/officeDocument/2006/relationships/image" Target="../media/image44.tiff"/><Relationship Id="rId5" Type="http://schemas.microsoft.com/office/2007/relationships/hdphoto" Target="../media/hdphoto2.wdp"/><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svg"/><Relationship Id="rId1" Type="http://schemas.openxmlformats.org/officeDocument/2006/relationships/slideLayout" Target="../slideLayouts/slideLayout14.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svg"/></Relationships>
</file>

<file path=ppt/slides/_rels/slide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F3AF-8DBD-4382-8909-89C31674B6D5}"/>
              </a:ext>
            </a:extLst>
          </p:cNvPr>
          <p:cNvSpPr>
            <a:spLocks noGrp="1"/>
          </p:cNvSpPr>
          <p:nvPr>
            <p:ph type="ctrTitle"/>
          </p:nvPr>
        </p:nvSpPr>
        <p:spPr>
          <a:xfrm>
            <a:off x="161397" y="3429000"/>
            <a:ext cx="11869206" cy="776287"/>
          </a:xfrm>
        </p:spPr>
        <p:txBody>
          <a:bodyPr/>
          <a:lstStyle/>
          <a:p>
            <a:r>
              <a:rPr lang="en-GB" dirty="0"/>
              <a:t>HCP Journeys</a:t>
            </a:r>
            <a:br>
              <a:rPr lang="en-GB" dirty="0"/>
            </a:br>
            <a:r>
              <a:rPr lang="en-GB" dirty="0"/>
              <a:t>Why? How? When?</a:t>
            </a:r>
          </a:p>
        </p:txBody>
      </p:sp>
      <p:sp>
        <p:nvSpPr>
          <p:cNvPr id="3" name="Text Placeholder 2">
            <a:extLst>
              <a:ext uri="{FF2B5EF4-FFF2-40B4-BE49-F238E27FC236}">
                <a16:creationId xmlns:a16="http://schemas.microsoft.com/office/drawing/2014/main" id="{799B0A35-4AE1-4675-8179-E0937627379E}"/>
              </a:ext>
            </a:extLst>
          </p:cNvPr>
          <p:cNvSpPr>
            <a:spLocks noGrp="1"/>
          </p:cNvSpPr>
          <p:nvPr>
            <p:ph type="body" sz="quarter" idx="10"/>
          </p:nvPr>
        </p:nvSpPr>
        <p:spPr/>
        <p:txBody>
          <a:bodyPr/>
          <a:lstStyle/>
          <a:p>
            <a:r>
              <a:rPr lang="en-GB" dirty="0"/>
              <a:t>April ‘21</a:t>
            </a:r>
          </a:p>
        </p:txBody>
      </p:sp>
    </p:spTree>
    <p:extLst>
      <p:ext uri="{BB962C8B-B14F-4D97-AF65-F5344CB8AC3E}">
        <p14:creationId xmlns:p14="http://schemas.microsoft.com/office/powerpoint/2010/main" val="737552821"/>
      </p:ext>
    </p:extLst>
  </p:cSld>
  <p:clrMapOvr>
    <a:masterClrMapping/>
  </p:clrMapOvr>
  <mc:AlternateContent xmlns:mc="http://schemas.openxmlformats.org/markup-compatibility/2006" xmlns:p14="http://schemas.microsoft.com/office/powerpoint/2010/main">
    <mc:Choice Requires="p14">
      <p:transition p14:dur="250">
        <p:wipe dir="d"/>
      </p:transition>
    </mc:Choice>
    <mc:Fallback xmlns="">
      <p:transition>
        <p:wipe dir="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930B4E-309D-4A59-94DD-37775FE9B2C3}"/>
              </a:ext>
            </a:extLst>
          </p:cNvPr>
          <p:cNvSpPr txBox="1"/>
          <p:nvPr/>
        </p:nvSpPr>
        <p:spPr>
          <a:xfrm>
            <a:off x="762578" y="1751157"/>
            <a:ext cx="42005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a:ln>
                  <a:noFill/>
                </a:ln>
                <a:solidFill>
                  <a:srgbClr val="F58800"/>
                </a:solidFill>
                <a:effectLst/>
                <a:uLnTx/>
                <a:uFillTx/>
                <a:latin typeface="Tahoma"/>
                <a:ea typeface="+mn-ea"/>
                <a:cs typeface="+mn-cs"/>
              </a:rPr>
              <a:t>Adoption Ladder</a:t>
            </a:r>
          </a:p>
        </p:txBody>
      </p:sp>
      <p:sp>
        <p:nvSpPr>
          <p:cNvPr id="6" name="TextBox 5">
            <a:extLst>
              <a:ext uri="{FF2B5EF4-FFF2-40B4-BE49-F238E27FC236}">
                <a16:creationId xmlns:a16="http://schemas.microsoft.com/office/drawing/2014/main" id="{3DBA0410-5795-45EC-893C-8C933CAC3795}"/>
              </a:ext>
            </a:extLst>
          </p:cNvPr>
          <p:cNvSpPr txBox="1"/>
          <p:nvPr/>
        </p:nvSpPr>
        <p:spPr>
          <a:xfrm>
            <a:off x="5623495" y="1701667"/>
            <a:ext cx="6764989" cy="646331"/>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a:ln>
                  <a:noFill/>
                </a:ln>
                <a:solidFill>
                  <a:srgbClr val="F58800"/>
                </a:solidFill>
                <a:effectLst/>
                <a:uLnTx/>
                <a:uFillTx/>
                <a:latin typeface="Tahoma"/>
                <a:ea typeface="+mn-ea"/>
                <a:cs typeface="+mn-cs"/>
              </a:rPr>
              <a:t>HCP Journeys</a:t>
            </a:r>
          </a:p>
        </p:txBody>
      </p:sp>
      <p:sp>
        <p:nvSpPr>
          <p:cNvPr id="12" name="TextBox 11">
            <a:extLst>
              <a:ext uri="{FF2B5EF4-FFF2-40B4-BE49-F238E27FC236}">
                <a16:creationId xmlns:a16="http://schemas.microsoft.com/office/drawing/2014/main" id="{0DF71DE9-3A68-4EA1-8221-5A0F172EBE5A}"/>
              </a:ext>
            </a:extLst>
          </p:cNvPr>
          <p:cNvSpPr txBox="1"/>
          <p:nvPr/>
        </p:nvSpPr>
        <p:spPr>
          <a:xfrm>
            <a:off x="267416" y="2397488"/>
            <a:ext cx="5590900" cy="646331"/>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prstClr val="white">
                    <a:lumMod val="50000"/>
                  </a:prstClr>
                </a:solidFill>
                <a:effectLst/>
                <a:uLnTx/>
                <a:uFillTx/>
                <a:latin typeface="Tahoma"/>
                <a:ea typeface="+mn-ea"/>
                <a:cs typeface="+mn-cs"/>
              </a:rPr>
              <a:t>The HCP-focused mapping of the level of product adoption.</a:t>
            </a:r>
          </a:p>
        </p:txBody>
      </p:sp>
      <p:sp>
        <p:nvSpPr>
          <p:cNvPr id="13" name="TextBox 12">
            <a:extLst>
              <a:ext uri="{FF2B5EF4-FFF2-40B4-BE49-F238E27FC236}">
                <a16:creationId xmlns:a16="http://schemas.microsoft.com/office/drawing/2014/main" id="{6B5CFAFF-68AD-43DB-9B0B-B50E8CC84109}"/>
              </a:ext>
            </a:extLst>
          </p:cNvPr>
          <p:cNvSpPr txBox="1"/>
          <p:nvPr/>
        </p:nvSpPr>
        <p:spPr>
          <a:xfrm>
            <a:off x="6220542" y="2397487"/>
            <a:ext cx="5590900" cy="646331"/>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prstClr val="white">
                    <a:lumMod val="50000"/>
                  </a:prstClr>
                </a:solidFill>
                <a:effectLst/>
                <a:uLnTx/>
                <a:uFillTx/>
                <a:latin typeface="Tahoma"/>
                <a:ea typeface="+mn-ea"/>
                <a:cs typeface="+mn-cs"/>
              </a:rPr>
              <a:t>The execution-focused mapping of the touchpoints with a HCP.</a:t>
            </a:r>
          </a:p>
        </p:txBody>
      </p:sp>
      <p:pic>
        <p:nvPicPr>
          <p:cNvPr id="17" name="Picture 16" descr="A picture containing text, electronics, screenshot, display&#10;&#10;Description automatically generated">
            <a:extLst>
              <a:ext uri="{FF2B5EF4-FFF2-40B4-BE49-F238E27FC236}">
                <a16:creationId xmlns:a16="http://schemas.microsoft.com/office/drawing/2014/main" id="{1DB6095E-0CDC-4CC6-82DD-48FE40C95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406" y="3093307"/>
            <a:ext cx="4779928" cy="3063057"/>
          </a:xfrm>
          <a:prstGeom prst="rect">
            <a:avLst/>
          </a:prstGeom>
        </p:spPr>
      </p:pic>
      <p:sp>
        <p:nvSpPr>
          <p:cNvPr id="8" name="Title 1">
            <a:extLst>
              <a:ext uri="{FF2B5EF4-FFF2-40B4-BE49-F238E27FC236}">
                <a16:creationId xmlns:a16="http://schemas.microsoft.com/office/drawing/2014/main" id="{F23EFA9C-A5BB-4CC5-ACC6-2C65EFBECE9F}"/>
              </a:ext>
            </a:extLst>
          </p:cNvPr>
          <p:cNvSpPr>
            <a:spLocks noGrp="1"/>
          </p:cNvSpPr>
          <p:nvPr>
            <p:ph type="title"/>
          </p:nvPr>
        </p:nvSpPr>
        <p:spPr>
          <a:xfrm>
            <a:off x="741584" y="260649"/>
            <a:ext cx="10623061" cy="1374476"/>
          </a:xfrm>
        </p:spPr>
        <p:txBody>
          <a:bodyPr/>
          <a:lstStyle/>
          <a:p>
            <a:r>
              <a:rPr lang="en-GB"/>
              <a:t>How do we get there: The Process</a:t>
            </a:r>
          </a:p>
        </p:txBody>
      </p:sp>
      <p:sp>
        <p:nvSpPr>
          <p:cNvPr id="3" name="Oval 2">
            <a:extLst>
              <a:ext uri="{FF2B5EF4-FFF2-40B4-BE49-F238E27FC236}">
                <a16:creationId xmlns:a16="http://schemas.microsoft.com/office/drawing/2014/main" id="{BADF713F-AE1B-46AC-81F7-573D2ADCE1D2}"/>
              </a:ext>
            </a:extLst>
          </p:cNvPr>
          <p:cNvSpPr/>
          <p:nvPr/>
        </p:nvSpPr>
        <p:spPr bwMode="auto">
          <a:xfrm>
            <a:off x="300113" y="1635125"/>
            <a:ext cx="527242" cy="565547"/>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accent1"/>
                </a:solidFill>
                <a:effectLst/>
                <a:latin typeface="Tahoma" pitchFamily="-107" charset="0"/>
              </a:rPr>
              <a:t>1</a:t>
            </a:r>
            <a:endParaRPr kumimoji="0" lang="en-GB" sz="2000" b="1" i="0" u="none" strike="noStrike" cap="none" normalizeH="0" baseline="0">
              <a:ln>
                <a:noFill/>
              </a:ln>
              <a:solidFill>
                <a:schemeClr val="accent1"/>
              </a:solidFill>
              <a:effectLst/>
              <a:latin typeface="Tahoma" pitchFamily="-107" charset="0"/>
            </a:endParaRPr>
          </a:p>
        </p:txBody>
      </p:sp>
      <p:sp>
        <p:nvSpPr>
          <p:cNvPr id="14" name="Oval 13">
            <a:extLst>
              <a:ext uri="{FF2B5EF4-FFF2-40B4-BE49-F238E27FC236}">
                <a16:creationId xmlns:a16="http://schemas.microsoft.com/office/drawing/2014/main" id="{6949AE59-ACE3-45CA-AE83-88B71163BF82}"/>
              </a:ext>
            </a:extLst>
          </p:cNvPr>
          <p:cNvSpPr/>
          <p:nvPr/>
        </p:nvSpPr>
        <p:spPr bwMode="auto">
          <a:xfrm>
            <a:off x="6792406" y="1635124"/>
            <a:ext cx="527242" cy="565547"/>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accent1"/>
                </a:solidFill>
                <a:latin typeface="Tahoma" pitchFamily="-107" charset="0"/>
              </a:rPr>
              <a:t>2</a:t>
            </a:r>
            <a:endParaRPr kumimoji="0" lang="en-GB" sz="2000" b="1" i="0" u="none" strike="noStrike" cap="none" normalizeH="0" baseline="0">
              <a:ln>
                <a:noFill/>
              </a:ln>
              <a:solidFill>
                <a:schemeClr val="accent1"/>
              </a:solidFill>
              <a:effectLst/>
              <a:latin typeface="Tahoma" pitchFamily="-107" charset="0"/>
            </a:endParaRPr>
          </a:p>
        </p:txBody>
      </p:sp>
      <p:sp>
        <p:nvSpPr>
          <p:cNvPr id="2" name="Chevron 1">
            <a:extLst>
              <a:ext uri="{FF2B5EF4-FFF2-40B4-BE49-F238E27FC236}">
                <a16:creationId xmlns:a16="http://schemas.microsoft.com/office/drawing/2014/main" id="{CD0D2821-F7F0-AB45-AF89-F76AF9A44CAE}"/>
              </a:ext>
            </a:extLst>
          </p:cNvPr>
          <p:cNvSpPr/>
          <p:nvPr/>
        </p:nvSpPr>
        <p:spPr bwMode="auto">
          <a:xfrm>
            <a:off x="5515429" y="1751157"/>
            <a:ext cx="580571" cy="977529"/>
          </a:xfrm>
          <a:prstGeom prst="chevron">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FR" sz="2400" b="0" i="0" u="none" strike="noStrike" cap="none" normalizeH="0" baseline="0">
              <a:ln>
                <a:noFill/>
              </a:ln>
              <a:solidFill>
                <a:schemeClr val="tx1"/>
              </a:solidFill>
              <a:effectLst/>
              <a:latin typeface="Tahoma" pitchFamily="-107" charset="0"/>
            </a:endParaRPr>
          </a:p>
        </p:txBody>
      </p:sp>
      <p:pic>
        <p:nvPicPr>
          <p:cNvPr id="11" name="Picture 10">
            <a:extLst>
              <a:ext uri="{FF2B5EF4-FFF2-40B4-BE49-F238E27FC236}">
                <a16:creationId xmlns:a16="http://schemas.microsoft.com/office/drawing/2014/main" id="{05E74EA9-94FC-495C-A12E-28C5995C544F}"/>
              </a:ext>
            </a:extLst>
          </p:cNvPr>
          <p:cNvPicPr>
            <a:picLocks noChangeAspect="1"/>
          </p:cNvPicPr>
          <p:nvPr/>
        </p:nvPicPr>
        <p:blipFill>
          <a:blip r:embed="rId3"/>
          <a:stretch>
            <a:fillRect/>
          </a:stretch>
        </p:blipFill>
        <p:spPr>
          <a:xfrm>
            <a:off x="428410" y="3159851"/>
            <a:ext cx="5377304" cy="2996513"/>
          </a:xfrm>
          <a:prstGeom prst="rect">
            <a:avLst/>
          </a:prstGeom>
        </p:spPr>
      </p:pic>
    </p:spTree>
    <p:extLst>
      <p:ext uri="{BB962C8B-B14F-4D97-AF65-F5344CB8AC3E}">
        <p14:creationId xmlns:p14="http://schemas.microsoft.com/office/powerpoint/2010/main" val="3858680748"/>
      </p:ext>
    </p:extLst>
  </p:cSld>
  <p:clrMapOvr>
    <a:masterClrMapping/>
  </p:clrMapOvr>
  <mc:AlternateContent xmlns:mc="http://schemas.openxmlformats.org/markup-compatibility/2006" xmlns:p14="http://schemas.microsoft.com/office/powerpoint/2010/main">
    <mc:Choice Requires="p14">
      <p:transition p14:dur="250">
        <p:wipe dir="d"/>
      </p:transition>
    </mc:Choice>
    <mc:Fallback xmlns="">
      <p:transition>
        <p:wipe dir="d"/>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ECBB82-9CB1-CF4E-8F27-F1C8B645D9B4}"/>
              </a:ext>
            </a:extLst>
          </p:cNvPr>
          <p:cNvSpPr txBox="1"/>
          <p:nvPr/>
        </p:nvSpPr>
        <p:spPr>
          <a:xfrm>
            <a:off x="4364801" y="6198777"/>
            <a:ext cx="718530" cy="338554"/>
          </a:xfrm>
          <a:prstGeom prst="rect">
            <a:avLst/>
          </a:prstGeom>
          <a:noFill/>
          <a:ln w="25400">
            <a:noFill/>
            <a:prstDash val="dash"/>
          </a:ln>
        </p:spPr>
        <p:txBody>
          <a:bodyPr wrap="square" rtlCol="0">
            <a:spAutoFit/>
          </a:bodyPr>
          <a:lstStyle/>
          <a:p>
            <a:r>
              <a:rPr lang="en-GB" sz="1600" dirty="0"/>
              <a:t>T</a:t>
            </a:r>
            <a:r>
              <a:rPr lang="en-FR" sz="1600" dirty="0"/>
              <a:t>oday</a:t>
            </a:r>
          </a:p>
        </p:txBody>
      </p:sp>
      <p:cxnSp>
        <p:nvCxnSpPr>
          <p:cNvPr id="7" name="Straight Connector 6">
            <a:extLst>
              <a:ext uri="{FF2B5EF4-FFF2-40B4-BE49-F238E27FC236}">
                <a16:creationId xmlns:a16="http://schemas.microsoft.com/office/drawing/2014/main" id="{A556AF9E-61B9-0C4F-AC9C-A2D33BDE4990}"/>
              </a:ext>
            </a:extLst>
          </p:cNvPr>
          <p:cNvCxnSpPr>
            <a:cxnSpLocks/>
            <a:stCxn id="4" idx="0"/>
          </p:cNvCxnSpPr>
          <p:nvPr/>
        </p:nvCxnSpPr>
        <p:spPr bwMode="auto">
          <a:xfrm flipV="1">
            <a:off x="4724066" y="1556796"/>
            <a:ext cx="0" cy="4641981"/>
          </a:xfrm>
          <a:prstGeom prst="line">
            <a:avLst/>
          </a:prstGeom>
          <a:solidFill>
            <a:schemeClr val="accent1"/>
          </a:solidFill>
          <a:ln w="25400" cap="flat" cmpd="sng" algn="ctr">
            <a:solidFill>
              <a:schemeClr val="bg2"/>
            </a:solidFill>
            <a:prstDash val="dash"/>
            <a:round/>
            <a:headEnd type="none" w="med" len="med"/>
            <a:tailEnd type="none" w="med" len="med"/>
          </a:ln>
          <a:effectLst/>
        </p:spPr>
      </p:cxnSp>
      <p:sp>
        <p:nvSpPr>
          <p:cNvPr id="2" name="Title 1">
            <a:extLst>
              <a:ext uri="{FF2B5EF4-FFF2-40B4-BE49-F238E27FC236}">
                <a16:creationId xmlns:a16="http://schemas.microsoft.com/office/drawing/2014/main" id="{C7D3E19A-A59D-4391-BE66-5FC951D8322B}"/>
              </a:ext>
            </a:extLst>
          </p:cNvPr>
          <p:cNvSpPr>
            <a:spLocks noGrp="1"/>
          </p:cNvSpPr>
          <p:nvPr>
            <p:ph type="title"/>
          </p:nvPr>
        </p:nvSpPr>
        <p:spPr/>
        <p:txBody>
          <a:bodyPr/>
          <a:lstStyle/>
          <a:p>
            <a:r>
              <a:rPr lang="en-GB"/>
              <a:t>The project plan detail</a:t>
            </a:r>
          </a:p>
        </p:txBody>
      </p:sp>
      <p:sp>
        <p:nvSpPr>
          <p:cNvPr id="19" name="Pentagon 26">
            <a:extLst>
              <a:ext uri="{FF2B5EF4-FFF2-40B4-BE49-F238E27FC236}">
                <a16:creationId xmlns:a16="http://schemas.microsoft.com/office/drawing/2014/main" id="{8A0A97E2-4D79-4050-BA87-BDC743D68E76}"/>
              </a:ext>
            </a:extLst>
          </p:cNvPr>
          <p:cNvSpPr/>
          <p:nvPr/>
        </p:nvSpPr>
        <p:spPr bwMode="auto">
          <a:xfrm>
            <a:off x="1597572" y="1670025"/>
            <a:ext cx="2039760" cy="541520"/>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white"/>
                </a:solidFill>
                <a:effectLst/>
                <a:uLnTx/>
                <a:uFillTx/>
                <a:latin typeface="Tahoma"/>
                <a:ea typeface="+mn-ea"/>
                <a:cs typeface="+mn-cs"/>
              </a:rPr>
              <a:t>Phase 1a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white"/>
                </a:solidFill>
                <a:effectLst/>
                <a:uLnTx/>
                <a:uFillTx/>
                <a:latin typeface="Tahoma"/>
                <a:ea typeface="+mn-ea"/>
                <a:cs typeface="+mn-cs"/>
              </a:rPr>
              <a:t>Customer Journey Foundations</a:t>
            </a:r>
          </a:p>
        </p:txBody>
      </p:sp>
      <p:graphicFrame>
        <p:nvGraphicFramePr>
          <p:cNvPr id="20" name="Table 19">
            <a:extLst>
              <a:ext uri="{FF2B5EF4-FFF2-40B4-BE49-F238E27FC236}">
                <a16:creationId xmlns:a16="http://schemas.microsoft.com/office/drawing/2014/main" id="{1B9F6AF6-8D70-457B-9D1B-573B6BD9C74D}"/>
              </a:ext>
            </a:extLst>
          </p:cNvPr>
          <p:cNvGraphicFramePr>
            <a:graphicFrameLocks noGrp="1"/>
          </p:cNvGraphicFramePr>
          <p:nvPr/>
        </p:nvGraphicFramePr>
        <p:xfrm>
          <a:off x="650836" y="1066015"/>
          <a:ext cx="10990727" cy="457200"/>
        </p:xfrm>
        <a:graphic>
          <a:graphicData uri="http://schemas.openxmlformats.org/drawingml/2006/table">
            <a:tbl>
              <a:tblPr firstRow="1" bandRow="1">
                <a:tableStyleId>{C4B1156A-380E-4F78-BDF5-A606A8083BF9}</a:tableStyleId>
              </a:tblPr>
              <a:tblGrid>
                <a:gridCol w="999157">
                  <a:extLst>
                    <a:ext uri="{9D8B030D-6E8A-4147-A177-3AD203B41FA5}">
                      <a16:colId xmlns:a16="http://schemas.microsoft.com/office/drawing/2014/main" val="4006519837"/>
                    </a:ext>
                  </a:extLst>
                </a:gridCol>
                <a:gridCol w="999157">
                  <a:extLst>
                    <a:ext uri="{9D8B030D-6E8A-4147-A177-3AD203B41FA5}">
                      <a16:colId xmlns:a16="http://schemas.microsoft.com/office/drawing/2014/main" val="891256040"/>
                    </a:ext>
                  </a:extLst>
                </a:gridCol>
                <a:gridCol w="999157">
                  <a:extLst>
                    <a:ext uri="{9D8B030D-6E8A-4147-A177-3AD203B41FA5}">
                      <a16:colId xmlns:a16="http://schemas.microsoft.com/office/drawing/2014/main" val="481051076"/>
                    </a:ext>
                  </a:extLst>
                </a:gridCol>
                <a:gridCol w="999157">
                  <a:extLst>
                    <a:ext uri="{9D8B030D-6E8A-4147-A177-3AD203B41FA5}">
                      <a16:colId xmlns:a16="http://schemas.microsoft.com/office/drawing/2014/main" val="3868200511"/>
                    </a:ext>
                  </a:extLst>
                </a:gridCol>
                <a:gridCol w="999157">
                  <a:extLst>
                    <a:ext uri="{9D8B030D-6E8A-4147-A177-3AD203B41FA5}">
                      <a16:colId xmlns:a16="http://schemas.microsoft.com/office/drawing/2014/main" val="3010402749"/>
                    </a:ext>
                  </a:extLst>
                </a:gridCol>
                <a:gridCol w="999157">
                  <a:extLst>
                    <a:ext uri="{9D8B030D-6E8A-4147-A177-3AD203B41FA5}">
                      <a16:colId xmlns:a16="http://schemas.microsoft.com/office/drawing/2014/main" val="3788832395"/>
                    </a:ext>
                  </a:extLst>
                </a:gridCol>
                <a:gridCol w="999157">
                  <a:extLst>
                    <a:ext uri="{9D8B030D-6E8A-4147-A177-3AD203B41FA5}">
                      <a16:colId xmlns:a16="http://schemas.microsoft.com/office/drawing/2014/main" val="230831267"/>
                    </a:ext>
                  </a:extLst>
                </a:gridCol>
                <a:gridCol w="999157">
                  <a:extLst>
                    <a:ext uri="{9D8B030D-6E8A-4147-A177-3AD203B41FA5}">
                      <a16:colId xmlns:a16="http://schemas.microsoft.com/office/drawing/2014/main" val="685358939"/>
                    </a:ext>
                  </a:extLst>
                </a:gridCol>
                <a:gridCol w="999157">
                  <a:extLst>
                    <a:ext uri="{9D8B030D-6E8A-4147-A177-3AD203B41FA5}">
                      <a16:colId xmlns:a16="http://schemas.microsoft.com/office/drawing/2014/main" val="1906764021"/>
                    </a:ext>
                  </a:extLst>
                </a:gridCol>
                <a:gridCol w="999157">
                  <a:extLst>
                    <a:ext uri="{9D8B030D-6E8A-4147-A177-3AD203B41FA5}">
                      <a16:colId xmlns:a16="http://schemas.microsoft.com/office/drawing/2014/main" val="2205092726"/>
                    </a:ext>
                  </a:extLst>
                </a:gridCol>
                <a:gridCol w="999157">
                  <a:extLst>
                    <a:ext uri="{9D8B030D-6E8A-4147-A177-3AD203B41FA5}">
                      <a16:colId xmlns:a16="http://schemas.microsoft.com/office/drawing/2014/main" val="2997574665"/>
                    </a:ext>
                  </a:extLst>
                </a:gridCol>
              </a:tblGrid>
              <a:tr h="139367">
                <a:tc gridSpan="3">
                  <a:txBody>
                    <a:bodyPr/>
                    <a:lstStyle/>
                    <a:p>
                      <a:r>
                        <a:rPr lang="en-US" sz="1000">
                          <a:solidFill>
                            <a:schemeClr val="bg1"/>
                          </a:solidFill>
                        </a:rPr>
                        <a:t>March</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hMerge="1">
                  <a:txBody>
                    <a:bodyPr/>
                    <a:lstStyle/>
                    <a:p>
                      <a:endParaRPr lang="en-US" sz="1200"/>
                    </a:p>
                  </a:txBody>
                  <a:tcPr/>
                </a:tc>
                <a:tc hMerge="1">
                  <a:txBody>
                    <a:bodyPr/>
                    <a:lstStyle/>
                    <a:p>
                      <a:endParaRPr lang="en-US" sz="1200"/>
                    </a:p>
                  </a:txBody>
                  <a:tcPr/>
                </a:tc>
                <a:tc gridSpan="4">
                  <a:txBody>
                    <a:bodyPr/>
                    <a:lstStyle/>
                    <a:p>
                      <a:r>
                        <a:rPr lang="en-US" sz="1000">
                          <a:solidFill>
                            <a:schemeClr val="bg1"/>
                          </a:solidFill>
                        </a:rPr>
                        <a:t>April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hMerge="1">
                  <a:txBody>
                    <a:bodyPr/>
                    <a:lstStyle/>
                    <a:p>
                      <a:r>
                        <a:rPr lang="en-US" sz="1050">
                          <a:solidFill>
                            <a:schemeClr val="bg1"/>
                          </a:solidFill>
                        </a:rPr>
                        <a:t>April</a:t>
                      </a:r>
                    </a:p>
                  </a:txBody>
                  <a:tcPr>
                    <a:solidFill>
                      <a:schemeClr val="accent1"/>
                    </a:solidFill>
                  </a:tcPr>
                </a:tc>
                <a:tc hMerge="1">
                  <a:txBody>
                    <a:bodyPr/>
                    <a:lstStyle/>
                    <a:p>
                      <a:endParaRPr lang="en-US" sz="1200"/>
                    </a:p>
                  </a:txBody>
                  <a:tcPr/>
                </a:tc>
                <a:tc hMerge="1">
                  <a:txBody>
                    <a:bodyPr/>
                    <a:lstStyle/>
                    <a:p>
                      <a:endParaRPr lang="en-US" sz="1200"/>
                    </a:p>
                  </a:txBody>
                  <a:tcPr/>
                </a:tc>
                <a:tc gridSpan="4">
                  <a:txBody>
                    <a:bodyPr/>
                    <a:lstStyle/>
                    <a:p>
                      <a:r>
                        <a:rPr lang="en-US" sz="1000">
                          <a:solidFill>
                            <a:schemeClr val="bg1"/>
                          </a:solidFill>
                        </a:rPr>
                        <a:t>May</a:t>
                      </a:r>
                    </a:p>
                  </a:txBody>
                  <a:tcPr>
                    <a:lnL w="9525"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hMerge="1">
                  <a:txBody>
                    <a:bodyPr/>
                    <a:lstStyle/>
                    <a:p>
                      <a:r>
                        <a:rPr lang="en-US" sz="1000">
                          <a:solidFill>
                            <a:schemeClr val="bg1"/>
                          </a:solidFill>
                        </a:rPr>
                        <a:t>May</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en-US" sz="1050">
                        <a:solidFill>
                          <a:schemeClr val="bg1"/>
                        </a:solidFill>
                      </a:endParaRPr>
                    </a:p>
                  </a:txBody>
                  <a:tcPr>
                    <a:solidFill>
                      <a:schemeClr val="accent1"/>
                    </a:solidFill>
                  </a:tcPr>
                </a:tc>
                <a:tc hMerge="1">
                  <a:txBody>
                    <a:bodyPr/>
                    <a:lstStyle/>
                    <a:p>
                      <a:endParaRPr lang="en-US" sz="1050">
                        <a:solidFill>
                          <a:schemeClr val="bg1"/>
                        </a:solidFill>
                      </a:endParaRPr>
                    </a:p>
                  </a:txBody>
                  <a:tcPr>
                    <a:solidFill>
                      <a:schemeClr val="accent1"/>
                    </a:solidFill>
                  </a:tcPr>
                </a:tc>
                <a:extLst>
                  <a:ext uri="{0D108BD9-81ED-4DB2-BD59-A6C34878D82A}">
                    <a16:rowId xmlns:a16="http://schemas.microsoft.com/office/drawing/2014/main" val="3536597917"/>
                  </a:ext>
                </a:extLst>
              </a:tr>
              <a:tr h="131168">
                <a:tc>
                  <a:txBody>
                    <a:bodyPr/>
                    <a:lstStyle/>
                    <a:p>
                      <a:r>
                        <a:rPr lang="en-US" sz="800">
                          <a:solidFill>
                            <a:schemeClr val="bg1"/>
                          </a:solidFill>
                        </a:rPr>
                        <a:t>15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r>
                        <a:rPr lang="en-US" sz="800">
                          <a:solidFill>
                            <a:schemeClr val="bg1"/>
                          </a:solidFill>
                        </a:rPr>
                        <a:t>22st (1)</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r>
                        <a:rPr lang="en-US" sz="800">
                          <a:solidFill>
                            <a:schemeClr val="bg1"/>
                          </a:solidFill>
                        </a:rPr>
                        <a:t>29</a:t>
                      </a:r>
                      <a:r>
                        <a:rPr lang="en-US" sz="800" baseline="30000">
                          <a:solidFill>
                            <a:schemeClr val="bg1"/>
                          </a:solidFill>
                        </a:rPr>
                        <a:t>th</a:t>
                      </a:r>
                      <a:r>
                        <a:rPr lang="en-US" sz="800">
                          <a:solidFill>
                            <a:schemeClr val="bg1"/>
                          </a:solidFill>
                        </a:rPr>
                        <a:t> (2)</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en-US" sz="800">
                          <a:solidFill>
                            <a:schemeClr val="bg1"/>
                          </a:solidFill>
                        </a:rPr>
                        <a:t>5</a:t>
                      </a:r>
                      <a:r>
                        <a:rPr lang="en-US" sz="800" baseline="30000">
                          <a:solidFill>
                            <a:schemeClr val="bg1"/>
                          </a:solidFill>
                        </a:rPr>
                        <a:t>th</a:t>
                      </a:r>
                      <a:r>
                        <a:rPr lang="en-US" sz="800">
                          <a:solidFill>
                            <a:schemeClr val="bg1"/>
                          </a:solidFill>
                        </a:rPr>
                        <a:t> (3)</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r>
                        <a:rPr lang="en-US" sz="800">
                          <a:solidFill>
                            <a:schemeClr val="bg1"/>
                          </a:solidFill>
                        </a:rPr>
                        <a:t>12</a:t>
                      </a:r>
                      <a:r>
                        <a:rPr lang="en-US" sz="800" baseline="30000">
                          <a:solidFill>
                            <a:schemeClr val="bg1"/>
                          </a:solidFill>
                        </a:rPr>
                        <a:t>th</a:t>
                      </a:r>
                      <a:r>
                        <a:rPr lang="en-US" sz="800">
                          <a:solidFill>
                            <a:schemeClr val="bg1"/>
                          </a:solidFill>
                        </a:rPr>
                        <a:t> (4)</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r>
                        <a:rPr lang="en-US" sz="800" dirty="0">
                          <a:solidFill>
                            <a:schemeClr val="bg1"/>
                          </a:solidFill>
                        </a:rPr>
                        <a:t>19</a:t>
                      </a:r>
                      <a:r>
                        <a:rPr lang="en-US" sz="800" baseline="30000" dirty="0">
                          <a:solidFill>
                            <a:schemeClr val="bg1"/>
                          </a:solidFill>
                        </a:rPr>
                        <a:t>th</a:t>
                      </a:r>
                      <a:r>
                        <a:rPr lang="en-US" sz="800" dirty="0">
                          <a:solidFill>
                            <a:schemeClr val="bg1"/>
                          </a:solidFill>
                        </a:rPr>
                        <a:t> (5)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r>
                        <a:rPr lang="en-US" sz="800">
                          <a:solidFill>
                            <a:schemeClr val="bg1"/>
                          </a:solidFill>
                        </a:rPr>
                        <a:t>26</a:t>
                      </a:r>
                      <a:r>
                        <a:rPr lang="en-US" sz="800" baseline="30000">
                          <a:solidFill>
                            <a:schemeClr val="bg1"/>
                          </a:solidFill>
                        </a:rPr>
                        <a:t>th</a:t>
                      </a:r>
                      <a:r>
                        <a:rPr lang="en-US" sz="800">
                          <a:solidFill>
                            <a:schemeClr val="bg1"/>
                          </a:solidFill>
                        </a:rPr>
                        <a:t> (6)</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r>
                        <a:rPr lang="en-US" sz="800">
                          <a:solidFill>
                            <a:schemeClr val="bg1"/>
                          </a:solidFill>
                        </a:rPr>
                        <a:t>3</a:t>
                      </a:r>
                      <a:r>
                        <a:rPr lang="en-US" sz="800" baseline="30000">
                          <a:solidFill>
                            <a:schemeClr val="bg1"/>
                          </a:solidFill>
                        </a:rPr>
                        <a:t>rd</a:t>
                      </a:r>
                      <a:r>
                        <a:rPr lang="en-US" sz="800">
                          <a:solidFill>
                            <a:schemeClr val="bg1"/>
                          </a:solidFill>
                        </a:rPr>
                        <a:t> (7)</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r>
                        <a:rPr lang="en-US" sz="800">
                          <a:solidFill>
                            <a:schemeClr val="bg1"/>
                          </a:solidFill>
                        </a:rPr>
                        <a:t>10</a:t>
                      </a:r>
                      <a:r>
                        <a:rPr lang="en-US" sz="800" baseline="30000">
                          <a:solidFill>
                            <a:schemeClr val="bg1"/>
                          </a:solidFill>
                        </a:rPr>
                        <a:t>th</a:t>
                      </a:r>
                      <a:r>
                        <a:rPr lang="en-US" sz="800">
                          <a:solidFill>
                            <a:schemeClr val="bg1"/>
                          </a:solidFill>
                        </a:rPr>
                        <a:t> (8)</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r>
                        <a:rPr lang="en-US" sz="800">
                          <a:solidFill>
                            <a:schemeClr val="bg1"/>
                          </a:solidFill>
                        </a:rPr>
                        <a:t>17</a:t>
                      </a:r>
                      <a:r>
                        <a:rPr lang="en-US" sz="800" baseline="30000">
                          <a:solidFill>
                            <a:schemeClr val="bg1"/>
                          </a:solidFill>
                        </a:rPr>
                        <a:t>th</a:t>
                      </a:r>
                      <a:r>
                        <a:rPr lang="en-US" sz="800">
                          <a:solidFill>
                            <a:schemeClr val="bg1"/>
                          </a:solidFill>
                        </a:rPr>
                        <a:t> (9)</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r>
                        <a:rPr lang="en-US" sz="800" dirty="0">
                          <a:solidFill>
                            <a:schemeClr val="bg1"/>
                          </a:solidFill>
                        </a:rPr>
                        <a:t>24</a:t>
                      </a:r>
                      <a:r>
                        <a:rPr lang="en-US" sz="800" baseline="30000" dirty="0">
                          <a:solidFill>
                            <a:schemeClr val="bg1"/>
                          </a:solidFill>
                        </a:rPr>
                        <a:t>th</a:t>
                      </a:r>
                      <a:r>
                        <a:rPr lang="en-US" sz="800" dirty="0">
                          <a:solidFill>
                            <a:schemeClr val="bg1"/>
                          </a:solidFill>
                        </a:rPr>
                        <a:t> (10)</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928996021"/>
                  </a:ext>
                </a:extLst>
              </a:tr>
            </a:tbl>
          </a:graphicData>
        </a:graphic>
      </p:graphicFrame>
      <p:sp>
        <p:nvSpPr>
          <p:cNvPr id="22" name="Pentagon 64">
            <a:extLst>
              <a:ext uri="{FF2B5EF4-FFF2-40B4-BE49-F238E27FC236}">
                <a16:creationId xmlns:a16="http://schemas.microsoft.com/office/drawing/2014/main" id="{8D411DFD-C624-48F0-84F2-D4E6CACA4804}"/>
              </a:ext>
            </a:extLst>
          </p:cNvPr>
          <p:cNvSpPr/>
          <p:nvPr/>
        </p:nvSpPr>
        <p:spPr bwMode="auto">
          <a:xfrm>
            <a:off x="6455263" y="1662968"/>
            <a:ext cx="3556837" cy="557269"/>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0" normalizeH="0" baseline="0" noProof="0">
                <a:ln>
                  <a:noFill/>
                </a:ln>
                <a:solidFill>
                  <a:prstClr val="white"/>
                </a:solidFill>
                <a:effectLst/>
                <a:uLnTx/>
                <a:uFillTx/>
                <a:latin typeface="Tahoma" pitchFamily="-107" charset="0"/>
                <a:ea typeface="+mn-ea"/>
                <a:cs typeface="+mn-cs"/>
              </a:rPr>
              <a:t>Phase 1c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0" normalizeH="0" baseline="0" noProof="0">
                <a:ln>
                  <a:noFill/>
                </a:ln>
                <a:solidFill>
                  <a:prstClr val="white"/>
                </a:solidFill>
                <a:effectLst/>
                <a:uLnTx/>
                <a:uFillTx/>
                <a:latin typeface="Tahoma" pitchFamily="-107" charset="0"/>
                <a:ea typeface="+mn-ea"/>
                <a:cs typeface="+mn-cs"/>
              </a:rPr>
              <a:t>Detailed </a:t>
            </a:r>
            <a:r>
              <a:rPr lang="en-US" sz="800" b="1">
                <a:solidFill>
                  <a:prstClr val="white"/>
                </a:solidFill>
                <a:latin typeface="Tahoma" pitchFamily="-107" charset="0"/>
              </a:rPr>
              <a:t>l</a:t>
            </a:r>
            <a:r>
              <a:rPr kumimoji="0" lang="en-US" sz="800" b="1" i="0" u="none" strike="noStrike" kern="1200" cap="none" spc="0" normalizeH="0" baseline="0" noProof="0" err="1">
                <a:ln>
                  <a:noFill/>
                </a:ln>
                <a:solidFill>
                  <a:prstClr val="white"/>
                </a:solidFill>
                <a:effectLst/>
                <a:uLnTx/>
                <a:uFillTx/>
                <a:latin typeface="Tahoma" pitchFamily="-107" charset="0"/>
                <a:ea typeface="+mn-ea"/>
                <a:cs typeface="+mn-cs"/>
              </a:rPr>
              <a:t>ocalization</a:t>
            </a:r>
            <a:r>
              <a:rPr kumimoji="0" lang="en-US" sz="800" b="1" i="0" u="none" strike="noStrike" kern="1200" cap="none" spc="0" normalizeH="0" baseline="0" noProof="0">
                <a:ln>
                  <a:noFill/>
                </a:ln>
                <a:solidFill>
                  <a:prstClr val="white"/>
                </a:solidFill>
                <a:effectLst/>
                <a:uLnTx/>
                <a:uFillTx/>
                <a:latin typeface="Tahoma" pitchFamily="-107" charset="0"/>
                <a:ea typeface="+mn-ea"/>
                <a:cs typeface="+mn-cs"/>
              </a:rPr>
              <a:t> of RA/IBD Customer Journeys for large countries</a:t>
            </a:r>
          </a:p>
        </p:txBody>
      </p:sp>
      <p:sp>
        <p:nvSpPr>
          <p:cNvPr id="32" name="Pentagon 52">
            <a:extLst>
              <a:ext uri="{FF2B5EF4-FFF2-40B4-BE49-F238E27FC236}">
                <a16:creationId xmlns:a16="http://schemas.microsoft.com/office/drawing/2014/main" id="{2AD1B1AA-AE9F-413C-9E8B-A9DA170D7422}"/>
              </a:ext>
            </a:extLst>
          </p:cNvPr>
          <p:cNvSpPr/>
          <p:nvPr/>
        </p:nvSpPr>
        <p:spPr bwMode="auto">
          <a:xfrm>
            <a:off x="10129705" y="1653015"/>
            <a:ext cx="1508101" cy="557269"/>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0" normalizeH="0" baseline="0" noProof="0">
                <a:ln>
                  <a:noFill/>
                </a:ln>
                <a:solidFill>
                  <a:prstClr val="white"/>
                </a:solidFill>
                <a:effectLst/>
                <a:uLnTx/>
                <a:uFillTx/>
                <a:latin typeface="Tahoma" pitchFamily="-107" charset="0"/>
                <a:ea typeface="+mn-ea"/>
                <a:cs typeface="+mn-cs"/>
              </a:rPr>
              <a:t>Phase 1d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0" normalizeH="0" baseline="0" noProof="0" err="1">
                <a:ln>
                  <a:noFill/>
                </a:ln>
                <a:solidFill>
                  <a:prstClr val="white"/>
                </a:solidFill>
                <a:effectLst/>
                <a:uLnTx/>
                <a:uFillTx/>
                <a:latin typeface="Tahoma" pitchFamily="-107" charset="0"/>
                <a:ea typeface="+mn-ea"/>
                <a:cs typeface="+mn-cs"/>
              </a:rPr>
              <a:t>Localisation</a:t>
            </a:r>
            <a:r>
              <a:rPr kumimoji="0" lang="en-US" sz="800" b="1" i="0" u="none" strike="noStrike" kern="1200" cap="none" spc="0" normalizeH="0" baseline="0" noProof="0">
                <a:ln>
                  <a:noFill/>
                </a:ln>
                <a:solidFill>
                  <a:prstClr val="white"/>
                </a:solidFill>
                <a:effectLst/>
                <a:uLnTx/>
                <a:uFillTx/>
                <a:latin typeface="Tahoma" pitchFamily="-107" charset="0"/>
                <a:ea typeface="+mn-ea"/>
                <a:cs typeface="+mn-cs"/>
              </a:rPr>
              <a:t> for smaller markets</a:t>
            </a:r>
          </a:p>
        </p:txBody>
      </p:sp>
      <p:sp>
        <p:nvSpPr>
          <p:cNvPr id="39" name="Pentagon 67">
            <a:extLst>
              <a:ext uri="{FF2B5EF4-FFF2-40B4-BE49-F238E27FC236}">
                <a16:creationId xmlns:a16="http://schemas.microsoft.com/office/drawing/2014/main" id="{5F06B8C1-6334-48D6-9096-EDAF05BC53C9}"/>
              </a:ext>
            </a:extLst>
          </p:cNvPr>
          <p:cNvSpPr/>
          <p:nvPr/>
        </p:nvSpPr>
        <p:spPr bwMode="auto">
          <a:xfrm>
            <a:off x="3669522" y="1662968"/>
            <a:ext cx="2493545" cy="541520"/>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white"/>
                </a:solidFill>
                <a:effectLst/>
                <a:uLnTx/>
                <a:uFillTx/>
                <a:latin typeface="Tahoma"/>
                <a:ea typeface="+mn-ea"/>
                <a:cs typeface="+mn-cs"/>
              </a:rPr>
              <a:t>Phase 1b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white"/>
                </a:solidFill>
                <a:effectLst/>
                <a:uLnTx/>
                <a:uFillTx/>
                <a:latin typeface="Tahoma"/>
                <a:ea typeface="+mn-ea"/>
                <a:cs typeface="+mn-cs"/>
              </a:rPr>
              <a:t>Build &amp; Test </a:t>
            </a:r>
            <a:r>
              <a:rPr kumimoji="0" lang="en-US" sz="800" b="1" i="0" u="sng" strike="noStrike" kern="1200" cap="none" spc="0" normalizeH="0" baseline="0" noProof="0">
                <a:ln>
                  <a:noFill/>
                </a:ln>
                <a:solidFill>
                  <a:prstClr val="white"/>
                </a:solidFill>
                <a:effectLst/>
                <a:uLnTx/>
                <a:uFillTx/>
                <a:latin typeface="Tahoma"/>
                <a:ea typeface="+mn-ea"/>
                <a:cs typeface="+mn-cs"/>
              </a:rPr>
              <a:t>international</a:t>
            </a:r>
            <a:r>
              <a:rPr kumimoji="0" lang="en-US" sz="800" b="1" i="0" u="none" strike="noStrike" kern="1200" cap="none" spc="0" normalizeH="0" baseline="0" noProof="0">
                <a:ln>
                  <a:noFill/>
                </a:ln>
                <a:solidFill>
                  <a:prstClr val="white"/>
                </a:solidFill>
                <a:effectLst/>
                <a:uLnTx/>
                <a:uFillTx/>
                <a:latin typeface="Tahoma"/>
                <a:ea typeface="+mn-ea"/>
                <a:cs typeface="+mn-cs"/>
              </a:rPr>
              <a:t> RA/IBD Customer Journey</a:t>
            </a:r>
          </a:p>
        </p:txBody>
      </p:sp>
      <p:sp>
        <p:nvSpPr>
          <p:cNvPr id="3" name="Rectangle 2">
            <a:extLst>
              <a:ext uri="{FF2B5EF4-FFF2-40B4-BE49-F238E27FC236}">
                <a16:creationId xmlns:a16="http://schemas.microsoft.com/office/drawing/2014/main" id="{33C2E54E-2B73-4E31-9FA9-9C5D7842F532}"/>
              </a:ext>
            </a:extLst>
          </p:cNvPr>
          <p:cNvSpPr/>
          <p:nvPr/>
        </p:nvSpPr>
        <p:spPr bwMode="auto">
          <a:xfrm>
            <a:off x="1502322" y="2415372"/>
            <a:ext cx="976952" cy="63262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a:solidFill>
                  <a:schemeClr val="accent1"/>
                </a:solidFill>
                <a:latin typeface="Tahoma" pitchFamily="-107" charset="0"/>
              </a:rPr>
              <a:t>Core</a:t>
            </a:r>
            <a:r>
              <a:rPr kumimoji="0" lang="en-GB" sz="1050" b="0" i="0" u="none" strike="noStrike" cap="none" normalizeH="0" baseline="0">
                <a:ln>
                  <a:noFill/>
                </a:ln>
                <a:solidFill>
                  <a:schemeClr val="tx2"/>
                </a:solidFill>
                <a:effectLst/>
                <a:latin typeface="Tahoma" pitchFamily="-107" charset="0"/>
              </a:rPr>
              <a:t> project team</a:t>
            </a:r>
          </a:p>
        </p:txBody>
      </p:sp>
      <p:sp>
        <p:nvSpPr>
          <p:cNvPr id="34" name="Rectangle 33">
            <a:extLst>
              <a:ext uri="{FF2B5EF4-FFF2-40B4-BE49-F238E27FC236}">
                <a16:creationId xmlns:a16="http://schemas.microsoft.com/office/drawing/2014/main" id="{499F7CD2-0F5F-4CCB-9879-6D8FEAE71CAB}"/>
              </a:ext>
            </a:extLst>
          </p:cNvPr>
          <p:cNvSpPr/>
          <p:nvPr/>
        </p:nvSpPr>
        <p:spPr bwMode="auto">
          <a:xfrm>
            <a:off x="2561809" y="2415372"/>
            <a:ext cx="976952" cy="81396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a:solidFill>
                  <a:schemeClr val="accent1"/>
                </a:solidFill>
                <a:latin typeface="Tahoma" pitchFamily="-107" charset="0"/>
              </a:rPr>
              <a:t>Core Team + International</a:t>
            </a:r>
            <a:r>
              <a:rPr kumimoji="0" lang="en-GB" sz="1050" b="0" i="0" u="none" strike="noStrike" cap="none" normalizeH="0" baseline="0">
                <a:ln>
                  <a:noFill/>
                </a:ln>
                <a:solidFill>
                  <a:schemeClr val="tx2"/>
                </a:solidFill>
                <a:effectLst/>
                <a:latin typeface="Tahoma" pitchFamily="-107" charset="0"/>
              </a:rPr>
              <a:t> project team</a:t>
            </a:r>
          </a:p>
        </p:txBody>
      </p:sp>
      <p:sp>
        <p:nvSpPr>
          <p:cNvPr id="35" name="Rectangle 34">
            <a:extLst>
              <a:ext uri="{FF2B5EF4-FFF2-40B4-BE49-F238E27FC236}">
                <a16:creationId xmlns:a16="http://schemas.microsoft.com/office/drawing/2014/main" id="{0A570103-8944-445D-A7E1-288ECA395315}"/>
              </a:ext>
            </a:extLst>
          </p:cNvPr>
          <p:cNvSpPr/>
          <p:nvPr/>
        </p:nvSpPr>
        <p:spPr bwMode="auto">
          <a:xfrm>
            <a:off x="3705315" y="2415372"/>
            <a:ext cx="2457752" cy="96702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a:solidFill>
                  <a:schemeClr val="accent1"/>
                </a:solidFill>
                <a:latin typeface="Tahoma" pitchFamily="-107" charset="0"/>
              </a:rPr>
              <a:t>Core Team </a:t>
            </a:r>
          </a:p>
          <a:p>
            <a:pPr marL="0" marR="0" indent="0" algn="ctr" defTabSz="914400" rtl="0" eaLnBrk="0" fontAlgn="base" latinLnBrk="0" hangingPunct="0">
              <a:lnSpc>
                <a:spcPct val="100000"/>
              </a:lnSpc>
              <a:spcBef>
                <a:spcPct val="0"/>
              </a:spcBef>
              <a:spcAft>
                <a:spcPct val="0"/>
              </a:spcAft>
              <a:buClrTx/>
              <a:buSzTx/>
              <a:buFontTx/>
              <a:buNone/>
              <a:tabLst/>
            </a:pPr>
            <a:r>
              <a:rPr lang="en-GB" sz="1050" b="1">
                <a:solidFill>
                  <a:schemeClr val="accent1"/>
                </a:solidFill>
                <a:latin typeface="Tahoma" pitchFamily="-107" charset="0"/>
              </a:rPr>
              <a:t>+</a:t>
            </a:r>
          </a:p>
          <a:p>
            <a:pPr marL="0" marR="0" indent="0" algn="ctr" defTabSz="914400" rtl="0" eaLnBrk="0" fontAlgn="base" latinLnBrk="0" hangingPunct="0">
              <a:lnSpc>
                <a:spcPct val="100000"/>
              </a:lnSpc>
              <a:spcBef>
                <a:spcPct val="0"/>
              </a:spcBef>
              <a:spcAft>
                <a:spcPct val="0"/>
              </a:spcAft>
              <a:buClrTx/>
              <a:buSzTx/>
              <a:buFontTx/>
              <a:buNone/>
              <a:tabLst/>
            </a:pPr>
            <a:r>
              <a:rPr lang="en-GB" sz="1050" b="1">
                <a:solidFill>
                  <a:schemeClr val="accent1"/>
                </a:solidFill>
                <a:latin typeface="Tahoma" pitchFamily="-107" charset="0"/>
              </a:rPr>
              <a:t>International</a:t>
            </a:r>
            <a:r>
              <a:rPr kumimoji="0" lang="en-GB" sz="1050" b="0" i="0" u="none" strike="noStrike" cap="none" normalizeH="0" baseline="0">
                <a:ln>
                  <a:noFill/>
                </a:ln>
                <a:solidFill>
                  <a:schemeClr val="tx2"/>
                </a:solidFill>
                <a:effectLst/>
                <a:latin typeface="Tahoma" pitchFamily="-107" charset="0"/>
              </a:rPr>
              <a:t> project team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a:ln>
                  <a:noFill/>
                </a:ln>
                <a:solidFill>
                  <a:schemeClr val="tx2"/>
                </a:solidFill>
                <a:effectLst/>
                <a:latin typeface="Tahoma" pitchFamily="-107" charset="0"/>
              </a:rPr>
              <a:t> 2 </a:t>
            </a:r>
            <a:r>
              <a:rPr kumimoji="0" lang="en-GB" sz="1050" i="0" u="none" strike="noStrike" cap="none" normalizeH="0" baseline="0">
                <a:ln>
                  <a:noFill/>
                </a:ln>
                <a:solidFill>
                  <a:schemeClr val="tx2"/>
                </a:solidFill>
                <a:effectLst/>
                <a:latin typeface="Tahoma" pitchFamily="-107" charset="0"/>
              </a:rPr>
              <a:t>Market Representatives</a:t>
            </a:r>
          </a:p>
        </p:txBody>
      </p:sp>
      <p:sp>
        <p:nvSpPr>
          <p:cNvPr id="5" name="TextBox 4">
            <a:extLst>
              <a:ext uri="{FF2B5EF4-FFF2-40B4-BE49-F238E27FC236}">
                <a16:creationId xmlns:a16="http://schemas.microsoft.com/office/drawing/2014/main" id="{76E400FF-D866-407C-9B4D-6F61A221E34C}"/>
              </a:ext>
            </a:extLst>
          </p:cNvPr>
          <p:cNvSpPr txBox="1"/>
          <p:nvPr/>
        </p:nvSpPr>
        <p:spPr>
          <a:xfrm>
            <a:off x="1450690" y="5032549"/>
            <a:ext cx="1012547" cy="7848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R="0" indent="0" algn="ctr" eaLnBrk="0" fontAlgn="base" hangingPunct="0">
              <a:lnSpc>
                <a:spcPct val="100000"/>
              </a:lnSpc>
              <a:spcBef>
                <a:spcPct val="0"/>
              </a:spcBef>
              <a:spcAft>
                <a:spcPct val="0"/>
              </a:spcAft>
              <a:buClrTx/>
              <a:buSzTx/>
              <a:buFontTx/>
              <a:buNone/>
              <a:tabLst/>
              <a:defRPr kumimoji="0" sz="900" b="1" i="0" u="none" strike="noStrike" cap="none" normalizeH="0" baseline="0">
                <a:ln>
                  <a:noFill/>
                </a:ln>
                <a:solidFill>
                  <a:schemeClr val="accent1"/>
                </a:solidFill>
                <a:effectLst/>
                <a:latin typeface="Tahoma" pitchFamily="-107" charset="0"/>
              </a:defRPr>
            </a:lvl1pPr>
          </a:lstStyle>
          <a:p>
            <a:r>
              <a:rPr lang="en-GB">
                <a:solidFill>
                  <a:schemeClr val="bg1"/>
                </a:solidFill>
              </a:rPr>
              <a:t>Journey Templates &amp; Framework</a:t>
            </a:r>
          </a:p>
        </p:txBody>
      </p:sp>
      <p:sp>
        <p:nvSpPr>
          <p:cNvPr id="45" name="TextBox 44">
            <a:extLst>
              <a:ext uri="{FF2B5EF4-FFF2-40B4-BE49-F238E27FC236}">
                <a16:creationId xmlns:a16="http://schemas.microsoft.com/office/drawing/2014/main" id="{82F16ECA-C932-47B8-A94C-C5AF01A22259}"/>
              </a:ext>
            </a:extLst>
          </p:cNvPr>
          <p:cNvSpPr txBox="1"/>
          <p:nvPr/>
        </p:nvSpPr>
        <p:spPr>
          <a:xfrm>
            <a:off x="2561809" y="5032549"/>
            <a:ext cx="976952" cy="7848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R="0" indent="0" algn="ctr" eaLnBrk="0" fontAlgn="base" hangingPunct="0">
              <a:lnSpc>
                <a:spcPct val="100000"/>
              </a:lnSpc>
              <a:spcBef>
                <a:spcPct val="0"/>
              </a:spcBef>
              <a:spcAft>
                <a:spcPct val="0"/>
              </a:spcAft>
              <a:buClrTx/>
              <a:buSzTx/>
              <a:buFontTx/>
              <a:buNone/>
              <a:tabLst/>
              <a:defRPr kumimoji="0" sz="900" b="1" i="0" u="none" strike="noStrike" cap="none" normalizeH="0" baseline="0">
                <a:ln>
                  <a:noFill/>
                </a:ln>
                <a:solidFill>
                  <a:schemeClr val="accent1"/>
                </a:solidFill>
                <a:effectLst/>
                <a:latin typeface="Tahoma" pitchFamily="-107" charset="0"/>
              </a:defRPr>
            </a:lvl1pPr>
          </a:lstStyle>
          <a:p>
            <a:r>
              <a:rPr lang="en-GB">
                <a:solidFill>
                  <a:schemeClr val="bg1"/>
                </a:solidFill>
              </a:rPr>
              <a:t>Draft Adoption Pathways &amp; Customer Journeys</a:t>
            </a:r>
          </a:p>
        </p:txBody>
      </p:sp>
      <p:sp>
        <p:nvSpPr>
          <p:cNvPr id="46" name="TextBox 45">
            <a:extLst>
              <a:ext uri="{FF2B5EF4-FFF2-40B4-BE49-F238E27FC236}">
                <a16:creationId xmlns:a16="http://schemas.microsoft.com/office/drawing/2014/main" id="{687020AB-EAFC-4C70-93D2-E2351ED87F33}"/>
              </a:ext>
            </a:extLst>
          </p:cNvPr>
          <p:cNvSpPr txBox="1"/>
          <p:nvPr/>
        </p:nvSpPr>
        <p:spPr>
          <a:xfrm>
            <a:off x="3637332" y="5054667"/>
            <a:ext cx="2060771" cy="76271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R="0" indent="0" algn="ctr" eaLnBrk="0" fontAlgn="base" hangingPunct="0">
              <a:lnSpc>
                <a:spcPct val="100000"/>
              </a:lnSpc>
              <a:spcBef>
                <a:spcPct val="0"/>
              </a:spcBef>
              <a:spcAft>
                <a:spcPct val="0"/>
              </a:spcAft>
              <a:buClrTx/>
              <a:buSzTx/>
              <a:buFontTx/>
              <a:buNone/>
              <a:tabLst/>
              <a:defRPr kumimoji="0" sz="900" b="1" i="0" u="none" strike="noStrike" cap="none" normalizeH="0" baseline="0">
                <a:ln>
                  <a:noFill/>
                </a:ln>
                <a:solidFill>
                  <a:schemeClr val="accent1"/>
                </a:solidFill>
                <a:effectLst/>
                <a:latin typeface="Tahoma" pitchFamily="-107" charset="0"/>
              </a:defRPr>
            </a:lvl1pPr>
          </a:lstStyle>
          <a:p>
            <a:r>
              <a:rPr lang="en-GB">
                <a:solidFill>
                  <a:schemeClr val="bg1"/>
                </a:solidFill>
              </a:rPr>
              <a:t>Populated International Adoption Journey + International Customer Journeys</a:t>
            </a:r>
          </a:p>
        </p:txBody>
      </p:sp>
      <p:sp>
        <p:nvSpPr>
          <p:cNvPr id="50" name="TextBox 49">
            <a:extLst>
              <a:ext uri="{FF2B5EF4-FFF2-40B4-BE49-F238E27FC236}">
                <a16:creationId xmlns:a16="http://schemas.microsoft.com/office/drawing/2014/main" id="{85B49105-BE2D-484F-B23F-9452B0B05A6F}"/>
              </a:ext>
            </a:extLst>
          </p:cNvPr>
          <p:cNvSpPr txBox="1"/>
          <p:nvPr/>
        </p:nvSpPr>
        <p:spPr>
          <a:xfrm>
            <a:off x="5866633" y="5054667"/>
            <a:ext cx="5774930" cy="76271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R="0" indent="0" algn="ctr" eaLnBrk="0" fontAlgn="base" hangingPunct="0">
              <a:lnSpc>
                <a:spcPct val="100000"/>
              </a:lnSpc>
              <a:spcBef>
                <a:spcPct val="0"/>
              </a:spcBef>
              <a:spcAft>
                <a:spcPct val="0"/>
              </a:spcAft>
              <a:buClrTx/>
              <a:buSzTx/>
              <a:buFontTx/>
              <a:buNone/>
              <a:tabLst/>
              <a:defRPr kumimoji="0" sz="900" b="1" i="0" u="none" strike="noStrike" cap="none" normalizeH="0" baseline="0">
                <a:ln>
                  <a:noFill/>
                </a:ln>
                <a:solidFill>
                  <a:schemeClr val="accent1"/>
                </a:solidFill>
                <a:effectLst/>
                <a:latin typeface="Tahoma" pitchFamily="-107" charset="0"/>
              </a:defRPr>
            </a:lvl1pPr>
          </a:lstStyle>
          <a:p>
            <a:r>
              <a:rPr lang="en-GB">
                <a:solidFill>
                  <a:schemeClr val="bg1"/>
                </a:solidFill>
              </a:rPr>
              <a:t>Local Adoption Journeys &amp; Customer Journeys</a:t>
            </a:r>
          </a:p>
          <a:p>
            <a:r>
              <a:rPr lang="en-GB">
                <a:solidFill>
                  <a:schemeClr val="bg1"/>
                </a:solidFill>
              </a:rPr>
              <a:t>+</a:t>
            </a:r>
          </a:p>
          <a:p>
            <a:r>
              <a:rPr lang="en-GB">
                <a:solidFill>
                  <a:schemeClr val="bg1"/>
                </a:solidFill>
              </a:rPr>
              <a:t>Training &amp; eLearning module</a:t>
            </a:r>
          </a:p>
        </p:txBody>
      </p:sp>
      <p:sp>
        <p:nvSpPr>
          <p:cNvPr id="15" name="TextBox 14">
            <a:extLst>
              <a:ext uri="{FF2B5EF4-FFF2-40B4-BE49-F238E27FC236}">
                <a16:creationId xmlns:a16="http://schemas.microsoft.com/office/drawing/2014/main" id="{FFC93FF3-1B69-431E-A0FF-F2132331F232}"/>
              </a:ext>
            </a:extLst>
          </p:cNvPr>
          <p:cNvSpPr txBox="1"/>
          <p:nvPr/>
        </p:nvSpPr>
        <p:spPr>
          <a:xfrm>
            <a:off x="222072" y="2447194"/>
            <a:ext cx="1230950" cy="369332"/>
          </a:xfrm>
          <a:prstGeom prst="rect">
            <a:avLst/>
          </a:prstGeom>
          <a:noFill/>
        </p:spPr>
        <p:txBody>
          <a:bodyPr wrap="square" rtlCol="0">
            <a:spAutoFit/>
          </a:bodyPr>
          <a:lstStyle/>
          <a:p>
            <a:r>
              <a:rPr lang="en-GB" b="1">
                <a:solidFill>
                  <a:schemeClr val="tx2"/>
                </a:solidFill>
              </a:rPr>
              <a:t>Team</a:t>
            </a:r>
          </a:p>
        </p:txBody>
      </p:sp>
      <p:sp>
        <p:nvSpPr>
          <p:cNvPr id="54" name="TextBox 53">
            <a:extLst>
              <a:ext uri="{FF2B5EF4-FFF2-40B4-BE49-F238E27FC236}">
                <a16:creationId xmlns:a16="http://schemas.microsoft.com/office/drawing/2014/main" id="{F9D122D3-078D-4CE8-8FCD-A48366839A82}"/>
              </a:ext>
            </a:extLst>
          </p:cNvPr>
          <p:cNvSpPr txBox="1"/>
          <p:nvPr/>
        </p:nvSpPr>
        <p:spPr>
          <a:xfrm>
            <a:off x="219741" y="5286328"/>
            <a:ext cx="1230950" cy="369332"/>
          </a:xfrm>
          <a:prstGeom prst="rect">
            <a:avLst/>
          </a:prstGeom>
          <a:noFill/>
        </p:spPr>
        <p:txBody>
          <a:bodyPr wrap="square" rtlCol="0">
            <a:spAutoFit/>
          </a:bodyPr>
          <a:lstStyle/>
          <a:p>
            <a:r>
              <a:rPr lang="en-GB" b="1">
                <a:solidFill>
                  <a:schemeClr val="tx2"/>
                </a:solidFill>
              </a:rPr>
              <a:t>Outputs</a:t>
            </a:r>
          </a:p>
        </p:txBody>
      </p:sp>
      <p:sp>
        <p:nvSpPr>
          <p:cNvPr id="55" name="TextBox 54">
            <a:extLst>
              <a:ext uri="{FF2B5EF4-FFF2-40B4-BE49-F238E27FC236}">
                <a16:creationId xmlns:a16="http://schemas.microsoft.com/office/drawing/2014/main" id="{51420446-F9C7-448C-9F59-3491767B2A08}"/>
              </a:ext>
            </a:extLst>
          </p:cNvPr>
          <p:cNvSpPr txBox="1"/>
          <p:nvPr/>
        </p:nvSpPr>
        <p:spPr>
          <a:xfrm>
            <a:off x="204117" y="3819911"/>
            <a:ext cx="1230950" cy="369332"/>
          </a:xfrm>
          <a:prstGeom prst="rect">
            <a:avLst/>
          </a:prstGeom>
          <a:noFill/>
        </p:spPr>
        <p:txBody>
          <a:bodyPr wrap="square" rtlCol="0">
            <a:spAutoFit/>
          </a:bodyPr>
          <a:lstStyle/>
          <a:p>
            <a:r>
              <a:rPr lang="en-GB" b="1">
                <a:solidFill>
                  <a:schemeClr val="tx2"/>
                </a:solidFill>
              </a:rPr>
              <a:t>Format</a:t>
            </a:r>
          </a:p>
        </p:txBody>
      </p:sp>
      <p:sp>
        <p:nvSpPr>
          <p:cNvPr id="58" name="TextBox 57">
            <a:extLst>
              <a:ext uri="{FF2B5EF4-FFF2-40B4-BE49-F238E27FC236}">
                <a16:creationId xmlns:a16="http://schemas.microsoft.com/office/drawing/2014/main" id="{AE2304E0-6B0F-4C2F-B07F-BF7D43612F36}"/>
              </a:ext>
            </a:extLst>
          </p:cNvPr>
          <p:cNvSpPr txBox="1"/>
          <p:nvPr/>
        </p:nvSpPr>
        <p:spPr>
          <a:xfrm>
            <a:off x="6455263" y="3742967"/>
            <a:ext cx="5186299" cy="954107"/>
          </a:xfrm>
          <a:prstGeom prst="rect">
            <a:avLst/>
          </a:prstGeom>
          <a:noFill/>
          <a:ln w="28575">
            <a:solidFill>
              <a:schemeClr val="accent1"/>
            </a:solidFill>
          </a:ln>
        </p:spPr>
        <p:txBody>
          <a:bodyPr wrap="square" rtlCol="0">
            <a:spAutoFit/>
          </a:bodyPr>
          <a:lstStyle/>
          <a:p>
            <a:pPr algn="ctr"/>
            <a:r>
              <a:rPr lang="en-GB" sz="1400"/>
              <a:t>W</a:t>
            </a:r>
            <a:r>
              <a:rPr lang="en-FR" sz="1400"/>
              <a:t>e will be facilitating multiple </a:t>
            </a:r>
            <a:r>
              <a:rPr lang="en-FR" sz="1400" u="sng"/>
              <a:t>workshops</a:t>
            </a:r>
            <a:r>
              <a:rPr lang="en-FR" sz="1400"/>
              <a:t> within your countries </a:t>
            </a:r>
          </a:p>
          <a:p>
            <a:pPr algn="ctr"/>
            <a:r>
              <a:rPr lang="en-FR" sz="1400"/>
              <a:t>to support the development of your local CJ </a:t>
            </a:r>
          </a:p>
          <a:p>
            <a:pPr algn="ctr"/>
            <a:endParaRPr lang="en-FR" sz="1400"/>
          </a:p>
          <a:p>
            <a:pPr algn="ctr"/>
            <a:r>
              <a:rPr lang="en-FR" sz="1400" b="1">
                <a:solidFill>
                  <a:schemeClr val="tx2"/>
                </a:solidFill>
              </a:rPr>
              <a:t>Countries</a:t>
            </a:r>
            <a:r>
              <a:rPr lang="en-FR" sz="1400"/>
              <a:t>: 2-3x two-hour workshops</a:t>
            </a:r>
            <a:r>
              <a:rPr lang="en-GB" sz="1400"/>
              <a:t>, </a:t>
            </a:r>
            <a:endParaRPr lang="en-FR" sz="1400"/>
          </a:p>
        </p:txBody>
      </p:sp>
      <p:sp>
        <p:nvSpPr>
          <p:cNvPr id="59" name="TextBox 58">
            <a:extLst>
              <a:ext uri="{FF2B5EF4-FFF2-40B4-BE49-F238E27FC236}">
                <a16:creationId xmlns:a16="http://schemas.microsoft.com/office/drawing/2014/main" id="{565D71AC-F402-48E5-9B16-A7CC32084B72}"/>
              </a:ext>
            </a:extLst>
          </p:cNvPr>
          <p:cNvSpPr txBox="1"/>
          <p:nvPr/>
        </p:nvSpPr>
        <p:spPr>
          <a:xfrm>
            <a:off x="1454900" y="3742967"/>
            <a:ext cx="2083861" cy="661720"/>
          </a:xfrm>
          <a:prstGeom prst="rect">
            <a:avLst/>
          </a:prstGeom>
          <a:noFill/>
          <a:ln>
            <a:solidFill>
              <a:schemeClr val="tx2"/>
            </a:solidFill>
          </a:ln>
        </p:spPr>
        <p:txBody>
          <a:bodyPr wrap="square" rtlCol="0">
            <a:spAutoFit/>
          </a:bodyPr>
          <a:lstStyle/>
          <a:p>
            <a:pPr algn="ctr"/>
            <a:r>
              <a:rPr lang="en-GB" sz="1100" b="1">
                <a:solidFill>
                  <a:schemeClr val="tx2"/>
                </a:solidFill>
              </a:rPr>
              <a:t>Working sessions</a:t>
            </a:r>
          </a:p>
          <a:p>
            <a:pPr algn="ctr"/>
            <a:endParaRPr lang="en-GB" sz="1400"/>
          </a:p>
          <a:p>
            <a:pPr lvl="0" algn="ctr"/>
            <a:r>
              <a:rPr lang="en-GB" sz="1200">
                <a:solidFill>
                  <a:srgbClr val="000000"/>
                </a:solidFill>
              </a:rPr>
              <a:t>4 x 2-hour sessions</a:t>
            </a:r>
          </a:p>
        </p:txBody>
      </p:sp>
      <p:sp>
        <p:nvSpPr>
          <p:cNvPr id="60" name="TextBox 59">
            <a:extLst>
              <a:ext uri="{FF2B5EF4-FFF2-40B4-BE49-F238E27FC236}">
                <a16:creationId xmlns:a16="http://schemas.microsoft.com/office/drawing/2014/main" id="{3FFBE066-63AC-4AB8-BA55-C3927AA0790F}"/>
              </a:ext>
            </a:extLst>
          </p:cNvPr>
          <p:cNvSpPr txBox="1"/>
          <p:nvPr/>
        </p:nvSpPr>
        <p:spPr>
          <a:xfrm>
            <a:off x="3647958" y="3742967"/>
            <a:ext cx="2493545" cy="792525"/>
          </a:xfrm>
          <a:prstGeom prst="rect">
            <a:avLst/>
          </a:prstGeom>
          <a:solidFill>
            <a:schemeClr val="bg1"/>
          </a:solidFill>
          <a:ln>
            <a:solidFill>
              <a:schemeClr val="tx2"/>
            </a:solidFill>
          </a:ln>
        </p:spPr>
        <p:txBody>
          <a:bodyPr wrap="square" rtlCol="0">
            <a:spAutoFit/>
          </a:bodyPr>
          <a:lstStyle/>
          <a:p>
            <a:pPr algn="ctr"/>
            <a:r>
              <a:rPr lang="en-GB" sz="1100" b="1">
                <a:solidFill>
                  <a:schemeClr val="tx2"/>
                </a:solidFill>
              </a:rPr>
              <a:t>Working sessions</a:t>
            </a:r>
          </a:p>
          <a:p>
            <a:pPr algn="ctr"/>
            <a:endParaRPr lang="en-GB" sz="1050" b="1">
              <a:solidFill>
                <a:schemeClr val="tx2"/>
              </a:solidFill>
            </a:endParaRPr>
          </a:p>
          <a:p>
            <a:pPr algn="ctr"/>
            <a:r>
              <a:rPr lang="en-GB" sz="1200" b="1">
                <a:solidFill>
                  <a:schemeClr val="tx2"/>
                </a:solidFill>
              </a:rPr>
              <a:t>IBD </a:t>
            </a:r>
            <a:r>
              <a:rPr lang="en-GB" sz="1200">
                <a:sym typeface="Wingdings" panose="05000000000000000000" pitchFamily="2" charset="2"/>
              </a:rPr>
              <a:t></a:t>
            </a:r>
            <a:r>
              <a:rPr lang="en-GB" sz="1200"/>
              <a:t> 2 x 2-hour sessions</a:t>
            </a:r>
          </a:p>
          <a:p>
            <a:pPr algn="ctr"/>
            <a:r>
              <a:rPr lang="en-GB" sz="1200" b="1">
                <a:solidFill>
                  <a:schemeClr val="tx2"/>
                </a:solidFill>
              </a:rPr>
              <a:t>RA</a:t>
            </a:r>
            <a:r>
              <a:rPr lang="en-GB" sz="1200"/>
              <a:t> </a:t>
            </a:r>
            <a:r>
              <a:rPr lang="en-GB" sz="1200">
                <a:sym typeface="Wingdings" panose="05000000000000000000" pitchFamily="2" charset="2"/>
              </a:rPr>
              <a:t></a:t>
            </a:r>
            <a:r>
              <a:rPr lang="en-GB" sz="1200"/>
              <a:t> 2 x 2-hour sessions</a:t>
            </a:r>
            <a:endParaRPr lang="en-FR" sz="1200"/>
          </a:p>
        </p:txBody>
      </p:sp>
      <p:sp>
        <p:nvSpPr>
          <p:cNvPr id="31" name="Rectangle 30">
            <a:extLst>
              <a:ext uri="{FF2B5EF4-FFF2-40B4-BE49-F238E27FC236}">
                <a16:creationId xmlns:a16="http://schemas.microsoft.com/office/drawing/2014/main" id="{0B416E53-6DCF-CF4D-9699-B56488B46029}"/>
              </a:ext>
            </a:extLst>
          </p:cNvPr>
          <p:cNvSpPr/>
          <p:nvPr/>
        </p:nvSpPr>
        <p:spPr bwMode="auto">
          <a:xfrm>
            <a:off x="6455263" y="2904295"/>
            <a:ext cx="2568117" cy="32305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none" strike="noStrike" cap="none" normalizeH="0" baseline="0">
                <a:ln>
                  <a:noFill/>
                </a:ln>
                <a:solidFill>
                  <a:schemeClr val="accent1"/>
                </a:solidFill>
                <a:effectLst/>
                <a:latin typeface="Tahoma" pitchFamily="-107" charset="0"/>
              </a:rPr>
              <a:t>UK (RA&amp;IBD)</a:t>
            </a:r>
            <a:endParaRPr kumimoji="0" lang="en-GB" sz="1050" b="0" i="0" u="none" strike="noStrike" cap="none" normalizeH="0" baseline="0">
              <a:ln>
                <a:noFill/>
              </a:ln>
              <a:solidFill>
                <a:schemeClr val="tx2"/>
              </a:solidFill>
              <a:effectLst/>
              <a:latin typeface="Tahoma" pitchFamily="-107" charset="0"/>
            </a:endParaRPr>
          </a:p>
        </p:txBody>
      </p:sp>
      <p:sp>
        <p:nvSpPr>
          <p:cNvPr id="33" name="Rectangle 32">
            <a:extLst>
              <a:ext uri="{FF2B5EF4-FFF2-40B4-BE49-F238E27FC236}">
                <a16:creationId xmlns:a16="http://schemas.microsoft.com/office/drawing/2014/main" id="{406122C8-CAA8-844F-B5E5-99CE9C1718A1}"/>
              </a:ext>
            </a:extLst>
          </p:cNvPr>
          <p:cNvSpPr/>
          <p:nvPr/>
        </p:nvSpPr>
        <p:spPr bwMode="auto">
          <a:xfrm>
            <a:off x="5213270" y="3454665"/>
            <a:ext cx="3810110" cy="21646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none" strike="noStrike" cap="none" normalizeH="0" baseline="0">
                <a:ln>
                  <a:noFill/>
                </a:ln>
                <a:solidFill>
                  <a:schemeClr val="accent1"/>
                </a:solidFill>
                <a:effectLst/>
                <a:latin typeface="Tahoma" pitchFamily="-107" charset="0"/>
              </a:rPr>
              <a:t>Germany (RA&amp;IBD)</a:t>
            </a:r>
            <a:endParaRPr kumimoji="0" lang="en-GB" sz="1050" b="0" i="0" u="none" strike="noStrike" cap="none" normalizeH="0" baseline="0">
              <a:ln>
                <a:noFill/>
              </a:ln>
              <a:solidFill>
                <a:schemeClr val="tx2"/>
              </a:solidFill>
              <a:effectLst/>
              <a:latin typeface="Tahoma" pitchFamily="-107" charset="0"/>
            </a:endParaRPr>
          </a:p>
        </p:txBody>
      </p:sp>
      <p:sp>
        <p:nvSpPr>
          <p:cNvPr id="37" name="Rectangle 36">
            <a:extLst>
              <a:ext uri="{FF2B5EF4-FFF2-40B4-BE49-F238E27FC236}">
                <a16:creationId xmlns:a16="http://schemas.microsoft.com/office/drawing/2014/main" id="{BC33ACEF-8A9E-7E41-B92C-84F2EBFAE955}"/>
              </a:ext>
            </a:extLst>
          </p:cNvPr>
          <p:cNvSpPr/>
          <p:nvPr/>
        </p:nvSpPr>
        <p:spPr bwMode="auto">
          <a:xfrm>
            <a:off x="10129705" y="3213807"/>
            <a:ext cx="1800000" cy="20286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none" strike="noStrike" cap="none" normalizeH="0" baseline="0">
                <a:ln>
                  <a:noFill/>
                </a:ln>
                <a:solidFill>
                  <a:schemeClr val="accent1"/>
                </a:solidFill>
                <a:effectLst/>
                <a:latin typeface="Tahoma" pitchFamily="-107" charset="0"/>
              </a:rPr>
              <a:t>Spain (RA)</a:t>
            </a:r>
            <a:endParaRPr kumimoji="0" lang="en-GB" sz="1050" b="0" i="0" u="none" strike="noStrike" cap="none" normalizeH="0" baseline="0">
              <a:ln>
                <a:noFill/>
              </a:ln>
              <a:solidFill>
                <a:schemeClr val="tx2"/>
              </a:solidFill>
              <a:effectLst/>
              <a:latin typeface="Tahoma" pitchFamily="-107" charset="0"/>
            </a:endParaRPr>
          </a:p>
        </p:txBody>
      </p:sp>
      <p:sp>
        <p:nvSpPr>
          <p:cNvPr id="38" name="Rectangle 37">
            <a:extLst>
              <a:ext uri="{FF2B5EF4-FFF2-40B4-BE49-F238E27FC236}">
                <a16:creationId xmlns:a16="http://schemas.microsoft.com/office/drawing/2014/main" id="{DEFEF420-AE55-DC42-887C-DC93CA4F8AC9}"/>
              </a:ext>
            </a:extLst>
          </p:cNvPr>
          <p:cNvSpPr/>
          <p:nvPr/>
        </p:nvSpPr>
        <p:spPr bwMode="auto">
          <a:xfrm>
            <a:off x="10129759" y="3461497"/>
            <a:ext cx="1800000" cy="20286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none" strike="noStrike" cap="none" normalizeH="0" baseline="0">
                <a:ln>
                  <a:noFill/>
                </a:ln>
                <a:solidFill>
                  <a:schemeClr val="accent1"/>
                </a:solidFill>
                <a:effectLst/>
                <a:latin typeface="Tahoma" pitchFamily="-107" charset="0"/>
              </a:rPr>
              <a:t>Italy (RA)</a:t>
            </a:r>
            <a:endParaRPr kumimoji="0" lang="en-GB" sz="1050" b="0" i="0" u="none" strike="noStrike" cap="none" normalizeH="0" baseline="0">
              <a:ln>
                <a:noFill/>
              </a:ln>
              <a:solidFill>
                <a:schemeClr val="tx2"/>
              </a:solidFill>
              <a:effectLst/>
              <a:latin typeface="Tahoma" pitchFamily="-107" charset="0"/>
            </a:endParaRPr>
          </a:p>
        </p:txBody>
      </p:sp>
      <p:sp>
        <p:nvSpPr>
          <p:cNvPr id="40" name="Rectangle 39">
            <a:extLst>
              <a:ext uri="{FF2B5EF4-FFF2-40B4-BE49-F238E27FC236}">
                <a16:creationId xmlns:a16="http://schemas.microsoft.com/office/drawing/2014/main" id="{431F49AE-9365-5544-B91B-3009D96CE79D}"/>
              </a:ext>
            </a:extLst>
          </p:cNvPr>
          <p:cNvSpPr/>
          <p:nvPr/>
        </p:nvSpPr>
        <p:spPr bwMode="auto">
          <a:xfrm>
            <a:off x="10140757" y="2939618"/>
            <a:ext cx="1508101" cy="20286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none" strike="noStrike" cap="none" normalizeH="0" baseline="0" err="1">
                <a:ln>
                  <a:noFill/>
                </a:ln>
                <a:solidFill>
                  <a:schemeClr val="accent1"/>
                </a:solidFill>
                <a:effectLst/>
                <a:latin typeface="Tahoma" pitchFamily="-107" charset="0"/>
              </a:rPr>
              <a:t>BelLux</a:t>
            </a:r>
            <a:endParaRPr kumimoji="0" lang="en-GB" sz="1050" b="0" i="0" u="none" strike="noStrike" cap="none" normalizeH="0" baseline="0">
              <a:ln>
                <a:noFill/>
              </a:ln>
              <a:solidFill>
                <a:schemeClr val="tx2"/>
              </a:solidFill>
              <a:effectLst/>
              <a:latin typeface="Tahoma" pitchFamily="-107" charset="0"/>
            </a:endParaRPr>
          </a:p>
        </p:txBody>
      </p:sp>
      <p:sp>
        <p:nvSpPr>
          <p:cNvPr id="41" name="Rectangle 40">
            <a:extLst>
              <a:ext uri="{FF2B5EF4-FFF2-40B4-BE49-F238E27FC236}">
                <a16:creationId xmlns:a16="http://schemas.microsoft.com/office/drawing/2014/main" id="{268E4893-38A1-5E49-867D-CE3F27C824FA}"/>
              </a:ext>
            </a:extLst>
          </p:cNvPr>
          <p:cNvSpPr/>
          <p:nvPr/>
        </p:nvSpPr>
        <p:spPr bwMode="auto">
          <a:xfrm>
            <a:off x="10140757" y="2677872"/>
            <a:ext cx="1508101" cy="20286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none" strike="noStrike" cap="none" normalizeH="0" baseline="0">
                <a:ln>
                  <a:noFill/>
                </a:ln>
                <a:solidFill>
                  <a:schemeClr val="accent1"/>
                </a:solidFill>
                <a:effectLst/>
                <a:latin typeface="Tahoma" pitchFamily="-107" charset="0"/>
              </a:rPr>
              <a:t>NL</a:t>
            </a:r>
            <a:endParaRPr kumimoji="0" lang="en-GB" sz="1050" b="0" i="0" u="none" strike="noStrike" cap="none" normalizeH="0" baseline="0">
              <a:ln>
                <a:noFill/>
              </a:ln>
              <a:solidFill>
                <a:schemeClr val="tx2"/>
              </a:solidFill>
              <a:effectLst/>
              <a:latin typeface="Tahoma" pitchFamily="-107" charset="0"/>
            </a:endParaRPr>
          </a:p>
        </p:txBody>
      </p:sp>
      <p:sp>
        <p:nvSpPr>
          <p:cNvPr id="28" name="Rectangle 27">
            <a:extLst>
              <a:ext uri="{FF2B5EF4-FFF2-40B4-BE49-F238E27FC236}">
                <a16:creationId xmlns:a16="http://schemas.microsoft.com/office/drawing/2014/main" id="{D8210958-E53F-4741-8B8D-158D67D286FA}"/>
              </a:ext>
            </a:extLst>
          </p:cNvPr>
          <p:cNvSpPr/>
          <p:nvPr/>
        </p:nvSpPr>
        <p:spPr bwMode="auto">
          <a:xfrm>
            <a:off x="6374909" y="2288892"/>
            <a:ext cx="4081259" cy="31037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none" strike="noStrike" cap="none" normalizeH="0" baseline="0">
                <a:ln>
                  <a:noFill/>
                </a:ln>
                <a:solidFill>
                  <a:schemeClr val="accent1"/>
                </a:solidFill>
                <a:effectLst/>
                <a:latin typeface="Tahoma" pitchFamily="-107" charset="0"/>
              </a:rPr>
              <a:t>France </a:t>
            </a:r>
            <a:r>
              <a:rPr lang="en-GB" sz="1050" b="1">
                <a:solidFill>
                  <a:schemeClr val="accent1"/>
                </a:solidFill>
                <a:latin typeface="Tahoma" pitchFamily="-107" charset="0"/>
              </a:rPr>
              <a:t>(RA)</a:t>
            </a:r>
            <a:endParaRPr kumimoji="0" lang="en-GB" sz="1050" b="0" i="0" u="none" strike="noStrike" cap="none" normalizeH="0" baseline="0">
              <a:ln>
                <a:noFill/>
              </a:ln>
              <a:solidFill>
                <a:schemeClr val="tx2"/>
              </a:solidFill>
              <a:effectLst/>
              <a:latin typeface="Tahoma" pitchFamily="-107" charset="0"/>
            </a:endParaRPr>
          </a:p>
        </p:txBody>
      </p:sp>
      <p:sp>
        <p:nvSpPr>
          <p:cNvPr id="8" name="Star: 5 Points 7">
            <a:extLst>
              <a:ext uri="{FF2B5EF4-FFF2-40B4-BE49-F238E27FC236}">
                <a16:creationId xmlns:a16="http://schemas.microsoft.com/office/drawing/2014/main" id="{2DFBACDA-A42E-4F4C-AAE1-E91A625C522D}"/>
              </a:ext>
            </a:extLst>
          </p:cNvPr>
          <p:cNvSpPr/>
          <p:nvPr/>
        </p:nvSpPr>
        <p:spPr bwMode="auto">
          <a:xfrm rot="682741">
            <a:off x="6399275" y="2750457"/>
            <a:ext cx="274320" cy="274320"/>
          </a:xfrm>
          <a:prstGeom prst="star5">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36" name="Star: 5 Points 35">
            <a:extLst>
              <a:ext uri="{FF2B5EF4-FFF2-40B4-BE49-F238E27FC236}">
                <a16:creationId xmlns:a16="http://schemas.microsoft.com/office/drawing/2014/main" id="{7A1EE0E6-D47E-4033-BE00-750B3DD43879}"/>
              </a:ext>
            </a:extLst>
          </p:cNvPr>
          <p:cNvSpPr/>
          <p:nvPr/>
        </p:nvSpPr>
        <p:spPr bwMode="auto">
          <a:xfrm rot="682741">
            <a:off x="5105007" y="3371135"/>
            <a:ext cx="274320" cy="274320"/>
          </a:xfrm>
          <a:prstGeom prst="star5">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42" name="Star: 5 Points 41">
            <a:extLst>
              <a:ext uri="{FF2B5EF4-FFF2-40B4-BE49-F238E27FC236}">
                <a16:creationId xmlns:a16="http://schemas.microsoft.com/office/drawing/2014/main" id="{653C53B1-C8A3-4980-8B7F-8FF6BA08881A}"/>
              </a:ext>
            </a:extLst>
          </p:cNvPr>
          <p:cNvSpPr/>
          <p:nvPr/>
        </p:nvSpPr>
        <p:spPr bwMode="auto">
          <a:xfrm rot="682741">
            <a:off x="7912420" y="6177090"/>
            <a:ext cx="274320" cy="274320"/>
          </a:xfrm>
          <a:prstGeom prst="star5">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9" name="TextBox 8">
            <a:extLst>
              <a:ext uri="{FF2B5EF4-FFF2-40B4-BE49-F238E27FC236}">
                <a16:creationId xmlns:a16="http://schemas.microsoft.com/office/drawing/2014/main" id="{760A9A7E-39F9-4955-8CDE-0095EC0B11C1}"/>
              </a:ext>
            </a:extLst>
          </p:cNvPr>
          <p:cNvSpPr txBox="1"/>
          <p:nvPr/>
        </p:nvSpPr>
        <p:spPr>
          <a:xfrm>
            <a:off x="8100147" y="6198777"/>
            <a:ext cx="2118440" cy="276999"/>
          </a:xfrm>
          <a:prstGeom prst="rect">
            <a:avLst/>
          </a:prstGeom>
          <a:noFill/>
        </p:spPr>
        <p:txBody>
          <a:bodyPr wrap="square" rtlCol="0">
            <a:spAutoFit/>
          </a:bodyPr>
          <a:lstStyle/>
          <a:p>
            <a:pPr algn="r"/>
            <a:r>
              <a:rPr lang="en-US" sz="1200" i="1"/>
              <a:t>Market Introduction Meeting</a:t>
            </a:r>
            <a:endParaRPr lang="en-GB" sz="1200" i="1"/>
          </a:p>
        </p:txBody>
      </p:sp>
      <p:sp>
        <p:nvSpPr>
          <p:cNvPr id="10" name="Oval 9">
            <a:extLst>
              <a:ext uri="{FF2B5EF4-FFF2-40B4-BE49-F238E27FC236}">
                <a16:creationId xmlns:a16="http://schemas.microsoft.com/office/drawing/2014/main" id="{5E6D2913-8388-46A1-A418-A308F980BBA3}"/>
              </a:ext>
            </a:extLst>
          </p:cNvPr>
          <p:cNvSpPr/>
          <p:nvPr/>
        </p:nvSpPr>
        <p:spPr bwMode="auto">
          <a:xfrm>
            <a:off x="6315541" y="2498118"/>
            <a:ext cx="137160" cy="137160"/>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43" name="Oval 42">
            <a:extLst>
              <a:ext uri="{FF2B5EF4-FFF2-40B4-BE49-F238E27FC236}">
                <a16:creationId xmlns:a16="http://schemas.microsoft.com/office/drawing/2014/main" id="{168D4DA9-9A2D-4F90-8147-EC230E733CBB}"/>
              </a:ext>
            </a:extLst>
          </p:cNvPr>
          <p:cNvSpPr/>
          <p:nvPr/>
        </p:nvSpPr>
        <p:spPr bwMode="auto">
          <a:xfrm>
            <a:off x="9084572" y="2498118"/>
            <a:ext cx="137160" cy="137160"/>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44" name="Oval 43">
            <a:extLst>
              <a:ext uri="{FF2B5EF4-FFF2-40B4-BE49-F238E27FC236}">
                <a16:creationId xmlns:a16="http://schemas.microsoft.com/office/drawing/2014/main" id="{F8838902-71BD-43EC-BD67-EF6461D5B54C}"/>
              </a:ext>
            </a:extLst>
          </p:cNvPr>
          <p:cNvSpPr/>
          <p:nvPr/>
        </p:nvSpPr>
        <p:spPr bwMode="auto">
          <a:xfrm>
            <a:off x="10364728" y="2498118"/>
            <a:ext cx="137160" cy="137160"/>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47" name="Oval 46">
            <a:extLst>
              <a:ext uri="{FF2B5EF4-FFF2-40B4-BE49-F238E27FC236}">
                <a16:creationId xmlns:a16="http://schemas.microsoft.com/office/drawing/2014/main" id="{F180F9B2-A62E-4D42-A639-2EF9AAFA067E}"/>
              </a:ext>
            </a:extLst>
          </p:cNvPr>
          <p:cNvSpPr/>
          <p:nvPr/>
        </p:nvSpPr>
        <p:spPr bwMode="auto">
          <a:xfrm>
            <a:off x="7982506" y="6598191"/>
            <a:ext cx="137160" cy="137160"/>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48" name="TextBox 47">
            <a:extLst>
              <a:ext uri="{FF2B5EF4-FFF2-40B4-BE49-F238E27FC236}">
                <a16:creationId xmlns:a16="http://schemas.microsoft.com/office/drawing/2014/main" id="{49A2E00D-2BB4-4F60-B23B-D68E0AC8E8B6}"/>
              </a:ext>
            </a:extLst>
          </p:cNvPr>
          <p:cNvSpPr txBox="1"/>
          <p:nvPr/>
        </p:nvSpPr>
        <p:spPr>
          <a:xfrm>
            <a:off x="8100147" y="6495037"/>
            <a:ext cx="2118440" cy="276999"/>
          </a:xfrm>
          <a:prstGeom prst="rect">
            <a:avLst/>
          </a:prstGeom>
          <a:noFill/>
        </p:spPr>
        <p:txBody>
          <a:bodyPr wrap="square" rtlCol="0">
            <a:spAutoFit/>
          </a:bodyPr>
          <a:lstStyle/>
          <a:p>
            <a:pPr algn="r"/>
            <a:r>
              <a:rPr lang="en-US" sz="1200" i="1"/>
              <a:t>Scheduled Market Workshop</a:t>
            </a:r>
            <a:endParaRPr lang="en-GB" sz="1200" i="1"/>
          </a:p>
        </p:txBody>
      </p:sp>
      <p:sp>
        <p:nvSpPr>
          <p:cNvPr id="12" name="TextBox 11">
            <a:extLst>
              <a:ext uri="{FF2B5EF4-FFF2-40B4-BE49-F238E27FC236}">
                <a16:creationId xmlns:a16="http://schemas.microsoft.com/office/drawing/2014/main" id="{08000AE9-2EDF-674A-9F74-09F8BA403B89}"/>
              </a:ext>
            </a:extLst>
          </p:cNvPr>
          <p:cNvSpPr txBox="1"/>
          <p:nvPr/>
        </p:nvSpPr>
        <p:spPr>
          <a:xfrm>
            <a:off x="8317117" y="3515896"/>
            <a:ext cx="740908" cy="200055"/>
          </a:xfrm>
          <a:prstGeom prst="rect">
            <a:avLst/>
          </a:prstGeom>
          <a:noFill/>
        </p:spPr>
        <p:txBody>
          <a:bodyPr wrap="none" rtlCol="0">
            <a:spAutoFit/>
          </a:bodyPr>
          <a:lstStyle/>
          <a:p>
            <a:r>
              <a:rPr lang="en-GB" sz="700" dirty="0"/>
              <a:t>F</a:t>
            </a:r>
            <a:r>
              <a:rPr lang="en-FR" sz="700" dirty="0"/>
              <a:t>or discussion</a:t>
            </a:r>
          </a:p>
        </p:txBody>
      </p:sp>
      <p:sp>
        <p:nvSpPr>
          <p:cNvPr id="49" name="TextBox 48">
            <a:extLst>
              <a:ext uri="{FF2B5EF4-FFF2-40B4-BE49-F238E27FC236}">
                <a16:creationId xmlns:a16="http://schemas.microsoft.com/office/drawing/2014/main" id="{3D8B899A-01F2-9449-BFC5-CAE91096AEF4}"/>
              </a:ext>
            </a:extLst>
          </p:cNvPr>
          <p:cNvSpPr txBox="1"/>
          <p:nvPr/>
        </p:nvSpPr>
        <p:spPr>
          <a:xfrm>
            <a:off x="8334856" y="3039624"/>
            <a:ext cx="740908" cy="200055"/>
          </a:xfrm>
          <a:prstGeom prst="rect">
            <a:avLst/>
          </a:prstGeom>
          <a:noFill/>
        </p:spPr>
        <p:txBody>
          <a:bodyPr wrap="none" rtlCol="0">
            <a:spAutoFit/>
          </a:bodyPr>
          <a:lstStyle/>
          <a:p>
            <a:r>
              <a:rPr lang="en-GB" sz="700" dirty="0"/>
              <a:t>F</a:t>
            </a:r>
            <a:r>
              <a:rPr lang="en-FR" sz="700" dirty="0"/>
              <a:t>or discussion</a:t>
            </a:r>
          </a:p>
        </p:txBody>
      </p:sp>
    </p:spTree>
    <p:extLst>
      <p:ext uri="{BB962C8B-B14F-4D97-AF65-F5344CB8AC3E}">
        <p14:creationId xmlns:p14="http://schemas.microsoft.com/office/powerpoint/2010/main" val="660608739"/>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7FB43C7-3743-4C2B-B93A-C25DBF29CBBF}"/>
              </a:ext>
            </a:extLst>
          </p:cNvPr>
          <p:cNvSpPr/>
          <p:nvPr/>
        </p:nvSpPr>
        <p:spPr bwMode="auto">
          <a:xfrm>
            <a:off x="8155913" y="2047875"/>
            <a:ext cx="3824638" cy="408622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33" name="Rectangle 32">
            <a:extLst>
              <a:ext uri="{FF2B5EF4-FFF2-40B4-BE49-F238E27FC236}">
                <a16:creationId xmlns:a16="http://schemas.microsoft.com/office/drawing/2014/main" id="{555A534C-DF22-4620-9D35-AA3203667A1B}"/>
              </a:ext>
            </a:extLst>
          </p:cNvPr>
          <p:cNvSpPr/>
          <p:nvPr/>
        </p:nvSpPr>
        <p:spPr bwMode="auto">
          <a:xfrm>
            <a:off x="4156959" y="2047875"/>
            <a:ext cx="3824638" cy="408622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9" name="Rectangle 8">
            <a:extLst>
              <a:ext uri="{FF2B5EF4-FFF2-40B4-BE49-F238E27FC236}">
                <a16:creationId xmlns:a16="http://schemas.microsoft.com/office/drawing/2014/main" id="{4B15475E-2A7D-46BC-BCDE-B45CB0505594}"/>
              </a:ext>
            </a:extLst>
          </p:cNvPr>
          <p:cNvSpPr/>
          <p:nvPr/>
        </p:nvSpPr>
        <p:spPr bwMode="auto">
          <a:xfrm>
            <a:off x="176219" y="2047875"/>
            <a:ext cx="3824638" cy="408622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2" name="Title 1">
            <a:extLst>
              <a:ext uri="{FF2B5EF4-FFF2-40B4-BE49-F238E27FC236}">
                <a16:creationId xmlns:a16="http://schemas.microsoft.com/office/drawing/2014/main" id="{C7D3E19A-A59D-4391-BE66-5FC951D8322B}"/>
              </a:ext>
            </a:extLst>
          </p:cNvPr>
          <p:cNvSpPr>
            <a:spLocks noGrp="1"/>
          </p:cNvSpPr>
          <p:nvPr>
            <p:ph type="title"/>
          </p:nvPr>
        </p:nvSpPr>
        <p:spPr/>
        <p:txBody>
          <a:bodyPr/>
          <a:lstStyle/>
          <a:p>
            <a:r>
              <a:rPr lang="en-GB"/>
              <a:t>Engagement with a </a:t>
            </a:r>
            <a:r>
              <a:rPr lang="en-GB">
                <a:solidFill>
                  <a:schemeClr val="accent1"/>
                </a:solidFill>
              </a:rPr>
              <a:t>FR/UK/DE/ES/IT</a:t>
            </a:r>
            <a:br>
              <a:rPr lang="en-GB">
                <a:solidFill>
                  <a:schemeClr val="accent1"/>
                </a:solidFill>
              </a:rPr>
            </a:br>
            <a:endParaRPr lang="en-GB"/>
          </a:p>
        </p:txBody>
      </p:sp>
      <p:sp>
        <p:nvSpPr>
          <p:cNvPr id="7" name="Rectangle 6">
            <a:extLst>
              <a:ext uri="{FF2B5EF4-FFF2-40B4-BE49-F238E27FC236}">
                <a16:creationId xmlns:a16="http://schemas.microsoft.com/office/drawing/2014/main" id="{C535A8DE-07A9-418A-B119-E3CB9E870AF1}"/>
              </a:ext>
            </a:extLst>
          </p:cNvPr>
          <p:cNvSpPr/>
          <p:nvPr/>
        </p:nvSpPr>
        <p:spPr bwMode="auto">
          <a:xfrm>
            <a:off x="176220" y="1438275"/>
            <a:ext cx="3853565" cy="561975"/>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a:ln>
                  <a:noFill/>
                </a:ln>
                <a:solidFill>
                  <a:schemeClr val="bg1"/>
                </a:solidFill>
                <a:effectLst/>
                <a:latin typeface="Tahoma" pitchFamily="-107" charset="0"/>
              </a:rPr>
              <a:t>Workshop 1</a:t>
            </a:r>
          </a:p>
        </p:txBody>
      </p:sp>
      <p:sp>
        <p:nvSpPr>
          <p:cNvPr id="24" name="Rectangle 23">
            <a:extLst>
              <a:ext uri="{FF2B5EF4-FFF2-40B4-BE49-F238E27FC236}">
                <a16:creationId xmlns:a16="http://schemas.microsoft.com/office/drawing/2014/main" id="{C3DC642F-ABC3-427E-A5D9-8D798C8DE36C}"/>
              </a:ext>
            </a:extLst>
          </p:cNvPr>
          <p:cNvSpPr/>
          <p:nvPr/>
        </p:nvSpPr>
        <p:spPr bwMode="auto">
          <a:xfrm>
            <a:off x="4150167" y="1438275"/>
            <a:ext cx="3853565" cy="561975"/>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a:ln>
                  <a:noFill/>
                </a:ln>
                <a:solidFill>
                  <a:schemeClr val="bg1"/>
                </a:solidFill>
                <a:effectLst/>
                <a:latin typeface="Tahoma" pitchFamily="-107" charset="0"/>
              </a:rPr>
              <a:t>Workshop 2</a:t>
            </a:r>
          </a:p>
        </p:txBody>
      </p:sp>
      <p:sp>
        <p:nvSpPr>
          <p:cNvPr id="25" name="Rectangle 24">
            <a:extLst>
              <a:ext uri="{FF2B5EF4-FFF2-40B4-BE49-F238E27FC236}">
                <a16:creationId xmlns:a16="http://schemas.microsoft.com/office/drawing/2014/main" id="{289E40CE-F815-48AC-B214-6DCC5D0138B5}"/>
              </a:ext>
            </a:extLst>
          </p:cNvPr>
          <p:cNvSpPr/>
          <p:nvPr/>
        </p:nvSpPr>
        <p:spPr bwMode="auto">
          <a:xfrm>
            <a:off x="8152690" y="1438275"/>
            <a:ext cx="3853565" cy="561975"/>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a:ln>
                  <a:noFill/>
                </a:ln>
                <a:solidFill>
                  <a:schemeClr val="bg1"/>
                </a:solidFill>
                <a:effectLst/>
                <a:latin typeface="Tahoma" pitchFamily="-107" charset="0"/>
              </a:rPr>
              <a:t>Workshop 3</a:t>
            </a:r>
          </a:p>
        </p:txBody>
      </p:sp>
      <p:sp>
        <p:nvSpPr>
          <p:cNvPr id="26" name="TextBox 25">
            <a:extLst>
              <a:ext uri="{FF2B5EF4-FFF2-40B4-BE49-F238E27FC236}">
                <a16:creationId xmlns:a16="http://schemas.microsoft.com/office/drawing/2014/main" id="{F1D8980B-4745-4368-A574-9A8179EA04FC}"/>
              </a:ext>
            </a:extLst>
          </p:cNvPr>
          <p:cNvSpPr txBox="1"/>
          <p:nvPr/>
        </p:nvSpPr>
        <p:spPr>
          <a:xfrm>
            <a:off x="176219" y="2095738"/>
            <a:ext cx="3776655" cy="40780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tx2"/>
                </a:solidFill>
                <a:latin typeface="Tahoma"/>
              </a:rPr>
              <a:t>Who:</a:t>
            </a:r>
            <a:r>
              <a:rPr lang="en-GB" sz="1200" b="1">
                <a:solidFill>
                  <a:schemeClr val="accent1"/>
                </a:solidFill>
                <a:latin typeface="Tahoma"/>
              </a:rPr>
              <a:t> </a:t>
            </a:r>
            <a:r>
              <a:rPr lang="en-GB" sz="1050">
                <a:solidFill>
                  <a:schemeClr val="bg2"/>
                </a:solidFill>
                <a:latin typeface="Tahoma"/>
              </a:rPr>
              <a:t>(proposed)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latin typeface="Tahoma"/>
              </a:rPr>
              <a:t>The core team + </a:t>
            </a:r>
            <a:r>
              <a:rPr lang="en-GB" sz="1200" b="1">
                <a:latin typeface="Tahoma"/>
              </a:rPr>
              <a:t>Local team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a:latin typeface="Tahoma"/>
              </a:rPr>
              <a:t>Local team to include the required stakeholders to ensure accurate Journey development (Marketing / Medical / Sales)</a:t>
            </a:r>
            <a:endParaRPr kumimoji="0" lang="en-GB" sz="1100" b="0" u="none" strike="noStrike" kern="1200" cap="none" spc="0" normalizeH="0" baseline="0" noProof="0">
              <a:ln>
                <a:noFill/>
              </a:ln>
              <a:effectLst/>
              <a:uLnTx/>
              <a:uFillTx/>
              <a:latin typeface="Tahom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1">
              <a:solidFill>
                <a:srgbClr val="000000"/>
              </a:solidFill>
              <a:latin typeface="Tahom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tx2"/>
                </a:solidFill>
                <a:latin typeface="Tahoma"/>
              </a:rPr>
              <a:t>Input:</a:t>
            </a:r>
          </a:p>
          <a:p>
            <a:pPr marL="285750" marR="0" lvl="0" indent="-28575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GB" sz="1200">
                <a:solidFill>
                  <a:srgbClr val="000000"/>
                </a:solidFill>
                <a:latin typeface="Tahoma"/>
              </a:rPr>
              <a:t>International Adoption ladder </a:t>
            </a:r>
          </a:p>
          <a:p>
            <a:pPr marL="285750" marR="0" lvl="0" indent="-28575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GB" sz="1200">
                <a:solidFill>
                  <a:srgbClr val="000000"/>
                </a:solidFill>
                <a:latin typeface="Tahoma"/>
              </a:rPr>
              <a:t>International Customer Journey</a:t>
            </a:r>
          </a:p>
          <a:p>
            <a:pPr marL="285750" marR="0" lvl="0" indent="-28575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kumimoji="0" lang="en-GB" sz="1200" i="0" u="none" strike="noStrike" kern="1200" cap="none" spc="0" normalizeH="0" baseline="0" noProof="0">
                <a:ln>
                  <a:noFill/>
                </a:ln>
                <a:solidFill>
                  <a:srgbClr val="000000"/>
                </a:solidFill>
                <a:effectLst/>
                <a:uLnTx/>
                <a:uFillTx/>
                <a:latin typeface="Tahoma"/>
                <a:ea typeface="+mn-ea"/>
                <a:cs typeface="+mn-cs"/>
              </a:rPr>
              <a:t>Local events calendar and content plans and prior work</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lang="en-GB" sz="1200">
              <a:solidFill>
                <a:srgbClr val="000000"/>
              </a:solidFill>
              <a:latin typeface="Tahoma"/>
            </a:endParaRPr>
          </a:p>
          <a:p>
            <a:pPr marR="0" lvl="0" algn="l" defTabSz="914400" rtl="0" eaLnBrk="1" fontAlgn="auto" latinLnBrk="0" hangingPunct="1">
              <a:lnSpc>
                <a:spcPct val="100000"/>
              </a:lnSpc>
              <a:spcBef>
                <a:spcPts val="0"/>
              </a:spcBef>
              <a:spcAft>
                <a:spcPts val="0"/>
              </a:spcAft>
              <a:buClr>
                <a:schemeClr val="accent1"/>
              </a:buClr>
              <a:buSzTx/>
              <a:tabLst/>
              <a:defRPr/>
            </a:pPr>
            <a:r>
              <a:rPr lang="en-GB" sz="1200" b="1">
                <a:solidFill>
                  <a:schemeClr val="tx2"/>
                </a:solidFill>
                <a:latin typeface="Tahoma"/>
              </a:rPr>
              <a:t>Activity:</a:t>
            </a:r>
          </a:p>
          <a:p>
            <a:pPr marR="0" lvl="0" algn="l" defTabSz="914400" rtl="0" eaLnBrk="1" fontAlgn="auto" latinLnBrk="0" hangingPunct="1">
              <a:lnSpc>
                <a:spcPct val="100000"/>
              </a:lnSpc>
              <a:spcBef>
                <a:spcPts val="0"/>
              </a:spcBef>
              <a:spcAft>
                <a:spcPts val="0"/>
              </a:spcAft>
              <a:buClr>
                <a:schemeClr val="accent1"/>
              </a:buClr>
              <a:buSzTx/>
              <a:tabLst/>
              <a:defRPr/>
            </a:pPr>
            <a:r>
              <a:rPr lang="en-GB" sz="1200">
                <a:solidFill>
                  <a:srgbClr val="000000"/>
                </a:solidFill>
                <a:latin typeface="Tahoma"/>
              </a:rPr>
              <a:t>Working session to localise the global adoption ladder, and to localise the international HCP journey against key market events, channels and goals</a:t>
            </a:r>
          </a:p>
          <a:p>
            <a:pPr marR="0" lvl="0" algn="l" defTabSz="914400" rtl="0" eaLnBrk="1" fontAlgn="auto" latinLnBrk="0" hangingPunct="1">
              <a:lnSpc>
                <a:spcPct val="100000"/>
              </a:lnSpc>
              <a:spcBef>
                <a:spcPts val="0"/>
              </a:spcBef>
              <a:spcAft>
                <a:spcPts val="0"/>
              </a:spcAft>
              <a:buClr>
                <a:schemeClr val="accent1"/>
              </a:buClr>
              <a:buSzTx/>
              <a:tabLst/>
              <a:defRPr/>
            </a:pPr>
            <a:endParaRPr lang="en-GB" sz="1200">
              <a:solidFill>
                <a:srgbClr val="000000"/>
              </a:solidFill>
              <a:latin typeface="Tahoma"/>
            </a:endParaRPr>
          </a:p>
          <a:p>
            <a:pPr marR="0" lvl="0" algn="l" defTabSz="914400" rtl="0" eaLnBrk="1" fontAlgn="auto" latinLnBrk="0" hangingPunct="1">
              <a:lnSpc>
                <a:spcPct val="100000"/>
              </a:lnSpc>
              <a:spcBef>
                <a:spcPts val="0"/>
              </a:spcBef>
              <a:spcAft>
                <a:spcPts val="0"/>
              </a:spcAft>
              <a:buClr>
                <a:schemeClr val="accent1"/>
              </a:buClr>
              <a:buSzTx/>
              <a:tabLst/>
              <a:defRPr/>
            </a:pPr>
            <a:r>
              <a:rPr lang="en-GB" sz="1200" b="1">
                <a:solidFill>
                  <a:schemeClr val="tx2"/>
                </a:solidFill>
                <a:latin typeface="Tahoma"/>
              </a:rPr>
              <a:t>Output:</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kumimoji="0" lang="en-GB" sz="1200" i="0" u="none" strike="noStrike" kern="1200" cap="none" spc="0" normalizeH="0" baseline="0" noProof="0">
                <a:ln>
                  <a:noFill/>
                </a:ln>
                <a:solidFill>
                  <a:srgbClr val="000000"/>
                </a:solidFill>
                <a:effectLst/>
                <a:uLnTx/>
                <a:uFillTx/>
                <a:latin typeface="Tahoma"/>
                <a:ea typeface="+mn-ea"/>
                <a:cs typeface="+mn-cs"/>
              </a:rPr>
              <a:t>Adoption Journey finalised</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kumimoji="0" lang="en-GB" sz="1200" i="0" u="none" strike="noStrike" kern="1200" cap="none" spc="0" normalizeH="0" baseline="0" noProof="0">
                <a:ln>
                  <a:noFill/>
                </a:ln>
                <a:solidFill>
                  <a:srgbClr val="000000"/>
                </a:solidFill>
                <a:effectLst/>
                <a:uLnTx/>
                <a:uFillTx/>
                <a:latin typeface="Tahoma"/>
                <a:ea typeface="+mn-ea"/>
                <a:cs typeface="+mn-cs"/>
              </a:rPr>
              <a:t>Draft of local HCP journey created leveraging potential existing work</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100" i="0" u="none" strike="noStrike" kern="1200" cap="none" spc="0" normalizeH="0" baseline="0" noProof="0">
              <a:ln>
                <a:noFill/>
              </a:ln>
              <a:solidFill>
                <a:srgbClr val="000000"/>
              </a:solidFill>
              <a:effectLst/>
              <a:uLnTx/>
              <a:uFillTx/>
              <a:latin typeface="Tahoma"/>
              <a:ea typeface="+mn-ea"/>
              <a:cs typeface="+mn-cs"/>
            </a:endParaRPr>
          </a:p>
        </p:txBody>
      </p:sp>
      <p:sp>
        <p:nvSpPr>
          <p:cNvPr id="27" name="TextBox 26">
            <a:extLst>
              <a:ext uri="{FF2B5EF4-FFF2-40B4-BE49-F238E27FC236}">
                <a16:creationId xmlns:a16="http://schemas.microsoft.com/office/drawing/2014/main" id="{9F85F1BC-94CB-4CAF-8F2B-7261301986B6}"/>
              </a:ext>
            </a:extLst>
          </p:cNvPr>
          <p:cNvSpPr txBox="1"/>
          <p:nvPr/>
        </p:nvSpPr>
        <p:spPr>
          <a:xfrm>
            <a:off x="4156959" y="2095738"/>
            <a:ext cx="3776655" cy="29700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tx2"/>
                </a:solidFill>
                <a:latin typeface="Tahoma"/>
              </a:rPr>
              <a:t>Who: </a:t>
            </a:r>
            <a:r>
              <a:rPr lang="en-GB" sz="1050">
                <a:solidFill>
                  <a:schemeClr val="bg2"/>
                </a:solidFill>
                <a:latin typeface="Tahoma"/>
              </a:rPr>
              <a:t>(proposed)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latin typeface="Tahoma"/>
              </a:rPr>
              <a:t>The core team + </a:t>
            </a:r>
            <a:r>
              <a:rPr lang="en-GB" sz="1200" b="1">
                <a:latin typeface="Tahoma"/>
              </a:rPr>
              <a:t>Local team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a:latin typeface="Tahoma"/>
              </a:rPr>
              <a:t>Local team to include the required stakeholders to ensure accurate Journey development (Marketing / Medical / Sales)</a:t>
            </a:r>
            <a:endParaRPr kumimoji="0" lang="en-GB" sz="1100" b="0" u="none" strike="noStrike" kern="1200" cap="none" spc="0" normalizeH="0" baseline="0" noProof="0">
              <a:ln>
                <a:noFill/>
              </a:ln>
              <a:effectLst/>
              <a:uLnTx/>
              <a:uFillTx/>
              <a:latin typeface="Tahom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1">
              <a:solidFill>
                <a:srgbClr val="000000"/>
              </a:solidFill>
              <a:latin typeface="Tahom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tx2"/>
                </a:solidFill>
                <a:latin typeface="Tahoma"/>
              </a:rPr>
              <a:t>Input:</a:t>
            </a:r>
          </a:p>
          <a:p>
            <a:pPr marL="285750" indent="-285750">
              <a:buClr>
                <a:schemeClr val="tx2"/>
              </a:buClr>
              <a:buFont typeface="Arial" panose="020B0604020202020204" pitchFamily="34" charset="0"/>
              <a:buChar char="•"/>
              <a:defRPr/>
            </a:pPr>
            <a:r>
              <a:rPr lang="en-GB" sz="1200">
                <a:solidFill>
                  <a:srgbClr val="000000"/>
                </a:solidFill>
                <a:latin typeface="Tahoma"/>
              </a:rPr>
              <a:t>Local adoption ladder</a:t>
            </a:r>
          </a:p>
          <a:p>
            <a:pPr marL="285750" indent="-285750">
              <a:buClr>
                <a:schemeClr val="tx2"/>
              </a:buClr>
              <a:buFont typeface="Arial" panose="020B0604020202020204" pitchFamily="34" charset="0"/>
              <a:buChar char="•"/>
              <a:defRPr/>
            </a:pPr>
            <a:r>
              <a:rPr lang="en-GB" sz="1200">
                <a:solidFill>
                  <a:srgbClr val="000000"/>
                </a:solidFill>
                <a:latin typeface="Tahoma"/>
              </a:rPr>
              <a:t>Iteration #1 on HCP Journey</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lang="en-GB" sz="1200">
              <a:solidFill>
                <a:srgbClr val="000000"/>
              </a:solidFill>
              <a:latin typeface="Tahoma"/>
            </a:endParaRPr>
          </a:p>
          <a:p>
            <a:pPr marR="0" lvl="0" algn="l" defTabSz="914400" rtl="0" eaLnBrk="1" fontAlgn="auto" latinLnBrk="0" hangingPunct="1">
              <a:lnSpc>
                <a:spcPct val="100000"/>
              </a:lnSpc>
              <a:spcBef>
                <a:spcPts val="0"/>
              </a:spcBef>
              <a:spcAft>
                <a:spcPts val="0"/>
              </a:spcAft>
              <a:buClr>
                <a:schemeClr val="accent1"/>
              </a:buClr>
              <a:buSzTx/>
              <a:tabLst/>
              <a:defRPr/>
            </a:pPr>
            <a:r>
              <a:rPr lang="en-GB" sz="1200" b="1">
                <a:solidFill>
                  <a:schemeClr val="tx2"/>
                </a:solidFill>
                <a:latin typeface="Tahoma"/>
              </a:rPr>
              <a:t>Activity</a:t>
            </a:r>
            <a:r>
              <a:rPr kumimoji="0" lang="en-GB" sz="1200" i="0" u="none" strike="noStrike" kern="1200" cap="none" spc="0" normalizeH="0" baseline="0" noProof="0">
                <a:ln>
                  <a:noFill/>
                </a:ln>
                <a:solidFill>
                  <a:srgbClr val="000000"/>
                </a:solidFill>
                <a:effectLst/>
                <a:uLnTx/>
                <a:uFillTx/>
                <a:latin typeface="Tahoma"/>
                <a:ea typeface="+mn-ea"/>
                <a:cs typeface="+mn-cs"/>
              </a:rPr>
              <a:t>:</a:t>
            </a:r>
          </a:p>
          <a:p>
            <a:pPr marR="0" lvl="0" algn="l" defTabSz="914400" rtl="0" eaLnBrk="1" fontAlgn="auto" latinLnBrk="0" hangingPunct="1">
              <a:lnSpc>
                <a:spcPct val="100000"/>
              </a:lnSpc>
              <a:spcBef>
                <a:spcPts val="0"/>
              </a:spcBef>
              <a:spcAft>
                <a:spcPts val="0"/>
              </a:spcAft>
              <a:buClr>
                <a:schemeClr val="accent1"/>
              </a:buClr>
              <a:buSzTx/>
              <a:tabLst/>
              <a:defRPr/>
            </a:pPr>
            <a:r>
              <a:rPr lang="en-GB" sz="1200">
                <a:solidFill>
                  <a:srgbClr val="000000"/>
                </a:solidFill>
                <a:latin typeface="Tahoma"/>
              </a:rPr>
              <a:t>Working session to iterate the local HCP journeys</a:t>
            </a:r>
          </a:p>
          <a:p>
            <a:pPr marR="0" lvl="0" algn="l" defTabSz="914400" rtl="0" eaLnBrk="1" fontAlgn="auto" latinLnBrk="0" hangingPunct="1">
              <a:lnSpc>
                <a:spcPct val="100000"/>
              </a:lnSpc>
              <a:spcBef>
                <a:spcPts val="0"/>
              </a:spcBef>
              <a:spcAft>
                <a:spcPts val="0"/>
              </a:spcAft>
              <a:buClr>
                <a:schemeClr val="accent1"/>
              </a:buClr>
              <a:buSzTx/>
              <a:tabLst/>
              <a:defRPr/>
            </a:pPr>
            <a:endParaRPr lang="en-GB" sz="1200">
              <a:solidFill>
                <a:srgbClr val="000000"/>
              </a:solidFill>
              <a:latin typeface="Tahoma"/>
            </a:endParaRPr>
          </a:p>
          <a:p>
            <a:pPr marR="0" lvl="0" algn="l" defTabSz="914400" rtl="0" eaLnBrk="1" fontAlgn="auto" latinLnBrk="0" hangingPunct="1">
              <a:lnSpc>
                <a:spcPct val="100000"/>
              </a:lnSpc>
              <a:spcBef>
                <a:spcPts val="0"/>
              </a:spcBef>
              <a:spcAft>
                <a:spcPts val="0"/>
              </a:spcAft>
              <a:buClr>
                <a:schemeClr val="accent1"/>
              </a:buClr>
              <a:buSzTx/>
              <a:tabLst/>
              <a:defRPr/>
            </a:pPr>
            <a:r>
              <a:rPr lang="en-GB" sz="1200" b="1">
                <a:solidFill>
                  <a:schemeClr val="tx2"/>
                </a:solidFill>
                <a:latin typeface="Tahoma"/>
              </a:rPr>
              <a:t>Output:</a:t>
            </a:r>
          </a:p>
          <a:p>
            <a:pPr marL="285750" indent="-285750">
              <a:buClr>
                <a:schemeClr val="tx2"/>
              </a:buClr>
              <a:buFont typeface="Arial" panose="020B0604020202020204" pitchFamily="34" charset="0"/>
              <a:buChar char="•"/>
              <a:defRPr/>
            </a:pPr>
            <a:r>
              <a:rPr lang="en-GB" sz="1200">
                <a:solidFill>
                  <a:srgbClr val="000000"/>
                </a:solidFill>
                <a:latin typeface="Tahoma"/>
              </a:rPr>
              <a:t>Updated version of the local HCP journey</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100" i="0" u="none" strike="noStrike" kern="1200" cap="none" spc="0" normalizeH="0" baseline="0" noProof="0">
              <a:ln>
                <a:noFill/>
              </a:ln>
              <a:solidFill>
                <a:srgbClr val="000000"/>
              </a:solidFill>
              <a:effectLst/>
              <a:uLnTx/>
              <a:uFillTx/>
              <a:latin typeface="Tahoma"/>
              <a:ea typeface="+mn-ea"/>
              <a:cs typeface="+mn-cs"/>
            </a:endParaRPr>
          </a:p>
        </p:txBody>
      </p:sp>
      <p:sp>
        <p:nvSpPr>
          <p:cNvPr id="28" name="TextBox 27">
            <a:extLst>
              <a:ext uri="{FF2B5EF4-FFF2-40B4-BE49-F238E27FC236}">
                <a16:creationId xmlns:a16="http://schemas.microsoft.com/office/drawing/2014/main" id="{D7F74245-4CF0-4C47-8648-48BB6278A61B}"/>
              </a:ext>
            </a:extLst>
          </p:cNvPr>
          <p:cNvSpPr txBox="1"/>
          <p:nvPr/>
        </p:nvSpPr>
        <p:spPr>
          <a:xfrm>
            <a:off x="8191144" y="2095738"/>
            <a:ext cx="3776655" cy="29700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tx2"/>
                </a:solidFill>
                <a:latin typeface="Tahoma"/>
              </a:rPr>
              <a:t>Who:</a:t>
            </a:r>
            <a:r>
              <a:rPr lang="en-GB" sz="1200" b="1">
                <a:solidFill>
                  <a:schemeClr val="accent1"/>
                </a:solidFill>
                <a:latin typeface="Tahoma"/>
              </a:rPr>
              <a:t> </a:t>
            </a:r>
            <a:r>
              <a:rPr lang="en-GB" sz="1050">
                <a:solidFill>
                  <a:schemeClr val="bg2"/>
                </a:solidFill>
                <a:latin typeface="Tahoma"/>
              </a:rPr>
              <a:t>(proposed)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latin typeface="Tahoma"/>
              </a:rPr>
              <a:t>The core team + </a:t>
            </a:r>
            <a:r>
              <a:rPr lang="en-GB" sz="1200" b="1">
                <a:latin typeface="Tahoma"/>
              </a:rPr>
              <a:t>Local team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a:latin typeface="Tahoma"/>
              </a:rPr>
              <a:t>Local team to include the required stakeholders to ensure accurate Journey development (Marketing / Medical / Sales)</a:t>
            </a:r>
            <a:endParaRPr kumimoji="0" lang="en-GB" sz="1100" b="0" u="none" strike="noStrike" kern="1200" cap="none" spc="0" normalizeH="0" baseline="0" noProof="0">
              <a:ln>
                <a:noFill/>
              </a:ln>
              <a:effectLst/>
              <a:uLnTx/>
              <a:uFillTx/>
              <a:latin typeface="Tahom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1">
              <a:solidFill>
                <a:srgbClr val="000000"/>
              </a:solidFill>
              <a:latin typeface="Tahom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tx2"/>
                </a:solidFill>
                <a:latin typeface="Tahoma"/>
              </a:rPr>
              <a:t>Input:</a:t>
            </a:r>
          </a:p>
          <a:p>
            <a:pPr marL="285750" indent="-285750">
              <a:buClr>
                <a:schemeClr val="tx2"/>
              </a:buClr>
              <a:buFont typeface="Arial" panose="020B0604020202020204" pitchFamily="34" charset="0"/>
              <a:buChar char="•"/>
              <a:defRPr/>
            </a:pPr>
            <a:r>
              <a:rPr lang="en-GB" sz="1200">
                <a:solidFill>
                  <a:srgbClr val="000000"/>
                </a:solidFill>
                <a:latin typeface="Tahoma"/>
              </a:rPr>
              <a:t>Local adoption ladder</a:t>
            </a:r>
          </a:p>
          <a:p>
            <a:pPr marL="285750" indent="-285750">
              <a:buClr>
                <a:schemeClr val="tx2"/>
              </a:buClr>
              <a:buFont typeface="Arial" panose="020B0604020202020204" pitchFamily="34" charset="0"/>
              <a:buChar char="•"/>
              <a:defRPr/>
            </a:pPr>
            <a:r>
              <a:rPr lang="en-GB" sz="1200">
                <a:solidFill>
                  <a:srgbClr val="000000"/>
                </a:solidFill>
                <a:latin typeface="Tahoma"/>
              </a:rPr>
              <a:t>Iteration #2 HCP Journey</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lang="en-GB" sz="1200">
              <a:solidFill>
                <a:srgbClr val="000000"/>
              </a:solidFill>
              <a:latin typeface="Tahoma"/>
            </a:endParaRPr>
          </a:p>
          <a:p>
            <a:pPr marR="0" lvl="0" algn="l" defTabSz="914400" rtl="0" eaLnBrk="1" fontAlgn="auto" latinLnBrk="0" hangingPunct="1">
              <a:lnSpc>
                <a:spcPct val="100000"/>
              </a:lnSpc>
              <a:spcBef>
                <a:spcPts val="0"/>
              </a:spcBef>
              <a:spcAft>
                <a:spcPts val="0"/>
              </a:spcAft>
              <a:buClr>
                <a:schemeClr val="accent1"/>
              </a:buClr>
              <a:buSzTx/>
              <a:tabLst/>
              <a:defRPr/>
            </a:pPr>
            <a:r>
              <a:rPr lang="en-GB" sz="1200" b="1">
                <a:solidFill>
                  <a:schemeClr val="tx2"/>
                </a:solidFill>
                <a:latin typeface="Tahoma"/>
              </a:rPr>
              <a:t>Activity:</a:t>
            </a:r>
          </a:p>
          <a:p>
            <a:pPr marR="0" lvl="0" algn="l" defTabSz="914400" rtl="0" eaLnBrk="1" fontAlgn="auto" latinLnBrk="0" hangingPunct="1">
              <a:lnSpc>
                <a:spcPct val="100000"/>
              </a:lnSpc>
              <a:spcBef>
                <a:spcPts val="0"/>
              </a:spcBef>
              <a:spcAft>
                <a:spcPts val="0"/>
              </a:spcAft>
              <a:buClr>
                <a:schemeClr val="accent1"/>
              </a:buClr>
              <a:buSzTx/>
              <a:tabLst/>
              <a:defRPr/>
            </a:pPr>
            <a:r>
              <a:rPr lang="en-GB" sz="1200">
                <a:solidFill>
                  <a:srgbClr val="000000"/>
                </a:solidFill>
                <a:latin typeface="Tahoma"/>
              </a:rPr>
              <a:t>Working session to finalise the local HCP journeys</a:t>
            </a:r>
          </a:p>
          <a:p>
            <a:pPr marR="0" lvl="0" algn="l" defTabSz="914400" rtl="0" eaLnBrk="1" fontAlgn="auto" latinLnBrk="0" hangingPunct="1">
              <a:lnSpc>
                <a:spcPct val="100000"/>
              </a:lnSpc>
              <a:spcBef>
                <a:spcPts val="0"/>
              </a:spcBef>
              <a:spcAft>
                <a:spcPts val="0"/>
              </a:spcAft>
              <a:buClr>
                <a:schemeClr val="accent1"/>
              </a:buClr>
              <a:buSzTx/>
              <a:tabLst/>
              <a:defRPr/>
            </a:pPr>
            <a:endParaRPr lang="en-GB" sz="1200">
              <a:solidFill>
                <a:srgbClr val="000000"/>
              </a:solidFill>
              <a:latin typeface="Tahoma"/>
            </a:endParaRPr>
          </a:p>
          <a:p>
            <a:pPr marR="0" lvl="0" algn="l" defTabSz="914400" rtl="0" eaLnBrk="1" fontAlgn="auto" latinLnBrk="0" hangingPunct="1">
              <a:lnSpc>
                <a:spcPct val="100000"/>
              </a:lnSpc>
              <a:spcBef>
                <a:spcPts val="0"/>
              </a:spcBef>
              <a:spcAft>
                <a:spcPts val="0"/>
              </a:spcAft>
              <a:buClr>
                <a:schemeClr val="accent1"/>
              </a:buClr>
              <a:buSzTx/>
              <a:tabLst/>
              <a:defRPr/>
            </a:pPr>
            <a:r>
              <a:rPr lang="en-GB" sz="1200" b="1">
                <a:solidFill>
                  <a:schemeClr val="tx2"/>
                </a:solidFill>
                <a:latin typeface="Tahoma"/>
              </a:rPr>
              <a:t>Output:</a:t>
            </a:r>
          </a:p>
          <a:p>
            <a:pPr marL="285750" indent="-285750">
              <a:buClr>
                <a:schemeClr val="tx2"/>
              </a:buClr>
              <a:buFont typeface="Arial" panose="020B0604020202020204" pitchFamily="34" charset="0"/>
              <a:buChar char="•"/>
              <a:defRPr/>
            </a:pPr>
            <a:r>
              <a:rPr lang="en-GB" sz="1200">
                <a:solidFill>
                  <a:srgbClr val="000000"/>
                </a:solidFill>
                <a:latin typeface="Tahoma"/>
              </a:rPr>
              <a:t>Final version of the local HCP journey</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100" i="0" u="none" strike="noStrike" kern="1200" cap="none" spc="0" normalizeH="0" baseline="0" noProof="0">
              <a:ln>
                <a:noFill/>
              </a:ln>
              <a:solidFill>
                <a:srgbClr val="000000"/>
              </a:solidFill>
              <a:effectLst/>
              <a:uLnTx/>
              <a:uFillTx/>
              <a:latin typeface="Tahoma"/>
              <a:ea typeface="+mn-ea"/>
              <a:cs typeface="+mn-cs"/>
            </a:endParaRPr>
          </a:p>
        </p:txBody>
      </p:sp>
      <p:sp>
        <p:nvSpPr>
          <p:cNvPr id="8" name="TextBox 7">
            <a:extLst>
              <a:ext uri="{FF2B5EF4-FFF2-40B4-BE49-F238E27FC236}">
                <a16:creationId xmlns:a16="http://schemas.microsoft.com/office/drawing/2014/main" id="{99AF5D37-22FC-4C85-B999-7CA42838EAE7}"/>
              </a:ext>
            </a:extLst>
          </p:cNvPr>
          <p:cNvSpPr txBox="1"/>
          <p:nvPr/>
        </p:nvSpPr>
        <p:spPr>
          <a:xfrm>
            <a:off x="3305175" y="1524000"/>
            <a:ext cx="647699" cy="369332"/>
          </a:xfrm>
          <a:prstGeom prst="rect">
            <a:avLst/>
          </a:prstGeom>
          <a:noFill/>
        </p:spPr>
        <p:txBody>
          <a:bodyPr wrap="square" rtlCol="0">
            <a:spAutoFit/>
          </a:bodyPr>
          <a:lstStyle/>
          <a:p>
            <a:r>
              <a:rPr lang="en-GB">
                <a:solidFill>
                  <a:schemeClr val="bg1"/>
                </a:solidFill>
              </a:rPr>
              <a:t>2hrs</a:t>
            </a:r>
          </a:p>
        </p:txBody>
      </p:sp>
      <p:sp>
        <p:nvSpPr>
          <p:cNvPr id="30" name="TextBox 29">
            <a:extLst>
              <a:ext uri="{FF2B5EF4-FFF2-40B4-BE49-F238E27FC236}">
                <a16:creationId xmlns:a16="http://schemas.microsoft.com/office/drawing/2014/main" id="{E6263A06-EFBA-4821-BBB1-7484146C1056}"/>
              </a:ext>
            </a:extLst>
          </p:cNvPr>
          <p:cNvSpPr txBox="1"/>
          <p:nvPr/>
        </p:nvSpPr>
        <p:spPr>
          <a:xfrm>
            <a:off x="7311140" y="1524000"/>
            <a:ext cx="647699" cy="369332"/>
          </a:xfrm>
          <a:prstGeom prst="rect">
            <a:avLst/>
          </a:prstGeom>
          <a:noFill/>
        </p:spPr>
        <p:txBody>
          <a:bodyPr wrap="square" rtlCol="0">
            <a:spAutoFit/>
          </a:bodyPr>
          <a:lstStyle/>
          <a:p>
            <a:r>
              <a:rPr lang="en-GB">
                <a:solidFill>
                  <a:schemeClr val="bg1"/>
                </a:solidFill>
              </a:rPr>
              <a:t>2hrs</a:t>
            </a:r>
          </a:p>
        </p:txBody>
      </p:sp>
      <p:sp>
        <p:nvSpPr>
          <p:cNvPr id="31" name="TextBox 30">
            <a:extLst>
              <a:ext uri="{FF2B5EF4-FFF2-40B4-BE49-F238E27FC236}">
                <a16:creationId xmlns:a16="http://schemas.microsoft.com/office/drawing/2014/main" id="{747B9F82-7386-4428-B146-7AFC8C51F717}"/>
              </a:ext>
            </a:extLst>
          </p:cNvPr>
          <p:cNvSpPr txBox="1"/>
          <p:nvPr/>
        </p:nvSpPr>
        <p:spPr>
          <a:xfrm>
            <a:off x="11320100" y="1524000"/>
            <a:ext cx="647699" cy="369332"/>
          </a:xfrm>
          <a:prstGeom prst="rect">
            <a:avLst/>
          </a:prstGeom>
          <a:noFill/>
        </p:spPr>
        <p:txBody>
          <a:bodyPr wrap="square" rtlCol="0">
            <a:spAutoFit/>
          </a:bodyPr>
          <a:lstStyle/>
          <a:p>
            <a:r>
              <a:rPr lang="en-GB">
                <a:solidFill>
                  <a:schemeClr val="bg1"/>
                </a:solidFill>
              </a:rPr>
              <a:t>2hrs</a:t>
            </a:r>
          </a:p>
        </p:txBody>
      </p:sp>
      <p:sp>
        <p:nvSpPr>
          <p:cNvPr id="12" name="TextBox 11">
            <a:extLst>
              <a:ext uri="{FF2B5EF4-FFF2-40B4-BE49-F238E27FC236}">
                <a16:creationId xmlns:a16="http://schemas.microsoft.com/office/drawing/2014/main" id="{07BBC03B-16C8-467F-89D9-A9CEC6BCABAA}"/>
              </a:ext>
            </a:extLst>
          </p:cNvPr>
          <p:cNvSpPr txBox="1"/>
          <p:nvPr/>
        </p:nvSpPr>
        <p:spPr>
          <a:xfrm>
            <a:off x="2886074" y="6292617"/>
            <a:ext cx="6859809" cy="461665"/>
          </a:xfrm>
          <a:prstGeom prst="rect">
            <a:avLst/>
          </a:prstGeom>
          <a:solidFill>
            <a:schemeClr val="bg1">
              <a:lumMod val="95000"/>
            </a:schemeClr>
          </a:solidFill>
        </p:spPr>
        <p:txBody>
          <a:bodyPr wrap="square" rtlCol="0">
            <a:spAutoFit/>
          </a:bodyPr>
          <a:lstStyle/>
          <a:p>
            <a:pPr algn="ctr"/>
            <a:r>
              <a:rPr lang="en-GB" sz="1200">
                <a:solidFill>
                  <a:schemeClr val="bg2"/>
                </a:solidFill>
              </a:rPr>
              <a:t>For UK &amp; Germany, where both RA &amp; IBD journeys are being created, the workshops will be run in parallel in separate groups for each indication, </a:t>
            </a:r>
            <a:r>
              <a:rPr lang="en-GB" sz="1200" b="1">
                <a:solidFill>
                  <a:schemeClr val="bg2"/>
                </a:solidFill>
              </a:rPr>
              <a:t>with the outputs being entirely specific</a:t>
            </a:r>
            <a:r>
              <a:rPr lang="en-GB" sz="1200">
                <a:solidFill>
                  <a:schemeClr val="bg2"/>
                </a:solidFill>
              </a:rPr>
              <a:t>.</a:t>
            </a:r>
          </a:p>
        </p:txBody>
      </p:sp>
    </p:spTree>
    <p:extLst>
      <p:ext uri="{BB962C8B-B14F-4D97-AF65-F5344CB8AC3E}">
        <p14:creationId xmlns:p14="http://schemas.microsoft.com/office/powerpoint/2010/main" val="2722602961"/>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B8909-FF79-41D3-801E-B48FFDB302D7}"/>
              </a:ext>
            </a:extLst>
          </p:cNvPr>
          <p:cNvSpPr>
            <a:spLocks noGrp="1"/>
          </p:cNvSpPr>
          <p:nvPr>
            <p:ph type="ctrTitle"/>
          </p:nvPr>
        </p:nvSpPr>
        <p:spPr/>
        <p:txBody>
          <a:bodyPr/>
          <a:lstStyle/>
          <a:p>
            <a:r>
              <a:rPr lang="en-GB"/>
              <a:t>Appendix</a:t>
            </a:r>
          </a:p>
        </p:txBody>
      </p:sp>
    </p:spTree>
    <p:extLst>
      <p:ext uri="{BB962C8B-B14F-4D97-AF65-F5344CB8AC3E}">
        <p14:creationId xmlns:p14="http://schemas.microsoft.com/office/powerpoint/2010/main" val="29546758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6A44-3792-418C-8233-52C07FEF4B59}"/>
              </a:ext>
            </a:extLst>
          </p:cNvPr>
          <p:cNvSpPr>
            <a:spLocks noGrp="1"/>
          </p:cNvSpPr>
          <p:nvPr>
            <p:ph type="title"/>
          </p:nvPr>
        </p:nvSpPr>
        <p:spPr>
          <a:xfrm>
            <a:off x="741584" y="260649"/>
            <a:ext cx="10623061" cy="592791"/>
          </a:xfrm>
        </p:spPr>
        <p:txBody>
          <a:bodyPr/>
          <a:lstStyle/>
          <a:p>
            <a:r>
              <a:rPr lang="en-US"/>
              <a:t>Key Messaging per Segment</a:t>
            </a:r>
            <a:endParaRPr lang="en-GB"/>
          </a:p>
        </p:txBody>
      </p:sp>
      <p:sp>
        <p:nvSpPr>
          <p:cNvPr id="4" name="TextBox 3">
            <a:extLst>
              <a:ext uri="{FF2B5EF4-FFF2-40B4-BE49-F238E27FC236}">
                <a16:creationId xmlns:a16="http://schemas.microsoft.com/office/drawing/2014/main" id="{B8A3606A-C333-470F-A13A-771377B21FC2}"/>
              </a:ext>
            </a:extLst>
          </p:cNvPr>
          <p:cNvSpPr txBox="1"/>
          <p:nvPr/>
        </p:nvSpPr>
        <p:spPr>
          <a:xfrm>
            <a:off x="760679" y="828674"/>
            <a:ext cx="10496601" cy="646331"/>
          </a:xfrm>
          <a:prstGeom prst="rect">
            <a:avLst/>
          </a:prstGeom>
          <a:noFill/>
        </p:spPr>
        <p:txBody>
          <a:bodyPr wrap="square" lIns="91440" tIns="45720" rIns="91440" bIns="45720" rtlCol="0" anchor="t">
            <a:spAutoFit/>
          </a:bodyPr>
          <a:lstStyle/>
          <a:p>
            <a:r>
              <a:rPr lang="en-US" b="1" dirty="0">
                <a:solidFill>
                  <a:schemeClr val="bg2"/>
                </a:solidFill>
              </a:rPr>
              <a:t>With these segments in mind, message</a:t>
            </a:r>
            <a:r>
              <a:rPr lang="en-GB" b="1" dirty="0">
                <a:solidFill>
                  <a:schemeClr val="bg2"/>
                </a:solidFill>
              </a:rPr>
              <a:t> points have been developed by segment to support their progress on the adoption ladder</a:t>
            </a:r>
            <a:endParaRPr lang="en-GB" b="1" dirty="0">
              <a:solidFill>
                <a:srgbClr val="808080"/>
              </a:solidFill>
            </a:endParaRPr>
          </a:p>
        </p:txBody>
      </p:sp>
      <p:pic>
        <p:nvPicPr>
          <p:cNvPr id="5" name="Picture 4">
            <a:extLst>
              <a:ext uri="{FF2B5EF4-FFF2-40B4-BE49-F238E27FC236}">
                <a16:creationId xmlns:a16="http://schemas.microsoft.com/office/drawing/2014/main" id="{D020157E-7BFC-40B5-A06F-296319F0CFC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92622" y="2216337"/>
            <a:ext cx="240497" cy="258395"/>
          </a:xfrm>
          <a:prstGeom prst="rect">
            <a:avLst/>
          </a:prstGeom>
        </p:spPr>
      </p:pic>
      <p:sp>
        <p:nvSpPr>
          <p:cNvPr id="6" name="Isosceles Triangle 5">
            <a:extLst>
              <a:ext uri="{FF2B5EF4-FFF2-40B4-BE49-F238E27FC236}">
                <a16:creationId xmlns:a16="http://schemas.microsoft.com/office/drawing/2014/main" id="{D2E89D4E-3C86-4DF9-A506-3E6F9C7A14A2}"/>
              </a:ext>
            </a:extLst>
          </p:cNvPr>
          <p:cNvSpPr>
            <a:spLocks/>
          </p:cNvSpPr>
          <p:nvPr/>
        </p:nvSpPr>
        <p:spPr bwMode="auto">
          <a:xfrm rot="5400000">
            <a:off x="3350014" y="1967870"/>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sp>
        <p:nvSpPr>
          <p:cNvPr id="7" name="TextBox 6">
            <a:extLst>
              <a:ext uri="{FF2B5EF4-FFF2-40B4-BE49-F238E27FC236}">
                <a16:creationId xmlns:a16="http://schemas.microsoft.com/office/drawing/2014/main" id="{AA6749B4-2884-4478-8C5B-DCAEEC2B7BDF}"/>
              </a:ext>
            </a:extLst>
          </p:cNvPr>
          <p:cNvSpPr txBox="1"/>
          <p:nvPr/>
        </p:nvSpPr>
        <p:spPr>
          <a:xfrm>
            <a:off x="1337711" y="1925424"/>
            <a:ext cx="1885612" cy="426368"/>
          </a:xfrm>
          <a:prstGeom prst="rect">
            <a:avLst/>
          </a:prstGeom>
          <a:solidFill>
            <a:srgbClr val="585858"/>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b="1"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#1</a:t>
            </a:r>
          </a:p>
        </p:txBody>
      </p:sp>
      <p:sp>
        <p:nvSpPr>
          <p:cNvPr id="8" name="TextBox 7">
            <a:extLst>
              <a:ext uri="{FF2B5EF4-FFF2-40B4-BE49-F238E27FC236}">
                <a16:creationId xmlns:a16="http://schemas.microsoft.com/office/drawing/2014/main" id="{A0B7F033-5B07-42A1-9CE9-6DD0809E2BC0}"/>
              </a:ext>
            </a:extLst>
          </p:cNvPr>
          <p:cNvSpPr txBox="1"/>
          <p:nvPr/>
        </p:nvSpPr>
        <p:spPr>
          <a:xfrm>
            <a:off x="3550641" y="1925424"/>
            <a:ext cx="1885612" cy="426368"/>
          </a:xfrm>
          <a:prstGeom prst="rect">
            <a:avLst/>
          </a:prstGeom>
          <a:solidFill>
            <a:srgbClr val="C1B29C"/>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b="0"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#2</a:t>
            </a:r>
          </a:p>
        </p:txBody>
      </p:sp>
      <p:sp>
        <p:nvSpPr>
          <p:cNvPr id="9" name="TextBox 8">
            <a:extLst>
              <a:ext uri="{FF2B5EF4-FFF2-40B4-BE49-F238E27FC236}">
                <a16:creationId xmlns:a16="http://schemas.microsoft.com/office/drawing/2014/main" id="{AB491EA4-395D-42B6-BBC4-7A1FD0F95565}"/>
              </a:ext>
            </a:extLst>
          </p:cNvPr>
          <p:cNvSpPr txBox="1"/>
          <p:nvPr/>
        </p:nvSpPr>
        <p:spPr>
          <a:xfrm>
            <a:off x="5758608" y="1925424"/>
            <a:ext cx="1885612" cy="426368"/>
          </a:xfrm>
          <a:prstGeom prst="rect">
            <a:avLst/>
          </a:prstGeom>
          <a:solidFill>
            <a:srgbClr val="C1B29C"/>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b="0"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#3</a:t>
            </a:r>
          </a:p>
        </p:txBody>
      </p:sp>
      <p:sp>
        <p:nvSpPr>
          <p:cNvPr id="10" name="TextBox 9">
            <a:extLst>
              <a:ext uri="{FF2B5EF4-FFF2-40B4-BE49-F238E27FC236}">
                <a16:creationId xmlns:a16="http://schemas.microsoft.com/office/drawing/2014/main" id="{60D2DBBA-4FBC-4061-9785-2E5112548801}"/>
              </a:ext>
            </a:extLst>
          </p:cNvPr>
          <p:cNvSpPr txBox="1"/>
          <p:nvPr/>
        </p:nvSpPr>
        <p:spPr>
          <a:xfrm>
            <a:off x="7960405" y="1925424"/>
            <a:ext cx="1885612" cy="426368"/>
          </a:xfrm>
          <a:prstGeom prst="rect">
            <a:avLst/>
          </a:prstGeom>
          <a:solidFill>
            <a:srgbClr val="C1B29C"/>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#4</a:t>
            </a:r>
          </a:p>
        </p:txBody>
      </p:sp>
      <p:sp>
        <p:nvSpPr>
          <p:cNvPr id="11" name="TextBox 10">
            <a:extLst>
              <a:ext uri="{FF2B5EF4-FFF2-40B4-BE49-F238E27FC236}">
                <a16:creationId xmlns:a16="http://schemas.microsoft.com/office/drawing/2014/main" id="{27B181FE-0467-420E-85E2-82F43706E743}"/>
              </a:ext>
            </a:extLst>
          </p:cNvPr>
          <p:cNvSpPr txBox="1"/>
          <p:nvPr/>
        </p:nvSpPr>
        <p:spPr>
          <a:xfrm>
            <a:off x="10174539" y="1925424"/>
            <a:ext cx="1885612" cy="426368"/>
          </a:xfrm>
          <a:prstGeom prst="rect">
            <a:avLst/>
          </a:prstGeom>
          <a:solidFill>
            <a:srgbClr val="C63044"/>
          </a:solidFill>
        </p:spPr>
        <p:txBody>
          <a:bodyPr wrap="square" tIns="0" rtlCol="0" anchor="ctr" anchorCtr="0">
            <a:noAutofit/>
          </a:bodyPr>
          <a:lstStyle/>
          <a:p>
            <a:pPr algn="ctr" fontAlgn="base">
              <a:spcBef>
                <a:spcPct val="0"/>
              </a:spcBef>
              <a:spcAft>
                <a:spcPct val="0"/>
              </a:spcAft>
              <a:defRPr/>
            </a:pPr>
            <a:r>
              <a:rPr lang="en-GB" b="1">
                <a:solidFill>
                  <a:srgbClr val="FFFFFF"/>
                </a:solidFill>
                <a:ea typeface="ＭＳ Ｐゴシック" pitchFamily="-1" charset="-128"/>
                <a:cs typeface="Arial" panose="020B0604020202020204" pitchFamily="34" charset="0"/>
              </a:rPr>
              <a:t>#5</a:t>
            </a:r>
            <a:endParaRPr lang="en-GB" sz="1000" b="1">
              <a:solidFill>
                <a:srgbClr val="FFFFFF"/>
              </a:solidFill>
              <a:ea typeface="ＭＳ Ｐゴシック" pitchFamily="-1" charset="-128"/>
              <a:cs typeface="Arial" panose="020B0604020202020204" pitchFamily="34" charset="0"/>
            </a:endParaRPr>
          </a:p>
        </p:txBody>
      </p:sp>
      <p:pic>
        <p:nvPicPr>
          <p:cNvPr id="12" name="Picture 11">
            <a:extLst>
              <a:ext uri="{FF2B5EF4-FFF2-40B4-BE49-F238E27FC236}">
                <a16:creationId xmlns:a16="http://schemas.microsoft.com/office/drawing/2014/main" id="{1C404A9D-6CE2-4D11-A1A2-9A2F2C55BD1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499367" y="2199967"/>
            <a:ext cx="240497" cy="258395"/>
          </a:xfrm>
          <a:prstGeom prst="rect">
            <a:avLst/>
          </a:prstGeom>
        </p:spPr>
      </p:pic>
      <p:sp>
        <p:nvSpPr>
          <p:cNvPr id="13" name="Isosceles Triangle 12">
            <a:extLst>
              <a:ext uri="{FF2B5EF4-FFF2-40B4-BE49-F238E27FC236}">
                <a16:creationId xmlns:a16="http://schemas.microsoft.com/office/drawing/2014/main" id="{0CBD5A67-70D1-4766-87EE-DC0EF607E2D7}"/>
              </a:ext>
            </a:extLst>
          </p:cNvPr>
          <p:cNvSpPr>
            <a:spLocks/>
          </p:cNvSpPr>
          <p:nvPr/>
        </p:nvSpPr>
        <p:spPr bwMode="auto">
          <a:xfrm rot="5400000">
            <a:off x="5556759" y="1951500"/>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pic>
        <p:nvPicPr>
          <p:cNvPr id="14" name="Picture 13">
            <a:extLst>
              <a:ext uri="{FF2B5EF4-FFF2-40B4-BE49-F238E27FC236}">
                <a16:creationId xmlns:a16="http://schemas.microsoft.com/office/drawing/2014/main" id="{A5595978-2850-40D9-93B8-96E3D1E5814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07943" y="2216337"/>
            <a:ext cx="240497" cy="258395"/>
          </a:xfrm>
          <a:prstGeom prst="rect">
            <a:avLst/>
          </a:prstGeom>
        </p:spPr>
      </p:pic>
      <p:sp>
        <p:nvSpPr>
          <p:cNvPr id="15" name="Isosceles Triangle 14">
            <a:extLst>
              <a:ext uri="{FF2B5EF4-FFF2-40B4-BE49-F238E27FC236}">
                <a16:creationId xmlns:a16="http://schemas.microsoft.com/office/drawing/2014/main" id="{8B94DFFA-2DD5-4861-B7B8-109B04944FD6}"/>
              </a:ext>
            </a:extLst>
          </p:cNvPr>
          <p:cNvSpPr>
            <a:spLocks/>
          </p:cNvSpPr>
          <p:nvPr/>
        </p:nvSpPr>
        <p:spPr bwMode="auto">
          <a:xfrm rot="5400000">
            <a:off x="7765335" y="1967870"/>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pic>
        <p:nvPicPr>
          <p:cNvPr id="16" name="Picture 15">
            <a:extLst>
              <a:ext uri="{FF2B5EF4-FFF2-40B4-BE49-F238E27FC236}">
                <a16:creationId xmlns:a16="http://schemas.microsoft.com/office/drawing/2014/main" id="{449CFC39-4080-4418-B667-CC7194321B1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5909" y="2216337"/>
            <a:ext cx="240497" cy="258395"/>
          </a:xfrm>
          <a:prstGeom prst="rect">
            <a:avLst/>
          </a:prstGeom>
        </p:spPr>
      </p:pic>
      <p:sp>
        <p:nvSpPr>
          <p:cNvPr id="17" name="Isosceles Triangle 16">
            <a:extLst>
              <a:ext uri="{FF2B5EF4-FFF2-40B4-BE49-F238E27FC236}">
                <a16:creationId xmlns:a16="http://schemas.microsoft.com/office/drawing/2014/main" id="{C79447EF-9537-4665-B825-FE9F81432DBC}"/>
              </a:ext>
            </a:extLst>
          </p:cNvPr>
          <p:cNvSpPr>
            <a:spLocks/>
          </p:cNvSpPr>
          <p:nvPr/>
        </p:nvSpPr>
        <p:spPr bwMode="auto">
          <a:xfrm rot="5400000">
            <a:off x="9973301" y="1967870"/>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cxnSp>
        <p:nvCxnSpPr>
          <p:cNvPr id="18" name="Straight Connector 17">
            <a:extLst>
              <a:ext uri="{FF2B5EF4-FFF2-40B4-BE49-F238E27FC236}">
                <a16:creationId xmlns:a16="http://schemas.microsoft.com/office/drawing/2014/main" id="{9B36D0E9-E09A-44B3-9727-4ED3CEB279D5}"/>
              </a:ext>
            </a:extLst>
          </p:cNvPr>
          <p:cNvCxnSpPr/>
          <p:nvPr/>
        </p:nvCxnSpPr>
        <p:spPr bwMode="auto">
          <a:xfrm>
            <a:off x="0" y="2406914"/>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19" name="TextBox 18">
            <a:extLst>
              <a:ext uri="{FF2B5EF4-FFF2-40B4-BE49-F238E27FC236}">
                <a16:creationId xmlns:a16="http://schemas.microsoft.com/office/drawing/2014/main" id="{15699A37-9119-46D5-80F2-D3351028399F}"/>
              </a:ext>
            </a:extLst>
          </p:cNvPr>
          <p:cNvSpPr txBox="1"/>
          <p:nvPr/>
        </p:nvSpPr>
        <p:spPr>
          <a:xfrm>
            <a:off x="46420" y="1864752"/>
            <a:ext cx="1289849" cy="523220"/>
          </a:xfrm>
          <a:prstGeom prst="rect">
            <a:avLst/>
          </a:prstGeom>
          <a:noFill/>
        </p:spPr>
        <p:txBody>
          <a:bodyPr wrap="square" rtlCol="0">
            <a:spAutoFit/>
          </a:bodyPr>
          <a:lstStyle/>
          <a:p>
            <a:pPr algn="r"/>
            <a:r>
              <a:rPr lang="en-GB" sz="1400" b="1">
                <a:solidFill>
                  <a:schemeClr val="tx2"/>
                </a:solidFill>
              </a:rPr>
              <a:t>Adoption Stage</a:t>
            </a:r>
          </a:p>
        </p:txBody>
      </p:sp>
      <p:sp>
        <p:nvSpPr>
          <p:cNvPr id="20" name="TextBox 19">
            <a:extLst>
              <a:ext uri="{FF2B5EF4-FFF2-40B4-BE49-F238E27FC236}">
                <a16:creationId xmlns:a16="http://schemas.microsoft.com/office/drawing/2014/main" id="{1DF18EA3-84D3-4AF6-A0F9-B96F84C4C333}"/>
              </a:ext>
            </a:extLst>
          </p:cNvPr>
          <p:cNvSpPr txBox="1"/>
          <p:nvPr/>
        </p:nvSpPr>
        <p:spPr>
          <a:xfrm>
            <a:off x="1675384" y="1663814"/>
            <a:ext cx="1225745" cy="261610"/>
          </a:xfrm>
          <a:prstGeom prst="rect">
            <a:avLst/>
          </a:prstGeom>
          <a:noFill/>
        </p:spPr>
        <p:txBody>
          <a:bodyPr wrap="square">
            <a:spAutoFit/>
          </a:bodyPr>
          <a:lstStyle/>
          <a:p>
            <a:pPr algn="ctr"/>
            <a:r>
              <a:rPr lang="en-GB" sz="1100" b="1">
                <a:solidFill>
                  <a:schemeClr val="tx2"/>
                </a:solidFill>
              </a:rPr>
              <a:t>Unmet Need</a:t>
            </a:r>
          </a:p>
        </p:txBody>
      </p:sp>
      <p:sp>
        <p:nvSpPr>
          <p:cNvPr id="21" name="TextBox 20">
            <a:extLst>
              <a:ext uri="{FF2B5EF4-FFF2-40B4-BE49-F238E27FC236}">
                <a16:creationId xmlns:a16="http://schemas.microsoft.com/office/drawing/2014/main" id="{EF4656C7-54DD-4C1E-8F4F-3B027648CD82}"/>
              </a:ext>
            </a:extLst>
          </p:cNvPr>
          <p:cNvSpPr txBox="1"/>
          <p:nvPr/>
        </p:nvSpPr>
        <p:spPr>
          <a:xfrm>
            <a:off x="3922016" y="1663814"/>
            <a:ext cx="1225745" cy="261610"/>
          </a:xfrm>
          <a:prstGeom prst="rect">
            <a:avLst/>
          </a:prstGeom>
          <a:noFill/>
        </p:spPr>
        <p:txBody>
          <a:bodyPr wrap="square">
            <a:spAutoFit/>
          </a:bodyPr>
          <a:lstStyle/>
          <a:p>
            <a:pPr algn="ctr"/>
            <a:r>
              <a:rPr lang="en-GB" sz="1100" b="1">
                <a:solidFill>
                  <a:schemeClr val="tx2"/>
                </a:solidFill>
              </a:rPr>
              <a:t>Research</a:t>
            </a:r>
          </a:p>
        </p:txBody>
      </p:sp>
      <p:sp>
        <p:nvSpPr>
          <p:cNvPr id="22" name="TextBox 21">
            <a:extLst>
              <a:ext uri="{FF2B5EF4-FFF2-40B4-BE49-F238E27FC236}">
                <a16:creationId xmlns:a16="http://schemas.microsoft.com/office/drawing/2014/main" id="{0B424C12-1DF2-48AE-8174-89DE29BD2293}"/>
              </a:ext>
            </a:extLst>
          </p:cNvPr>
          <p:cNvSpPr txBox="1"/>
          <p:nvPr/>
        </p:nvSpPr>
        <p:spPr>
          <a:xfrm>
            <a:off x="6096000" y="1663814"/>
            <a:ext cx="1225745" cy="261610"/>
          </a:xfrm>
          <a:prstGeom prst="rect">
            <a:avLst/>
          </a:prstGeom>
          <a:noFill/>
        </p:spPr>
        <p:txBody>
          <a:bodyPr wrap="square">
            <a:spAutoFit/>
          </a:bodyPr>
          <a:lstStyle/>
          <a:p>
            <a:pPr algn="ctr"/>
            <a:r>
              <a:rPr lang="en-GB" sz="1100" b="1">
                <a:solidFill>
                  <a:schemeClr val="tx2"/>
                </a:solidFill>
              </a:rPr>
              <a:t>1</a:t>
            </a:r>
            <a:r>
              <a:rPr lang="en-GB" sz="1100" b="1" baseline="30000">
                <a:solidFill>
                  <a:schemeClr val="tx2"/>
                </a:solidFill>
              </a:rPr>
              <a:t>st</a:t>
            </a:r>
            <a:r>
              <a:rPr lang="en-GB" sz="1100" b="1">
                <a:solidFill>
                  <a:schemeClr val="tx2"/>
                </a:solidFill>
              </a:rPr>
              <a:t> Rx</a:t>
            </a:r>
          </a:p>
        </p:txBody>
      </p:sp>
      <p:sp>
        <p:nvSpPr>
          <p:cNvPr id="23" name="TextBox 22">
            <a:extLst>
              <a:ext uri="{FF2B5EF4-FFF2-40B4-BE49-F238E27FC236}">
                <a16:creationId xmlns:a16="http://schemas.microsoft.com/office/drawing/2014/main" id="{40F21496-F89F-470F-8CC1-8A8D821D5B05}"/>
              </a:ext>
            </a:extLst>
          </p:cNvPr>
          <p:cNvSpPr txBox="1"/>
          <p:nvPr/>
        </p:nvSpPr>
        <p:spPr>
          <a:xfrm>
            <a:off x="8336586" y="1663814"/>
            <a:ext cx="1225745" cy="261610"/>
          </a:xfrm>
          <a:prstGeom prst="rect">
            <a:avLst/>
          </a:prstGeom>
          <a:noFill/>
        </p:spPr>
        <p:txBody>
          <a:bodyPr wrap="square">
            <a:spAutoFit/>
          </a:bodyPr>
          <a:lstStyle/>
          <a:p>
            <a:pPr algn="ctr"/>
            <a:r>
              <a:rPr lang="en-GB" sz="1100" b="1">
                <a:solidFill>
                  <a:schemeClr val="tx2"/>
                </a:solidFill>
              </a:rPr>
              <a:t>Prescribes</a:t>
            </a:r>
          </a:p>
        </p:txBody>
      </p:sp>
      <p:sp>
        <p:nvSpPr>
          <p:cNvPr id="24" name="TextBox 23">
            <a:extLst>
              <a:ext uri="{FF2B5EF4-FFF2-40B4-BE49-F238E27FC236}">
                <a16:creationId xmlns:a16="http://schemas.microsoft.com/office/drawing/2014/main" id="{699C8D41-0550-472A-B16F-0458C87D4EBA}"/>
              </a:ext>
            </a:extLst>
          </p:cNvPr>
          <p:cNvSpPr txBox="1"/>
          <p:nvPr/>
        </p:nvSpPr>
        <p:spPr>
          <a:xfrm>
            <a:off x="10527268" y="1647725"/>
            <a:ext cx="1225745" cy="261610"/>
          </a:xfrm>
          <a:prstGeom prst="rect">
            <a:avLst/>
          </a:prstGeom>
          <a:noFill/>
        </p:spPr>
        <p:txBody>
          <a:bodyPr wrap="square">
            <a:spAutoFit/>
          </a:bodyPr>
          <a:lstStyle/>
          <a:p>
            <a:pPr algn="ctr"/>
            <a:r>
              <a:rPr lang="en-GB" sz="1100" b="1">
                <a:solidFill>
                  <a:schemeClr val="tx2"/>
                </a:solidFill>
              </a:rPr>
              <a:t>Advocates</a:t>
            </a:r>
          </a:p>
        </p:txBody>
      </p:sp>
      <p:sp>
        <p:nvSpPr>
          <p:cNvPr id="27" name="TextBox 26">
            <a:extLst>
              <a:ext uri="{FF2B5EF4-FFF2-40B4-BE49-F238E27FC236}">
                <a16:creationId xmlns:a16="http://schemas.microsoft.com/office/drawing/2014/main" id="{0AD0E00C-6E59-4324-81F4-C9F6B2AE96DC}"/>
              </a:ext>
            </a:extLst>
          </p:cNvPr>
          <p:cNvSpPr txBox="1"/>
          <p:nvPr/>
        </p:nvSpPr>
        <p:spPr>
          <a:xfrm rot="16200000">
            <a:off x="-393443" y="4111698"/>
            <a:ext cx="1289849" cy="307777"/>
          </a:xfrm>
          <a:prstGeom prst="rect">
            <a:avLst/>
          </a:prstGeom>
          <a:noFill/>
        </p:spPr>
        <p:txBody>
          <a:bodyPr wrap="square" rtlCol="0">
            <a:spAutoFit/>
          </a:bodyPr>
          <a:lstStyle>
            <a:defPPr>
              <a:defRPr lang="en-US"/>
            </a:defPPr>
            <a:lvl1pPr>
              <a:defRPr sz="1400" b="1">
                <a:solidFill>
                  <a:schemeClr val="tx2"/>
                </a:solidFill>
              </a:defRPr>
            </a:lvl1pPr>
          </a:lstStyle>
          <a:p>
            <a:pPr algn="ctr"/>
            <a:r>
              <a:rPr lang="en-GB"/>
              <a:t>Messages</a:t>
            </a:r>
          </a:p>
        </p:txBody>
      </p:sp>
      <p:sp>
        <p:nvSpPr>
          <p:cNvPr id="30" name="Rectangle 29">
            <a:extLst>
              <a:ext uri="{FF2B5EF4-FFF2-40B4-BE49-F238E27FC236}">
                <a16:creationId xmlns:a16="http://schemas.microsoft.com/office/drawing/2014/main" id="{0708EEB0-E4B1-4CAE-90FC-094A14DDA6FB}"/>
              </a:ext>
            </a:extLst>
          </p:cNvPr>
          <p:cNvSpPr/>
          <p:nvPr/>
        </p:nvSpPr>
        <p:spPr bwMode="auto">
          <a:xfrm>
            <a:off x="1337711" y="2715734"/>
            <a:ext cx="1883664" cy="1005840"/>
          </a:xfrm>
          <a:prstGeom prst="rect">
            <a:avLst/>
          </a:prstGeom>
          <a:solidFill>
            <a:srgbClr val="A1569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i="0" u="none" strike="noStrike" kern="1200" cap="none" spc="0" normalizeH="0" baseline="0" noProof="0">
                <a:ln>
                  <a:noFill/>
                </a:ln>
                <a:solidFill>
                  <a:srgbClr val="000000"/>
                </a:solidFill>
                <a:effectLst/>
                <a:uLnTx/>
                <a:uFillTx/>
                <a:ea typeface="+mn-ea"/>
                <a:cs typeface="+mn-cs"/>
              </a:rPr>
              <a:t>Need for new treatment options – they already agree with this and are keen to try new options</a:t>
            </a:r>
            <a:endParaRPr kumimoji="0" lang="en-GB" sz="1200" i="0" u="none" strike="noStrike" kern="1200" cap="none" spc="0" normalizeH="0" baseline="0" noProof="0">
              <a:ln>
                <a:noFill/>
              </a:ln>
              <a:solidFill>
                <a:srgbClr val="000000"/>
              </a:solidFill>
              <a:effectLst/>
              <a:uLnTx/>
              <a:uFillTx/>
              <a:ea typeface="+mn-ea"/>
              <a:cs typeface="+mn-cs"/>
            </a:endParaRPr>
          </a:p>
        </p:txBody>
      </p:sp>
      <p:sp>
        <p:nvSpPr>
          <p:cNvPr id="40" name="Rectangle 39">
            <a:extLst>
              <a:ext uri="{FF2B5EF4-FFF2-40B4-BE49-F238E27FC236}">
                <a16:creationId xmlns:a16="http://schemas.microsoft.com/office/drawing/2014/main" id="{21267B53-F928-4205-B091-03EEF1DB427C}"/>
              </a:ext>
            </a:extLst>
          </p:cNvPr>
          <p:cNvSpPr/>
          <p:nvPr/>
        </p:nvSpPr>
        <p:spPr>
          <a:xfrm>
            <a:off x="534603" y="3028659"/>
            <a:ext cx="835548" cy="276999"/>
          </a:xfrm>
          <a:prstGeom prst="rect">
            <a:avLst/>
          </a:prstGeom>
          <a:noFill/>
        </p:spPr>
        <p:txBody>
          <a:bodyPr wrap="square" rtlCol="0">
            <a:spAutoFit/>
          </a:bodyPr>
          <a:lstStyle/>
          <a:p>
            <a:pPr algn="r"/>
            <a:r>
              <a:rPr lang="en-GB" sz="1200" b="1" err="1">
                <a:solidFill>
                  <a:schemeClr val="tx2"/>
                </a:solidFill>
              </a:rPr>
              <a:t>Mvrks</a:t>
            </a:r>
            <a:endParaRPr lang="en-GB" sz="1200" b="1">
              <a:solidFill>
                <a:schemeClr val="tx2"/>
              </a:solidFill>
            </a:endParaRPr>
          </a:p>
        </p:txBody>
      </p:sp>
      <p:sp>
        <p:nvSpPr>
          <p:cNvPr id="41" name="Rectangle 40">
            <a:extLst>
              <a:ext uri="{FF2B5EF4-FFF2-40B4-BE49-F238E27FC236}">
                <a16:creationId xmlns:a16="http://schemas.microsoft.com/office/drawing/2014/main" id="{873F547E-46CA-4F55-9832-53C02E9B1CC8}"/>
              </a:ext>
            </a:extLst>
          </p:cNvPr>
          <p:cNvSpPr/>
          <p:nvPr/>
        </p:nvSpPr>
        <p:spPr bwMode="auto">
          <a:xfrm>
            <a:off x="1337710" y="3904671"/>
            <a:ext cx="1879441" cy="1005840"/>
          </a:xfrm>
          <a:prstGeom prst="rect">
            <a:avLst/>
          </a:prstGeom>
          <a:solidFill>
            <a:srgbClr val="008986">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200">
                <a:solidFill>
                  <a:srgbClr val="000000"/>
                </a:solidFill>
              </a:rPr>
              <a:t>Need for more safe treatment options that do not compromise on efficacy</a:t>
            </a:r>
            <a:endParaRPr lang="en-GB" sz="1200">
              <a:solidFill>
                <a:srgbClr val="000000"/>
              </a:solidFill>
            </a:endParaRPr>
          </a:p>
        </p:txBody>
      </p:sp>
      <p:sp>
        <p:nvSpPr>
          <p:cNvPr id="42" name="Rectangle 41">
            <a:extLst>
              <a:ext uri="{FF2B5EF4-FFF2-40B4-BE49-F238E27FC236}">
                <a16:creationId xmlns:a16="http://schemas.microsoft.com/office/drawing/2014/main" id="{FEC8B2BA-BDD3-4230-AFA5-5CA7085C06FA}"/>
              </a:ext>
            </a:extLst>
          </p:cNvPr>
          <p:cNvSpPr/>
          <p:nvPr/>
        </p:nvSpPr>
        <p:spPr bwMode="auto">
          <a:xfrm>
            <a:off x="1337712" y="5093608"/>
            <a:ext cx="1879440" cy="909690"/>
          </a:xfrm>
          <a:prstGeom prst="rect">
            <a:avLst/>
          </a:prstGeom>
          <a:solidFill>
            <a:srgbClr val="8CA50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200">
                <a:solidFill>
                  <a:srgbClr val="000000"/>
                </a:solidFill>
              </a:rPr>
              <a:t>Focus on unmet needs from a patient perspective – less from an HCP perspective</a:t>
            </a:r>
            <a:endParaRPr lang="en-GB" sz="1200">
              <a:solidFill>
                <a:srgbClr val="000000"/>
              </a:solidFill>
            </a:endParaRPr>
          </a:p>
        </p:txBody>
      </p:sp>
      <p:sp>
        <p:nvSpPr>
          <p:cNvPr id="43" name="Rectangle 42">
            <a:extLst>
              <a:ext uri="{FF2B5EF4-FFF2-40B4-BE49-F238E27FC236}">
                <a16:creationId xmlns:a16="http://schemas.microsoft.com/office/drawing/2014/main" id="{F431C0B0-4E3D-4FB9-88C8-EBF5B441F765}"/>
              </a:ext>
            </a:extLst>
          </p:cNvPr>
          <p:cNvSpPr/>
          <p:nvPr/>
        </p:nvSpPr>
        <p:spPr bwMode="auto">
          <a:xfrm>
            <a:off x="3550641" y="2715734"/>
            <a:ext cx="1883664" cy="1005840"/>
          </a:xfrm>
          <a:prstGeom prst="rect">
            <a:avLst/>
          </a:prstGeom>
          <a:solidFill>
            <a:srgbClr val="A1569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a:solidFill>
                  <a:srgbClr val="000000"/>
                </a:solidFill>
              </a:rPr>
              <a:t>E</a:t>
            </a:r>
            <a:r>
              <a:rPr kumimoji="0" lang="en-US" sz="1200" i="0" u="none" strike="noStrike" kern="1200" cap="none" spc="0" normalizeH="0" baseline="0" noProof="0" err="1">
                <a:ln>
                  <a:noFill/>
                </a:ln>
                <a:solidFill>
                  <a:srgbClr val="000000"/>
                </a:solidFill>
                <a:effectLst/>
                <a:uLnTx/>
                <a:uFillTx/>
                <a:ea typeface="+mn-ea"/>
                <a:cs typeface="+mn-cs"/>
              </a:rPr>
              <a:t>xpose</a:t>
            </a:r>
            <a:r>
              <a:rPr kumimoji="0" lang="en-US" sz="1200" i="0" u="none" strike="noStrike" kern="1200" cap="none" spc="0" normalizeH="0" baseline="0" noProof="0">
                <a:ln>
                  <a:noFill/>
                </a:ln>
                <a:solidFill>
                  <a:srgbClr val="000000"/>
                </a:solidFill>
                <a:effectLst/>
                <a:uLnTx/>
                <a:uFillTx/>
                <a:ea typeface="+mn-ea"/>
                <a:cs typeface="+mn-cs"/>
              </a:rPr>
              <a:t> to full data </a:t>
            </a:r>
            <a:r>
              <a:rPr kumimoji="0" lang="en-US" sz="1200" i="0" u="none" strike="noStrike" kern="1200" cap="none" spc="0" normalizeH="0" baseline="0" noProof="0" err="1">
                <a:ln>
                  <a:noFill/>
                </a:ln>
                <a:solidFill>
                  <a:srgbClr val="000000"/>
                </a:solidFill>
                <a:effectLst/>
                <a:uLnTx/>
                <a:uFillTx/>
                <a:ea typeface="+mn-ea"/>
                <a:cs typeface="+mn-cs"/>
              </a:rPr>
              <a:t>esp</a:t>
            </a:r>
            <a:r>
              <a:rPr kumimoji="0" lang="en-US" sz="1200" i="0" u="none" strike="noStrike" kern="1200" cap="none" spc="0" normalizeH="0" baseline="0" noProof="0">
                <a:ln>
                  <a:noFill/>
                </a:ln>
                <a:solidFill>
                  <a:srgbClr val="000000"/>
                </a:solidFill>
                <a:effectLst/>
                <a:uLnTx/>
                <a:uFillTx/>
                <a:ea typeface="+mn-ea"/>
                <a:cs typeface="+mn-cs"/>
              </a:rPr>
              <a:t> efficacy, give opportunity to try – make it easy</a:t>
            </a:r>
            <a:endParaRPr kumimoji="0" lang="en-GB" sz="1200" i="0" u="none" strike="noStrike" kern="1200" cap="none" spc="0" normalizeH="0" baseline="0" noProof="0">
              <a:ln>
                <a:noFill/>
              </a:ln>
              <a:solidFill>
                <a:srgbClr val="000000"/>
              </a:solidFill>
              <a:effectLst/>
              <a:uLnTx/>
              <a:uFillTx/>
              <a:ea typeface="+mn-ea"/>
              <a:cs typeface="+mn-cs"/>
            </a:endParaRPr>
          </a:p>
        </p:txBody>
      </p:sp>
      <p:sp>
        <p:nvSpPr>
          <p:cNvPr id="44" name="Rectangle 43">
            <a:extLst>
              <a:ext uri="{FF2B5EF4-FFF2-40B4-BE49-F238E27FC236}">
                <a16:creationId xmlns:a16="http://schemas.microsoft.com/office/drawing/2014/main" id="{AEA1FF1E-0C1D-424A-A8BE-BEB6E0CE9972}"/>
              </a:ext>
            </a:extLst>
          </p:cNvPr>
          <p:cNvSpPr/>
          <p:nvPr/>
        </p:nvSpPr>
        <p:spPr bwMode="auto">
          <a:xfrm>
            <a:off x="3550641" y="3904671"/>
            <a:ext cx="1879442" cy="1005839"/>
          </a:xfrm>
          <a:prstGeom prst="rect">
            <a:avLst/>
          </a:prstGeom>
          <a:solidFill>
            <a:srgbClr val="008986">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200">
                <a:solidFill>
                  <a:srgbClr val="000000"/>
                </a:solidFill>
              </a:rPr>
              <a:t>Expose to full data incl safety, ref trusted peers and hands-on experience]</a:t>
            </a:r>
            <a:endParaRPr lang="en-GB" sz="1200">
              <a:solidFill>
                <a:srgbClr val="000000"/>
              </a:solidFill>
            </a:endParaRPr>
          </a:p>
        </p:txBody>
      </p:sp>
      <p:sp>
        <p:nvSpPr>
          <p:cNvPr id="45" name="Rectangle 44">
            <a:extLst>
              <a:ext uri="{FF2B5EF4-FFF2-40B4-BE49-F238E27FC236}">
                <a16:creationId xmlns:a16="http://schemas.microsoft.com/office/drawing/2014/main" id="{4B1F1FA7-D607-43AA-8E2C-5FC506E9C8BF}"/>
              </a:ext>
            </a:extLst>
          </p:cNvPr>
          <p:cNvSpPr/>
          <p:nvPr/>
        </p:nvSpPr>
        <p:spPr bwMode="auto">
          <a:xfrm>
            <a:off x="3550641" y="5093608"/>
            <a:ext cx="1893159" cy="911560"/>
          </a:xfrm>
          <a:prstGeom prst="rect">
            <a:avLst/>
          </a:prstGeom>
          <a:solidFill>
            <a:srgbClr val="8CA50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200">
                <a:solidFill>
                  <a:srgbClr val="000000"/>
                </a:solidFill>
              </a:rPr>
              <a:t>KOL/Peer perspectives on JYS safety and simplicity – ‘permission to try’</a:t>
            </a:r>
            <a:endParaRPr lang="en-GB" sz="1200">
              <a:solidFill>
                <a:srgbClr val="000000"/>
              </a:solidFill>
            </a:endParaRPr>
          </a:p>
        </p:txBody>
      </p:sp>
      <p:sp>
        <p:nvSpPr>
          <p:cNvPr id="46" name="Rectangle 45">
            <a:extLst>
              <a:ext uri="{FF2B5EF4-FFF2-40B4-BE49-F238E27FC236}">
                <a16:creationId xmlns:a16="http://schemas.microsoft.com/office/drawing/2014/main" id="{CA6198D2-558A-4575-9565-1B3FEA0E5D2C}"/>
              </a:ext>
            </a:extLst>
          </p:cNvPr>
          <p:cNvSpPr/>
          <p:nvPr/>
        </p:nvSpPr>
        <p:spPr bwMode="auto">
          <a:xfrm>
            <a:off x="5758608" y="2715734"/>
            <a:ext cx="1883664" cy="1005840"/>
          </a:xfrm>
          <a:prstGeom prst="rect">
            <a:avLst/>
          </a:prstGeom>
          <a:solidFill>
            <a:srgbClr val="A1569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defRPr/>
            </a:pPr>
            <a:r>
              <a:rPr lang="en-US" sz="1200">
                <a:solidFill>
                  <a:srgbClr val="000000"/>
                </a:solidFill>
              </a:rPr>
              <a:t>Reinforce experience, share additional data freely, seed need to share with others]</a:t>
            </a:r>
            <a:endParaRPr lang="en-GB" sz="1200">
              <a:solidFill>
                <a:srgbClr val="000000"/>
              </a:solidFill>
            </a:endParaRPr>
          </a:p>
        </p:txBody>
      </p:sp>
      <p:sp>
        <p:nvSpPr>
          <p:cNvPr id="47" name="Rectangle 46">
            <a:extLst>
              <a:ext uri="{FF2B5EF4-FFF2-40B4-BE49-F238E27FC236}">
                <a16:creationId xmlns:a16="http://schemas.microsoft.com/office/drawing/2014/main" id="{0ED79497-7A0C-4CA7-9727-B8CA19516F89}"/>
              </a:ext>
            </a:extLst>
          </p:cNvPr>
          <p:cNvSpPr/>
          <p:nvPr/>
        </p:nvSpPr>
        <p:spPr bwMode="auto">
          <a:xfrm>
            <a:off x="5758608" y="3904672"/>
            <a:ext cx="1828800" cy="1005838"/>
          </a:xfrm>
          <a:prstGeom prst="rect">
            <a:avLst/>
          </a:prstGeom>
          <a:solidFill>
            <a:srgbClr val="008986">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200">
                <a:solidFill>
                  <a:srgbClr val="000000"/>
                </a:solidFill>
              </a:rPr>
              <a:t>Advocate trial and follow up re experience and expansion of trial use</a:t>
            </a:r>
            <a:endParaRPr lang="en-GB" sz="1200">
              <a:solidFill>
                <a:srgbClr val="000000"/>
              </a:solidFill>
            </a:endParaRPr>
          </a:p>
        </p:txBody>
      </p:sp>
      <p:sp>
        <p:nvSpPr>
          <p:cNvPr id="48" name="Rectangle 47">
            <a:extLst>
              <a:ext uri="{FF2B5EF4-FFF2-40B4-BE49-F238E27FC236}">
                <a16:creationId xmlns:a16="http://schemas.microsoft.com/office/drawing/2014/main" id="{B3B8AB75-CA1E-42F2-A649-2753A76BD824}"/>
              </a:ext>
            </a:extLst>
          </p:cNvPr>
          <p:cNvSpPr/>
          <p:nvPr/>
        </p:nvSpPr>
        <p:spPr bwMode="auto">
          <a:xfrm>
            <a:off x="5758608" y="5093608"/>
            <a:ext cx="1879442" cy="909690"/>
          </a:xfrm>
          <a:prstGeom prst="rect">
            <a:avLst/>
          </a:prstGeom>
          <a:solidFill>
            <a:srgbClr val="8CA50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200">
                <a:solidFill>
                  <a:srgbClr val="000000"/>
                </a:solidFill>
              </a:rPr>
              <a:t>Share/encourage patient feedback, patient perspectives, PIOs</a:t>
            </a:r>
            <a:endParaRPr lang="en-GB" sz="1200">
              <a:solidFill>
                <a:srgbClr val="000000"/>
              </a:solidFill>
            </a:endParaRPr>
          </a:p>
        </p:txBody>
      </p:sp>
      <p:sp>
        <p:nvSpPr>
          <p:cNvPr id="49" name="Rectangle 48">
            <a:extLst>
              <a:ext uri="{FF2B5EF4-FFF2-40B4-BE49-F238E27FC236}">
                <a16:creationId xmlns:a16="http://schemas.microsoft.com/office/drawing/2014/main" id="{3FF9AF85-576B-4579-8380-BF42C50C12CD}"/>
              </a:ext>
            </a:extLst>
          </p:cNvPr>
          <p:cNvSpPr/>
          <p:nvPr/>
        </p:nvSpPr>
        <p:spPr bwMode="auto">
          <a:xfrm>
            <a:off x="7960405" y="2715734"/>
            <a:ext cx="1883664" cy="1005840"/>
          </a:xfrm>
          <a:prstGeom prst="rect">
            <a:avLst/>
          </a:prstGeom>
          <a:solidFill>
            <a:srgbClr val="A1569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defRPr/>
            </a:pPr>
            <a:r>
              <a:rPr lang="en-US" sz="1200">
                <a:solidFill>
                  <a:srgbClr val="000000"/>
                </a:solidFill>
              </a:rPr>
              <a:t>Provide opportunities to share experience and discuss with others</a:t>
            </a:r>
            <a:endParaRPr lang="en-GB" sz="1200">
              <a:solidFill>
                <a:srgbClr val="000000"/>
              </a:solidFill>
            </a:endParaRPr>
          </a:p>
        </p:txBody>
      </p:sp>
      <p:sp>
        <p:nvSpPr>
          <p:cNvPr id="50" name="Rectangle 49">
            <a:extLst>
              <a:ext uri="{FF2B5EF4-FFF2-40B4-BE49-F238E27FC236}">
                <a16:creationId xmlns:a16="http://schemas.microsoft.com/office/drawing/2014/main" id="{8638145D-7985-471B-812B-9798374EEAE6}"/>
              </a:ext>
            </a:extLst>
          </p:cNvPr>
          <p:cNvSpPr/>
          <p:nvPr/>
        </p:nvSpPr>
        <p:spPr bwMode="auto">
          <a:xfrm>
            <a:off x="7960405" y="3904671"/>
            <a:ext cx="1891780" cy="1005835"/>
          </a:xfrm>
          <a:prstGeom prst="rect">
            <a:avLst/>
          </a:prstGeom>
          <a:solidFill>
            <a:srgbClr val="008986">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200">
                <a:solidFill>
                  <a:srgbClr val="000000"/>
                </a:solidFill>
              </a:rPr>
              <a:t>Expand patient types as experience is gained – give different ‘pegs’</a:t>
            </a:r>
            <a:endParaRPr lang="en-GB" sz="1200">
              <a:solidFill>
                <a:srgbClr val="000000"/>
              </a:solidFill>
            </a:endParaRPr>
          </a:p>
        </p:txBody>
      </p:sp>
      <p:sp>
        <p:nvSpPr>
          <p:cNvPr id="51" name="Rectangle 50">
            <a:extLst>
              <a:ext uri="{FF2B5EF4-FFF2-40B4-BE49-F238E27FC236}">
                <a16:creationId xmlns:a16="http://schemas.microsoft.com/office/drawing/2014/main" id="{A8317C9A-23AB-46EC-9286-EAE7DE2E55D5}"/>
              </a:ext>
            </a:extLst>
          </p:cNvPr>
          <p:cNvSpPr/>
          <p:nvPr/>
        </p:nvSpPr>
        <p:spPr bwMode="auto">
          <a:xfrm>
            <a:off x="7960405" y="5091739"/>
            <a:ext cx="1891780" cy="909690"/>
          </a:xfrm>
          <a:prstGeom prst="rect">
            <a:avLst/>
          </a:prstGeom>
          <a:solidFill>
            <a:srgbClr val="8CA50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200">
                <a:solidFill>
                  <a:srgbClr val="000000"/>
                </a:solidFill>
              </a:rPr>
              <a:t>Broaden profiles for patient feedback, patient perspectives, PIOs</a:t>
            </a:r>
            <a:endParaRPr lang="en-GB" sz="1200">
              <a:solidFill>
                <a:srgbClr val="000000"/>
              </a:solidFill>
            </a:endParaRPr>
          </a:p>
        </p:txBody>
      </p:sp>
      <p:sp>
        <p:nvSpPr>
          <p:cNvPr id="52" name="Rectangle 51">
            <a:extLst>
              <a:ext uri="{FF2B5EF4-FFF2-40B4-BE49-F238E27FC236}">
                <a16:creationId xmlns:a16="http://schemas.microsoft.com/office/drawing/2014/main" id="{750F3EFD-1EE8-4723-A018-7226D4705B2C}"/>
              </a:ext>
            </a:extLst>
          </p:cNvPr>
          <p:cNvSpPr/>
          <p:nvPr/>
        </p:nvSpPr>
        <p:spPr bwMode="auto">
          <a:xfrm>
            <a:off x="10174539" y="2715734"/>
            <a:ext cx="1883664" cy="1005840"/>
          </a:xfrm>
          <a:prstGeom prst="rect">
            <a:avLst/>
          </a:prstGeom>
          <a:solidFill>
            <a:srgbClr val="A1569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defRPr/>
            </a:pPr>
            <a:r>
              <a:rPr lang="en-US" sz="1200">
                <a:solidFill>
                  <a:srgbClr val="000000"/>
                </a:solidFill>
              </a:rPr>
              <a:t>KOL opportunities – keeping in mind loyalty can prob not be expected</a:t>
            </a:r>
            <a:endParaRPr lang="en-GB" sz="1200">
              <a:solidFill>
                <a:srgbClr val="000000"/>
              </a:solidFill>
            </a:endParaRPr>
          </a:p>
        </p:txBody>
      </p:sp>
      <p:sp>
        <p:nvSpPr>
          <p:cNvPr id="53" name="Rectangle 52">
            <a:extLst>
              <a:ext uri="{FF2B5EF4-FFF2-40B4-BE49-F238E27FC236}">
                <a16:creationId xmlns:a16="http://schemas.microsoft.com/office/drawing/2014/main" id="{9C459BB0-E8D6-4B2D-BE5C-39B9D4A41B7F}"/>
              </a:ext>
            </a:extLst>
          </p:cNvPr>
          <p:cNvSpPr/>
          <p:nvPr/>
        </p:nvSpPr>
        <p:spPr bwMode="auto">
          <a:xfrm>
            <a:off x="10174539" y="3904672"/>
            <a:ext cx="1837643" cy="1005834"/>
          </a:xfrm>
          <a:prstGeom prst="rect">
            <a:avLst/>
          </a:prstGeom>
          <a:solidFill>
            <a:srgbClr val="008986">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200">
                <a:solidFill>
                  <a:srgbClr val="000000"/>
                </a:solidFill>
              </a:rPr>
              <a:t>Consolidate experience to lead to JAK of choice ‘peg’</a:t>
            </a:r>
            <a:endParaRPr lang="en-GB" sz="1200">
              <a:solidFill>
                <a:srgbClr val="000000"/>
              </a:solidFill>
            </a:endParaRPr>
          </a:p>
        </p:txBody>
      </p:sp>
      <p:sp>
        <p:nvSpPr>
          <p:cNvPr id="54" name="Rectangle 53">
            <a:extLst>
              <a:ext uri="{FF2B5EF4-FFF2-40B4-BE49-F238E27FC236}">
                <a16:creationId xmlns:a16="http://schemas.microsoft.com/office/drawing/2014/main" id="{616396AA-5722-4D25-945B-D34468FF2DB2}"/>
              </a:ext>
            </a:extLst>
          </p:cNvPr>
          <p:cNvSpPr/>
          <p:nvPr/>
        </p:nvSpPr>
        <p:spPr bwMode="auto">
          <a:xfrm>
            <a:off x="10174539" y="5091740"/>
            <a:ext cx="1850151" cy="909689"/>
          </a:xfrm>
          <a:prstGeom prst="rect">
            <a:avLst/>
          </a:prstGeom>
          <a:solidFill>
            <a:srgbClr val="8CA50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200">
                <a:solidFill>
                  <a:srgbClr val="000000"/>
                </a:solidFill>
              </a:rPr>
              <a:t>Consolidate experience and </a:t>
            </a:r>
            <a:r>
              <a:rPr lang="en-US" sz="1200" err="1">
                <a:solidFill>
                  <a:srgbClr val="000000"/>
                </a:solidFill>
              </a:rPr>
              <a:t>ptn</a:t>
            </a:r>
            <a:r>
              <a:rPr lang="en-US" sz="1200">
                <a:solidFill>
                  <a:srgbClr val="000000"/>
                </a:solidFill>
              </a:rPr>
              <a:t> feedback to lead to JAK of choice ‘peg’ and 1L use</a:t>
            </a:r>
            <a:endParaRPr lang="en-GB" sz="1200">
              <a:solidFill>
                <a:srgbClr val="000000"/>
              </a:solidFill>
            </a:endParaRPr>
          </a:p>
        </p:txBody>
      </p:sp>
      <p:sp>
        <p:nvSpPr>
          <p:cNvPr id="55" name="Rectangle 54">
            <a:extLst>
              <a:ext uri="{FF2B5EF4-FFF2-40B4-BE49-F238E27FC236}">
                <a16:creationId xmlns:a16="http://schemas.microsoft.com/office/drawing/2014/main" id="{9ABAF46D-E9A7-4E1B-8AA9-181478A60C1E}"/>
              </a:ext>
            </a:extLst>
          </p:cNvPr>
          <p:cNvSpPr/>
          <p:nvPr/>
        </p:nvSpPr>
        <p:spPr>
          <a:xfrm>
            <a:off x="598037" y="4242288"/>
            <a:ext cx="738232" cy="276999"/>
          </a:xfrm>
          <a:prstGeom prst="rect">
            <a:avLst/>
          </a:prstGeom>
          <a:noFill/>
        </p:spPr>
        <p:txBody>
          <a:bodyPr wrap="square" rtlCol="0">
            <a:spAutoFit/>
          </a:bodyPr>
          <a:lstStyle/>
          <a:p>
            <a:pPr algn="r"/>
            <a:r>
              <a:rPr lang="en-GB" sz="1200" b="1" err="1">
                <a:solidFill>
                  <a:schemeClr val="tx2"/>
                </a:solidFill>
              </a:rPr>
              <a:t>Prgmts</a:t>
            </a:r>
            <a:endParaRPr lang="en-GB" sz="1200" b="1">
              <a:solidFill>
                <a:schemeClr val="tx2"/>
              </a:solidFill>
            </a:endParaRPr>
          </a:p>
        </p:txBody>
      </p:sp>
      <p:sp>
        <p:nvSpPr>
          <p:cNvPr id="56" name="Rectangle 55">
            <a:extLst>
              <a:ext uri="{FF2B5EF4-FFF2-40B4-BE49-F238E27FC236}">
                <a16:creationId xmlns:a16="http://schemas.microsoft.com/office/drawing/2014/main" id="{198B762A-B71B-4BBC-8300-C7235EB06C7B}"/>
              </a:ext>
            </a:extLst>
          </p:cNvPr>
          <p:cNvSpPr/>
          <p:nvPr/>
        </p:nvSpPr>
        <p:spPr>
          <a:xfrm>
            <a:off x="178029" y="5399818"/>
            <a:ext cx="1158240" cy="276999"/>
          </a:xfrm>
          <a:prstGeom prst="rect">
            <a:avLst/>
          </a:prstGeom>
          <a:noFill/>
        </p:spPr>
        <p:txBody>
          <a:bodyPr wrap="square" rtlCol="0">
            <a:spAutoFit/>
          </a:bodyPr>
          <a:lstStyle/>
          <a:p>
            <a:pPr algn="r"/>
            <a:r>
              <a:rPr lang="en-GB" sz="1200" b="1" err="1">
                <a:solidFill>
                  <a:schemeClr val="tx2"/>
                </a:solidFill>
              </a:rPr>
              <a:t>Cmpsts</a:t>
            </a:r>
            <a:endParaRPr lang="en-GB" sz="1200" b="1">
              <a:solidFill>
                <a:schemeClr val="tx2"/>
              </a:solidFill>
            </a:endParaRPr>
          </a:p>
        </p:txBody>
      </p:sp>
      <p:sp>
        <p:nvSpPr>
          <p:cNvPr id="64" name="TextBox 63">
            <a:extLst>
              <a:ext uri="{FF2B5EF4-FFF2-40B4-BE49-F238E27FC236}">
                <a16:creationId xmlns:a16="http://schemas.microsoft.com/office/drawing/2014/main" id="{6B2B1DB0-B2B2-4ABA-B456-4ED50B00ECB1}"/>
              </a:ext>
            </a:extLst>
          </p:cNvPr>
          <p:cNvSpPr txBox="1"/>
          <p:nvPr/>
        </p:nvSpPr>
        <p:spPr>
          <a:xfrm>
            <a:off x="1336269" y="6146652"/>
            <a:ext cx="8988831" cy="523220"/>
          </a:xfrm>
          <a:prstGeom prst="rect">
            <a:avLst/>
          </a:prstGeom>
          <a:noFill/>
        </p:spPr>
        <p:txBody>
          <a:bodyPr wrap="square" rtlCol="0">
            <a:spAutoFit/>
          </a:bodyPr>
          <a:lstStyle/>
          <a:p>
            <a:r>
              <a:rPr lang="en-US" sz="1400" i="1"/>
              <a:t>Note that although priority has been set for Mavericks &amp; Pragmatists at launch, key messaging for Compassionates has been collected for future purposes.</a:t>
            </a:r>
            <a:endParaRPr lang="en-GB" sz="1400" i="1"/>
          </a:p>
        </p:txBody>
      </p:sp>
    </p:spTree>
    <p:extLst>
      <p:ext uri="{BB962C8B-B14F-4D97-AF65-F5344CB8AC3E}">
        <p14:creationId xmlns:p14="http://schemas.microsoft.com/office/powerpoint/2010/main" val="59692251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12846A-5C59-413B-AAA1-96FB19C83B5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92622" y="1535366"/>
            <a:ext cx="240497" cy="258395"/>
          </a:xfrm>
          <a:prstGeom prst="rect">
            <a:avLst/>
          </a:prstGeom>
        </p:spPr>
      </p:pic>
      <p:sp>
        <p:nvSpPr>
          <p:cNvPr id="4" name="Isosceles Triangle 3">
            <a:extLst>
              <a:ext uri="{FF2B5EF4-FFF2-40B4-BE49-F238E27FC236}">
                <a16:creationId xmlns:a16="http://schemas.microsoft.com/office/drawing/2014/main" id="{9675DE61-C30F-4CAE-B056-D968CA8C7E26}"/>
              </a:ext>
            </a:extLst>
          </p:cNvPr>
          <p:cNvSpPr>
            <a:spLocks/>
          </p:cNvSpPr>
          <p:nvPr/>
        </p:nvSpPr>
        <p:spPr bwMode="auto">
          <a:xfrm rot="5400000">
            <a:off x="3350014"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sp>
        <p:nvSpPr>
          <p:cNvPr id="6" name="TextBox 5">
            <a:extLst>
              <a:ext uri="{FF2B5EF4-FFF2-40B4-BE49-F238E27FC236}">
                <a16:creationId xmlns:a16="http://schemas.microsoft.com/office/drawing/2014/main" id="{B6B538AA-65B0-4AA2-99E9-7F0E635F536D}"/>
              </a:ext>
            </a:extLst>
          </p:cNvPr>
          <p:cNvSpPr txBox="1"/>
          <p:nvPr/>
        </p:nvSpPr>
        <p:spPr>
          <a:xfrm>
            <a:off x="1323932" y="1244453"/>
            <a:ext cx="1927151" cy="426368"/>
          </a:xfrm>
          <a:prstGeom prst="rect">
            <a:avLst/>
          </a:prstGeom>
          <a:solidFill>
            <a:srgbClr val="585858"/>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b="1"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#1</a:t>
            </a:r>
          </a:p>
        </p:txBody>
      </p:sp>
      <p:sp>
        <p:nvSpPr>
          <p:cNvPr id="7" name="TextBox 6">
            <a:extLst>
              <a:ext uri="{FF2B5EF4-FFF2-40B4-BE49-F238E27FC236}">
                <a16:creationId xmlns:a16="http://schemas.microsoft.com/office/drawing/2014/main" id="{A0AF1F80-B377-4131-84D1-D4A127F3B611}"/>
              </a:ext>
            </a:extLst>
          </p:cNvPr>
          <p:cNvSpPr txBox="1"/>
          <p:nvPr/>
        </p:nvSpPr>
        <p:spPr>
          <a:xfrm>
            <a:off x="3573437" y="1244453"/>
            <a:ext cx="1885612" cy="426368"/>
          </a:xfrm>
          <a:prstGeom prst="rect">
            <a:avLst/>
          </a:prstGeom>
          <a:solidFill>
            <a:srgbClr val="C1B29C"/>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b="0"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#2</a:t>
            </a:r>
          </a:p>
        </p:txBody>
      </p:sp>
      <p:sp>
        <p:nvSpPr>
          <p:cNvPr id="8" name="TextBox 7">
            <a:extLst>
              <a:ext uri="{FF2B5EF4-FFF2-40B4-BE49-F238E27FC236}">
                <a16:creationId xmlns:a16="http://schemas.microsoft.com/office/drawing/2014/main" id="{981E93C3-B956-429E-8CD8-79E80D1E0221}"/>
              </a:ext>
            </a:extLst>
          </p:cNvPr>
          <p:cNvSpPr txBox="1"/>
          <p:nvPr/>
        </p:nvSpPr>
        <p:spPr>
          <a:xfrm>
            <a:off x="5781403" y="1244453"/>
            <a:ext cx="1885612" cy="426368"/>
          </a:xfrm>
          <a:prstGeom prst="rect">
            <a:avLst/>
          </a:prstGeom>
          <a:solidFill>
            <a:srgbClr val="C1B29C"/>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b="0"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#3</a:t>
            </a:r>
          </a:p>
        </p:txBody>
      </p:sp>
      <p:sp>
        <p:nvSpPr>
          <p:cNvPr id="9" name="TextBox 8">
            <a:extLst>
              <a:ext uri="{FF2B5EF4-FFF2-40B4-BE49-F238E27FC236}">
                <a16:creationId xmlns:a16="http://schemas.microsoft.com/office/drawing/2014/main" id="{46098C6B-4980-4826-B9C2-C120D045270C}"/>
              </a:ext>
            </a:extLst>
          </p:cNvPr>
          <p:cNvSpPr txBox="1"/>
          <p:nvPr/>
        </p:nvSpPr>
        <p:spPr>
          <a:xfrm>
            <a:off x="7989369" y="1244453"/>
            <a:ext cx="1885612" cy="426368"/>
          </a:xfrm>
          <a:prstGeom prst="rect">
            <a:avLst/>
          </a:prstGeom>
          <a:solidFill>
            <a:srgbClr val="C1B29C"/>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#4</a:t>
            </a:r>
          </a:p>
        </p:txBody>
      </p:sp>
      <p:sp>
        <p:nvSpPr>
          <p:cNvPr id="10" name="TextBox 9">
            <a:extLst>
              <a:ext uri="{FF2B5EF4-FFF2-40B4-BE49-F238E27FC236}">
                <a16:creationId xmlns:a16="http://schemas.microsoft.com/office/drawing/2014/main" id="{48FDB462-5E4D-4DB5-AE24-1EE365B5CFF9}"/>
              </a:ext>
            </a:extLst>
          </p:cNvPr>
          <p:cNvSpPr txBox="1"/>
          <p:nvPr/>
        </p:nvSpPr>
        <p:spPr>
          <a:xfrm>
            <a:off x="10197335" y="1244453"/>
            <a:ext cx="1885612" cy="426368"/>
          </a:xfrm>
          <a:prstGeom prst="rect">
            <a:avLst/>
          </a:prstGeom>
          <a:solidFill>
            <a:srgbClr val="C63044"/>
          </a:solidFill>
        </p:spPr>
        <p:txBody>
          <a:bodyPr wrap="square" tIns="0" rtlCol="0" anchor="ctr" anchorCtr="0">
            <a:noAutofit/>
          </a:bodyPr>
          <a:lstStyle/>
          <a:p>
            <a:pPr algn="ctr" fontAlgn="base">
              <a:spcBef>
                <a:spcPct val="0"/>
              </a:spcBef>
              <a:spcAft>
                <a:spcPct val="0"/>
              </a:spcAft>
              <a:defRPr/>
            </a:pPr>
            <a:r>
              <a:rPr lang="en-GB" b="1">
                <a:solidFill>
                  <a:srgbClr val="FFFFFF"/>
                </a:solidFill>
                <a:ea typeface="ＭＳ Ｐゴシック" pitchFamily="-1" charset="-128"/>
                <a:cs typeface="Arial" panose="020B0604020202020204" pitchFamily="34" charset="0"/>
              </a:rPr>
              <a:t>#5</a:t>
            </a:r>
            <a:endParaRPr lang="en-GB" sz="1000" b="1">
              <a:solidFill>
                <a:srgbClr val="FFFFFF"/>
              </a:solidFill>
              <a:ea typeface="ＭＳ Ｐゴシック" pitchFamily="-1" charset="-128"/>
              <a:cs typeface="Arial" panose="020B0604020202020204" pitchFamily="34" charset="0"/>
            </a:endParaRPr>
          </a:p>
        </p:txBody>
      </p:sp>
      <p:pic>
        <p:nvPicPr>
          <p:cNvPr id="11" name="Picture 10">
            <a:extLst>
              <a:ext uri="{FF2B5EF4-FFF2-40B4-BE49-F238E27FC236}">
                <a16:creationId xmlns:a16="http://schemas.microsoft.com/office/drawing/2014/main" id="{26C1FBAE-12D0-4352-B109-A1573DC349D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499367" y="1518996"/>
            <a:ext cx="240497" cy="258395"/>
          </a:xfrm>
          <a:prstGeom prst="rect">
            <a:avLst/>
          </a:prstGeom>
        </p:spPr>
      </p:pic>
      <p:sp>
        <p:nvSpPr>
          <p:cNvPr id="12" name="Isosceles Triangle 11">
            <a:extLst>
              <a:ext uri="{FF2B5EF4-FFF2-40B4-BE49-F238E27FC236}">
                <a16:creationId xmlns:a16="http://schemas.microsoft.com/office/drawing/2014/main" id="{06FA07DA-237B-4CD0-A0A4-2111FCB63C68}"/>
              </a:ext>
            </a:extLst>
          </p:cNvPr>
          <p:cNvSpPr>
            <a:spLocks/>
          </p:cNvSpPr>
          <p:nvPr/>
        </p:nvSpPr>
        <p:spPr bwMode="auto">
          <a:xfrm rot="5400000">
            <a:off x="5556759" y="127052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pic>
        <p:nvPicPr>
          <p:cNvPr id="13" name="Picture 12">
            <a:extLst>
              <a:ext uri="{FF2B5EF4-FFF2-40B4-BE49-F238E27FC236}">
                <a16:creationId xmlns:a16="http://schemas.microsoft.com/office/drawing/2014/main" id="{9E5CDE15-8AAD-48A6-88B7-E8DECA5B06A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07943" y="1535366"/>
            <a:ext cx="240497" cy="258395"/>
          </a:xfrm>
          <a:prstGeom prst="rect">
            <a:avLst/>
          </a:prstGeom>
        </p:spPr>
      </p:pic>
      <p:sp>
        <p:nvSpPr>
          <p:cNvPr id="14" name="Isosceles Triangle 13">
            <a:extLst>
              <a:ext uri="{FF2B5EF4-FFF2-40B4-BE49-F238E27FC236}">
                <a16:creationId xmlns:a16="http://schemas.microsoft.com/office/drawing/2014/main" id="{D5A2D285-969F-41FF-A651-CB4873ECDB53}"/>
              </a:ext>
            </a:extLst>
          </p:cNvPr>
          <p:cNvSpPr>
            <a:spLocks/>
          </p:cNvSpPr>
          <p:nvPr/>
        </p:nvSpPr>
        <p:spPr bwMode="auto">
          <a:xfrm rot="5400000">
            <a:off x="7765335"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pic>
        <p:nvPicPr>
          <p:cNvPr id="15" name="Picture 14">
            <a:extLst>
              <a:ext uri="{FF2B5EF4-FFF2-40B4-BE49-F238E27FC236}">
                <a16:creationId xmlns:a16="http://schemas.microsoft.com/office/drawing/2014/main" id="{37AF571A-E3E5-4681-9984-02413ECC83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915909" y="1535366"/>
            <a:ext cx="240497" cy="258395"/>
          </a:xfrm>
          <a:prstGeom prst="rect">
            <a:avLst/>
          </a:prstGeom>
        </p:spPr>
      </p:pic>
      <p:sp>
        <p:nvSpPr>
          <p:cNvPr id="16" name="Isosceles Triangle 15">
            <a:extLst>
              <a:ext uri="{FF2B5EF4-FFF2-40B4-BE49-F238E27FC236}">
                <a16:creationId xmlns:a16="http://schemas.microsoft.com/office/drawing/2014/main" id="{995D1170-80E8-4EB6-A5BA-EAD1B9EADEB6}"/>
              </a:ext>
            </a:extLst>
          </p:cNvPr>
          <p:cNvSpPr>
            <a:spLocks/>
          </p:cNvSpPr>
          <p:nvPr/>
        </p:nvSpPr>
        <p:spPr bwMode="auto">
          <a:xfrm rot="5400000">
            <a:off x="9973301"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sp>
        <p:nvSpPr>
          <p:cNvPr id="17" name="Rectangle 16">
            <a:extLst>
              <a:ext uri="{FF2B5EF4-FFF2-40B4-BE49-F238E27FC236}">
                <a16:creationId xmlns:a16="http://schemas.microsoft.com/office/drawing/2014/main" id="{38143A20-473E-4AAE-ACDA-C1885CFA36AA}"/>
              </a:ext>
            </a:extLst>
          </p:cNvPr>
          <p:cNvSpPr/>
          <p:nvPr/>
        </p:nvSpPr>
        <p:spPr>
          <a:xfrm>
            <a:off x="1365471" y="300257"/>
            <a:ext cx="1289849" cy="599641"/>
          </a:xfrm>
          <a:prstGeom prst="rect">
            <a:avLst/>
          </a:prstGeom>
          <a:solidFill>
            <a:srgbClr val="DEB3A8"/>
          </a:solidFill>
          <a:ln w="12700" cap="flat" cmpd="sng" algn="ctr">
            <a:noFill/>
            <a:prstDash val="solid"/>
            <a:miter lim="800000"/>
          </a:ln>
          <a:effectLst/>
        </p:spPr>
        <p:txBody>
          <a:bodyPr rtlCol="0" anchor="b"/>
          <a:lstStyle/>
          <a:p>
            <a:pPr marL="387341" indent="-387341" algn="ctr" defTabSz="1219170" eaLnBrk="0" fontAlgn="base" hangingPunct="0">
              <a:spcBef>
                <a:spcPct val="0"/>
              </a:spcBef>
              <a:spcAft>
                <a:spcPct val="0"/>
              </a:spcAft>
            </a:pPr>
            <a:r>
              <a:rPr lang="en-US" sz="1400" b="1" kern="0">
                <a:solidFill>
                  <a:srgbClr val="FFFFFF"/>
                </a:solidFill>
                <a:cs typeface="Arial" panose="020B0604020202020204" pitchFamily="34" charset="0"/>
              </a:rPr>
              <a:t>CURRENT </a:t>
            </a:r>
          </a:p>
        </p:txBody>
      </p:sp>
      <p:pic>
        <p:nvPicPr>
          <p:cNvPr id="19" name="Graphic 18" descr="Watch">
            <a:extLst>
              <a:ext uri="{FF2B5EF4-FFF2-40B4-BE49-F238E27FC236}">
                <a16:creationId xmlns:a16="http://schemas.microsoft.com/office/drawing/2014/main" id="{146D51D0-2E17-4E7E-BBB8-C3D7046932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93001" y="314529"/>
            <a:ext cx="266705" cy="276734"/>
          </a:xfrm>
          <a:prstGeom prst="rect">
            <a:avLst/>
          </a:prstGeom>
        </p:spPr>
      </p:pic>
      <p:sp>
        <p:nvSpPr>
          <p:cNvPr id="24" name="Rectangle 23">
            <a:extLst>
              <a:ext uri="{FF2B5EF4-FFF2-40B4-BE49-F238E27FC236}">
                <a16:creationId xmlns:a16="http://schemas.microsoft.com/office/drawing/2014/main" id="{50D641BD-2480-4263-A69F-B43A2B83591D}"/>
              </a:ext>
            </a:extLst>
          </p:cNvPr>
          <p:cNvSpPr/>
          <p:nvPr/>
        </p:nvSpPr>
        <p:spPr>
          <a:xfrm>
            <a:off x="6856255" y="288926"/>
            <a:ext cx="1297463" cy="629493"/>
          </a:xfrm>
          <a:prstGeom prst="rect">
            <a:avLst/>
          </a:prstGeom>
          <a:solidFill>
            <a:srgbClr val="A0B266">
              <a:lumMod val="75000"/>
            </a:srgbClr>
          </a:solidFill>
          <a:ln w="12700" cap="flat" cmpd="sng" algn="ctr">
            <a:noFill/>
            <a:prstDash val="solid"/>
            <a:miter lim="800000"/>
          </a:ln>
          <a:effectLst/>
        </p:spPr>
        <p:txBody>
          <a:bodyPr rtlCol="0" anchor="b"/>
          <a:lstStyle/>
          <a:p>
            <a:pPr marL="387341" marR="0" lvl="0" indent="-387341" algn="ctr" defTabSz="121917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cs typeface="Arial" panose="020B0604020202020204" pitchFamily="34" charset="0"/>
              </a:rPr>
              <a:t>DESIRED </a:t>
            </a:r>
          </a:p>
        </p:txBody>
      </p:sp>
      <p:sp>
        <p:nvSpPr>
          <p:cNvPr id="25" name="Rectangle 24">
            <a:extLst>
              <a:ext uri="{FF2B5EF4-FFF2-40B4-BE49-F238E27FC236}">
                <a16:creationId xmlns:a16="http://schemas.microsoft.com/office/drawing/2014/main" id="{0BDA61AE-03DB-40C7-8147-9714CE3C8967}"/>
              </a:ext>
            </a:extLst>
          </p:cNvPr>
          <p:cNvSpPr/>
          <p:nvPr/>
        </p:nvSpPr>
        <p:spPr>
          <a:xfrm>
            <a:off x="8153718" y="300965"/>
            <a:ext cx="3893769" cy="611694"/>
          </a:xfrm>
          <a:prstGeom prst="rect">
            <a:avLst/>
          </a:prstGeom>
          <a:solidFill>
            <a:srgbClr val="A0B266">
              <a:lumMod val="20000"/>
              <a:lumOff val="80000"/>
              <a:alpha val="87000"/>
            </a:srgbClr>
          </a:solidFill>
          <a:ln w="12700" cap="flat" cmpd="sng" algn="ctr">
            <a:noFill/>
            <a:prstDash val="solid"/>
            <a:miter lim="800000"/>
          </a:ln>
          <a:effectLst/>
        </p:spPr>
        <p:txBody>
          <a:bodyPr rtlCol="0" anchor="ctr"/>
          <a:lstStyle/>
          <a:p>
            <a:pPr marL="380990" marR="0" lvl="0" indent="-264577" defTabSz="121917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cs typeface="Arial" panose="020B0604020202020204" pitchFamily="34" charset="0"/>
              </a:rPr>
              <a:t>Tries JYSELECA with some patients</a:t>
            </a:r>
          </a:p>
          <a:p>
            <a:pPr marL="380990" marR="0" lvl="0" indent="-264577" defTabSz="121917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cs typeface="Arial" panose="020B0604020202020204" pitchFamily="34" charset="0"/>
              </a:rPr>
              <a:t>(After they have gained experience) Expand JYSELECA use in a wider range of patients in preference to other JAKs</a:t>
            </a:r>
          </a:p>
        </p:txBody>
      </p:sp>
      <p:pic>
        <p:nvPicPr>
          <p:cNvPr id="26" name="Picture 25">
            <a:extLst>
              <a:ext uri="{FF2B5EF4-FFF2-40B4-BE49-F238E27FC236}">
                <a16:creationId xmlns:a16="http://schemas.microsoft.com/office/drawing/2014/main" id="{22D3A026-9814-49A1-960A-3FD72F4603DB}"/>
              </a:ext>
            </a:extLst>
          </p:cNvPr>
          <p:cNvPicPr>
            <a:picLocks noChangeAspect="1"/>
          </p:cNvPicPr>
          <p:nvPr/>
        </p:nvPicPr>
        <p:blipFill>
          <a:blip r:embed="rId6">
            <a:duotone>
              <a:prstClr val="black"/>
              <a:srgbClr val="FFFFFF">
                <a:tint val="45000"/>
                <a:satMod val="400000"/>
              </a:srgbClr>
            </a:duotone>
            <a:extLst>
              <a:ext uri="{BEBA8EAE-BF5A-486C-A8C5-ECC9F3942E4B}">
                <a14:imgProps xmlns:a14="http://schemas.microsoft.com/office/drawing/2010/main">
                  <a14:imgLayer r:embed="rId7">
                    <a14:imgEffect>
                      <a14:brightnessContrast bright="100000" contrast="100000"/>
                    </a14:imgEffect>
                  </a14:imgLayer>
                </a14:imgProps>
              </a:ext>
            </a:extLst>
          </a:blip>
          <a:stretch>
            <a:fillRect/>
          </a:stretch>
        </p:blipFill>
        <p:spPr>
          <a:xfrm>
            <a:off x="7413358" y="350917"/>
            <a:ext cx="265365" cy="265364"/>
          </a:xfrm>
          <a:prstGeom prst="rect">
            <a:avLst/>
          </a:prstGeom>
        </p:spPr>
      </p:pic>
      <p:sp>
        <p:nvSpPr>
          <p:cNvPr id="28" name="Rectangle 27">
            <a:extLst>
              <a:ext uri="{FF2B5EF4-FFF2-40B4-BE49-F238E27FC236}">
                <a16:creationId xmlns:a16="http://schemas.microsoft.com/office/drawing/2014/main" id="{336542F8-2BCE-419C-A3BA-FB8DB765B49B}"/>
              </a:ext>
            </a:extLst>
          </p:cNvPr>
          <p:cNvSpPr/>
          <p:nvPr/>
        </p:nvSpPr>
        <p:spPr>
          <a:xfrm>
            <a:off x="2662949" y="303004"/>
            <a:ext cx="3632658" cy="599642"/>
          </a:xfrm>
          <a:prstGeom prst="rect">
            <a:avLst/>
          </a:prstGeom>
          <a:solidFill>
            <a:srgbClr val="DEB3A8">
              <a:lumMod val="50000"/>
              <a:alpha val="7000"/>
            </a:srgbClr>
          </a:solidFill>
          <a:ln w="12700" cap="flat" cmpd="sng" algn="ctr">
            <a:noFill/>
            <a:prstDash val="solid"/>
            <a:miter lim="800000"/>
          </a:ln>
          <a:effectLst/>
        </p:spPr>
        <p:txBody>
          <a:bodyPr rtlCol="0" anchor="ctr"/>
          <a:lstStyle/>
          <a:p>
            <a:pPr marL="237061" marR="0" lvl="0" indent="-237061" defTabSz="121917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ea typeface="Helvetica Neue Light"/>
                <a:cs typeface="Arial" panose="020B0604020202020204" pitchFamily="34" charset="0"/>
              </a:rPr>
              <a:t>Uses a very broad spectrum of products including JAKs</a:t>
            </a:r>
          </a:p>
          <a:p>
            <a:pPr marL="237061" marR="0" lvl="0" indent="-237061" defTabSz="121917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ea typeface="Helvetica Neue Light"/>
                <a:cs typeface="Arial" panose="020B0604020202020204" pitchFamily="34" charset="0"/>
              </a:rPr>
              <a:t>Uses very recently launched products </a:t>
            </a:r>
          </a:p>
          <a:p>
            <a:pPr marL="237061" marR="0" lvl="0" indent="-237061" defTabSz="121917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ea typeface="Helvetica Neue Light"/>
                <a:cs typeface="Arial" panose="020B0604020202020204" pitchFamily="34" charset="0"/>
              </a:rPr>
              <a:t>Able to talk extensively about new and pipeline treatments</a:t>
            </a:r>
          </a:p>
          <a:p>
            <a:pPr marL="237061" marR="0" lvl="0" indent="-237061" defTabSz="121917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ea typeface="Helvetica Neue Light"/>
                <a:cs typeface="Arial" panose="020B0604020202020204" pitchFamily="34" charset="0"/>
              </a:rPr>
              <a:t>Willing to act ahead of guidelines</a:t>
            </a:r>
          </a:p>
        </p:txBody>
      </p:sp>
      <p:cxnSp>
        <p:nvCxnSpPr>
          <p:cNvPr id="30" name="Straight Connector 29">
            <a:extLst>
              <a:ext uri="{FF2B5EF4-FFF2-40B4-BE49-F238E27FC236}">
                <a16:creationId xmlns:a16="http://schemas.microsoft.com/office/drawing/2014/main" id="{8EB286A5-8DE6-4319-88B7-F3FBD408DE95}"/>
              </a:ext>
            </a:extLst>
          </p:cNvPr>
          <p:cNvCxnSpPr/>
          <p:nvPr/>
        </p:nvCxnSpPr>
        <p:spPr bwMode="auto">
          <a:xfrm>
            <a:off x="0" y="1898663"/>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09501359-DAEB-4856-9CB7-2643F2A726B3}"/>
              </a:ext>
            </a:extLst>
          </p:cNvPr>
          <p:cNvSpPr txBox="1"/>
          <p:nvPr/>
        </p:nvSpPr>
        <p:spPr>
          <a:xfrm>
            <a:off x="34083" y="332052"/>
            <a:ext cx="1289849" cy="523220"/>
          </a:xfrm>
          <a:prstGeom prst="rect">
            <a:avLst/>
          </a:prstGeom>
          <a:noFill/>
        </p:spPr>
        <p:txBody>
          <a:bodyPr wrap="square" rtlCol="0">
            <a:spAutoFit/>
          </a:bodyPr>
          <a:lstStyle/>
          <a:p>
            <a:pPr algn="r"/>
            <a:r>
              <a:rPr lang="en-GB" sz="1400" b="1">
                <a:solidFill>
                  <a:schemeClr val="tx2"/>
                </a:solidFill>
              </a:rPr>
              <a:t>Behaviour Change</a:t>
            </a:r>
          </a:p>
        </p:txBody>
      </p:sp>
      <p:sp>
        <p:nvSpPr>
          <p:cNvPr id="34" name="TextBox 33">
            <a:extLst>
              <a:ext uri="{FF2B5EF4-FFF2-40B4-BE49-F238E27FC236}">
                <a16:creationId xmlns:a16="http://schemas.microsoft.com/office/drawing/2014/main" id="{155CF336-FA55-4920-9B32-70A27D0D8BD3}"/>
              </a:ext>
            </a:extLst>
          </p:cNvPr>
          <p:cNvSpPr txBox="1"/>
          <p:nvPr/>
        </p:nvSpPr>
        <p:spPr>
          <a:xfrm>
            <a:off x="46420" y="1183781"/>
            <a:ext cx="1289849" cy="523220"/>
          </a:xfrm>
          <a:prstGeom prst="rect">
            <a:avLst/>
          </a:prstGeom>
          <a:noFill/>
        </p:spPr>
        <p:txBody>
          <a:bodyPr wrap="square" rtlCol="0">
            <a:spAutoFit/>
          </a:bodyPr>
          <a:lstStyle/>
          <a:p>
            <a:pPr algn="r"/>
            <a:r>
              <a:rPr lang="en-GB" sz="1400" b="1">
                <a:solidFill>
                  <a:schemeClr val="tx2"/>
                </a:solidFill>
              </a:rPr>
              <a:t>Adoption Stage</a:t>
            </a:r>
          </a:p>
        </p:txBody>
      </p:sp>
      <p:sp>
        <p:nvSpPr>
          <p:cNvPr id="40" name="TextBox 39">
            <a:extLst>
              <a:ext uri="{FF2B5EF4-FFF2-40B4-BE49-F238E27FC236}">
                <a16:creationId xmlns:a16="http://schemas.microsoft.com/office/drawing/2014/main" id="{52EB4B4B-5C40-4FCC-BE60-FCD997BE3B02}"/>
              </a:ext>
            </a:extLst>
          </p:cNvPr>
          <p:cNvSpPr txBox="1"/>
          <p:nvPr/>
        </p:nvSpPr>
        <p:spPr>
          <a:xfrm>
            <a:off x="1675384" y="982843"/>
            <a:ext cx="1225745" cy="261610"/>
          </a:xfrm>
          <a:prstGeom prst="rect">
            <a:avLst/>
          </a:prstGeom>
          <a:noFill/>
        </p:spPr>
        <p:txBody>
          <a:bodyPr wrap="square">
            <a:spAutoFit/>
          </a:bodyPr>
          <a:lstStyle/>
          <a:p>
            <a:pPr algn="ctr"/>
            <a:r>
              <a:rPr lang="en-GB" sz="1100" b="1">
                <a:solidFill>
                  <a:schemeClr val="tx2"/>
                </a:solidFill>
              </a:rPr>
              <a:t>Unmet Need</a:t>
            </a:r>
          </a:p>
        </p:txBody>
      </p:sp>
      <p:sp>
        <p:nvSpPr>
          <p:cNvPr id="41" name="TextBox 40">
            <a:extLst>
              <a:ext uri="{FF2B5EF4-FFF2-40B4-BE49-F238E27FC236}">
                <a16:creationId xmlns:a16="http://schemas.microsoft.com/office/drawing/2014/main" id="{E8507361-4668-47C4-B638-DD151825387B}"/>
              </a:ext>
            </a:extLst>
          </p:cNvPr>
          <p:cNvSpPr txBox="1"/>
          <p:nvPr/>
        </p:nvSpPr>
        <p:spPr>
          <a:xfrm>
            <a:off x="3922016" y="982843"/>
            <a:ext cx="1225745" cy="261610"/>
          </a:xfrm>
          <a:prstGeom prst="rect">
            <a:avLst/>
          </a:prstGeom>
          <a:noFill/>
        </p:spPr>
        <p:txBody>
          <a:bodyPr wrap="square">
            <a:spAutoFit/>
          </a:bodyPr>
          <a:lstStyle/>
          <a:p>
            <a:pPr algn="ctr"/>
            <a:r>
              <a:rPr lang="en-GB" sz="1100" b="1">
                <a:solidFill>
                  <a:schemeClr val="tx2"/>
                </a:solidFill>
              </a:rPr>
              <a:t>Research</a:t>
            </a:r>
          </a:p>
        </p:txBody>
      </p:sp>
      <p:sp>
        <p:nvSpPr>
          <p:cNvPr id="42" name="TextBox 41">
            <a:extLst>
              <a:ext uri="{FF2B5EF4-FFF2-40B4-BE49-F238E27FC236}">
                <a16:creationId xmlns:a16="http://schemas.microsoft.com/office/drawing/2014/main" id="{2B0F49DA-9F5F-4039-A628-89559720E43D}"/>
              </a:ext>
            </a:extLst>
          </p:cNvPr>
          <p:cNvSpPr txBox="1"/>
          <p:nvPr/>
        </p:nvSpPr>
        <p:spPr>
          <a:xfrm>
            <a:off x="6096000" y="982843"/>
            <a:ext cx="1225745" cy="261610"/>
          </a:xfrm>
          <a:prstGeom prst="rect">
            <a:avLst/>
          </a:prstGeom>
          <a:noFill/>
        </p:spPr>
        <p:txBody>
          <a:bodyPr wrap="square">
            <a:spAutoFit/>
          </a:bodyPr>
          <a:lstStyle/>
          <a:p>
            <a:pPr algn="ctr"/>
            <a:r>
              <a:rPr lang="en-GB" sz="1100" b="1">
                <a:solidFill>
                  <a:schemeClr val="tx2"/>
                </a:solidFill>
              </a:rPr>
              <a:t>1</a:t>
            </a:r>
            <a:r>
              <a:rPr lang="en-GB" sz="1100" b="1" baseline="30000">
                <a:solidFill>
                  <a:schemeClr val="tx2"/>
                </a:solidFill>
              </a:rPr>
              <a:t>st</a:t>
            </a:r>
            <a:r>
              <a:rPr lang="en-GB" sz="1100" b="1">
                <a:solidFill>
                  <a:schemeClr val="tx2"/>
                </a:solidFill>
              </a:rPr>
              <a:t> Rx</a:t>
            </a:r>
          </a:p>
        </p:txBody>
      </p:sp>
      <p:sp>
        <p:nvSpPr>
          <p:cNvPr id="43" name="TextBox 42">
            <a:extLst>
              <a:ext uri="{FF2B5EF4-FFF2-40B4-BE49-F238E27FC236}">
                <a16:creationId xmlns:a16="http://schemas.microsoft.com/office/drawing/2014/main" id="{949A35C6-1BBD-460C-9D75-63125215463C}"/>
              </a:ext>
            </a:extLst>
          </p:cNvPr>
          <p:cNvSpPr txBox="1"/>
          <p:nvPr/>
        </p:nvSpPr>
        <p:spPr>
          <a:xfrm>
            <a:off x="8336586" y="982843"/>
            <a:ext cx="1225745" cy="261610"/>
          </a:xfrm>
          <a:prstGeom prst="rect">
            <a:avLst/>
          </a:prstGeom>
          <a:noFill/>
        </p:spPr>
        <p:txBody>
          <a:bodyPr wrap="square">
            <a:spAutoFit/>
          </a:bodyPr>
          <a:lstStyle/>
          <a:p>
            <a:pPr algn="ctr"/>
            <a:r>
              <a:rPr lang="en-GB" sz="1100" b="1">
                <a:solidFill>
                  <a:schemeClr val="tx2"/>
                </a:solidFill>
              </a:rPr>
              <a:t>Prescribes</a:t>
            </a:r>
          </a:p>
        </p:txBody>
      </p:sp>
      <p:sp>
        <p:nvSpPr>
          <p:cNvPr id="44" name="TextBox 43">
            <a:extLst>
              <a:ext uri="{FF2B5EF4-FFF2-40B4-BE49-F238E27FC236}">
                <a16:creationId xmlns:a16="http://schemas.microsoft.com/office/drawing/2014/main" id="{19211ECC-A6F8-43B2-B7D8-942CE0B6A381}"/>
              </a:ext>
            </a:extLst>
          </p:cNvPr>
          <p:cNvSpPr txBox="1"/>
          <p:nvPr/>
        </p:nvSpPr>
        <p:spPr>
          <a:xfrm>
            <a:off x="10527268" y="966754"/>
            <a:ext cx="1225745" cy="261610"/>
          </a:xfrm>
          <a:prstGeom prst="rect">
            <a:avLst/>
          </a:prstGeom>
          <a:noFill/>
        </p:spPr>
        <p:txBody>
          <a:bodyPr wrap="square">
            <a:spAutoFit/>
          </a:bodyPr>
          <a:lstStyle/>
          <a:p>
            <a:pPr algn="ctr"/>
            <a:r>
              <a:rPr lang="en-GB" sz="1100" b="1">
                <a:solidFill>
                  <a:schemeClr val="tx2"/>
                </a:solidFill>
              </a:rPr>
              <a:t>Advocates</a:t>
            </a:r>
          </a:p>
        </p:txBody>
      </p:sp>
      <p:sp>
        <p:nvSpPr>
          <p:cNvPr id="45" name="TextBox 44">
            <a:extLst>
              <a:ext uri="{FF2B5EF4-FFF2-40B4-BE49-F238E27FC236}">
                <a16:creationId xmlns:a16="http://schemas.microsoft.com/office/drawing/2014/main" id="{BB679B7D-0627-495E-914B-5CBB4EC4B8CE}"/>
              </a:ext>
            </a:extLst>
          </p:cNvPr>
          <p:cNvSpPr txBox="1"/>
          <p:nvPr/>
        </p:nvSpPr>
        <p:spPr>
          <a:xfrm>
            <a:off x="34083" y="2210801"/>
            <a:ext cx="1289849" cy="523220"/>
          </a:xfrm>
          <a:prstGeom prst="rect">
            <a:avLst/>
          </a:prstGeom>
          <a:noFill/>
        </p:spPr>
        <p:txBody>
          <a:bodyPr wrap="square" rtlCol="0">
            <a:spAutoFit/>
          </a:bodyPr>
          <a:lstStyle>
            <a:defPPr>
              <a:defRPr lang="en-US"/>
            </a:defPPr>
            <a:lvl1pPr>
              <a:defRPr sz="1400" b="1">
                <a:solidFill>
                  <a:schemeClr val="tx2"/>
                </a:solidFill>
              </a:defRPr>
            </a:lvl1pPr>
          </a:lstStyle>
          <a:p>
            <a:pPr algn="r"/>
            <a:r>
              <a:rPr lang="en-GB"/>
              <a:t>Galapagos Goal</a:t>
            </a:r>
          </a:p>
        </p:txBody>
      </p:sp>
      <p:sp>
        <p:nvSpPr>
          <p:cNvPr id="46" name="TextBox 45">
            <a:extLst>
              <a:ext uri="{FF2B5EF4-FFF2-40B4-BE49-F238E27FC236}">
                <a16:creationId xmlns:a16="http://schemas.microsoft.com/office/drawing/2014/main" id="{5EA1FAB4-ADEB-4F49-A0DA-BB153ABDC479}"/>
              </a:ext>
            </a:extLst>
          </p:cNvPr>
          <p:cNvSpPr txBox="1"/>
          <p:nvPr/>
        </p:nvSpPr>
        <p:spPr>
          <a:xfrm>
            <a:off x="34083" y="4641679"/>
            <a:ext cx="1289849" cy="307777"/>
          </a:xfrm>
          <a:prstGeom prst="rect">
            <a:avLst/>
          </a:prstGeom>
          <a:noFill/>
        </p:spPr>
        <p:txBody>
          <a:bodyPr wrap="square" rtlCol="0">
            <a:spAutoFit/>
          </a:bodyPr>
          <a:lstStyle>
            <a:defPPr>
              <a:defRPr lang="en-US"/>
            </a:defPPr>
            <a:lvl1pPr>
              <a:defRPr sz="1400" b="1">
                <a:solidFill>
                  <a:schemeClr val="tx2"/>
                </a:solidFill>
              </a:defRPr>
            </a:lvl1pPr>
          </a:lstStyle>
          <a:p>
            <a:pPr algn="r"/>
            <a:r>
              <a:rPr lang="en-GB"/>
              <a:t>Barriers</a:t>
            </a:r>
          </a:p>
        </p:txBody>
      </p:sp>
      <p:sp>
        <p:nvSpPr>
          <p:cNvPr id="48" name="Rectangle 47">
            <a:extLst>
              <a:ext uri="{FF2B5EF4-FFF2-40B4-BE49-F238E27FC236}">
                <a16:creationId xmlns:a16="http://schemas.microsoft.com/office/drawing/2014/main" id="{1DB03DD2-5668-48D3-B00D-0650D4998297}"/>
              </a:ext>
            </a:extLst>
          </p:cNvPr>
          <p:cNvSpPr/>
          <p:nvPr/>
        </p:nvSpPr>
        <p:spPr bwMode="auto">
          <a:xfrm>
            <a:off x="1303016" y="1995187"/>
            <a:ext cx="1948068" cy="209554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fontAlgn="base">
              <a:spcBef>
                <a:spcPct val="0"/>
              </a:spcBef>
              <a:spcAft>
                <a:spcPct val="0"/>
              </a:spcAft>
              <a:defRPr/>
            </a:pPr>
            <a:r>
              <a:rPr kumimoji="0" lang="en-GB" sz="750" b="1" i="1" u="none" strike="noStrike" kern="1200" cap="none" spc="0" normalizeH="0" baseline="0" noProof="0">
                <a:ln>
                  <a:noFill/>
                </a:ln>
                <a:effectLst/>
                <a:uLnTx/>
                <a:uFillTx/>
                <a:ea typeface="+mn-ea"/>
                <a:cs typeface="+mn-cs"/>
              </a:rPr>
              <a:t>High-Level Goal</a:t>
            </a:r>
          </a:p>
          <a:p>
            <a:pPr fontAlgn="base">
              <a:spcBef>
                <a:spcPct val="0"/>
              </a:spcBef>
              <a:spcAft>
                <a:spcPct val="0"/>
              </a:spcAf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demonstrate that despite new treatments, unmet needs still remain, especially related to a balance of efficacy and safety</a:t>
            </a:r>
            <a:endParaRPr lang="en-GB" sz="750" b="1" i="1"/>
          </a:p>
          <a:p>
            <a:pPr lvl="0" fontAlgn="base">
              <a:spcBef>
                <a:spcPct val="0"/>
              </a:spcBef>
              <a:spcAft>
                <a:spcPct val="0"/>
              </a:spcAft>
              <a:defRPr/>
            </a:pPr>
            <a:endParaRPr lang="en-GB" sz="750" b="1" i="1"/>
          </a:p>
          <a:p>
            <a:pPr lvl="0" fontAlgn="base">
              <a:spcBef>
                <a:spcPct val="0"/>
              </a:spcBef>
              <a:spcAft>
                <a:spcPct val="0"/>
              </a:spcAft>
              <a:defRPr/>
            </a:pPr>
            <a:r>
              <a:rPr lang="en-GB" sz="750" b="1" i="1"/>
              <a:t>Segmented Goals</a:t>
            </a:r>
          </a:p>
          <a:p>
            <a:pPr lvl="0" fontAlgn="base">
              <a:spcBef>
                <a:spcPct val="0"/>
              </a:spcBef>
              <a:spcAft>
                <a:spcPct val="0"/>
              </a:spcAft>
              <a:defRPr/>
            </a:pPr>
            <a:r>
              <a:rPr kumimoji="0" lang="en-GB" sz="750" b="1" i="0" u="none" strike="noStrike" kern="1200" cap="none" spc="0" normalizeH="0" baseline="0" noProof="0">
                <a:ln>
                  <a:noFill/>
                </a:ln>
                <a:solidFill>
                  <a:srgbClr val="A15699"/>
                </a:solidFill>
                <a:effectLst/>
                <a:uLnTx/>
                <a:uFillTx/>
                <a:ea typeface="+mn-ea"/>
                <a:cs typeface="+mn-cs"/>
              </a:rPr>
              <a:t>Mavericks</a:t>
            </a:r>
            <a:r>
              <a:rPr kumimoji="0" lang="en-GB" sz="750" b="0" i="0" u="none" strike="noStrike" kern="1200" cap="none" spc="0" normalizeH="0" baseline="0" noProof="0">
                <a:ln>
                  <a:noFill/>
                </a:ln>
                <a:effectLst/>
                <a:uLnTx/>
                <a:uFillTx/>
                <a:ea typeface="+mn-ea"/>
                <a:cs typeface="+mn-cs"/>
              </a:rPr>
              <a:t>: </a:t>
            </a:r>
            <a:r>
              <a:rPr lang="en-GB" sz="750">
                <a:solidFill>
                  <a:srgbClr val="000000"/>
                </a:solidFill>
              </a:rPr>
              <a:t>Uses a wide variety of treatments 1st line, including JAKs</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GB" sz="750"/>
          </a:p>
          <a:p>
            <a:pPr eaLnBrk="0" fontAlgn="base" hangingPunct="0">
              <a:spcBef>
                <a:spcPct val="0"/>
              </a:spcBef>
              <a:spcAft>
                <a:spcPct val="0"/>
              </a:spcAft>
              <a:defRPr/>
            </a:pPr>
            <a:r>
              <a:rPr kumimoji="0" lang="en-GB" sz="750" b="0" i="0" u="none" strike="noStrike" kern="1200" cap="none" spc="0" normalizeH="0" baseline="0" noProof="0">
                <a:ln>
                  <a:noFill/>
                </a:ln>
                <a:solidFill>
                  <a:srgbClr val="008986"/>
                </a:solidFill>
                <a:effectLst/>
                <a:uLnTx/>
                <a:uFillTx/>
                <a:ea typeface="+mn-ea"/>
                <a:cs typeface="+mn-cs"/>
              </a:rPr>
              <a:t>Pragmatists</a:t>
            </a:r>
            <a:r>
              <a:rPr kumimoji="0" lang="en-GB" sz="750" b="0" i="0" u="none" strike="noStrike" kern="1200" cap="none" spc="0" normalizeH="0" baseline="0" noProof="0">
                <a:ln>
                  <a:noFill/>
                </a:ln>
                <a:solidFill>
                  <a:srgbClr val="000000"/>
                </a:solidFill>
                <a:effectLst/>
                <a:uLnTx/>
                <a:uFillTx/>
                <a:ea typeface="+mn-ea"/>
                <a:cs typeface="+mn-cs"/>
              </a:rPr>
              <a:t>: </a:t>
            </a:r>
            <a:r>
              <a:rPr lang="en-GB" sz="750">
                <a:solidFill>
                  <a:srgbClr val="000000"/>
                </a:solidFill>
              </a:rPr>
              <a:t>Occasionally uses JAKs but not consistently [high variation within segment – some are very high JAK users]</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GB" sz="750">
              <a:solidFill>
                <a:srgbClr val="000000"/>
              </a:solidFill>
            </a:endParaRPr>
          </a:p>
          <a:p>
            <a:pPr eaLnBrk="0" fontAlgn="base" hangingPunct="0">
              <a:spcBef>
                <a:spcPct val="0"/>
              </a:spcBef>
              <a:spcAft>
                <a:spcPct val="0"/>
              </a:spcAft>
              <a:defRPr/>
            </a:pPr>
            <a:r>
              <a:rPr kumimoji="0" lang="en-GB" sz="750" b="1" i="0" u="none" strike="noStrike" kern="1200" cap="none" spc="0" normalizeH="0" baseline="0" noProof="0">
                <a:ln>
                  <a:noFill/>
                </a:ln>
                <a:solidFill>
                  <a:srgbClr val="8CA509"/>
                </a:solidFill>
                <a:effectLst/>
                <a:uLnTx/>
                <a:uFillTx/>
                <a:ea typeface="+mn-ea"/>
                <a:cs typeface="+mn-cs"/>
              </a:rPr>
              <a:t>Compassionates</a:t>
            </a:r>
            <a:r>
              <a:rPr kumimoji="0" lang="en-GB" sz="750" b="0" i="0" u="none" strike="noStrike" kern="1200" cap="none" spc="0" normalizeH="0" baseline="0" noProof="0">
                <a:ln>
                  <a:noFill/>
                </a:ln>
                <a:solidFill>
                  <a:srgbClr val="000000"/>
                </a:solidFill>
                <a:effectLst/>
                <a:uLnTx/>
                <a:uFillTx/>
                <a:ea typeface="+mn-ea"/>
                <a:cs typeface="+mn-cs"/>
              </a:rPr>
              <a:t>: </a:t>
            </a:r>
            <a:r>
              <a:rPr lang="en-GB" sz="750">
                <a:solidFill>
                  <a:srgbClr val="000000"/>
                </a:solidFill>
              </a:rPr>
              <a:t>Uses a variety of products based on patient need &amp; guideline recommendations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ea typeface="+mn-ea"/>
              <a:cs typeface="+mn-cs"/>
            </a:endParaRPr>
          </a:p>
        </p:txBody>
      </p:sp>
      <p:sp>
        <p:nvSpPr>
          <p:cNvPr id="49" name="Rectangle 48">
            <a:extLst>
              <a:ext uri="{FF2B5EF4-FFF2-40B4-BE49-F238E27FC236}">
                <a16:creationId xmlns:a16="http://schemas.microsoft.com/office/drawing/2014/main" id="{0C415A8C-FD4D-48A2-A649-323E37C633D2}"/>
              </a:ext>
            </a:extLst>
          </p:cNvPr>
          <p:cNvSpPr/>
          <p:nvPr/>
        </p:nvSpPr>
        <p:spPr bwMode="auto">
          <a:xfrm>
            <a:off x="1303015" y="4202668"/>
            <a:ext cx="1932114"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R="0" lvl="0" algn="l" defTabSz="914400" rtl="0" eaLnBrk="0" fontAlgn="base" latinLnBrk="0" hangingPunct="0">
              <a:lnSpc>
                <a:spcPct val="100000"/>
              </a:lnSpc>
              <a:spcBef>
                <a:spcPct val="0"/>
              </a:spcBef>
              <a:spcAft>
                <a:spcPct val="0"/>
              </a:spcAft>
              <a:buClrTx/>
              <a:buSzTx/>
              <a:tabLst/>
              <a:defRPr/>
            </a:pPr>
            <a:endParaRPr kumimoji="0" lang="en-GB" sz="750" b="1" i="1" u="none" strike="noStrike" kern="1200" cap="none" spc="0" normalizeH="0" baseline="0" noProof="0">
              <a:ln>
                <a:noFill/>
              </a:ln>
              <a:solidFill>
                <a:srgbClr val="000000"/>
              </a:solidFill>
              <a:effectLst/>
              <a:uLnTx/>
              <a:uFillTx/>
              <a:latin typeface="Tahoma" pitchFamily="-107" charset="0"/>
              <a:ea typeface="+mn-ea"/>
              <a:cs typeface="+mn-c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Satisfied with current options</a:t>
            </a:r>
          </a:p>
          <a:p>
            <a:pPr marL="17145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Complacency/habit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Don’t believe there are significant unmet needs that can be addressed by (another) JAK</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Believe another MOA will be needed to address unmet needs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GB" sz="750">
                <a:solidFill>
                  <a:srgbClr val="000000"/>
                </a:solidFill>
                <a:latin typeface="Tahoma" pitchFamily="-107" charset="0"/>
              </a:rPr>
              <a:t>Communication gap between patients and HCPs that masks unmet needs/treatment gaps (especially Compassionates)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err="1">
                <a:ln>
                  <a:noFill/>
                </a:ln>
                <a:solidFill>
                  <a:srgbClr val="000000"/>
                </a:solidFill>
                <a:effectLst/>
                <a:uLnTx/>
                <a:uFillTx/>
                <a:latin typeface="Tahoma" pitchFamily="-107" charset="0"/>
                <a:ea typeface="+mn-ea"/>
                <a:cs typeface="+mn-cs"/>
              </a:rPr>
              <a:t>CoVid</a:t>
            </a: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 </a:t>
            </a:r>
            <a:r>
              <a:rPr kumimoji="0" lang="en-GB" sz="750" b="0" i="0" u="none" strike="noStrike" kern="1200" cap="none" spc="0" normalizeH="0" baseline="0" noProof="0" err="1">
                <a:ln>
                  <a:noFill/>
                </a:ln>
                <a:solidFill>
                  <a:srgbClr val="000000"/>
                </a:solidFill>
                <a:effectLst/>
                <a:uLnTx/>
                <a:uFillTx/>
                <a:latin typeface="Tahoma" pitchFamily="-107" charset="0"/>
                <a:ea typeface="+mn-ea"/>
                <a:cs typeface="+mn-cs"/>
              </a:rPr>
              <a:t>cont</a:t>
            </a:r>
            <a:r>
              <a:rPr lang="en-GB" sz="750" err="1">
                <a:solidFill>
                  <a:srgbClr val="000000"/>
                </a:solidFill>
                <a:latin typeface="Tahoma" pitchFamily="-107" charset="0"/>
              </a:rPr>
              <a:t>ext</a:t>
            </a:r>
            <a:r>
              <a:rPr lang="en-GB" sz="750">
                <a:solidFill>
                  <a:srgbClr val="000000"/>
                </a:solidFill>
                <a:latin typeface="Tahoma" pitchFamily="-107" charset="0"/>
              </a:rPr>
              <a:t> : access challenge to care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ea typeface="+mn-ea"/>
                <a:cs typeface="+mn-cs"/>
              </a:rPr>
              <a:t>Highly competitive environment with comparisons between treatments hard to make.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ea typeface="+mn-ea"/>
                <a:cs typeface="+mn-cs"/>
              </a:rPr>
              <a:t>Treatment inertia and need to overcome mindset shift</a:t>
            </a:r>
          </a:p>
          <a:p>
            <a:pPr marR="0" lvl="0" algn="l" defTabSz="914400" rtl="0" eaLnBrk="0" fontAlgn="base" latinLnBrk="0" hangingPunct="0">
              <a:lnSpc>
                <a:spcPct val="100000"/>
              </a:lnSpc>
              <a:spcBef>
                <a:spcPct val="0"/>
              </a:spcBef>
              <a:spcAft>
                <a:spcPct val="0"/>
              </a:spcAft>
              <a:buClrTx/>
              <a:buSzTx/>
              <a:tabLst/>
              <a:defRPr/>
            </a:pPr>
            <a:endParaRPr kumimoji="0" lang="en-GB" sz="75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51" name="Rectangle 50">
            <a:extLst>
              <a:ext uri="{FF2B5EF4-FFF2-40B4-BE49-F238E27FC236}">
                <a16:creationId xmlns:a16="http://schemas.microsoft.com/office/drawing/2014/main" id="{573AC11C-B05A-414D-90A2-B20F968AD3B8}"/>
              </a:ext>
            </a:extLst>
          </p:cNvPr>
          <p:cNvSpPr/>
          <p:nvPr/>
        </p:nvSpPr>
        <p:spPr bwMode="auto">
          <a:xfrm>
            <a:off x="3573437" y="1995187"/>
            <a:ext cx="1885612" cy="209554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GB" sz="750" b="1" i="1"/>
              <a:t>High-Level Goal</a:t>
            </a:r>
          </a:p>
          <a:p>
            <a:pPr fontAlgn="base">
              <a:spcBef>
                <a:spcPct val="0"/>
              </a:spcBef>
              <a:spcAft>
                <a:spcPct val="0"/>
              </a:spcAf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ensure early positive experiences </a:t>
            </a:r>
            <a:r>
              <a:rPr lang="en-GB" sz="750">
                <a:solidFill>
                  <a:srgbClr val="000000"/>
                </a:solidFill>
                <a:latin typeface="Tahoma" pitchFamily="-107" charset="0"/>
              </a:rPr>
              <a:t>as proof of concept (and to share with peers)</a:t>
            </a:r>
            <a:endParaRPr lang="en-GB" sz="750" b="1" i="1"/>
          </a:p>
          <a:p>
            <a:pPr fontAlgn="base">
              <a:spcBef>
                <a:spcPct val="0"/>
              </a:spcBef>
              <a:spcAft>
                <a:spcPct val="0"/>
              </a:spcAft>
              <a:defRPr/>
            </a:pPr>
            <a:endParaRPr lang="en-GB" sz="750" b="1" i="1"/>
          </a:p>
          <a:p>
            <a:pPr fontAlgn="base">
              <a:spcBef>
                <a:spcPct val="0"/>
              </a:spcBef>
              <a:spcAft>
                <a:spcPct val="0"/>
              </a:spcAft>
              <a:defRPr/>
            </a:pPr>
            <a:r>
              <a:rPr lang="en-GB" sz="750" b="1" i="1"/>
              <a:t>Segmented Goals</a:t>
            </a:r>
            <a:endParaRPr lang="en-GB" sz="750" b="1">
              <a:solidFill>
                <a:srgbClr val="A15699"/>
              </a:solidFill>
            </a:endParaRPr>
          </a:p>
          <a:p>
            <a:pPr lvl="0" fontAlgn="base">
              <a:spcBef>
                <a:spcPct val="0"/>
              </a:spcBef>
              <a:spcAft>
                <a:spcPct val="0"/>
              </a:spcAft>
              <a:defRPr/>
            </a:pPr>
            <a:r>
              <a:rPr lang="en-GB" sz="750" b="1">
                <a:solidFill>
                  <a:srgbClr val="A15699"/>
                </a:solidFill>
              </a:rPr>
              <a:t>Mavericks</a:t>
            </a:r>
            <a:r>
              <a:rPr lang="en-GB" sz="750">
                <a:solidFill>
                  <a:srgbClr val="000000"/>
                </a:solidFill>
              </a:rPr>
              <a:t>: Reflects on early JYSELECA experience &amp; positive efficacy outcomes compared with other JAKs</a:t>
            </a:r>
          </a:p>
          <a:p>
            <a:pPr eaLnBrk="0" fontAlgn="base" hangingPunct="0">
              <a:spcBef>
                <a:spcPct val="0"/>
              </a:spcBef>
              <a:spcAft>
                <a:spcPct val="0"/>
              </a:spcAft>
              <a:defRPr/>
            </a:pPr>
            <a:r>
              <a:rPr lang="en-GB" sz="750">
                <a:solidFill>
                  <a:srgbClr val="008986"/>
                </a:solidFill>
              </a:rPr>
              <a:t>Pragmatists</a:t>
            </a:r>
            <a:r>
              <a:rPr lang="en-GB" sz="750">
                <a:solidFill>
                  <a:srgbClr val="000000"/>
                </a:solidFill>
              </a:rPr>
              <a:t>: Attends a peer-to peer discussion with local colleagues about their experiences with JYSELECA &amp; its safety profile </a:t>
            </a:r>
          </a:p>
          <a:p>
            <a:pPr eaLnBrk="0" fontAlgn="base" hangingPunct="0">
              <a:spcBef>
                <a:spcPct val="0"/>
              </a:spcBef>
              <a:spcAft>
                <a:spcPct val="0"/>
              </a:spcAft>
              <a:defRPr/>
            </a:pPr>
            <a:r>
              <a:rPr lang="en-GB" sz="750" b="1">
                <a:solidFill>
                  <a:srgbClr val="8CA509"/>
                </a:solidFill>
              </a:rPr>
              <a:t>Compassionates</a:t>
            </a:r>
            <a:r>
              <a:rPr lang="en-GB" sz="750">
                <a:solidFill>
                  <a:srgbClr val="000000"/>
                </a:solidFill>
              </a:rPr>
              <a:t>: Attends a discussion with local expert about their experiences with JYSELECA &amp; its safety profile </a:t>
            </a:r>
          </a:p>
          <a:p>
            <a:pPr eaLnBrk="0" fontAlgn="base" hangingPunct="0">
              <a:spcBef>
                <a:spcPct val="0"/>
              </a:spcBef>
              <a:spcAft>
                <a:spcPct val="0"/>
              </a:spcAft>
              <a:defRPr/>
            </a:pPr>
            <a:endParaRPr lang="en-GB" sz="750">
              <a:solidFill>
                <a:srgbClr val="000000"/>
              </a:solidFill>
            </a:endParaRPr>
          </a:p>
          <a:p>
            <a:pPr lvl="0" eaLnBrk="0" fontAlgn="base" hangingPunct="0">
              <a:spcBef>
                <a:spcPct val="0"/>
              </a:spcBef>
              <a:spcAft>
                <a:spcPct val="0"/>
              </a:spcAft>
              <a:defRPr/>
            </a:pPr>
            <a:endParaRPr lang="en-GB" sz="750">
              <a:solidFill>
                <a:srgbClr val="000000"/>
              </a:solidFill>
            </a:endParaRPr>
          </a:p>
          <a:p>
            <a:pPr lvl="0" eaLnBrk="0" fontAlgn="base" hangingPunct="0">
              <a:spcBef>
                <a:spcPct val="0"/>
              </a:spcBef>
              <a:spcAft>
                <a:spcPct val="0"/>
              </a:spcAft>
              <a:defRPr/>
            </a:pPr>
            <a:endParaRPr lang="en-GB" sz="75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ea typeface="+mn-ea"/>
              <a:cs typeface="+mn-cs"/>
            </a:endParaRPr>
          </a:p>
        </p:txBody>
      </p:sp>
      <p:sp>
        <p:nvSpPr>
          <p:cNvPr id="52" name="Rectangle 51">
            <a:extLst>
              <a:ext uri="{FF2B5EF4-FFF2-40B4-BE49-F238E27FC236}">
                <a16:creationId xmlns:a16="http://schemas.microsoft.com/office/drawing/2014/main" id="{563E93E8-1DE4-43B1-93F8-59F269570D12}"/>
              </a:ext>
            </a:extLst>
          </p:cNvPr>
          <p:cNvSpPr/>
          <p:nvPr/>
        </p:nvSpPr>
        <p:spPr bwMode="auto">
          <a:xfrm>
            <a:off x="3579607" y="4202667"/>
            <a:ext cx="1879442"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R="0" lvl="0" algn="l" defTabSz="914400" rtl="0" eaLnBrk="0" fontAlgn="base" latinLnBrk="0" hangingPunct="0">
              <a:lnSpc>
                <a:spcPct val="100000"/>
              </a:lnSpc>
              <a:spcBef>
                <a:spcPct val="0"/>
              </a:spcBef>
              <a:spcAft>
                <a:spcPct val="0"/>
              </a:spcAft>
              <a:buClrTx/>
              <a:buSzTx/>
              <a:tabLst/>
              <a:defRPr/>
            </a:pPr>
            <a:endParaRPr kumimoji="0" lang="en-GB" sz="750" b="1" i="1" u="none" strike="noStrike" kern="1200" cap="none" spc="0" normalizeH="0" baseline="0" noProof="0">
              <a:ln>
                <a:noFill/>
              </a:ln>
              <a:solidFill>
                <a:srgbClr val="000000"/>
              </a:solidFill>
              <a:effectLst/>
              <a:uLnTx/>
              <a:uFillTx/>
              <a:latin typeface="Tahoma" pitchFamily="-107" charset="0"/>
              <a:ea typeface="+mn-ea"/>
              <a:cs typeface="+mn-cs"/>
            </a:endParaRPr>
          </a:p>
          <a:p>
            <a:pPr lvl="0" eaLnBrk="0" fontAlgn="base" hangingPunct="0">
              <a:spcBef>
                <a:spcPct val="0"/>
              </a:spcBef>
              <a:spcAft>
                <a:spcPct val="0"/>
              </a:spcAft>
              <a:defRPr/>
            </a:pPr>
            <a:r>
              <a:rPr lang="en-GB" sz="750" i="1">
                <a:solidFill>
                  <a:srgbClr val="000000"/>
                </a:solidFill>
                <a:latin typeface="Tahoma" pitchFamily="-107" charset="0"/>
              </a:rPr>
              <a:t>Awareness &amp; Access</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Access to JYSELECA</a:t>
            </a:r>
          </a:p>
          <a:p>
            <a:pPr marL="17145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Lack of access to sampling</a:t>
            </a:r>
          </a:p>
          <a:p>
            <a:pPr marL="17145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Lack of experience with JYSELECA</a:t>
            </a:r>
          </a:p>
          <a:p>
            <a:pPr marL="17145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Lack of familiarity with Galapagos and new relationship with reps</a:t>
            </a:r>
          </a:p>
          <a:p>
            <a:pPr eaLnBrk="0" fontAlgn="base" hangingPunct="0">
              <a:spcBef>
                <a:spcPct val="0"/>
              </a:spcBef>
              <a:spcAft>
                <a:spcPct val="0"/>
              </a:spcAft>
              <a:defRPr/>
            </a:pPr>
            <a:r>
              <a:rPr lang="en-GB" sz="750" i="1">
                <a:solidFill>
                  <a:srgbClr val="000000"/>
                </a:solidFill>
                <a:latin typeface="Tahoma" pitchFamily="-107" charset="0"/>
              </a:rPr>
              <a:t>Differentiation</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Perceived lack of differentiation from RINVOQ</a:t>
            </a:r>
          </a:p>
          <a:p>
            <a:pPr marL="17145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Sees no difference in clinic relative to RINVOQ</a:t>
            </a:r>
          </a:p>
          <a:p>
            <a:pPr eaLnBrk="0" fontAlgn="base" hangingPunct="0">
              <a:spcBef>
                <a:spcPct val="0"/>
              </a:spcBef>
              <a:spcAft>
                <a:spcPct val="0"/>
              </a:spcAft>
              <a:defRPr/>
            </a:pPr>
            <a:r>
              <a:rPr lang="en-GB" sz="750" i="1">
                <a:solidFill>
                  <a:srgbClr val="000000"/>
                </a:solidFill>
                <a:latin typeface="Tahoma" pitchFamily="-107" charset="0"/>
              </a:rPr>
              <a:t>Negative Safety Halo</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Residual JAK concerns from 1</a:t>
            </a:r>
            <a:r>
              <a:rPr lang="en-GB" sz="750" baseline="30000">
                <a:solidFill>
                  <a:srgbClr val="000000"/>
                </a:solidFill>
                <a:latin typeface="Tahoma" pitchFamily="-107" charset="0"/>
              </a:rPr>
              <a:t>st</a:t>
            </a:r>
            <a:r>
              <a:rPr lang="en-GB" sz="750">
                <a:solidFill>
                  <a:srgbClr val="000000"/>
                </a:solidFill>
                <a:latin typeface="Tahoma" pitchFamily="-107" charset="0"/>
              </a:rPr>
              <a:t> generation</a:t>
            </a:r>
          </a:p>
          <a:p>
            <a:pPr lvl="0" eaLnBrk="0" fontAlgn="base" hangingPunct="0">
              <a:spcBef>
                <a:spcPct val="0"/>
              </a:spcBef>
              <a:spcAft>
                <a:spcPct val="0"/>
              </a:spcAft>
              <a:defRPr/>
            </a:pPr>
            <a:r>
              <a:rPr lang="en-GB" sz="750" i="1">
                <a:solidFill>
                  <a:srgbClr val="000000"/>
                </a:solidFill>
                <a:latin typeface="Tahoma" pitchFamily="-107" charset="0"/>
              </a:rPr>
              <a:t>Clinical</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Has a negative experience in a patient in first few patients</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Lack of clarity of who the ideal JYSELECA patient is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ea typeface="+mn-ea"/>
              <a:cs typeface="+mn-cs"/>
            </a:endParaRPr>
          </a:p>
        </p:txBody>
      </p:sp>
      <p:sp>
        <p:nvSpPr>
          <p:cNvPr id="54" name="Rectangle 53">
            <a:extLst>
              <a:ext uri="{FF2B5EF4-FFF2-40B4-BE49-F238E27FC236}">
                <a16:creationId xmlns:a16="http://schemas.microsoft.com/office/drawing/2014/main" id="{CA5921CA-6D55-464A-AE73-82896FBC9F4E}"/>
              </a:ext>
            </a:extLst>
          </p:cNvPr>
          <p:cNvSpPr/>
          <p:nvPr/>
        </p:nvSpPr>
        <p:spPr bwMode="auto">
          <a:xfrm>
            <a:off x="5781404" y="2010861"/>
            <a:ext cx="1879442" cy="207961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GB" sz="750" b="1" i="1"/>
              <a:t>High-Level Goal</a:t>
            </a:r>
          </a:p>
          <a:p>
            <a:pPr fontAlgn="base">
              <a:spcBef>
                <a:spcPct val="0"/>
              </a:spcBef>
              <a:spcAft>
                <a:spcPct val="0"/>
              </a:spcAft>
              <a:defRPr/>
            </a:pPr>
            <a:r>
              <a:rPr lang="en-GB" sz="750">
                <a:solidFill>
                  <a:srgbClr val="000000"/>
                </a:solidFill>
                <a:latin typeface="Tahoma" pitchFamily="-107" charset="0"/>
              </a:rPr>
              <a:t>To differentiate JYSELECA versus other JAKs, especially RINVOQ</a:t>
            </a:r>
            <a:endParaRPr lang="en-GB" sz="750" b="1" i="1"/>
          </a:p>
          <a:p>
            <a:pPr fontAlgn="base">
              <a:spcBef>
                <a:spcPct val="0"/>
              </a:spcBef>
              <a:spcAft>
                <a:spcPct val="0"/>
              </a:spcAft>
              <a:defRPr/>
            </a:pPr>
            <a:endParaRPr lang="en-GB" sz="750" b="1" i="1"/>
          </a:p>
          <a:p>
            <a:pPr fontAlgn="base">
              <a:spcBef>
                <a:spcPct val="0"/>
              </a:spcBef>
              <a:spcAft>
                <a:spcPct val="0"/>
              </a:spcAft>
              <a:defRPr/>
            </a:pPr>
            <a:r>
              <a:rPr lang="en-GB" sz="750" b="1" i="1"/>
              <a:t>Segmented Goals</a:t>
            </a:r>
            <a:endParaRPr lang="en-GB" sz="750" b="1">
              <a:solidFill>
                <a:srgbClr val="A15699"/>
              </a:solidFill>
            </a:endParaRPr>
          </a:p>
          <a:p>
            <a:pPr lvl="0" fontAlgn="base">
              <a:spcBef>
                <a:spcPct val="0"/>
              </a:spcBef>
              <a:spcAft>
                <a:spcPct val="0"/>
              </a:spcAft>
              <a:defRPr/>
            </a:pPr>
            <a:r>
              <a:rPr lang="en-GB" sz="750" b="1">
                <a:solidFill>
                  <a:srgbClr val="A15699"/>
                </a:solidFill>
              </a:rPr>
              <a:t>Mavericks</a:t>
            </a:r>
            <a:r>
              <a:rPr lang="en-GB" sz="750">
                <a:solidFill>
                  <a:srgbClr val="000000"/>
                </a:solidFill>
              </a:rPr>
              <a:t>: Prescribes JYSELECA as their ‘go to’ JAK</a:t>
            </a:r>
          </a:p>
          <a:p>
            <a:pPr eaLnBrk="0" fontAlgn="base" hangingPunct="0">
              <a:spcBef>
                <a:spcPct val="0"/>
              </a:spcBef>
              <a:spcAft>
                <a:spcPct val="0"/>
              </a:spcAft>
              <a:defRPr/>
            </a:pPr>
            <a:r>
              <a:rPr lang="en-GB" sz="750">
                <a:solidFill>
                  <a:srgbClr val="008986"/>
                </a:solidFill>
              </a:rPr>
              <a:t>Pragmatists</a:t>
            </a:r>
            <a:r>
              <a:rPr lang="en-GB" sz="750">
                <a:solidFill>
                  <a:srgbClr val="000000"/>
                </a:solidFill>
              </a:rPr>
              <a:t>: Prescribes JYSELECA for some patients where safety is the main concern </a:t>
            </a:r>
          </a:p>
          <a:p>
            <a:pPr eaLnBrk="0" fontAlgn="base" hangingPunct="0">
              <a:spcBef>
                <a:spcPct val="0"/>
              </a:spcBef>
              <a:spcAft>
                <a:spcPct val="0"/>
              </a:spcAft>
              <a:defRPr/>
            </a:pPr>
            <a:r>
              <a:rPr lang="en-GB" sz="750" b="1">
                <a:solidFill>
                  <a:srgbClr val="8CA509"/>
                </a:solidFill>
              </a:rPr>
              <a:t>Compassionates</a:t>
            </a:r>
            <a:r>
              <a:rPr lang="en-GB" sz="750">
                <a:solidFill>
                  <a:srgbClr val="000000"/>
                </a:solidFill>
              </a:rPr>
              <a:t>: Prescribes JYSELECA for some patients where safety &amp; simplicity are important</a:t>
            </a:r>
          </a:p>
          <a:p>
            <a:pPr lvl="0" eaLnBrk="0" fontAlgn="base" hangingPunct="0">
              <a:spcBef>
                <a:spcPct val="0"/>
              </a:spcBef>
              <a:spcAft>
                <a:spcPct val="0"/>
              </a:spcAft>
              <a:defRPr/>
            </a:pPr>
            <a:endParaRPr lang="en-GB" sz="750">
              <a:solidFill>
                <a:srgbClr val="000000"/>
              </a:solidFill>
            </a:endParaRPr>
          </a:p>
        </p:txBody>
      </p:sp>
      <p:sp>
        <p:nvSpPr>
          <p:cNvPr id="55" name="Rectangle 54">
            <a:extLst>
              <a:ext uri="{FF2B5EF4-FFF2-40B4-BE49-F238E27FC236}">
                <a16:creationId xmlns:a16="http://schemas.microsoft.com/office/drawing/2014/main" id="{9B85D7FB-D7FE-477F-8D8F-9EBA3E4E0D61}"/>
              </a:ext>
            </a:extLst>
          </p:cNvPr>
          <p:cNvSpPr/>
          <p:nvPr/>
        </p:nvSpPr>
        <p:spPr bwMode="auto">
          <a:xfrm>
            <a:off x="5781404" y="4218343"/>
            <a:ext cx="1879442"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Satisfaction with their current JAK and no reason to change</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Prefer to have a wide armamentarium, rather than a go-to</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Like to keep options open as new entries emerge</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Competitive messaging and share of voice</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Uncertainty around available JYSELELCA support services for HCPs and patients </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Unsure of which patient population to expand usage in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ea typeface="+mn-ea"/>
              <a:cs typeface="+mn-cs"/>
            </a:endParaRPr>
          </a:p>
        </p:txBody>
      </p:sp>
      <p:sp>
        <p:nvSpPr>
          <p:cNvPr id="57" name="Rectangle 56">
            <a:extLst>
              <a:ext uri="{FF2B5EF4-FFF2-40B4-BE49-F238E27FC236}">
                <a16:creationId xmlns:a16="http://schemas.microsoft.com/office/drawing/2014/main" id="{96FE5990-E0DB-43F4-8F6B-0EF6E2BC0EE0}"/>
              </a:ext>
            </a:extLst>
          </p:cNvPr>
          <p:cNvSpPr/>
          <p:nvPr/>
        </p:nvSpPr>
        <p:spPr bwMode="auto">
          <a:xfrm>
            <a:off x="7983201" y="2010862"/>
            <a:ext cx="1891780" cy="207960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GB" sz="750" b="1" i="1"/>
              <a:t>High-Level Goal</a:t>
            </a:r>
          </a:p>
          <a:p>
            <a:pPr fontAlgn="base">
              <a:spcBef>
                <a:spcPct val="0"/>
              </a:spcBef>
              <a:spcAft>
                <a:spcPct val="0"/>
              </a:spcAft>
              <a:defRPr/>
            </a:pPr>
            <a:r>
              <a:rPr lang="en-GB" sz="750">
                <a:solidFill>
                  <a:srgbClr val="000000"/>
                </a:solidFill>
                <a:latin typeface="Tahoma" pitchFamily="-107" charset="0"/>
              </a:rPr>
              <a:t>To create an environment that facilitates exchange of positive experiences</a:t>
            </a:r>
          </a:p>
          <a:p>
            <a:pPr fontAlgn="base">
              <a:spcBef>
                <a:spcPct val="0"/>
              </a:spcBef>
              <a:spcAft>
                <a:spcPct val="0"/>
              </a:spcAft>
              <a:defRPr/>
            </a:pPr>
            <a:endParaRPr lang="en-GB" sz="750" b="1" i="1"/>
          </a:p>
          <a:p>
            <a:pPr fontAlgn="base">
              <a:spcBef>
                <a:spcPct val="0"/>
              </a:spcBef>
              <a:spcAft>
                <a:spcPct val="0"/>
              </a:spcAft>
              <a:defRPr/>
            </a:pPr>
            <a:r>
              <a:rPr lang="en-GB" sz="750" b="1" i="1"/>
              <a:t>Segmented Goals</a:t>
            </a:r>
            <a:endParaRPr lang="en-GB" sz="750" b="1">
              <a:solidFill>
                <a:srgbClr val="A15699"/>
              </a:solidFill>
            </a:endParaRPr>
          </a:p>
          <a:p>
            <a:pPr lvl="0" fontAlgn="base">
              <a:spcBef>
                <a:spcPct val="0"/>
              </a:spcBef>
              <a:spcAft>
                <a:spcPct val="0"/>
              </a:spcAft>
              <a:defRPr/>
            </a:pPr>
            <a:r>
              <a:rPr lang="en-GB" sz="750" b="1">
                <a:solidFill>
                  <a:srgbClr val="A15699"/>
                </a:solidFill>
              </a:rPr>
              <a:t>Mavericks</a:t>
            </a:r>
            <a:r>
              <a:rPr lang="en-GB" sz="750">
                <a:solidFill>
                  <a:srgbClr val="000000"/>
                </a:solidFill>
              </a:rPr>
              <a:t>: Shares positive experiences with colleagues</a:t>
            </a:r>
          </a:p>
          <a:p>
            <a:pPr lvl="0" eaLnBrk="0" fontAlgn="base" hangingPunct="0">
              <a:spcBef>
                <a:spcPct val="0"/>
              </a:spcBef>
              <a:spcAft>
                <a:spcPct val="0"/>
              </a:spcAft>
              <a:defRPr/>
            </a:pPr>
            <a:endParaRPr lang="en-GB" sz="750">
              <a:solidFill>
                <a:srgbClr val="000000"/>
              </a:solidFill>
            </a:endParaRPr>
          </a:p>
          <a:p>
            <a:pPr eaLnBrk="0" fontAlgn="base" hangingPunct="0">
              <a:spcBef>
                <a:spcPct val="0"/>
              </a:spcBef>
              <a:spcAft>
                <a:spcPct val="0"/>
              </a:spcAft>
              <a:defRPr/>
            </a:pPr>
            <a:r>
              <a:rPr lang="en-GB" sz="750">
                <a:solidFill>
                  <a:srgbClr val="008986"/>
                </a:solidFill>
              </a:rPr>
              <a:t>Pragmatists</a:t>
            </a:r>
            <a:r>
              <a:rPr lang="en-GB" sz="750">
                <a:solidFill>
                  <a:srgbClr val="000000"/>
                </a:solidFill>
              </a:rPr>
              <a:t>: Gains depth of experience in patients where safety is a concern</a:t>
            </a:r>
          </a:p>
          <a:p>
            <a:pPr lvl="0" eaLnBrk="0" fontAlgn="base" hangingPunct="0">
              <a:spcBef>
                <a:spcPct val="0"/>
              </a:spcBef>
              <a:spcAft>
                <a:spcPct val="0"/>
              </a:spcAft>
              <a:defRPr/>
            </a:pPr>
            <a:endParaRPr lang="en-GB" sz="750">
              <a:solidFill>
                <a:srgbClr val="000000"/>
              </a:solidFill>
            </a:endParaRPr>
          </a:p>
          <a:p>
            <a:pPr eaLnBrk="0" fontAlgn="base" hangingPunct="0">
              <a:spcBef>
                <a:spcPct val="0"/>
              </a:spcBef>
              <a:spcAft>
                <a:spcPct val="0"/>
              </a:spcAft>
              <a:defRPr/>
            </a:pPr>
            <a:r>
              <a:rPr lang="en-GB" sz="750" b="1">
                <a:solidFill>
                  <a:srgbClr val="8CA509"/>
                </a:solidFill>
              </a:rPr>
              <a:t>Compassionates</a:t>
            </a:r>
            <a:r>
              <a:rPr lang="en-GB" sz="750">
                <a:solidFill>
                  <a:srgbClr val="000000"/>
                </a:solidFill>
              </a:rPr>
              <a:t>: Monitors feedback &amp; safety signals in JYSELECA patients</a:t>
            </a:r>
          </a:p>
          <a:p>
            <a:pPr lvl="0" eaLnBrk="0" fontAlgn="base" hangingPunct="0">
              <a:spcBef>
                <a:spcPct val="0"/>
              </a:spcBef>
              <a:spcAft>
                <a:spcPct val="0"/>
              </a:spcAft>
              <a:defRPr/>
            </a:pPr>
            <a:endParaRPr lang="en-GB" sz="750">
              <a:solidFill>
                <a:srgbClr val="000000"/>
              </a:solidFill>
            </a:endParaRPr>
          </a:p>
        </p:txBody>
      </p:sp>
      <p:sp>
        <p:nvSpPr>
          <p:cNvPr id="58" name="Rectangle 57">
            <a:extLst>
              <a:ext uri="{FF2B5EF4-FFF2-40B4-BE49-F238E27FC236}">
                <a16:creationId xmlns:a16="http://schemas.microsoft.com/office/drawing/2014/main" id="{C1DF2698-5B5C-4D81-A385-2034369DC544}"/>
              </a:ext>
            </a:extLst>
          </p:cNvPr>
          <p:cNvSpPr/>
          <p:nvPr/>
        </p:nvSpPr>
        <p:spPr bwMode="auto">
          <a:xfrm>
            <a:off x="7983201" y="4218343"/>
            <a:ext cx="1891780"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lvl="0" eaLnBrk="0" fontAlgn="base" hangingPunct="0">
              <a:spcBef>
                <a:spcPct val="0"/>
              </a:spcBef>
              <a:spcAft>
                <a:spcPct val="0"/>
              </a:spcAft>
              <a:defRPr/>
            </a:pPr>
            <a:endParaRPr lang="en-GB" sz="750">
              <a:solidFill>
                <a:srgbClr val="000000"/>
              </a:solidFill>
              <a:latin typeface="Tahoma" pitchFamily="-107" charset="0"/>
            </a:endParaRP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Negative experiences that temper their enthusiasm</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Wanting to appear unbiased/unaligned with a brand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ea typeface="+mn-ea"/>
              <a:cs typeface="+mn-cs"/>
            </a:endParaRPr>
          </a:p>
        </p:txBody>
      </p:sp>
      <p:sp>
        <p:nvSpPr>
          <p:cNvPr id="60" name="Rectangle 59">
            <a:extLst>
              <a:ext uri="{FF2B5EF4-FFF2-40B4-BE49-F238E27FC236}">
                <a16:creationId xmlns:a16="http://schemas.microsoft.com/office/drawing/2014/main" id="{F315D806-6186-4D55-AE72-A41187176853}"/>
              </a:ext>
            </a:extLst>
          </p:cNvPr>
          <p:cNvSpPr/>
          <p:nvPr/>
        </p:nvSpPr>
        <p:spPr bwMode="auto">
          <a:xfrm>
            <a:off x="10197335" y="1995186"/>
            <a:ext cx="1850151" cy="209553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GB" sz="750" b="1" i="1">
                <a:solidFill>
                  <a:srgbClr val="000000"/>
                </a:solidFill>
                <a:latin typeface="Tahoma" pitchFamily="-107" charset="0"/>
              </a:rPr>
              <a:t>High-Level Goal</a:t>
            </a:r>
          </a:p>
          <a:p>
            <a:pPr fontAlgn="base">
              <a:spcBef>
                <a:spcPct val="0"/>
              </a:spcBef>
              <a:spcAft>
                <a:spcPct val="0"/>
              </a:spcAft>
              <a:defRPr/>
            </a:pPr>
            <a:r>
              <a:rPr lang="en-GB" sz="750">
                <a:solidFill>
                  <a:srgbClr val="000000"/>
                </a:solidFill>
                <a:latin typeface="Tahoma" pitchFamily="-107" charset="0"/>
              </a:rPr>
              <a:t>To identify, support, and create a platform for JYSELECA advocates</a:t>
            </a:r>
          </a:p>
          <a:p>
            <a:pPr fontAlgn="base">
              <a:spcBef>
                <a:spcPct val="0"/>
              </a:spcBef>
              <a:spcAft>
                <a:spcPct val="0"/>
              </a:spcAft>
              <a:defRPr/>
            </a:pPr>
            <a:endParaRPr lang="en-GB" sz="750" b="1" i="1"/>
          </a:p>
          <a:p>
            <a:pPr fontAlgn="base">
              <a:spcBef>
                <a:spcPct val="0"/>
              </a:spcBef>
              <a:spcAft>
                <a:spcPct val="0"/>
              </a:spcAft>
              <a:defRPr/>
            </a:pPr>
            <a:endParaRPr lang="en-GB" sz="750" b="1" i="1"/>
          </a:p>
          <a:p>
            <a:pPr fontAlgn="base">
              <a:spcBef>
                <a:spcPct val="0"/>
              </a:spcBef>
              <a:spcAft>
                <a:spcPct val="0"/>
              </a:spcAft>
              <a:defRPr/>
            </a:pPr>
            <a:r>
              <a:rPr lang="en-GB" sz="750" b="1" i="1"/>
              <a:t>Segmented Goals</a:t>
            </a:r>
            <a:endParaRPr lang="en-GB" sz="750" b="1">
              <a:solidFill>
                <a:srgbClr val="A15699"/>
              </a:solidFill>
            </a:endParaRPr>
          </a:p>
          <a:p>
            <a:pPr lvl="0" fontAlgn="base">
              <a:spcBef>
                <a:spcPct val="0"/>
              </a:spcBef>
              <a:spcAft>
                <a:spcPct val="0"/>
              </a:spcAft>
              <a:defRPr/>
            </a:pPr>
            <a:r>
              <a:rPr lang="en-GB" sz="750" b="1">
                <a:solidFill>
                  <a:srgbClr val="A15699"/>
                </a:solidFill>
              </a:rPr>
              <a:t>Mavericks</a:t>
            </a:r>
            <a:r>
              <a:rPr lang="en-GB" sz="750">
                <a:solidFill>
                  <a:srgbClr val="000000"/>
                </a:solidFill>
              </a:rPr>
              <a:t>: Advocates JYSELECA as JAK of choice</a:t>
            </a:r>
          </a:p>
          <a:p>
            <a:pPr eaLnBrk="0" fontAlgn="base" hangingPunct="0">
              <a:spcBef>
                <a:spcPct val="0"/>
              </a:spcBef>
              <a:spcAft>
                <a:spcPct val="0"/>
              </a:spcAft>
              <a:defRPr/>
            </a:pPr>
            <a:r>
              <a:rPr lang="en-GB" sz="750">
                <a:solidFill>
                  <a:srgbClr val="008986"/>
                </a:solidFill>
              </a:rPr>
              <a:t>Pragmatists</a:t>
            </a:r>
            <a:r>
              <a:rPr lang="en-GB" sz="750">
                <a:solidFill>
                  <a:srgbClr val="000000"/>
                </a:solidFill>
              </a:rPr>
              <a:t>: Expands the use of JYSELECA to different types of patients so ultimately JYSELECA becomes JAK of choice </a:t>
            </a:r>
          </a:p>
          <a:p>
            <a:pPr eaLnBrk="0" fontAlgn="base" hangingPunct="0">
              <a:spcBef>
                <a:spcPct val="0"/>
              </a:spcBef>
              <a:spcAft>
                <a:spcPct val="0"/>
              </a:spcAft>
              <a:defRPr/>
            </a:pPr>
            <a:r>
              <a:rPr lang="en-GB" sz="750" b="1">
                <a:solidFill>
                  <a:srgbClr val="8CA509"/>
                </a:solidFill>
              </a:rPr>
              <a:t>Compassionates</a:t>
            </a:r>
            <a:r>
              <a:rPr lang="en-GB" sz="750">
                <a:solidFill>
                  <a:srgbClr val="000000"/>
                </a:solidFill>
              </a:rPr>
              <a:t>: Starts to use JYSELECA as first line JAK inhibitor</a:t>
            </a:r>
          </a:p>
          <a:p>
            <a:pPr lvl="0" eaLnBrk="0" fontAlgn="base" hangingPunct="0">
              <a:spcBef>
                <a:spcPct val="0"/>
              </a:spcBef>
              <a:spcAft>
                <a:spcPct val="0"/>
              </a:spcAft>
              <a:defRPr/>
            </a:pPr>
            <a:endParaRPr lang="en-GB" sz="750">
              <a:solidFill>
                <a:srgbClr val="000000"/>
              </a:solidFill>
            </a:endParaRPr>
          </a:p>
        </p:txBody>
      </p:sp>
      <p:sp>
        <p:nvSpPr>
          <p:cNvPr id="61" name="Rectangle 60">
            <a:extLst>
              <a:ext uri="{FF2B5EF4-FFF2-40B4-BE49-F238E27FC236}">
                <a16:creationId xmlns:a16="http://schemas.microsoft.com/office/drawing/2014/main" id="{961E1762-9AE7-478A-A976-02731A6484B8}"/>
              </a:ext>
            </a:extLst>
          </p:cNvPr>
          <p:cNvSpPr/>
          <p:nvPr/>
        </p:nvSpPr>
        <p:spPr bwMode="auto">
          <a:xfrm>
            <a:off x="10197335" y="4202668"/>
            <a:ext cx="1850151"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Do not have a JAK of choice and philosophically opposed to aligning with one product</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Don’t have a platform from which to advocate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ea typeface="+mn-ea"/>
              <a:cs typeface="+mn-cs"/>
            </a:endParaRPr>
          </a:p>
        </p:txBody>
      </p:sp>
      <p:sp>
        <p:nvSpPr>
          <p:cNvPr id="71" name="Arrow: Up 70">
            <a:extLst>
              <a:ext uri="{FF2B5EF4-FFF2-40B4-BE49-F238E27FC236}">
                <a16:creationId xmlns:a16="http://schemas.microsoft.com/office/drawing/2014/main" id="{90B97B70-6D9A-4DEB-AFE0-6805D77C3373}"/>
              </a:ext>
            </a:extLst>
          </p:cNvPr>
          <p:cNvSpPr/>
          <p:nvPr/>
        </p:nvSpPr>
        <p:spPr>
          <a:xfrm rot="5400000">
            <a:off x="6332799" y="280901"/>
            <a:ext cx="378549" cy="672075"/>
          </a:xfrm>
          <a:prstGeom prst="upArrow">
            <a:avLst/>
          </a:prstGeom>
          <a:gradFill>
            <a:gsLst>
              <a:gs pos="0">
                <a:srgbClr val="7B8C46"/>
              </a:gs>
              <a:gs pos="50000">
                <a:schemeClr val="accent5">
                  <a:lumMod val="40000"/>
                  <a:lumOff val="60000"/>
                </a:schemeClr>
              </a:gs>
              <a:gs pos="75000">
                <a:schemeClr val="accent5">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a:solidFill>
                <a:srgbClr val="FFFFFF"/>
              </a:solidFill>
            </a:endParaRPr>
          </a:p>
        </p:txBody>
      </p:sp>
      <p:sp>
        <p:nvSpPr>
          <p:cNvPr id="2" name="Oval 1">
            <a:extLst>
              <a:ext uri="{FF2B5EF4-FFF2-40B4-BE49-F238E27FC236}">
                <a16:creationId xmlns:a16="http://schemas.microsoft.com/office/drawing/2014/main" id="{638DA2F1-F038-4ACA-9D9F-78930637013E}"/>
              </a:ext>
            </a:extLst>
          </p:cNvPr>
          <p:cNvSpPr/>
          <p:nvPr/>
        </p:nvSpPr>
        <p:spPr bwMode="auto">
          <a:xfrm>
            <a:off x="1102744" y="3239325"/>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1</a:t>
            </a:r>
          </a:p>
        </p:txBody>
      </p:sp>
      <p:sp>
        <p:nvSpPr>
          <p:cNvPr id="47" name="Oval 46">
            <a:extLst>
              <a:ext uri="{FF2B5EF4-FFF2-40B4-BE49-F238E27FC236}">
                <a16:creationId xmlns:a16="http://schemas.microsoft.com/office/drawing/2014/main" id="{178946BA-BFB6-4216-BF5F-2BF55FDE300F}"/>
              </a:ext>
            </a:extLst>
          </p:cNvPr>
          <p:cNvSpPr/>
          <p:nvPr/>
        </p:nvSpPr>
        <p:spPr bwMode="auto">
          <a:xfrm>
            <a:off x="1102744" y="3690868"/>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2</a:t>
            </a:r>
          </a:p>
        </p:txBody>
      </p:sp>
      <p:sp>
        <p:nvSpPr>
          <p:cNvPr id="50" name="Oval 49">
            <a:extLst>
              <a:ext uri="{FF2B5EF4-FFF2-40B4-BE49-F238E27FC236}">
                <a16:creationId xmlns:a16="http://schemas.microsoft.com/office/drawing/2014/main" id="{D69D242C-13E7-45D6-B668-9C73312B4327}"/>
              </a:ext>
            </a:extLst>
          </p:cNvPr>
          <p:cNvSpPr/>
          <p:nvPr/>
        </p:nvSpPr>
        <p:spPr bwMode="auto">
          <a:xfrm>
            <a:off x="1102744" y="2828147"/>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3</a:t>
            </a:r>
          </a:p>
        </p:txBody>
      </p:sp>
      <p:sp>
        <p:nvSpPr>
          <p:cNvPr id="53" name="Oval 52">
            <a:extLst>
              <a:ext uri="{FF2B5EF4-FFF2-40B4-BE49-F238E27FC236}">
                <a16:creationId xmlns:a16="http://schemas.microsoft.com/office/drawing/2014/main" id="{CE3CCC23-DAA1-4773-9D22-82DE5B280D2A}"/>
              </a:ext>
            </a:extLst>
          </p:cNvPr>
          <p:cNvSpPr/>
          <p:nvPr/>
        </p:nvSpPr>
        <p:spPr bwMode="auto">
          <a:xfrm>
            <a:off x="10031988" y="3107592"/>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1</a:t>
            </a:r>
          </a:p>
        </p:txBody>
      </p:sp>
      <p:sp>
        <p:nvSpPr>
          <p:cNvPr id="59" name="Oval 58">
            <a:extLst>
              <a:ext uri="{FF2B5EF4-FFF2-40B4-BE49-F238E27FC236}">
                <a16:creationId xmlns:a16="http://schemas.microsoft.com/office/drawing/2014/main" id="{BB979413-D175-4221-8AC5-17AF72C3CE51}"/>
              </a:ext>
            </a:extLst>
          </p:cNvPr>
          <p:cNvSpPr/>
          <p:nvPr/>
        </p:nvSpPr>
        <p:spPr bwMode="auto">
          <a:xfrm>
            <a:off x="3399532" y="2725918"/>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1</a:t>
            </a:r>
          </a:p>
        </p:txBody>
      </p:sp>
      <p:sp>
        <p:nvSpPr>
          <p:cNvPr id="62" name="Oval 61">
            <a:extLst>
              <a:ext uri="{FF2B5EF4-FFF2-40B4-BE49-F238E27FC236}">
                <a16:creationId xmlns:a16="http://schemas.microsoft.com/office/drawing/2014/main" id="{321A083D-A507-492E-8D58-42C0FF1AE629}"/>
              </a:ext>
            </a:extLst>
          </p:cNvPr>
          <p:cNvSpPr/>
          <p:nvPr/>
        </p:nvSpPr>
        <p:spPr bwMode="auto">
          <a:xfrm>
            <a:off x="3399532" y="3138703"/>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2</a:t>
            </a:r>
          </a:p>
        </p:txBody>
      </p:sp>
      <p:sp>
        <p:nvSpPr>
          <p:cNvPr id="63" name="Oval 62">
            <a:extLst>
              <a:ext uri="{FF2B5EF4-FFF2-40B4-BE49-F238E27FC236}">
                <a16:creationId xmlns:a16="http://schemas.microsoft.com/office/drawing/2014/main" id="{22CE52C4-1ACD-4BB3-9B52-C77B9F58DAF4}"/>
              </a:ext>
            </a:extLst>
          </p:cNvPr>
          <p:cNvSpPr/>
          <p:nvPr/>
        </p:nvSpPr>
        <p:spPr bwMode="auto">
          <a:xfrm>
            <a:off x="3389979" y="3611221"/>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3</a:t>
            </a:r>
          </a:p>
        </p:txBody>
      </p:sp>
      <p:sp>
        <p:nvSpPr>
          <p:cNvPr id="64" name="Oval 63">
            <a:extLst>
              <a:ext uri="{FF2B5EF4-FFF2-40B4-BE49-F238E27FC236}">
                <a16:creationId xmlns:a16="http://schemas.microsoft.com/office/drawing/2014/main" id="{107BD3E0-A29B-4A0B-B188-D6FF779D45C8}"/>
              </a:ext>
            </a:extLst>
          </p:cNvPr>
          <p:cNvSpPr/>
          <p:nvPr/>
        </p:nvSpPr>
        <p:spPr bwMode="auto">
          <a:xfrm>
            <a:off x="5618326" y="2853729"/>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1</a:t>
            </a:r>
          </a:p>
        </p:txBody>
      </p:sp>
      <p:sp>
        <p:nvSpPr>
          <p:cNvPr id="65" name="Oval 64">
            <a:extLst>
              <a:ext uri="{FF2B5EF4-FFF2-40B4-BE49-F238E27FC236}">
                <a16:creationId xmlns:a16="http://schemas.microsoft.com/office/drawing/2014/main" id="{ACB86443-8C37-4DC0-AD22-6217F79ADDBB}"/>
              </a:ext>
            </a:extLst>
          </p:cNvPr>
          <p:cNvSpPr/>
          <p:nvPr/>
        </p:nvSpPr>
        <p:spPr bwMode="auto">
          <a:xfrm>
            <a:off x="5618326" y="3303681"/>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2</a:t>
            </a:r>
          </a:p>
        </p:txBody>
      </p:sp>
      <p:sp>
        <p:nvSpPr>
          <p:cNvPr id="66" name="Oval 65">
            <a:extLst>
              <a:ext uri="{FF2B5EF4-FFF2-40B4-BE49-F238E27FC236}">
                <a16:creationId xmlns:a16="http://schemas.microsoft.com/office/drawing/2014/main" id="{19DE8271-28C2-4CB3-9D1D-959C0BF508E7}"/>
              </a:ext>
            </a:extLst>
          </p:cNvPr>
          <p:cNvSpPr/>
          <p:nvPr/>
        </p:nvSpPr>
        <p:spPr bwMode="auto">
          <a:xfrm>
            <a:off x="5618326" y="2600171"/>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3</a:t>
            </a:r>
          </a:p>
        </p:txBody>
      </p:sp>
      <p:sp>
        <p:nvSpPr>
          <p:cNvPr id="67" name="Oval 66">
            <a:extLst>
              <a:ext uri="{FF2B5EF4-FFF2-40B4-BE49-F238E27FC236}">
                <a16:creationId xmlns:a16="http://schemas.microsoft.com/office/drawing/2014/main" id="{B54953AD-19DA-4039-B654-5C3D0F55E1E7}"/>
              </a:ext>
            </a:extLst>
          </p:cNvPr>
          <p:cNvSpPr/>
          <p:nvPr/>
        </p:nvSpPr>
        <p:spPr bwMode="auto">
          <a:xfrm>
            <a:off x="10031988" y="2732808"/>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2</a:t>
            </a:r>
          </a:p>
        </p:txBody>
      </p:sp>
      <p:sp>
        <p:nvSpPr>
          <p:cNvPr id="70" name="Oval 69">
            <a:extLst>
              <a:ext uri="{FF2B5EF4-FFF2-40B4-BE49-F238E27FC236}">
                <a16:creationId xmlns:a16="http://schemas.microsoft.com/office/drawing/2014/main" id="{BADF94B4-A07E-436F-ADA8-182D81F14757}"/>
              </a:ext>
            </a:extLst>
          </p:cNvPr>
          <p:cNvSpPr/>
          <p:nvPr/>
        </p:nvSpPr>
        <p:spPr bwMode="auto">
          <a:xfrm>
            <a:off x="10031988" y="3425309"/>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3</a:t>
            </a:r>
          </a:p>
        </p:txBody>
      </p:sp>
      <p:sp>
        <p:nvSpPr>
          <p:cNvPr id="72" name="Oval 71">
            <a:extLst>
              <a:ext uri="{FF2B5EF4-FFF2-40B4-BE49-F238E27FC236}">
                <a16:creationId xmlns:a16="http://schemas.microsoft.com/office/drawing/2014/main" id="{E037587C-A541-462A-BE76-ABECC923A42F}"/>
              </a:ext>
            </a:extLst>
          </p:cNvPr>
          <p:cNvSpPr/>
          <p:nvPr/>
        </p:nvSpPr>
        <p:spPr bwMode="auto">
          <a:xfrm>
            <a:off x="7784982" y="3143519"/>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1</a:t>
            </a:r>
          </a:p>
        </p:txBody>
      </p:sp>
      <p:sp>
        <p:nvSpPr>
          <p:cNvPr id="73" name="Oval 72">
            <a:extLst>
              <a:ext uri="{FF2B5EF4-FFF2-40B4-BE49-F238E27FC236}">
                <a16:creationId xmlns:a16="http://schemas.microsoft.com/office/drawing/2014/main" id="{A7DA6051-6FAD-4E50-9798-2E9E7C88E0A7}"/>
              </a:ext>
            </a:extLst>
          </p:cNvPr>
          <p:cNvSpPr/>
          <p:nvPr/>
        </p:nvSpPr>
        <p:spPr bwMode="auto">
          <a:xfrm>
            <a:off x="7784982" y="2768735"/>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2</a:t>
            </a:r>
          </a:p>
        </p:txBody>
      </p:sp>
      <p:sp>
        <p:nvSpPr>
          <p:cNvPr id="74" name="Oval 73">
            <a:extLst>
              <a:ext uri="{FF2B5EF4-FFF2-40B4-BE49-F238E27FC236}">
                <a16:creationId xmlns:a16="http://schemas.microsoft.com/office/drawing/2014/main" id="{3856FF6D-CABE-4AAA-8B3F-87D8BB0DF791}"/>
              </a:ext>
            </a:extLst>
          </p:cNvPr>
          <p:cNvSpPr/>
          <p:nvPr/>
        </p:nvSpPr>
        <p:spPr bwMode="auto">
          <a:xfrm>
            <a:off x="7784982" y="3461236"/>
            <a:ext cx="234696" cy="201244"/>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i="0" u="none" strike="noStrike" cap="none" normalizeH="0" baseline="0">
                <a:ln>
                  <a:noFill/>
                </a:ln>
                <a:solidFill>
                  <a:schemeClr val="tx1"/>
                </a:solidFill>
                <a:effectLst/>
                <a:latin typeface="Tahoma" pitchFamily="-107" charset="0"/>
              </a:rPr>
              <a:t>3</a:t>
            </a:r>
          </a:p>
        </p:txBody>
      </p:sp>
      <p:sp>
        <p:nvSpPr>
          <p:cNvPr id="68" name="Oval 67">
            <a:extLst>
              <a:ext uri="{FF2B5EF4-FFF2-40B4-BE49-F238E27FC236}">
                <a16:creationId xmlns:a16="http://schemas.microsoft.com/office/drawing/2014/main" id="{B93D7674-491B-45AC-98A6-F0DDC8B66C0E}"/>
              </a:ext>
            </a:extLst>
          </p:cNvPr>
          <p:cNvSpPr/>
          <p:nvPr/>
        </p:nvSpPr>
        <p:spPr bwMode="auto">
          <a:xfrm>
            <a:off x="11555705" y="162164"/>
            <a:ext cx="527242" cy="565547"/>
          </a:xfrm>
          <a:prstGeom prst="ellipse">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accent1"/>
                </a:solidFill>
                <a:effectLst/>
                <a:latin typeface="Tahoma" pitchFamily="-107" charset="0"/>
              </a:rPr>
              <a:t>1</a:t>
            </a:r>
            <a:endParaRPr kumimoji="0" lang="en-GB" sz="2000" b="1" i="0" u="none" strike="noStrike" cap="none" normalizeH="0" baseline="0">
              <a:ln>
                <a:noFill/>
              </a:ln>
              <a:solidFill>
                <a:schemeClr val="accent1"/>
              </a:solidFill>
              <a:effectLst/>
              <a:latin typeface="Tahoma" pitchFamily="-107" charset="0"/>
            </a:endParaRPr>
          </a:p>
        </p:txBody>
      </p:sp>
    </p:spTree>
    <p:extLst>
      <p:ext uri="{BB962C8B-B14F-4D97-AF65-F5344CB8AC3E}">
        <p14:creationId xmlns:p14="http://schemas.microsoft.com/office/powerpoint/2010/main" val="640160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12846A-5C59-413B-AAA1-96FB19C83B5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92622" y="1535366"/>
            <a:ext cx="240497" cy="258395"/>
          </a:xfrm>
          <a:prstGeom prst="rect">
            <a:avLst/>
          </a:prstGeom>
        </p:spPr>
      </p:pic>
      <p:sp>
        <p:nvSpPr>
          <p:cNvPr id="4" name="Isosceles Triangle 3">
            <a:extLst>
              <a:ext uri="{FF2B5EF4-FFF2-40B4-BE49-F238E27FC236}">
                <a16:creationId xmlns:a16="http://schemas.microsoft.com/office/drawing/2014/main" id="{9675DE61-C30F-4CAE-B056-D968CA8C7E26}"/>
              </a:ext>
            </a:extLst>
          </p:cNvPr>
          <p:cNvSpPr>
            <a:spLocks/>
          </p:cNvSpPr>
          <p:nvPr/>
        </p:nvSpPr>
        <p:spPr bwMode="auto">
          <a:xfrm rot="5400000">
            <a:off x="3350014"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sp>
        <p:nvSpPr>
          <p:cNvPr id="6" name="TextBox 5">
            <a:extLst>
              <a:ext uri="{FF2B5EF4-FFF2-40B4-BE49-F238E27FC236}">
                <a16:creationId xmlns:a16="http://schemas.microsoft.com/office/drawing/2014/main" id="{B6B538AA-65B0-4AA2-99E9-7F0E635F536D}"/>
              </a:ext>
            </a:extLst>
          </p:cNvPr>
          <p:cNvSpPr txBox="1"/>
          <p:nvPr/>
        </p:nvSpPr>
        <p:spPr>
          <a:xfrm>
            <a:off x="1323932" y="1244453"/>
            <a:ext cx="1927151" cy="426368"/>
          </a:xfrm>
          <a:prstGeom prst="rect">
            <a:avLst/>
          </a:prstGeom>
          <a:solidFill>
            <a:srgbClr val="585858"/>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b="1"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#1</a:t>
            </a:r>
          </a:p>
        </p:txBody>
      </p:sp>
      <p:sp>
        <p:nvSpPr>
          <p:cNvPr id="7" name="TextBox 6">
            <a:extLst>
              <a:ext uri="{FF2B5EF4-FFF2-40B4-BE49-F238E27FC236}">
                <a16:creationId xmlns:a16="http://schemas.microsoft.com/office/drawing/2014/main" id="{A0AF1F80-B377-4131-84D1-D4A127F3B611}"/>
              </a:ext>
            </a:extLst>
          </p:cNvPr>
          <p:cNvSpPr txBox="1"/>
          <p:nvPr/>
        </p:nvSpPr>
        <p:spPr>
          <a:xfrm>
            <a:off x="3573437" y="1244453"/>
            <a:ext cx="1885612" cy="426368"/>
          </a:xfrm>
          <a:prstGeom prst="rect">
            <a:avLst/>
          </a:prstGeom>
          <a:solidFill>
            <a:srgbClr val="C1B29C"/>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b="0"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#2</a:t>
            </a:r>
          </a:p>
        </p:txBody>
      </p:sp>
      <p:sp>
        <p:nvSpPr>
          <p:cNvPr id="8" name="TextBox 7">
            <a:extLst>
              <a:ext uri="{FF2B5EF4-FFF2-40B4-BE49-F238E27FC236}">
                <a16:creationId xmlns:a16="http://schemas.microsoft.com/office/drawing/2014/main" id="{981E93C3-B956-429E-8CD8-79E80D1E0221}"/>
              </a:ext>
            </a:extLst>
          </p:cNvPr>
          <p:cNvSpPr txBox="1"/>
          <p:nvPr/>
        </p:nvSpPr>
        <p:spPr>
          <a:xfrm>
            <a:off x="5781403" y="1244453"/>
            <a:ext cx="1885612" cy="426368"/>
          </a:xfrm>
          <a:prstGeom prst="rect">
            <a:avLst/>
          </a:prstGeom>
          <a:solidFill>
            <a:srgbClr val="C1B29C"/>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b="0"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#3</a:t>
            </a:r>
          </a:p>
        </p:txBody>
      </p:sp>
      <p:sp>
        <p:nvSpPr>
          <p:cNvPr id="9" name="TextBox 8">
            <a:extLst>
              <a:ext uri="{FF2B5EF4-FFF2-40B4-BE49-F238E27FC236}">
                <a16:creationId xmlns:a16="http://schemas.microsoft.com/office/drawing/2014/main" id="{46098C6B-4980-4826-B9C2-C120D045270C}"/>
              </a:ext>
            </a:extLst>
          </p:cNvPr>
          <p:cNvSpPr txBox="1"/>
          <p:nvPr/>
        </p:nvSpPr>
        <p:spPr>
          <a:xfrm>
            <a:off x="7989369" y="1244453"/>
            <a:ext cx="1885612" cy="426368"/>
          </a:xfrm>
          <a:prstGeom prst="rect">
            <a:avLst/>
          </a:prstGeom>
          <a:solidFill>
            <a:srgbClr val="C1B29C"/>
          </a:solidFill>
        </p:spPr>
        <p:txBody>
          <a:bodyPr wrap="square" t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FFFF"/>
                </a:solidFill>
                <a:effectLst/>
                <a:uLnTx/>
                <a:uFillTx/>
                <a:ea typeface="ＭＳ Ｐゴシック" pitchFamily="-1" charset="-128"/>
                <a:cs typeface="Arial" panose="020B0604020202020204" pitchFamily="34" charset="0"/>
              </a:rPr>
              <a:t>#4</a:t>
            </a:r>
          </a:p>
        </p:txBody>
      </p:sp>
      <p:sp>
        <p:nvSpPr>
          <p:cNvPr id="10" name="TextBox 9">
            <a:extLst>
              <a:ext uri="{FF2B5EF4-FFF2-40B4-BE49-F238E27FC236}">
                <a16:creationId xmlns:a16="http://schemas.microsoft.com/office/drawing/2014/main" id="{48FDB462-5E4D-4DB5-AE24-1EE365B5CFF9}"/>
              </a:ext>
            </a:extLst>
          </p:cNvPr>
          <p:cNvSpPr txBox="1"/>
          <p:nvPr/>
        </p:nvSpPr>
        <p:spPr>
          <a:xfrm>
            <a:off x="10197335" y="1244453"/>
            <a:ext cx="1885612" cy="426368"/>
          </a:xfrm>
          <a:prstGeom prst="rect">
            <a:avLst/>
          </a:prstGeom>
          <a:solidFill>
            <a:srgbClr val="C63044"/>
          </a:solidFill>
        </p:spPr>
        <p:txBody>
          <a:bodyPr wrap="square" tIns="0" rtlCol="0" anchor="ctr" anchorCtr="0">
            <a:noAutofit/>
          </a:bodyPr>
          <a:lstStyle/>
          <a:p>
            <a:pPr algn="ctr" fontAlgn="base">
              <a:spcBef>
                <a:spcPct val="0"/>
              </a:spcBef>
              <a:spcAft>
                <a:spcPct val="0"/>
              </a:spcAft>
              <a:defRPr/>
            </a:pPr>
            <a:r>
              <a:rPr lang="en-GB" b="1">
                <a:solidFill>
                  <a:srgbClr val="FFFFFF"/>
                </a:solidFill>
                <a:ea typeface="ＭＳ Ｐゴシック" pitchFamily="-1" charset="-128"/>
                <a:cs typeface="Arial" panose="020B0604020202020204" pitchFamily="34" charset="0"/>
              </a:rPr>
              <a:t>#5</a:t>
            </a:r>
            <a:endParaRPr lang="en-GB" sz="1000" b="1">
              <a:solidFill>
                <a:srgbClr val="FFFFFF"/>
              </a:solidFill>
              <a:ea typeface="ＭＳ Ｐゴシック" pitchFamily="-1" charset="-128"/>
              <a:cs typeface="Arial" panose="020B0604020202020204" pitchFamily="34" charset="0"/>
            </a:endParaRPr>
          </a:p>
        </p:txBody>
      </p:sp>
      <p:pic>
        <p:nvPicPr>
          <p:cNvPr id="11" name="Picture 10">
            <a:extLst>
              <a:ext uri="{FF2B5EF4-FFF2-40B4-BE49-F238E27FC236}">
                <a16:creationId xmlns:a16="http://schemas.microsoft.com/office/drawing/2014/main" id="{26C1FBAE-12D0-4352-B109-A1573DC349D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499367" y="1518996"/>
            <a:ext cx="240497" cy="258395"/>
          </a:xfrm>
          <a:prstGeom prst="rect">
            <a:avLst/>
          </a:prstGeom>
        </p:spPr>
      </p:pic>
      <p:sp>
        <p:nvSpPr>
          <p:cNvPr id="12" name="Isosceles Triangle 11">
            <a:extLst>
              <a:ext uri="{FF2B5EF4-FFF2-40B4-BE49-F238E27FC236}">
                <a16:creationId xmlns:a16="http://schemas.microsoft.com/office/drawing/2014/main" id="{06FA07DA-237B-4CD0-A0A4-2111FCB63C68}"/>
              </a:ext>
            </a:extLst>
          </p:cNvPr>
          <p:cNvSpPr>
            <a:spLocks/>
          </p:cNvSpPr>
          <p:nvPr/>
        </p:nvSpPr>
        <p:spPr bwMode="auto">
          <a:xfrm rot="5400000">
            <a:off x="5556759" y="127052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pic>
        <p:nvPicPr>
          <p:cNvPr id="13" name="Picture 12">
            <a:extLst>
              <a:ext uri="{FF2B5EF4-FFF2-40B4-BE49-F238E27FC236}">
                <a16:creationId xmlns:a16="http://schemas.microsoft.com/office/drawing/2014/main" id="{9E5CDE15-8AAD-48A6-88B7-E8DECA5B06A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07943" y="1535366"/>
            <a:ext cx="240497" cy="258395"/>
          </a:xfrm>
          <a:prstGeom prst="rect">
            <a:avLst/>
          </a:prstGeom>
        </p:spPr>
      </p:pic>
      <p:sp>
        <p:nvSpPr>
          <p:cNvPr id="14" name="Isosceles Triangle 13">
            <a:extLst>
              <a:ext uri="{FF2B5EF4-FFF2-40B4-BE49-F238E27FC236}">
                <a16:creationId xmlns:a16="http://schemas.microsoft.com/office/drawing/2014/main" id="{D5A2D285-969F-41FF-A651-CB4873ECDB53}"/>
              </a:ext>
            </a:extLst>
          </p:cNvPr>
          <p:cNvSpPr>
            <a:spLocks/>
          </p:cNvSpPr>
          <p:nvPr/>
        </p:nvSpPr>
        <p:spPr bwMode="auto">
          <a:xfrm rot="5400000">
            <a:off x="7765335"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pic>
        <p:nvPicPr>
          <p:cNvPr id="15" name="Picture 14">
            <a:extLst>
              <a:ext uri="{FF2B5EF4-FFF2-40B4-BE49-F238E27FC236}">
                <a16:creationId xmlns:a16="http://schemas.microsoft.com/office/drawing/2014/main" id="{37AF571A-E3E5-4681-9984-02413ECC833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5909" y="1535366"/>
            <a:ext cx="240497" cy="258395"/>
          </a:xfrm>
          <a:prstGeom prst="rect">
            <a:avLst/>
          </a:prstGeom>
        </p:spPr>
      </p:pic>
      <p:sp>
        <p:nvSpPr>
          <p:cNvPr id="16" name="Isosceles Triangle 15">
            <a:extLst>
              <a:ext uri="{FF2B5EF4-FFF2-40B4-BE49-F238E27FC236}">
                <a16:creationId xmlns:a16="http://schemas.microsoft.com/office/drawing/2014/main" id="{995D1170-80E8-4EB6-A5BA-EAD1B9EADEB6}"/>
              </a:ext>
            </a:extLst>
          </p:cNvPr>
          <p:cNvSpPr>
            <a:spLocks/>
          </p:cNvSpPr>
          <p:nvPr/>
        </p:nvSpPr>
        <p:spPr bwMode="auto">
          <a:xfrm rot="5400000">
            <a:off x="9973301"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Helvetica Neue Light"/>
            </a:endParaRPr>
          </a:p>
        </p:txBody>
      </p:sp>
      <p:sp>
        <p:nvSpPr>
          <p:cNvPr id="17" name="Rectangle 16">
            <a:extLst>
              <a:ext uri="{FF2B5EF4-FFF2-40B4-BE49-F238E27FC236}">
                <a16:creationId xmlns:a16="http://schemas.microsoft.com/office/drawing/2014/main" id="{38143A20-473E-4AAE-ACDA-C1885CFA36AA}"/>
              </a:ext>
            </a:extLst>
          </p:cNvPr>
          <p:cNvSpPr/>
          <p:nvPr/>
        </p:nvSpPr>
        <p:spPr>
          <a:xfrm>
            <a:off x="1365471" y="300257"/>
            <a:ext cx="1289849" cy="599641"/>
          </a:xfrm>
          <a:prstGeom prst="rect">
            <a:avLst/>
          </a:prstGeom>
          <a:solidFill>
            <a:srgbClr val="DEB3A8"/>
          </a:solidFill>
          <a:ln w="12700" cap="flat" cmpd="sng" algn="ctr">
            <a:noFill/>
            <a:prstDash val="solid"/>
            <a:miter lim="800000"/>
          </a:ln>
          <a:effectLst/>
        </p:spPr>
        <p:txBody>
          <a:bodyPr rtlCol="0" anchor="b"/>
          <a:lstStyle/>
          <a:p>
            <a:pPr marL="387341" indent="-387341" algn="ctr" defTabSz="1219170" eaLnBrk="0" fontAlgn="base" hangingPunct="0">
              <a:spcBef>
                <a:spcPct val="0"/>
              </a:spcBef>
              <a:spcAft>
                <a:spcPct val="0"/>
              </a:spcAft>
            </a:pPr>
            <a:r>
              <a:rPr lang="en-US" sz="1400" b="1" kern="0">
                <a:solidFill>
                  <a:srgbClr val="FFFFFF"/>
                </a:solidFill>
                <a:cs typeface="Arial" panose="020B0604020202020204" pitchFamily="34" charset="0"/>
              </a:rPr>
              <a:t>CURRENT </a:t>
            </a:r>
          </a:p>
        </p:txBody>
      </p:sp>
      <p:pic>
        <p:nvPicPr>
          <p:cNvPr id="19" name="Graphic 18" descr="Watch">
            <a:extLst>
              <a:ext uri="{FF2B5EF4-FFF2-40B4-BE49-F238E27FC236}">
                <a16:creationId xmlns:a16="http://schemas.microsoft.com/office/drawing/2014/main" id="{146D51D0-2E17-4E7E-BBB8-C3D7046932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93001" y="314529"/>
            <a:ext cx="266705" cy="276734"/>
          </a:xfrm>
          <a:prstGeom prst="rect">
            <a:avLst/>
          </a:prstGeom>
        </p:spPr>
      </p:pic>
      <p:sp>
        <p:nvSpPr>
          <p:cNvPr id="24" name="Rectangle 23">
            <a:extLst>
              <a:ext uri="{FF2B5EF4-FFF2-40B4-BE49-F238E27FC236}">
                <a16:creationId xmlns:a16="http://schemas.microsoft.com/office/drawing/2014/main" id="{50D641BD-2480-4263-A69F-B43A2B83591D}"/>
              </a:ext>
            </a:extLst>
          </p:cNvPr>
          <p:cNvSpPr/>
          <p:nvPr/>
        </p:nvSpPr>
        <p:spPr>
          <a:xfrm>
            <a:off x="6856255" y="288926"/>
            <a:ext cx="1297463" cy="629493"/>
          </a:xfrm>
          <a:prstGeom prst="rect">
            <a:avLst/>
          </a:prstGeom>
          <a:solidFill>
            <a:srgbClr val="A0B266">
              <a:lumMod val="75000"/>
            </a:srgbClr>
          </a:solidFill>
          <a:ln w="12700" cap="flat" cmpd="sng" algn="ctr">
            <a:noFill/>
            <a:prstDash val="solid"/>
            <a:miter lim="800000"/>
          </a:ln>
          <a:effectLst/>
        </p:spPr>
        <p:txBody>
          <a:bodyPr rtlCol="0" anchor="b"/>
          <a:lstStyle/>
          <a:p>
            <a:pPr marL="387341" marR="0" lvl="0" indent="-387341" algn="ctr" defTabSz="121917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cs typeface="Arial" panose="020B0604020202020204" pitchFamily="34" charset="0"/>
              </a:rPr>
              <a:t>DESIRED </a:t>
            </a:r>
          </a:p>
        </p:txBody>
      </p:sp>
      <p:sp>
        <p:nvSpPr>
          <p:cNvPr id="25" name="Rectangle 24">
            <a:extLst>
              <a:ext uri="{FF2B5EF4-FFF2-40B4-BE49-F238E27FC236}">
                <a16:creationId xmlns:a16="http://schemas.microsoft.com/office/drawing/2014/main" id="{0BDA61AE-03DB-40C7-8147-9714CE3C8967}"/>
              </a:ext>
            </a:extLst>
          </p:cNvPr>
          <p:cNvSpPr/>
          <p:nvPr/>
        </p:nvSpPr>
        <p:spPr>
          <a:xfrm>
            <a:off x="8153718" y="300965"/>
            <a:ext cx="3893769" cy="611694"/>
          </a:xfrm>
          <a:prstGeom prst="rect">
            <a:avLst/>
          </a:prstGeom>
          <a:solidFill>
            <a:srgbClr val="A0B266">
              <a:lumMod val="20000"/>
              <a:lumOff val="80000"/>
              <a:alpha val="87000"/>
            </a:srgbClr>
          </a:solidFill>
          <a:ln w="12700" cap="flat" cmpd="sng" algn="ctr">
            <a:noFill/>
            <a:prstDash val="solid"/>
            <a:miter lim="800000"/>
          </a:ln>
          <a:effectLst/>
        </p:spPr>
        <p:txBody>
          <a:bodyPr rtlCol="0" anchor="ctr"/>
          <a:lstStyle/>
          <a:p>
            <a:pPr marL="380990" marR="0" lvl="0" indent="-264577" defTabSz="121917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cs typeface="Arial" panose="020B0604020202020204" pitchFamily="34" charset="0"/>
              </a:rPr>
              <a:t>Tries JYSELECA with some patients</a:t>
            </a:r>
          </a:p>
          <a:p>
            <a:pPr marL="380990" marR="0" lvl="0" indent="-264577" defTabSz="121917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cs typeface="Arial" panose="020B0604020202020204" pitchFamily="34" charset="0"/>
              </a:rPr>
              <a:t>(After they have gained experience) Expand JYSELECA use in a wider range of patients in preference to other JAKs</a:t>
            </a:r>
          </a:p>
        </p:txBody>
      </p:sp>
      <p:pic>
        <p:nvPicPr>
          <p:cNvPr id="26" name="Picture 25">
            <a:extLst>
              <a:ext uri="{FF2B5EF4-FFF2-40B4-BE49-F238E27FC236}">
                <a16:creationId xmlns:a16="http://schemas.microsoft.com/office/drawing/2014/main" id="{22D3A026-9814-49A1-960A-3FD72F4603DB}"/>
              </a:ext>
            </a:extLst>
          </p:cNvPr>
          <p:cNvPicPr>
            <a:picLocks noChangeAspect="1"/>
          </p:cNvPicPr>
          <p:nvPr/>
        </p:nvPicPr>
        <p:blipFill>
          <a:blip r:embed="rId5">
            <a:duotone>
              <a:prstClr val="black"/>
              <a:srgbClr val="FFFFFF">
                <a:tint val="45000"/>
                <a:satMod val="400000"/>
              </a:srgbClr>
            </a:duotone>
            <a:extLst>
              <a:ext uri="{BEBA8EAE-BF5A-486C-A8C5-ECC9F3942E4B}">
                <a14:imgProps xmlns:a14="http://schemas.microsoft.com/office/drawing/2010/main">
                  <a14:imgLayer r:embed="rId6">
                    <a14:imgEffect>
                      <a14:brightnessContrast bright="100000" contrast="100000"/>
                    </a14:imgEffect>
                  </a14:imgLayer>
                </a14:imgProps>
              </a:ext>
            </a:extLst>
          </a:blip>
          <a:stretch>
            <a:fillRect/>
          </a:stretch>
        </p:blipFill>
        <p:spPr>
          <a:xfrm>
            <a:off x="7413358" y="350917"/>
            <a:ext cx="265365" cy="265364"/>
          </a:xfrm>
          <a:prstGeom prst="rect">
            <a:avLst/>
          </a:prstGeom>
        </p:spPr>
      </p:pic>
      <p:sp>
        <p:nvSpPr>
          <p:cNvPr id="28" name="Rectangle 27">
            <a:extLst>
              <a:ext uri="{FF2B5EF4-FFF2-40B4-BE49-F238E27FC236}">
                <a16:creationId xmlns:a16="http://schemas.microsoft.com/office/drawing/2014/main" id="{336542F8-2BCE-419C-A3BA-FB8DB765B49B}"/>
              </a:ext>
            </a:extLst>
          </p:cNvPr>
          <p:cNvSpPr/>
          <p:nvPr/>
        </p:nvSpPr>
        <p:spPr>
          <a:xfrm>
            <a:off x="2662949" y="303004"/>
            <a:ext cx="3632658" cy="599642"/>
          </a:xfrm>
          <a:prstGeom prst="rect">
            <a:avLst/>
          </a:prstGeom>
          <a:solidFill>
            <a:srgbClr val="DEB3A8">
              <a:lumMod val="50000"/>
              <a:alpha val="7000"/>
            </a:srgbClr>
          </a:solidFill>
          <a:ln w="12700" cap="flat" cmpd="sng" algn="ctr">
            <a:noFill/>
            <a:prstDash val="solid"/>
            <a:miter lim="800000"/>
          </a:ln>
          <a:effectLst/>
        </p:spPr>
        <p:txBody>
          <a:bodyPr rtlCol="0" anchor="ctr"/>
          <a:lstStyle/>
          <a:p>
            <a:pPr marL="237061" marR="0" lvl="0" indent="-237061" defTabSz="121917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ea typeface="Helvetica Neue Light"/>
                <a:cs typeface="Arial" panose="020B0604020202020204" pitchFamily="34" charset="0"/>
              </a:rPr>
              <a:t>Uses a very broad spectrum of products including JAKs</a:t>
            </a:r>
          </a:p>
          <a:p>
            <a:pPr marL="237061" marR="0" lvl="0" indent="-237061" defTabSz="121917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ea typeface="Helvetica Neue Light"/>
                <a:cs typeface="Arial" panose="020B0604020202020204" pitchFamily="34" charset="0"/>
              </a:rPr>
              <a:t>Uses very recently launched products </a:t>
            </a:r>
          </a:p>
          <a:p>
            <a:pPr marL="237061" marR="0" lvl="0" indent="-237061" defTabSz="121917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ea typeface="Helvetica Neue Light"/>
                <a:cs typeface="Arial" panose="020B0604020202020204" pitchFamily="34" charset="0"/>
              </a:rPr>
              <a:t>Able to talk extensively about new and pipeline treatments</a:t>
            </a:r>
          </a:p>
          <a:p>
            <a:pPr marL="237061" marR="0" lvl="0" indent="-237061" defTabSz="121917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ea typeface="Helvetica Neue Light"/>
                <a:cs typeface="Arial" panose="020B0604020202020204" pitchFamily="34" charset="0"/>
              </a:rPr>
              <a:t>Willing to act ahead of guidelines</a:t>
            </a:r>
          </a:p>
        </p:txBody>
      </p:sp>
      <p:cxnSp>
        <p:nvCxnSpPr>
          <p:cNvPr id="30" name="Straight Connector 29">
            <a:extLst>
              <a:ext uri="{FF2B5EF4-FFF2-40B4-BE49-F238E27FC236}">
                <a16:creationId xmlns:a16="http://schemas.microsoft.com/office/drawing/2014/main" id="{8EB286A5-8DE6-4319-88B7-F3FBD408DE95}"/>
              </a:ext>
            </a:extLst>
          </p:cNvPr>
          <p:cNvCxnSpPr/>
          <p:nvPr/>
        </p:nvCxnSpPr>
        <p:spPr bwMode="auto">
          <a:xfrm>
            <a:off x="0" y="1898663"/>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09501359-DAEB-4856-9CB7-2643F2A726B3}"/>
              </a:ext>
            </a:extLst>
          </p:cNvPr>
          <p:cNvSpPr txBox="1"/>
          <p:nvPr/>
        </p:nvSpPr>
        <p:spPr>
          <a:xfrm>
            <a:off x="34083" y="332052"/>
            <a:ext cx="1289849" cy="523220"/>
          </a:xfrm>
          <a:prstGeom prst="rect">
            <a:avLst/>
          </a:prstGeom>
          <a:noFill/>
        </p:spPr>
        <p:txBody>
          <a:bodyPr wrap="square" rtlCol="0">
            <a:spAutoFit/>
          </a:bodyPr>
          <a:lstStyle/>
          <a:p>
            <a:pPr algn="r"/>
            <a:r>
              <a:rPr lang="en-GB" sz="1400" b="1">
                <a:solidFill>
                  <a:schemeClr val="tx2"/>
                </a:solidFill>
              </a:rPr>
              <a:t>Behaviour Change</a:t>
            </a:r>
          </a:p>
        </p:txBody>
      </p:sp>
      <p:sp>
        <p:nvSpPr>
          <p:cNvPr id="34" name="TextBox 33">
            <a:extLst>
              <a:ext uri="{FF2B5EF4-FFF2-40B4-BE49-F238E27FC236}">
                <a16:creationId xmlns:a16="http://schemas.microsoft.com/office/drawing/2014/main" id="{155CF336-FA55-4920-9B32-70A27D0D8BD3}"/>
              </a:ext>
            </a:extLst>
          </p:cNvPr>
          <p:cNvSpPr txBox="1"/>
          <p:nvPr/>
        </p:nvSpPr>
        <p:spPr>
          <a:xfrm>
            <a:off x="46420" y="1183781"/>
            <a:ext cx="1289849" cy="523220"/>
          </a:xfrm>
          <a:prstGeom prst="rect">
            <a:avLst/>
          </a:prstGeom>
          <a:noFill/>
        </p:spPr>
        <p:txBody>
          <a:bodyPr wrap="square" rtlCol="0">
            <a:spAutoFit/>
          </a:bodyPr>
          <a:lstStyle/>
          <a:p>
            <a:pPr algn="r"/>
            <a:r>
              <a:rPr lang="en-GB" sz="1400" b="1">
                <a:solidFill>
                  <a:schemeClr val="tx2"/>
                </a:solidFill>
              </a:rPr>
              <a:t>Adoption Stage</a:t>
            </a:r>
          </a:p>
        </p:txBody>
      </p:sp>
      <p:sp>
        <p:nvSpPr>
          <p:cNvPr id="40" name="TextBox 39">
            <a:extLst>
              <a:ext uri="{FF2B5EF4-FFF2-40B4-BE49-F238E27FC236}">
                <a16:creationId xmlns:a16="http://schemas.microsoft.com/office/drawing/2014/main" id="{52EB4B4B-5C40-4FCC-BE60-FCD997BE3B02}"/>
              </a:ext>
            </a:extLst>
          </p:cNvPr>
          <p:cNvSpPr txBox="1"/>
          <p:nvPr/>
        </p:nvSpPr>
        <p:spPr>
          <a:xfrm>
            <a:off x="1675384" y="982843"/>
            <a:ext cx="1225745" cy="261610"/>
          </a:xfrm>
          <a:prstGeom prst="rect">
            <a:avLst/>
          </a:prstGeom>
          <a:noFill/>
        </p:spPr>
        <p:txBody>
          <a:bodyPr wrap="square">
            <a:spAutoFit/>
          </a:bodyPr>
          <a:lstStyle/>
          <a:p>
            <a:pPr algn="ctr"/>
            <a:r>
              <a:rPr lang="en-GB" sz="1100" b="1">
                <a:solidFill>
                  <a:schemeClr val="tx2"/>
                </a:solidFill>
              </a:rPr>
              <a:t>Unmet Need</a:t>
            </a:r>
          </a:p>
        </p:txBody>
      </p:sp>
      <p:sp>
        <p:nvSpPr>
          <p:cNvPr id="41" name="TextBox 40">
            <a:extLst>
              <a:ext uri="{FF2B5EF4-FFF2-40B4-BE49-F238E27FC236}">
                <a16:creationId xmlns:a16="http://schemas.microsoft.com/office/drawing/2014/main" id="{E8507361-4668-47C4-B638-DD151825387B}"/>
              </a:ext>
            </a:extLst>
          </p:cNvPr>
          <p:cNvSpPr txBox="1"/>
          <p:nvPr/>
        </p:nvSpPr>
        <p:spPr>
          <a:xfrm>
            <a:off x="3922016" y="982843"/>
            <a:ext cx="1225745" cy="261610"/>
          </a:xfrm>
          <a:prstGeom prst="rect">
            <a:avLst/>
          </a:prstGeom>
          <a:noFill/>
        </p:spPr>
        <p:txBody>
          <a:bodyPr wrap="square">
            <a:spAutoFit/>
          </a:bodyPr>
          <a:lstStyle/>
          <a:p>
            <a:pPr algn="ctr"/>
            <a:r>
              <a:rPr lang="en-GB" sz="1100" b="1">
                <a:solidFill>
                  <a:schemeClr val="tx2"/>
                </a:solidFill>
              </a:rPr>
              <a:t>Research</a:t>
            </a:r>
          </a:p>
        </p:txBody>
      </p:sp>
      <p:sp>
        <p:nvSpPr>
          <p:cNvPr id="42" name="TextBox 41">
            <a:extLst>
              <a:ext uri="{FF2B5EF4-FFF2-40B4-BE49-F238E27FC236}">
                <a16:creationId xmlns:a16="http://schemas.microsoft.com/office/drawing/2014/main" id="{2B0F49DA-9F5F-4039-A628-89559720E43D}"/>
              </a:ext>
            </a:extLst>
          </p:cNvPr>
          <p:cNvSpPr txBox="1"/>
          <p:nvPr/>
        </p:nvSpPr>
        <p:spPr>
          <a:xfrm>
            <a:off x="6096000" y="982843"/>
            <a:ext cx="1225745" cy="261610"/>
          </a:xfrm>
          <a:prstGeom prst="rect">
            <a:avLst/>
          </a:prstGeom>
          <a:noFill/>
        </p:spPr>
        <p:txBody>
          <a:bodyPr wrap="square">
            <a:spAutoFit/>
          </a:bodyPr>
          <a:lstStyle/>
          <a:p>
            <a:pPr algn="ctr"/>
            <a:r>
              <a:rPr lang="en-GB" sz="1100" b="1">
                <a:solidFill>
                  <a:schemeClr val="tx2"/>
                </a:solidFill>
              </a:rPr>
              <a:t>1</a:t>
            </a:r>
            <a:r>
              <a:rPr lang="en-GB" sz="1100" b="1" baseline="30000">
                <a:solidFill>
                  <a:schemeClr val="tx2"/>
                </a:solidFill>
              </a:rPr>
              <a:t>st</a:t>
            </a:r>
            <a:r>
              <a:rPr lang="en-GB" sz="1100" b="1">
                <a:solidFill>
                  <a:schemeClr val="tx2"/>
                </a:solidFill>
              </a:rPr>
              <a:t> Rx</a:t>
            </a:r>
          </a:p>
        </p:txBody>
      </p:sp>
      <p:sp>
        <p:nvSpPr>
          <p:cNvPr id="43" name="TextBox 42">
            <a:extLst>
              <a:ext uri="{FF2B5EF4-FFF2-40B4-BE49-F238E27FC236}">
                <a16:creationId xmlns:a16="http://schemas.microsoft.com/office/drawing/2014/main" id="{949A35C6-1BBD-460C-9D75-63125215463C}"/>
              </a:ext>
            </a:extLst>
          </p:cNvPr>
          <p:cNvSpPr txBox="1"/>
          <p:nvPr/>
        </p:nvSpPr>
        <p:spPr>
          <a:xfrm>
            <a:off x="8336586" y="982843"/>
            <a:ext cx="1225745" cy="261610"/>
          </a:xfrm>
          <a:prstGeom prst="rect">
            <a:avLst/>
          </a:prstGeom>
          <a:noFill/>
        </p:spPr>
        <p:txBody>
          <a:bodyPr wrap="square">
            <a:spAutoFit/>
          </a:bodyPr>
          <a:lstStyle/>
          <a:p>
            <a:pPr algn="ctr"/>
            <a:r>
              <a:rPr lang="en-GB" sz="1100" b="1">
                <a:solidFill>
                  <a:schemeClr val="tx2"/>
                </a:solidFill>
              </a:rPr>
              <a:t>Prescribes</a:t>
            </a:r>
          </a:p>
        </p:txBody>
      </p:sp>
      <p:sp>
        <p:nvSpPr>
          <p:cNvPr id="44" name="TextBox 43">
            <a:extLst>
              <a:ext uri="{FF2B5EF4-FFF2-40B4-BE49-F238E27FC236}">
                <a16:creationId xmlns:a16="http://schemas.microsoft.com/office/drawing/2014/main" id="{19211ECC-A6F8-43B2-B7D8-942CE0B6A381}"/>
              </a:ext>
            </a:extLst>
          </p:cNvPr>
          <p:cNvSpPr txBox="1"/>
          <p:nvPr/>
        </p:nvSpPr>
        <p:spPr>
          <a:xfrm>
            <a:off x="10527268" y="966754"/>
            <a:ext cx="1225745" cy="261610"/>
          </a:xfrm>
          <a:prstGeom prst="rect">
            <a:avLst/>
          </a:prstGeom>
          <a:noFill/>
        </p:spPr>
        <p:txBody>
          <a:bodyPr wrap="square">
            <a:spAutoFit/>
          </a:bodyPr>
          <a:lstStyle/>
          <a:p>
            <a:pPr algn="ctr"/>
            <a:r>
              <a:rPr lang="en-GB" sz="1100" b="1">
                <a:solidFill>
                  <a:schemeClr val="tx2"/>
                </a:solidFill>
              </a:rPr>
              <a:t>Advocates</a:t>
            </a:r>
          </a:p>
        </p:txBody>
      </p:sp>
      <p:sp>
        <p:nvSpPr>
          <p:cNvPr id="45" name="TextBox 44">
            <a:extLst>
              <a:ext uri="{FF2B5EF4-FFF2-40B4-BE49-F238E27FC236}">
                <a16:creationId xmlns:a16="http://schemas.microsoft.com/office/drawing/2014/main" id="{BB679B7D-0627-495E-914B-5CBB4EC4B8CE}"/>
              </a:ext>
            </a:extLst>
          </p:cNvPr>
          <p:cNvSpPr txBox="1"/>
          <p:nvPr/>
        </p:nvSpPr>
        <p:spPr>
          <a:xfrm>
            <a:off x="34083" y="2210801"/>
            <a:ext cx="1289849" cy="307777"/>
          </a:xfrm>
          <a:prstGeom prst="rect">
            <a:avLst/>
          </a:prstGeom>
          <a:noFill/>
        </p:spPr>
        <p:txBody>
          <a:bodyPr wrap="square" rtlCol="0">
            <a:spAutoFit/>
          </a:bodyPr>
          <a:lstStyle>
            <a:defPPr>
              <a:defRPr lang="en-US"/>
            </a:defPPr>
            <a:lvl1pPr>
              <a:defRPr sz="1400" b="1">
                <a:solidFill>
                  <a:schemeClr val="tx2"/>
                </a:solidFill>
              </a:defRPr>
            </a:lvl1pPr>
          </a:lstStyle>
          <a:p>
            <a:pPr algn="r"/>
            <a:r>
              <a:rPr lang="en-GB"/>
              <a:t>Messages</a:t>
            </a:r>
          </a:p>
        </p:txBody>
      </p:sp>
      <p:sp>
        <p:nvSpPr>
          <p:cNvPr id="46" name="TextBox 45">
            <a:extLst>
              <a:ext uri="{FF2B5EF4-FFF2-40B4-BE49-F238E27FC236}">
                <a16:creationId xmlns:a16="http://schemas.microsoft.com/office/drawing/2014/main" id="{5EA1FAB4-ADEB-4F49-A0DA-BB153ABDC479}"/>
              </a:ext>
            </a:extLst>
          </p:cNvPr>
          <p:cNvSpPr txBox="1"/>
          <p:nvPr/>
        </p:nvSpPr>
        <p:spPr>
          <a:xfrm>
            <a:off x="-79385" y="5296553"/>
            <a:ext cx="1289849" cy="523220"/>
          </a:xfrm>
          <a:prstGeom prst="rect">
            <a:avLst/>
          </a:prstGeom>
          <a:noFill/>
        </p:spPr>
        <p:txBody>
          <a:bodyPr wrap="square" rtlCol="0">
            <a:spAutoFit/>
          </a:bodyPr>
          <a:lstStyle>
            <a:defPPr>
              <a:defRPr lang="en-US"/>
            </a:defPPr>
            <a:lvl1pPr>
              <a:defRPr sz="1400" b="1">
                <a:solidFill>
                  <a:schemeClr val="tx2"/>
                </a:solidFill>
              </a:defRPr>
            </a:lvl1pPr>
          </a:lstStyle>
          <a:p>
            <a:pPr algn="r"/>
            <a:r>
              <a:rPr lang="en-GB"/>
              <a:t>Message Source</a:t>
            </a:r>
          </a:p>
        </p:txBody>
      </p:sp>
      <p:sp>
        <p:nvSpPr>
          <p:cNvPr id="48" name="Rectangle 47">
            <a:extLst>
              <a:ext uri="{FF2B5EF4-FFF2-40B4-BE49-F238E27FC236}">
                <a16:creationId xmlns:a16="http://schemas.microsoft.com/office/drawing/2014/main" id="{1DB03DD2-5668-48D3-B00D-0650D4998297}"/>
              </a:ext>
            </a:extLst>
          </p:cNvPr>
          <p:cNvSpPr/>
          <p:nvPr/>
        </p:nvSpPr>
        <p:spPr bwMode="auto">
          <a:xfrm>
            <a:off x="1303016" y="1995186"/>
            <a:ext cx="1948068" cy="319729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800" b="1" i="1">
                <a:solidFill>
                  <a:srgbClr val="000000"/>
                </a:solidFill>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ea typeface="+mn-ea"/>
              <a:cs typeface="+mn-cs"/>
            </a:endParaRPr>
          </a:p>
          <a:p>
            <a:pPr fontAlgn="base">
              <a:spcBef>
                <a:spcPct val="0"/>
              </a:spcBef>
              <a:spcAft>
                <a:spcPct val="0"/>
              </a:spcAft>
              <a:defRPr/>
            </a:pPr>
            <a:r>
              <a:rPr lang="en-GB" sz="800" b="1">
                <a:solidFill>
                  <a:srgbClr val="A15699"/>
                </a:solidFill>
              </a:rPr>
              <a:t>Mavericks</a:t>
            </a:r>
            <a:r>
              <a:rPr lang="en-GB" sz="800">
                <a:solidFill>
                  <a:srgbClr val="000000"/>
                </a:solidFill>
              </a:rPr>
              <a:t>: </a:t>
            </a:r>
            <a:r>
              <a:rPr kumimoji="0" lang="en-US" sz="800" b="0" i="0" u="none" strike="noStrike" kern="1200" cap="none" spc="0" normalizeH="0" baseline="0" noProof="0">
                <a:ln>
                  <a:noFill/>
                </a:ln>
                <a:solidFill>
                  <a:srgbClr val="000000"/>
                </a:solidFill>
                <a:effectLst/>
                <a:uLnTx/>
                <a:uFillTx/>
                <a:ea typeface="+mn-ea"/>
                <a:cs typeface="+mn-cs"/>
              </a:rPr>
              <a:t>significant need for new treatment options – they already agree with this and are keen to try new options, </a:t>
            </a:r>
            <a:r>
              <a:rPr kumimoji="0" lang="en-US" sz="800" b="0" i="0" u="none" strike="noStrike" kern="1200" cap="none" spc="0" normalizeH="0" baseline="0" noProof="0" err="1">
                <a:ln>
                  <a:noFill/>
                </a:ln>
                <a:solidFill>
                  <a:srgbClr val="000000"/>
                </a:solidFill>
                <a:effectLst/>
                <a:uLnTx/>
                <a:uFillTx/>
                <a:ea typeface="+mn-ea"/>
                <a:cs typeface="+mn-cs"/>
              </a:rPr>
              <a:t>esp</a:t>
            </a:r>
            <a:r>
              <a:rPr kumimoji="0" lang="en-US" sz="800" b="0" i="0" u="none" strike="noStrike" kern="1200" cap="none" spc="0" normalizeH="0" baseline="0" noProof="0">
                <a:ln>
                  <a:noFill/>
                </a:ln>
                <a:solidFill>
                  <a:srgbClr val="000000"/>
                </a:solidFill>
                <a:effectLst/>
                <a:uLnTx/>
                <a:uFillTx/>
                <a:ea typeface="+mn-ea"/>
                <a:cs typeface="+mn-cs"/>
              </a:rPr>
              <a:t> if efficacy is not compromised</a:t>
            </a:r>
            <a:endParaRPr lang="en-GB" sz="800">
              <a:solidFill>
                <a:srgbClr val="000000"/>
              </a:solidFill>
            </a:endParaRPr>
          </a:p>
          <a:p>
            <a:pPr lvl="0" fontAlgn="base">
              <a:spcBef>
                <a:spcPct val="0"/>
              </a:spcBef>
              <a:spcAft>
                <a:spcPct val="0"/>
              </a:spcAft>
              <a:defRPr/>
            </a:pPr>
            <a:r>
              <a:rPr lang="en-GB" sz="800">
                <a:solidFill>
                  <a:srgbClr val="008986"/>
                </a:solidFill>
              </a:rPr>
              <a:t>Pragmatists</a:t>
            </a:r>
            <a:r>
              <a:rPr lang="en-GB" sz="800">
                <a:solidFill>
                  <a:srgbClr val="000000"/>
                </a:solidFill>
              </a:rPr>
              <a:t>: </a:t>
            </a:r>
            <a:r>
              <a:rPr lang="en-US" sz="800">
                <a:solidFill>
                  <a:srgbClr val="000000"/>
                </a:solidFill>
              </a:rPr>
              <a:t>need for more safe treatment options that do not compromise on efficacy</a:t>
            </a:r>
            <a:endParaRPr lang="en-GB" sz="800">
              <a:solidFill>
                <a:srgbClr val="000000"/>
              </a:solidFill>
            </a:endParaRPr>
          </a:p>
          <a:p>
            <a:pPr eaLnBrk="0" fontAlgn="base" hangingPunct="0">
              <a:spcBef>
                <a:spcPct val="0"/>
              </a:spcBef>
              <a:spcAft>
                <a:spcPct val="0"/>
              </a:spcAft>
              <a:defRPr/>
            </a:pPr>
            <a:r>
              <a:rPr lang="en-GB" sz="800" b="1">
                <a:solidFill>
                  <a:srgbClr val="8CA509"/>
                </a:solidFill>
              </a:rPr>
              <a:t>Compassionates</a:t>
            </a:r>
            <a:r>
              <a:rPr lang="en-GB" sz="800">
                <a:solidFill>
                  <a:srgbClr val="000000"/>
                </a:solidFill>
              </a:rPr>
              <a:t>: </a:t>
            </a:r>
            <a:r>
              <a:rPr lang="en-US" sz="800">
                <a:solidFill>
                  <a:srgbClr val="000000"/>
                </a:solidFill>
              </a:rPr>
              <a:t>focus on unmet needs from a patient perspective – less from an HCP perspective</a:t>
            </a:r>
          </a:p>
          <a:p>
            <a:pPr eaLnBrk="0" fontAlgn="base" hangingPunct="0">
              <a:spcBef>
                <a:spcPct val="0"/>
              </a:spcBef>
              <a:spcAft>
                <a:spcPct val="0"/>
              </a:spcAft>
              <a:defRPr/>
            </a:pPr>
            <a:endParaRPr kumimoji="0" lang="en-US" sz="800" b="1" i="1" u="none" strike="noStrike" kern="1200" cap="none" spc="0" normalizeH="0" baseline="0" noProof="0">
              <a:ln>
                <a:noFill/>
              </a:ln>
              <a:solidFill>
                <a:srgbClr val="000000"/>
              </a:solidFill>
              <a:effectLst/>
              <a:uLnTx/>
              <a:uFillTx/>
              <a:ea typeface="+mn-ea"/>
              <a:cs typeface="+mn-cs"/>
            </a:endParaRPr>
          </a:p>
          <a:p>
            <a:pPr eaLnBrk="0" fontAlgn="base" hangingPunct="0">
              <a:spcBef>
                <a:spcPct val="0"/>
              </a:spcBef>
              <a:spcAft>
                <a:spcPct val="0"/>
              </a:spcAft>
              <a:defRPr/>
            </a:pPr>
            <a:r>
              <a:rPr kumimoji="0" lang="en-US" sz="800" b="1" i="1" u="none" strike="noStrike" kern="1200" cap="none" spc="0" normalizeH="0" baseline="0" noProof="0">
                <a:ln>
                  <a:noFill/>
                </a:ln>
                <a:solidFill>
                  <a:srgbClr val="000000"/>
                </a:solidFill>
                <a:effectLst/>
                <a:uLnTx/>
                <a:uFillTx/>
                <a:ea typeface="+mn-ea"/>
                <a:cs typeface="+mn-cs"/>
              </a:rPr>
              <a:t>Message Topics:</a:t>
            </a:r>
          </a:p>
          <a:p>
            <a:pPr marR="0" lvl="0" algn="l" defTabSz="914400" rtl="0" eaLnBrk="0" fontAlgn="base" latinLnBrk="0" hangingPunct="0">
              <a:lnSpc>
                <a:spcPct val="100000"/>
              </a:lnSpc>
              <a:spcBef>
                <a:spcPct val="0"/>
              </a:spcBef>
              <a:spcAft>
                <a:spcPct val="0"/>
              </a:spcAft>
              <a:buClrTx/>
              <a:buSzTx/>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Unmet needs messaging : 1/3 patients are refractory, EULAR guidelines, (5messages in total)</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GB" sz="800">
                <a:solidFill>
                  <a:srgbClr val="000000"/>
                </a:solidFill>
                <a:latin typeface="Tahoma" pitchFamily="-107" charset="0"/>
              </a:rPr>
              <a:t>FAQ on </a:t>
            </a:r>
            <a:r>
              <a:rPr lang="en-GB" sz="800" err="1">
                <a:solidFill>
                  <a:srgbClr val="000000"/>
                </a:solidFill>
                <a:latin typeface="Tahoma" pitchFamily="-107" charset="0"/>
              </a:rPr>
              <a:t>CoVid</a:t>
            </a:r>
            <a:r>
              <a:rPr lang="en-GB" sz="800">
                <a:solidFill>
                  <a:srgbClr val="000000"/>
                </a:solidFill>
                <a:latin typeface="Tahoma" pitchFamily="-107" charset="0"/>
              </a:rPr>
              <a:t> impact</a:t>
            </a:r>
            <a:endParaRPr kumimoji="0" lang="en-GB" sz="800" b="0" i="0" u="none" strike="noStrike" kern="1200" cap="none" spc="0" normalizeH="0" baseline="0" noProof="0">
              <a:ln>
                <a:noFill/>
              </a:ln>
              <a:solidFill>
                <a:srgbClr val="000000"/>
              </a:solidFill>
              <a:effectLst/>
              <a:uLnTx/>
              <a:uFillTx/>
              <a:latin typeface="Tahoma" pitchFamily="-107" charset="0"/>
              <a:ea typeface="+mn-ea"/>
              <a:cs typeface="+mn-cs"/>
            </a:endParaRPr>
          </a:p>
          <a:p>
            <a:pPr eaLnBrk="0" fontAlgn="base" hangingPunct="0">
              <a:spcBef>
                <a:spcPct val="0"/>
              </a:spcBef>
              <a:spcAft>
                <a:spcPct val="0"/>
              </a:spcAft>
              <a:defRPr/>
            </a:pPr>
            <a:endParaRPr kumimoji="0" lang="en-US" sz="800" b="1" i="1" u="none" strike="noStrike" kern="1200" cap="none" spc="0" normalizeH="0" baseline="0" noProof="0">
              <a:ln>
                <a:noFill/>
              </a:ln>
              <a:solidFill>
                <a:srgbClr val="000000"/>
              </a:solidFill>
              <a:effectLst/>
              <a:uLnTx/>
              <a:uFillTx/>
              <a:ea typeface="+mn-ea"/>
              <a:cs typeface="+mn-cs"/>
            </a:endParaRPr>
          </a:p>
          <a:p>
            <a:pPr eaLnBrk="0" fontAlgn="base" hangingPunct="0">
              <a:spcBef>
                <a:spcPct val="0"/>
              </a:spcBef>
              <a:spcAft>
                <a:spcPct val="0"/>
              </a:spcAft>
              <a:defRPr/>
            </a:pPr>
            <a:endParaRPr kumimoji="0" lang="en-US" sz="800" b="1" i="1" u="none" strike="noStrike" kern="1200" cap="none" spc="0" normalizeH="0" baseline="0" noProof="0">
              <a:ln>
                <a:noFill/>
              </a:ln>
              <a:solidFill>
                <a:srgbClr val="000000"/>
              </a:solidFill>
              <a:effectLst/>
              <a:uLnTx/>
              <a:uFillTx/>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1" i="1" u="none" strike="noStrike" kern="1200" cap="none" spc="0" normalizeH="0" baseline="0" noProof="0">
              <a:ln>
                <a:noFill/>
              </a:ln>
              <a:solidFill>
                <a:srgbClr val="000000"/>
              </a:solidFill>
              <a:effectLst/>
              <a:uLnTx/>
              <a:uFillTx/>
              <a:ea typeface="+mn-ea"/>
              <a:cs typeface="+mn-cs"/>
            </a:endParaRPr>
          </a:p>
        </p:txBody>
      </p:sp>
      <p:sp>
        <p:nvSpPr>
          <p:cNvPr id="49" name="Rectangle 48">
            <a:extLst>
              <a:ext uri="{FF2B5EF4-FFF2-40B4-BE49-F238E27FC236}">
                <a16:creationId xmlns:a16="http://schemas.microsoft.com/office/drawing/2014/main" id="{0C415A8C-FD4D-48A2-A649-323E37C633D2}"/>
              </a:ext>
            </a:extLst>
          </p:cNvPr>
          <p:cNvSpPr/>
          <p:nvPr/>
        </p:nvSpPr>
        <p:spPr bwMode="auto">
          <a:xfrm>
            <a:off x="1303015" y="5296554"/>
            <a:ext cx="1932114"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lvl="0" algn="ctr" defTabSz="914400" rtl="0" eaLnBrk="0" fontAlgn="base" latinLnBrk="0" hangingPunct="0">
              <a:lnSpc>
                <a:spcPct val="100000"/>
              </a:lnSpc>
              <a:spcBef>
                <a:spcPct val="0"/>
              </a:spcBef>
              <a:spcAft>
                <a:spcPct val="0"/>
              </a:spcAft>
              <a:buClrTx/>
              <a:buSzTx/>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Please refer to Brand Content Asset Overview</a:t>
            </a:r>
            <a:endParaRPr lang="en-GB" sz="800">
              <a:solidFill>
                <a:srgbClr val="000000"/>
              </a:solidFill>
              <a:latin typeface="Tahoma" pitchFamily="-107" charset="0"/>
            </a:endParaRPr>
          </a:p>
          <a:p>
            <a:pPr marR="0" lvl="0" algn="l" defTabSz="914400" rtl="0" eaLnBrk="0" fontAlgn="base" latinLnBrk="0" hangingPunct="0">
              <a:lnSpc>
                <a:spcPct val="100000"/>
              </a:lnSpc>
              <a:spcBef>
                <a:spcPct val="0"/>
              </a:spcBef>
              <a:spcAft>
                <a:spcPct val="0"/>
              </a:spcAft>
              <a:buClrTx/>
              <a:buSzTx/>
              <a:tabLst/>
              <a:defRPr/>
            </a:pPr>
            <a:endParaRPr kumimoji="0" lang="en-GB" sz="8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51" name="Rectangle 50">
            <a:extLst>
              <a:ext uri="{FF2B5EF4-FFF2-40B4-BE49-F238E27FC236}">
                <a16:creationId xmlns:a16="http://schemas.microsoft.com/office/drawing/2014/main" id="{573AC11C-B05A-414D-90A2-B20F968AD3B8}"/>
              </a:ext>
            </a:extLst>
          </p:cNvPr>
          <p:cNvSpPr/>
          <p:nvPr/>
        </p:nvSpPr>
        <p:spPr bwMode="auto">
          <a:xfrm>
            <a:off x="3573437" y="1995186"/>
            <a:ext cx="1885612" cy="319729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800" b="1" i="1">
                <a:solidFill>
                  <a:srgbClr val="000000"/>
                </a:solidFill>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ea typeface="+mn-ea"/>
              <a:cs typeface="+mn-cs"/>
            </a:endParaRPr>
          </a:p>
          <a:p>
            <a:pPr lvl="0" fontAlgn="base">
              <a:spcBef>
                <a:spcPct val="0"/>
              </a:spcBef>
              <a:spcAft>
                <a:spcPct val="0"/>
              </a:spcAft>
              <a:defRPr/>
            </a:pPr>
            <a:r>
              <a:rPr lang="en-GB" sz="800" b="1">
                <a:solidFill>
                  <a:srgbClr val="A15699"/>
                </a:solidFill>
              </a:rPr>
              <a:t>Mavericks</a:t>
            </a:r>
            <a:r>
              <a:rPr lang="en-GB" sz="800">
                <a:solidFill>
                  <a:srgbClr val="000000"/>
                </a:solidFill>
              </a:rPr>
              <a:t>: </a:t>
            </a:r>
            <a:r>
              <a:rPr kumimoji="0" lang="en-US" sz="800" b="0" i="0" u="none" strike="noStrike" kern="1200" cap="none" spc="0" normalizeH="0" baseline="0" noProof="0">
                <a:ln>
                  <a:noFill/>
                </a:ln>
                <a:solidFill>
                  <a:srgbClr val="000000"/>
                </a:solidFill>
                <a:effectLst/>
                <a:uLnTx/>
                <a:uFillTx/>
                <a:ea typeface="+mn-ea"/>
                <a:cs typeface="+mn-cs"/>
              </a:rPr>
              <a:t>expose to full data </a:t>
            </a:r>
            <a:r>
              <a:rPr kumimoji="0" lang="en-US" sz="800" b="0" i="0" u="none" strike="noStrike" kern="1200" cap="none" spc="0" normalizeH="0" baseline="0" noProof="0" err="1">
                <a:ln>
                  <a:noFill/>
                </a:ln>
                <a:solidFill>
                  <a:srgbClr val="000000"/>
                </a:solidFill>
                <a:effectLst/>
                <a:uLnTx/>
                <a:uFillTx/>
                <a:ea typeface="+mn-ea"/>
                <a:cs typeface="+mn-cs"/>
              </a:rPr>
              <a:t>esp</a:t>
            </a:r>
            <a:r>
              <a:rPr kumimoji="0" lang="en-US" sz="800" b="0" i="0" u="none" strike="noStrike" kern="1200" cap="none" spc="0" normalizeH="0" baseline="0" noProof="0">
                <a:ln>
                  <a:noFill/>
                </a:ln>
                <a:solidFill>
                  <a:srgbClr val="000000"/>
                </a:solidFill>
                <a:effectLst/>
                <a:uLnTx/>
                <a:uFillTx/>
                <a:ea typeface="+mn-ea"/>
                <a:cs typeface="+mn-cs"/>
              </a:rPr>
              <a:t> efficacy, give opportunity to try – make it easy, but they will be interested</a:t>
            </a:r>
            <a:endParaRPr lang="en-GB" sz="800">
              <a:solidFill>
                <a:srgbClr val="000000"/>
              </a:solidFill>
            </a:endParaRPr>
          </a:p>
          <a:p>
            <a:pPr lvl="0" fontAlgn="base">
              <a:spcBef>
                <a:spcPct val="0"/>
              </a:spcBef>
              <a:spcAft>
                <a:spcPct val="0"/>
              </a:spcAft>
              <a:defRPr/>
            </a:pPr>
            <a:r>
              <a:rPr lang="en-GB" sz="800">
                <a:solidFill>
                  <a:srgbClr val="008986"/>
                </a:solidFill>
              </a:rPr>
              <a:t>Pragmatists</a:t>
            </a:r>
            <a:r>
              <a:rPr lang="en-GB" sz="800">
                <a:solidFill>
                  <a:srgbClr val="000000"/>
                </a:solidFill>
              </a:rPr>
              <a:t>: </a:t>
            </a:r>
            <a:r>
              <a:rPr lang="en-US" sz="800">
                <a:solidFill>
                  <a:srgbClr val="000000"/>
                </a:solidFill>
              </a:rPr>
              <a:t>expose to full data incl safety, ref trusted peers/colleagues and hands on experience</a:t>
            </a:r>
            <a:endParaRPr lang="en-GB" sz="800">
              <a:solidFill>
                <a:srgbClr val="000000"/>
              </a:solidFill>
            </a:endParaRPr>
          </a:p>
          <a:p>
            <a:pPr eaLnBrk="0" fontAlgn="base" hangingPunct="0">
              <a:spcBef>
                <a:spcPct val="0"/>
              </a:spcBef>
              <a:spcAft>
                <a:spcPct val="0"/>
              </a:spcAft>
              <a:defRPr/>
            </a:pPr>
            <a:r>
              <a:rPr lang="en-GB" sz="800" b="1">
                <a:solidFill>
                  <a:srgbClr val="8CA509"/>
                </a:solidFill>
              </a:rPr>
              <a:t>Compassionates</a:t>
            </a:r>
            <a:r>
              <a:rPr lang="en-GB" sz="800">
                <a:solidFill>
                  <a:srgbClr val="000000"/>
                </a:solidFill>
              </a:rPr>
              <a:t>: </a:t>
            </a:r>
            <a:r>
              <a:rPr lang="en-US" sz="800">
                <a:solidFill>
                  <a:srgbClr val="000000"/>
                </a:solidFill>
              </a:rPr>
              <a:t>KOL/Peer/trusted source perspectives on JYS safety and simplicity – ‘permission to try’</a:t>
            </a:r>
            <a:endParaRPr kumimoji="0" lang="en-US" sz="800" b="1" i="1" u="none" strike="noStrike" kern="1200" cap="none" spc="0" normalizeH="0" baseline="0" noProof="0">
              <a:ln>
                <a:noFill/>
              </a:ln>
              <a:solidFill>
                <a:srgbClr val="000000"/>
              </a:solidFill>
              <a:effectLst/>
              <a:uLnTx/>
              <a:uFillTx/>
              <a:ea typeface="+mn-ea"/>
              <a:cs typeface="+mn-cs"/>
            </a:endParaRPr>
          </a:p>
          <a:p>
            <a:pPr eaLnBrk="0" fontAlgn="base" hangingPunct="0">
              <a:spcBef>
                <a:spcPct val="0"/>
              </a:spcBef>
              <a:spcAft>
                <a:spcPct val="0"/>
              </a:spcAft>
              <a:defRPr/>
            </a:pPr>
            <a:endParaRPr lang="en-GB" sz="800">
              <a:solidFill>
                <a:srgbClr val="000000"/>
              </a:solidFill>
            </a:endParaRPr>
          </a:p>
          <a:p>
            <a:pPr lvl="0" eaLnBrk="0" fontAlgn="base" hangingPunct="0">
              <a:spcBef>
                <a:spcPct val="0"/>
              </a:spcBef>
              <a:spcAft>
                <a:spcPct val="0"/>
              </a:spcAft>
              <a:defRPr/>
            </a:pPr>
            <a:r>
              <a:rPr lang="en-GB" sz="800" b="1" i="1">
                <a:solidFill>
                  <a:srgbClr val="000000"/>
                </a:solidFill>
              </a:rPr>
              <a:t>Message Topics</a:t>
            </a:r>
          </a:p>
          <a:p>
            <a:pPr marL="171450" lvl="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Now available</a:t>
            </a:r>
          </a:p>
          <a:p>
            <a:pPr marL="171450" lvl="0" indent="-171450" eaLnBrk="0" fontAlgn="base" hangingPunct="0">
              <a:spcBef>
                <a:spcPct val="0"/>
              </a:spcBef>
              <a:spcAft>
                <a:spcPct val="0"/>
              </a:spcAft>
              <a:buFont typeface="Arial" panose="020B0604020202020204" pitchFamily="34" charset="0"/>
              <a:buChar char="•"/>
              <a:defRPr/>
            </a:pPr>
            <a:r>
              <a:rPr lang="en-GB" sz="800" err="1">
                <a:solidFill>
                  <a:srgbClr val="000000"/>
                </a:solidFill>
                <a:latin typeface="Tahoma" pitchFamily="-107" charset="0"/>
              </a:rPr>
              <a:t>MoA</a:t>
            </a:r>
            <a:r>
              <a:rPr lang="en-GB" sz="800">
                <a:solidFill>
                  <a:srgbClr val="000000"/>
                </a:solidFill>
                <a:latin typeface="Tahoma" pitchFamily="-107" charset="0"/>
              </a:rPr>
              <a:t> : selectivity (vs 1G)</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Comprehensive clinical evidence : 3 CT and long term data </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Strength of balance story : full strength with safety)</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Reimbursement : (to be localised)</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identification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GB" sz="800">
                <a:solidFill>
                  <a:srgbClr val="000000"/>
                </a:solidFill>
                <a:latin typeface="Tahoma" pitchFamily="-107" charset="0"/>
              </a:rPr>
              <a:t>HCP and Patient Support Service (</a:t>
            </a:r>
            <a:r>
              <a:rPr lang="en-GB" sz="800" err="1">
                <a:solidFill>
                  <a:srgbClr val="000000"/>
                </a:solidFill>
                <a:latin typeface="Tahoma" pitchFamily="-107" charset="0"/>
              </a:rPr>
              <a:t>Cpst</a:t>
            </a:r>
            <a:r>
              <a:rPr lang="en-GB" sz="800">
                <a:solidFill>
                  <a:srgbClr val="000000"/>
                </a:solidFill>
                <a:latin typeface="Tahoma" pitchFamily="-107" charset="0"/>
              </a:rPr>
              <a:t>) / to be localised)</a:t>
            </a:r>
          </a:p>
          <a:p>
            <a:pPr lvl="0" eaLnBrk="0" fontAlgn="base" hangingPunct="0">
              <a:spcBef>
                <a:spcPct val="0"/>
              </a:spcBef>
              <a:spcAft>
                <a:spcPct val="0"/>
              </a:spcAft>
              <a:defRPr/>
            </a:pPr>
            <a:endParaRPr lang="en-GB" sz="800" b="1" i="1">
              <a:solidFill>
                <a:srgbClr val="000000"/>
              </a:solidFill>
            </a:endParaRPr>
          </a:p>
          <a:p>
            <a:pPr lvl="0" eaLnBrk="0" fontAlgn="base" hangingPunct="0">
              <a:spcBef>
                <a:spcPct val="0"/>
              </a:spcBef>
              <a:spcAft>
                <a:spcPct val="0"/>
              </a:spcAft>
              <a:defRPr/>
            </a:pPr>
            <a:endParaRPr lang="en-GB" sz="80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ea typeface="+mn-ea"/>
              <a:cs typeface="+mn-cs"/>
            </a:endParaRPr>
          </a:p>
        </p:txBody>
      </p:sp>
      <p:sp>
        <p:nvSpPr>
          <p:cNvPr id="52" name="Rectangle 51">
            <a:extLst>
              <a:ext uri="{FF2B5EF4-FFF2-40B4-BE49-F238E27FC236}">
                <a16:creationId xmlns:a16="http://schemas.microsoft.com/office/drawing/2014/main" id="{563E93E8-1DE4-43B1-93F8-59F269570D12}"/>
              </a:ext>
            </a:extLst>
          </p:cNvPr>
          <p:cNvSpPr/>
          <p:nvPr/>
        </p:nvSpPr>
        <p:spPr bwMode="auto">
          <a:xfrm>
            <a:off x="3579607" y="5296553"/>
            <a:ext cx="1879442"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eaLnBrk="0" fontAlgn="base" hangingPunct="0">
              <a:spcBef>
                <a:spcPct val="0"/>
              </a:spcBef>
              <a:spcAft>
                <a:spcPct val="0"/>
              </a:spcAft>
              <a:defRPr/>
            </a:pPr>
            <a:r>
              <a:rPr lang="en-GB" sz="800">
                <a:solidFill>
                  <a:srgbClr val="000000"/>
                </a:solidFill>
                <a:latin typeface="Tahoma" pitchFamily="-107" charset="0"/>
              </a:rPr>
              <a:t>Please refer to Brand Content Asset Overview</a:t>
            </a:r>
            <a:endParaRPr kumimoji="0" lang="en-GB" sz="800" b="0" i="0" u="none" strike="noStrike" kern="1200" cap="none" spc="0" normalizeH="0" baseline="0" noProof="0">
              <a:ln>
                <a:noFill/>
              </a:ln>
              <a:solidFill>
                <a:srgbClr val="000000"/>
              </a:solidFill>
              <a:effectLst/>
              <a:uLnTx/>
              <a:uFillTx/>
              <a:latin typeface="Tahoma" pitchFamily="-107"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ea typeface="+mn-ea"/>
              <a:cs typeface="+mn-cs"/>
            </a:endParaRPr>
          </a:p>
        </p:txBody>
      </p:sp>
      <p:sp>
        <p:nvSpPr>
          <p:cNvPr id="54" name="Rectangle 53">
            <a:extLst>
              <a:ext uri="{FF2B5EF4-FFF2-40B4-BE49-F238E27FC236}">
                <a16:creationId xmlns:a16="http://schemas.microsoft.com/office/drawing/2014/main" id="{CA5921CA-6D55-464A-AE73-82896FBC9F4E}"/>
              </a:ext>
            </a:extLst>
          </p:cNvPr>
          <p:cNvSpPr/>
          <p:nvPr/>
        </p:nvSpPr>
        <p:spPr bwMode="auto">
          <a:xfrm>
            <a:off x="5781404" y="2010861"/>
            <a:ext cx="1879442" cy="317298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800" b="1" i="1">
                <a:solidFill>
                  <a:srgbClr val="000000"/>
                </a:solidFill>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ea typeface="+mn-ea"/>
              <a:cs typeface="+mn-cs"/>
            </a:endParaRPr>
          </a:p>
          <a:p>
            <a:pPr lvl="0" fontAlgn="base">
              <a:spcBef>
                <a:spcPct val="0"/>
              </a:spcBef>
              <a:spcAft>
                <a:spcPct val="0"/>
              </a:spcAft>
              <a:defRPr/>
            </a:pPr>
            <a:r>
              <a:rPr lang="en-GB" sz="800" b="1">
                <a:solidFill>
                  <a:srgbClr val="A15699"/>
                </a:solidFill>
              </a:rPr>
              <a:t>Mavericks</a:t>
            </a:r>
            <a:r>
              <a:rPr lang="en-GB" sz="800">
                <a:solidFill>
                  <a:srgbClr val="000000"/>
                </a:solidFill>
              </a:rPr>
              <a:t>: </a:t>
            </a:r>
            <a:r>
              <a:rPr lang="en-US" sz="800">
                <a:solidFill>
                  <a:srgbClr val="000000"/>
                </a:solidFill>
              </a:rPr>
              <a:t>reinforce experience, share additional data freely, seed need to share with others</a:t>
            </a:r>
            <a:endParaRPr lang="en-GB" sz="800">
              <a:solidFill>
                <a:srgbClr val="000000"/>
              </a:solidFill>
            </a:endParaRPr>
          </a:p>
          <a:p>
            <a:pPr lvl="0" fontAlgn="base">
              <a:spcBef>
                <a:spcPct val="0"/>
              </a:spcBef>
              <a:spcAft>
                <a:spcPct val="0"/>
              </a:spcAft>
              <a:defRPr/>
            </a:pPr>
            <a:r>
              <a:rPr lang="en-GB" sz="800">
                <a:solidFill>
                  <a:srgbClr val="008986"/>
                </a:solidFill>
              </a:rPr>
              <a:t>Pragmatists</a:t>
            </a:r>
            <a:r>
              <a:rPr lang="en-GB" sz="800">
                <a:solidFill>
                  <a:srgbClr val="000000"/>
                </a:solidFill>
              </a:rPr>
              <a:t>: </a:t>
            </a:r>
            <a:r>
              <a:rPr lang="en-US" sz="800">
                <a:solidFill>
                  <a:srgbClr val="000000"/>
                </a:solidFill>
              </a:rPr>
              <a:t>advocate trial and follow up re experience and expansion of trial use</a:t>
            </a:r>
            <a:endParaRPr lang="en-GB" sz="800">
              <a:solidFill>
                <a:srgbClr val="000000"/>
              </a:solidFill>
            </a:endParaRPr>
          </a:p>
          <a:p>
            <a:pPr eaLnBrk="0" fontAlgn="base" hangingPunct="0">
              <a:spcBef>
                <a:spcPct val="0"/>
              </a:spcBef>
              <a:spcAft>
                <a:spcPct val="0"/>
              </a:spcAft>
              <a:defRPr/>
            </a:pPr>
            <a:r>
              <a:rPr lang="en-GB" sz="800" b="1">
                <a:solidFill>
                  <a:srgbClr val="8CA509"/>
                </a:solidFill>
              </a:rPr>
              <a:t>Compassionates</a:t>
            </a:r>
            <a:r>
              <a:rPr lang="en-GB" sz="800">
                <a:solidFill>
                  <a:srgbClr val="000000"/>
                </a:solidFill>
              </a:rPr>
              <a:t>: </a:t>
            </a:r>
            <a:r>
              <a:rPr lang="en-US" sz="800">
                <a:solidFill>
                  <a:srgbClr val="000000"/>
                </a:solidFill>
              </a:rPr>
              <a:t>share/encourage patient feedback, patient perspectives, PIO</a:t>
            </a:r>
            <a:endParaRPr lang="en-GB" sz="800">
              <a:solidFill>
                <a:srgbClr val="000000"/>
              </a:solidFill>
            </a:endParaRPr>
          </a:p>
          <a:p>
            <a:pPr eaLnBrk="0" fontAlgn="base" hangingPunct="0">
              <a:spcBef>
                <a:spcPct val="0"/>
              </a:spcBef>
              <a:spcAft>
                <a:spcPct val="0"/>
              </a:spcAft>
              <a:defRPr/>
            </a:pPr>
            <a:endParaRPr kumimoji="0" lang="en-GB" sz="800" b="1" i="1" u="none" strike="noStrike" kern="1200" cap="none" spc="0" normalizeH="0" baseline="0" noProof="0">
              <a:ln>
                <a:noFill/>
              </a:ln>
              <a:solidFill>
                <a:srgbClr val="000000"/>
              </a:solidFill>
              <a:effectLst/>
              <a:uLnTx/>
              <a:uFillTx/>
              <a:ea typeface="+mn-ea"/>
              <a:cs typeface="+mn-cs"/>
            </a:endParaRPr>
          </a:p>
          <a:p>
            <a:pPr eaLnBrk="0" fontAlgn="base" hangingPunct="0">
              <a:spcBef>
                <a:spcPct val="0"/>
              </a:spcBef>
              <a:spcAft>
                <a:spcPct val="0"/>
              </a:spcAft>
              <a:defRPr/>
            </a:pPr>
            <a:r>
              <a:rPr kumimoji="0" lang="en-GB" sz="800" b="1" i="1" u="none" strike="noStrike" kern="1200" cap="none" spc="0" normalizeH="0" baseline="0" noProof="0">
                <a:ln>
                  <a:noFill/>
                </a:ln>
                <a:solidFill>
                  <a:srgbClr val="000000"/>
                </a:solidFill>
                <a:effectLst/>
                <a:uLnTx/>
                <a:uFillTx/>
                <a:ea typeface="+mn-ea"/>
                <a:cs typeface="+mn-cs"/>
              </a:rPr>
              <a:t>Message Topics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Efficacy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GB" sz="800">
                <a:solidFill>
                  <a:srgbClr val="000000"/>
                </a:solidFill>
                <a:latin typeface="Tahoma" pitchFamily="-107" charset="0"/>
              </a:rPr>
              <a:t>Safety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Profiles</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Patient identification</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Corporate support</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HCP and Patient Support Service</a:t>
            </a:r>
            <a:endParaRPr kumimoji="0" lang="en-US" sz="800" b="1" i="1" u="none" strike="noStrike" kern="1200" cap="none" spc="0" normalizeH="0" baseline="0" noProof="0">
              <a:ln>
                <a:noFill/>
              </a:ln>
              <a:solidFill>
                <a:srgbClr val="000000"/>
              </a:solidFill>
              <a:effectLst/>
              <a:uLnTx/>
              <a:uFillTx/>
              <a:ea typeface="+mn-ea"/>
              <a:cs typeface="+mn-cs"/>
            </a:endParaRPr>
          </a:p>
          <a:p>
            <a:pPr lvl="0" eaLnBrk="0" fontAlgn="base" hangingPunct="0">
              <a:spcBef>
                <a:spcPct val="0"/>
              </a:spcBef>
              <a:spcAft>
                <a:spcPct val="0"/>
              </a:spcAft>
              <a:defRPr/>
            </a:pPr>
            <a:endParaRPr lang="en-GB" sz="800">
              <a:solidFill>
                <a:srgbClr val="000000"/>
              </a:solidFill>
            </a:endParaRPr>
          </a:p>
        </p:txBody>
      </p:sp>
      <p:sp>
        <p:nvSpPr>
          <p:cNvPr id="55" name="Rectangle 54">
            <a:extLst>
              <a:ext uri="{FF2B5EF4-FFF2-40B4-BE49-F238E27FC236}">
                <a16:creationId xmlns:a16="http://schemas.microsoft.com/office/drawing/2014/main" id="{9B85D7FB-D7FE-477F-8D8F-9EBA3E4E0D61}"/>
              </a:ext>
            </a:extLst>
          </p:cNvPr>
          <p:cNvSpPr/>
          <p:nvPr/>
        </p:nvSpPr>
        <p:spPr bwMode="auto">
          <a:xfrm>
            <a:off x="5781404" y="5312229"/>
            <a:ext cx="1879442"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eaLnBrk="0" fontAlgn="base" hangingPunct="0">
              <a:spcBef>
                <a:spcPct val="0"/>
              </a:spcBef>
              <a:spcAft>
                <a:spcPct val="0"/>
              </a:spcAft>
              <a:defRPr/>
            </a:pPr>
            <a:r>
              <a:rPr lang="en-GB" sz="800">
                <a:solidFill>
                  <a:srgbClr val="000000"/>
                </a:solidFill>
                <a:latin typeface="Tahoma" pitchFamily="-107" charset="0"/>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ea typeface="+mn-ea"/>
              <a:cs typeface="+mn-cs"/>
            </a:endParaRPr>
          </a:p>
        </p:txBody>
      </p:sp>
      <p:sp>
        <p:nvSpPr>
          <p:cNvPr id="57" name="Rectangle 56">
            <a:extLst>
              <a:ext uri="{FF2B5EF4-FFF2-40B4-BE49-F238E27FC236}">
                <a16:creationId xmlns:a16="http://schemas.microsoft.com/office/drawing/2014/main" id="{96FE5990-E0DB-43F4-8F6B-0EF6E2BC0EE0}"/>
              </a:ext>
            </a:extLst>
          </p:cNvPr>
          <p:cNvSpPr/>
          <p:nvPr/>
        </p:nvSpPr>
        <p:spPr bwMode="auto">
          <a:xfrm>
            <a:off x="7983201" y="2010862"/>
            <a:ext cx="1891780" cy="317297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800" b="1" i="1">
                <a:solidFill>
                  <a:srgbClr val="000000"/>
                </a:solidFill>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ea typeface="+mn-ea"/>
              <a:cs typeface="+mn-cs"/>
            </a:endParaRPr>
          </a:p>
          <a:p>
            <a:pPr lvl="0" fontAlgn="base">
              <a:spcBef>
                <a:spcPct val="0"/>
              </a:spcBef>
              <a:spcAft>
                <a:spcPct val="0"/>
              </a:spcAft>
              <a:defRPr/>
            </a:pPr>
            <a:r>
              <a:rPr lang="en-GB" sz="800" b="1">
                <a:solidFill>
                  <a:srgbClr val="A15699"/>
                </a:solidFill>
              </a:rPr>
              <a:t>Mavericks</a:t>
            </a:r>
            <a:r>
              <a:rPr lang="en-GB" sz="800">
                <a:solidFill>
                  <a:srgbClr val="000000"/>
                </a:solidFill>
              </a:rPr>
              <a:t>: </a:t>
            </a:r>
            <a:r>
              <a:rPr lang="en-US" sz="800">
                <a:solidFill>
                  <a:srgbClr val="000000"/>
                </a:solidFill>
              </a:rPr>
              <a:t>provide opportunities to share experience and discuss with others</a:t>
            </a:r>
            <a:endParaRPr lang="en-GB" sz="800">
              <a:solidFill>
                <a:srgbClr val="000000"/>
              </a:solidFill>
            </a:endParaRPr>
          </a:p>
          <a:p>
            <a:pPr lvl="0" fontAlgn="base">
              <a:spcBef>
                <a:spcPct val="0"/>
              </a:spcBef>
              <a:spcAft>
                <a:spcPct val="0"/>
              </a:spcAft>
              <a:defRPr/>
            </a:pPr>
            <a:r>
              <a:rPr lang="en-GB" sz="800">
                <a:solidFill>
                  <a:srgbClr val="008986"/>
                </a:solidFill>
              </a:rPr>
              <a:t>Pragmatists</a:t>
            </a:r>
            <a:r>
              <a:rPr lang="en-GB" sz="800">
                <a:solidFill>
                  <a:srgbClr val="000000"/>
                </a:solidFill>
              </a:rPr>
              <a:t>: </a:t>
            </a:r>
            <a:r>
              <a:rPr lang="en-US" sz="800">
                <a:solidFill>
                  <a:srgbClr val="000000"/>
                </a:solidFill>
              </a:rPr>
              <a:t>expand patient types as experience is gained – give different ‘pegs</a:t>
            </a:r>
            <a:endParaRPr lang="en-GB" sz="800">
              <a:solidFill>
                <a:srgbClr val="000000"/>
              </a:solidFill>
            </a:endParaRPr>
          </a:p>
          <a:p>
            <a:pPr eaLnBrk="0" fontAlgn="base" hangingPunct="0">
              <a:spcBef>
                <a:spcPct val="0"/>
              </a:spcBef>
              <a:spcAft>
                <a:spcPct val="0"/>
              </a:spcAft>
              <a:defRPr/>
            </a:pPr>
            <a:r>
              <a:rPr lang="en-GB" sz="800" b="1">
                <a:solidFill>
                  <a:srgbClr val="8CA509"/>
                </a:solidFill>
              </a:rPr>
              <a:t>Compassionates</a:t>
            </a:r>
            <a:r>
              <a:rPr lang="en-GB" sz="800">
                <a:solidFill>
                  <a:srgbClr val="000000"/>
                </a:solidFill>
              </a:rPr>
              <a:t>: Monitors feedback &amp; safety signals in JYSELECA patients</a:t>
            </a:r>
          </a:p>
          <a:p>
            <a:pPr eaLnBrk="0" fontAlgn="base" hangingPunct="0">
              <a:spcBef>
                <a:spcPct val="0"/>
              </a:spcBef>
              <a:spcAft>
                <a:spcPct val="0"/>
              </a:spcAft>
              <a:defRPr/>
            </a:pPr>
            <a:endParaRPr kumimoji="0" lang="en-GB" sz="800" b="1" i="1" u="none" strike="noStrike" kern="1200" cap="none" spc="0" normalizeH="0" baseline="0" noProof="0">
              <a:ln>
                <a:noFill/>
              </a:ln>
              <a:solidFill>
                <a:srgbClr val="000000"/>
              </a:solidFill>
              <a:effectLst/>
              <a:uLnTx/>
              <a:uFillTx/>
              <a:ea typeface="+mn-ea"/>
              <a:cs typeface="+mn-cs"/>
            </a:endParaRPr>
          </a:p>
          <a:p>
            <a:pPr eaLnBrk="0" fontAlgn="base" hangingPunct="0">
              <a:spcBef>
                <a:spcPct val="0"/>
              </a:spcBef>
              <a:spcAft>
                <a:spcPct val="0"/>
              </a:spcAft>
              <a:defRPr/>
            </a:pPr>
            <a:r>
              <a:rPr kumimoji="0" lang="en-GB" sz="800" b="1" i="1" u="none" strike="noStrike" kern="1200" cap="none" spc="0" normalizeH="0" baseline="0" noProof="0">
                <a:ln>
                  <a:noFill/>
                </a:ln>
                <a:solidFill>
                  <a:srgbClr val="000000"/>
                </a:solidFill>
                <a:effectLst/>
                <a:uLnTx/>
                <a:uFillTx/>
                <a:ea typeface="+mn-ea"/>
                <a:cs typeface="+mn-cs"/>
              </a:rPr>
              <a:t>Message Topics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Efficacy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GB" sz="800">
                <a:solidFill>
                  <a:srgbClr val="000000"/>
                </a:solidFill>
                <a:latin typeface="Tahoma" pitchFamily="-107" charset="0"/>
              </a:rPr>
              <a:t>Safety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Profiles</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Patient identification</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Corporate support</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HCP and Patient Support Service</a:t>
            </a:r>
          </a:p>
          <a:p>
            <a:pPr eaLnBrk="0" fontAlgn="base" hangingPunct="0">
              <a:spcBef>
                <a:spcPct val="0"/>
              </a:spcBef>
              <a:spcAft>
                <a:spcPct val="0"/>
              </a:spcAft>
              <a:defRPr/>
            </a:pPr>
            <a:endParaRPr kumimoji="0" lang="en-US" sz="800" b="1" i="1" u="none" strike="noStrike" kern="1200" cap="none" spc="0" normalizeH="0" baseline="0" noProof="0">
              <a:ln>
                <a:noFill/>
              </a:ln>
              <a:solidFill>
                <a:srgbClr val="000000"/>
              </a:solidFill>
              <a:effectLst/>
              <a:uLnTx/>
              <a:uFillTx/>
              <a:ea typeface="+mn-ea"/>
              <a:cs typeface="+mn-cs"/>
            </a:endParaRPr>
          </a:p>
          <a:p>
            <a:pPr lvl="0" eaLnBrk="0" fontAlgn="base" hangingPunct="0">
              <a:spcBef>
                <a:spcPct val="0"/>
              </a:spcBef>
              <a:spcAft>
                <a:spcPct val="0"/>
              </a:spcAft>
              <a:defRPr/>
            </a:pPr>
            <a:endParaRPr lang="en-GB" sz="800">
              <a:solidFill>
                <a:srgbClr val="000000"/>
              </a:solidFill>
            </a:endParaRPr>
          </a:p>
        </p:txBody>
      </p:sp>
      <p:sp>
        <p:nvSpPr>
          <p:cNvPr id="58" name="Rectangle 57">
            <a:extLst>
              <a:ext uri="{FF2B5EF4-FFF2-40B4-BE49-F238E27FC236}">
                <a16:creationId xmlns:a16="http://schemas.microsoft.com/office/drawing/2014/main" id="{C1DF2698-5B5C-4D81-A385-2034369DC544}"/>
              </a:ext>
            </a:extLst>
          </p:cNvPr>
          <p:cNvSpPr/>
          <p:nvPr/>
        </p:nvSpPr>
        <p:spPr bwMode="auto">
          <a:xfrm>
            <a:off x="7983201" y="5312229"/>
            <a:ext cx="1891780"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eaLnBrk="0" fontAlgn="base" hangingPunct="0">
              <a:spcBef>
                <a:spcPct val="0"/>
              </a:spcBef>
              <a:spcAft>
                <a:spcPct val="0"/>
              </a:spcAft>
              <a:defRPr/>
            </a:pPr>
            <a:r>
              <a:rPr lang="en-GB" sz="800">
                <a:solidFill>
                  <a:srgbClr val="000000"/>
                </a:solidFill>
                <a:latin typeface="Tahoma" pitchFamily="-107" charset="0"/>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ea typeface="+mn-ea"/>
              <a:cs typeface="+mn-cs"/>
            </a:endParaRPr>
          </a:p>
        </p:txBody>
      </p:sp>
      <p:sp>
        <p:nvSpPr>
          <p:cNvPr id="60" name="Rectangle 59">
            <a:extLst>
              <a:ext uri="{FF2B5EF4-FFF2-40B4-BE49-F238E27FC236}">
                <a16:creationId xmlns:a16="http://schemas.microsoft.com/office/drawing/2014/main" id="{F315D806-6186-4D55-AE72-A41187176853}"/>
              </a:ext>
            </a:extLst>
          </p:cNvPr>
          <p:cNvSpPr/>
          <p:nvPr/>
        </p:nvSpPr>
        <p:spPr bwMode="auto">
          <a:xfrm>
            <a:off x="10197335" y="1995186"/>
            <a:ext cx="1850151" cy="319728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800" b="1" i="1">
                <a:solidFill>
                  <a:srgbClr val="000000"/>
                </a:solidFill>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ea typeface="+mn-ea"/>
              <a:cs typeface="+mn-cs"/>
            </a:endParaRPr>
          </a:p>
          <a:p>
            <a:pPr lvl="0" fontAlgn="base">
              <a:spcBef>
                <a:spcPct val="0"/>
              </a:spcBef>
              <a:spcAft>
                <a:spcPct val="0"/>
              </a:spcAft>
              <a:defRPr/>
            </a:pPr>
            <a:r>
              <a:rPr lang="en-GB" sz="800" b="1">
                <a:solidFill>
                  <a:srgbClr val="A15699"/>
                </a:solidFill>
              </a:rPr>
              <a:t>Mavericks</a:t>
            </a:r>
            <a:r>
              <a:rPr lang="en-GB" sz="800">
                <a:solidFill>
                  <a:srgbClr val="000000"/>
                </a:solidFill>
              </a:rPr>
              <a:t>: </a:t>
            </a:r>
            <a:r>
              <a:rPr lang="en-US" sz="800">
                <a:solidFill>
                  <a:srgbClr val="000000"/>
                </a:solidFill>
              </a:rPr>
              <a:t>KOL opportunities – keeping in mind loyalty can prob not be expected</a:t>
            </a:r>
            <a:endParaRPr lang="en-GB" sz="800">
              <a:solidFill>
                <a:srgbClr val="000000"/>
              </a:solidFill>
            </a:endParaRPr>
          </a:p>
          <a:p>
            <a:pPr lvl="0" fontAlgn="base">
              <a:spcBef>
                <a:spcPct val="0"/>
              </a:spcBef>
              <a:spcAft>
                <a:spcPct val="0"/>
              </a:spcAft>
              <a:defRPr/>
            </a:pPr>
            <a:r>
              <a:rPr lang="en-GB" sz="800">
                <a:solidFill>
                  <a:srgbClr val="008986"/>
                </a:solidFill>
              </a:rPr>
              <a:t>Pragmatists</a:t>
            </a:r>
            <a:r>
              <a:rPr lang="en-GB" sz="800">
                <a:solidFill>
                  <a:srgbClr val="000000"/>
                </a:solidFill>
              </a:rPr>
              <a:t>: </a:t>
            </a:r>
            <a:r>
              <a:rPr lang="en-US" sz="800">
                <a:solidFill>
                  <a:srgbClr val="000000"/>
                </a:solidFill>
              </a:rPr>
              <a:t>consolidate experience to lead to JAK of choice ‘peg’]</a:t>
            </a:r>
            <a:endParaRPr lang="en-GB" sz="800">
              <a:solidFill>
                <a:srgbClr val="000000"/>
              </a:solidFill>
            </a:endParaRPr>
          </a:p>
          <a:p>
            <a:pPr eaLnBrk="0" fontAlgn="base" hangingPunct="0">
              <a:spcBef>
                <a:spcPct val="0"/>
              </a:spcBef>
              <a:spcAft>
                <a:spcPct val="0"/>
              </a:spcAft>
              <a:defRPr/>
            </a:pPr>
            <a:r>
              <a:rPr lang="en-GB" sz="800" b="1">
                <a:solidFill>
                  <a:srgbClr val="8CA509"/>
                </a:solidFill>
              </a:rPr>
              <a:t>Compassionates</a:t>
            </a:r>
            <a:r>
              <a:rPr lang="en-GB" sz="800">
                <a:solidFill>
                  <a:srgbClr val="000000"/>
                </a:solidFill>
              </a:rPr>
              <a:t>: </a:t>
            </a:r>
            <a:r>
              <a:rPr lang="en-US" sz="800">
                <a:solidFill>
                  <a:srgbClr val="000000"/>
                </a:solidFill>
              </a:rPr>
              <a:t>consolidate experience and </a:t>
            </a:r>
            <a:r>
              <a:rPr lang="en-US" sz="800" err="1">
                <a:solidFill>
                  <a:srgbClr val="000000"/>
                </a:solidFill>
              </a:rPr>
              <a:t>ptn</a:t>
            </a:r>
            <a:r>
              <a:rPr lang="en-US" sz="800">
                <a:solidFill>
                  <a:srgbClr val="000000"/>
                </a:solidFill>
              </a:rPr>
              <a:t> feedback to lead to JAK of choice ‘peg’ and 1L use</a:t>
            </a:r>
            <a:endParaRPr lang="en-GB" sz="800">
              <a:solidFill>
                <a:srgbClr val="000000"/>
              </a:solidFill>
            </a:endParaRPr>
          </a:p>
          <a:p>
            <a:pPr eaLnBrk="0" fontAlgn="base" hangingPunct="0">
              <a:spcBef>
                <a:spcPct val="0"/>
              </a:spcBef>
              <a:spcAft>
                <a:spcPct val="0"/>
              </a:spcAft>
              <a:defRPr/>
            </a:pPr>
            <a:endParaRPr kumimoji="0" lang="en-GB" sz="800" b="1" i="1" u="none" strike="noStrike" kern="1200" cap="none" spc="0" normalizeH="0" baseline="0" noProof="0">
              <a:ln>
                <a:noFill/>
              </a:ln>
              <a:solidFill>
                <a:srgbClr val="000000"/>
              </a:solidFill>
              <a:effectLst/>
              <a:uLnTx/>
              <a:uFillTx/>
              <a:ea typeface="+mn-ea"/>
              <a:cs typeface="+mn-cs"/>
            </a:endParaRPr>
          </a:p>
          <a:p>
            <a:pPr eaLnBrk="0" fontAlgn="base" hangingPunct="0">
              <a:spcBef>
                <a:spcPct val="0"/>
              </a:spcBef>
              <a:spcAft>
                <a:spcPct val="0"/>
              </a:spcAft>
              <a:defRPr/>
            </a:pPr>
            <a:r>
              <a:rPr kumimoji="0" lang="en-GB" sz="800" b="1" i="1" u="none" strike="noStrike" kern="1200" cap="none" spc="0" normalizeH="0" baseline="0" noProof="0">
                <a:ln>
                  <a:noFill/>
                </a:ln>
                <a:solidFill>
                  <a:srgbClr val="000000"/>
                </a:solidFill>
                <a:effectLst/>
                <a:uLnTx/>
                <a:uFillTx/>
                <a:ea typeface="+mn-ea"/>
                <a:cs typeface="+mn-cs"/>
              </a:rPr>
              <a:t>Message Topics</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Corporate support</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HCP and Patient Support Service</a:t>
            </a:r>
          </a:p>
          <a:p>
            <a:pPr marL="171450" indent="-171450" eaLnBrk="0" fontAlgn="base" hangingPunct="0">
              <a:spcBef>
                <a:spcPct val="0"/>
              </a:spcBef>
              <a:spcAft>
                <a:spcPct val="0"/>
              </a:spcAft>
              <a:buFont typeface="Arial" panose="020B0604020202020204" pitchFamily="34" charset="0"/>
              <a:buChar char="•"/>
              <a:defRPr/>
            </a:pPr>
            <a:r>
              <a:rPr lang="en-GB" sz="800">
                <a:solidFill>
                  <a:srgbClr val="000000"/>
                </a:solidFill>
                <a:latin typeface="Tahoma" pitchFamily="-107" charset="0"/>
              </a:rPr>
              <a:t>Partnership opportunities </a:t>
            </a:r>
          </a:p>
          <a:p>
            <a:pPr eaLnBrk="0" fontAlgn="base" hangingPunct="0">
              <a:spcBef>
                <a:spcPct val="0"/>
              </a:spcBef>
              <a:spcAft>
                <a:spcPct val="0"/>
              </a:spcAft>
              <a:defRPr/>
            </a:pPr>
            <a:endParaRPr kumimoji="0" lang="en-US" sz="800" b="1" i="1" u="none" strike="noStrike" kern="1200" cap="none" spc="0" normalizeH="0" baseline="0" noProof="0">
              <a:ln>
                <a:noFill/>
              </a:ln>
              <a:solidFill>
                <a:srgbClr val="000000"/>
              </a:solidFill>
              <a:effectLst/>
              <a:uLnTx/>
              <a:uFillTx/>
              <a:ea typeface="+mn-ea"/>
              <a:cs typeface="+mn-cs"/>
            </a:endParaRPr>
          </a:p>
          <a:p>
            <a:pPr lvl="0" eaLnBrk="0" fontAlgn="base" hangingPunct="0">
              <a:spcBef>
                <a:spcPct val="0"/>
              </a:spcBef>
              <a:spcAft>
                <a:spcPct val="0"/>
              </a:spcAft>
              <a:defRPr/>
            </a:pPr>
            <a:endParaRPr lang="en-GB" sz="800">
              <a:solidFill>
                <a:srgbClr val="000000"/>
              </a:solidFill>
            </a:endParaRPr>
          </a:p>
        </p:txBody>
      </p:sp>
      <p:sp>
        <p:nvSpPr>
          <p:cNvPr id="61" name="Rectangle 60">
            <a:extLst>
              <a:ext uri="{FF2B5EF4-FFF2-40B4-BE49-F238E27FC236}">
                <a16:creationId xmlns:a16="http://schemas.microsoft.com/office/drawing/2014/main" id="{961E1762-9AE7-478A-A976-02731A6484B8}"/>
              </a:ext>
            </a:extLst>
          </p:cNvPr>
          <p:cNvSpPr/>
          <p:nvPr/>
        </p:nvSpPr>
        <p:spPr bwMode="auto">
          <a:xfrm>
            <a:off x="10197335" y="5296554"/>
            <a:ext cx="1850151"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eaLnBrk="0" fontAlgn="base" hangingPunct="0">
              <a:spcBef>
                <a:spcPct val="0"/>
              </a:spcBef>
              <a:spcAft>
                <a:spcPct val="0"/>
              </a:spcAft>
              <a:defRPr/>
            </a:pPr>
            <a:r>
              <a:rPr lang="en-GB" sz="800">
                <a:solidFill>
                  <a:srgbClr val="000000"/>
                </a:solidFill>
                <a:latin typeface="Tahoma" pitchFamily="-107" charset="0"/>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ea typeface="+mn-ea"/>
              <a:cs typeface="+mn-cs"/>
            </a:endParaRPr>
          </a:p>
        </p:txBody>
      </p:sp>
      <p:sp>
        <p:nvSpPr>
          <p:cNvPr id="71" name="Arrow: Up 70">
            <a:extLst>
              <a:ext uri="{FF2B5EF4-FFF2-40B4-BE49-F238E27FC236}">
                <a16:creationId xmlns:a16="http://schemas.microsoft.com/office/drawing/2014/main" id="{90B97B70-6D9A-4DEB-AFE0-6805D77C3373}"/>
              </a:ext>
            </a:extLst>
          </p:cNvPr>
          <p:cNvSpPr/>
          <p:nvPr/>
        </p:nvSpPr>
        <p:spPr>
          <a:xfrm rot="5400000">
            <a:off x="6332799" y="280901"/>
            <a:ext cx="378549" cy="672075"/>
          </a:xfrm>
          <a:prstGeom prst="upArrow">
            <a:avLst/>
          </a:prstGeom>
          <a:gradFill>
            <a:gsLst>
              <a:gs pos="0">
                <a:srgbClr val="7B8C46"/>
              </a:gs>
              <a:gs pos="50000">
                <a:schemeClr val="accent5">
                  <a:lumMod val="40000"/>
                  <a:lumOff val="60000"/>
                </a:schemeClr>
              </a:gs>
              <a:gs pos="75000">
                <a:schemeClr val="accent5">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a:solidFill>
                <a:srgbClr val="FFFFFF"/>
              </a:solidFill>
            </a:endParaRPr>
          </a:p>
        </p:txBody>
      </p:sp>
      <p:sp>
        <p:nvSpPr>
          <p:cNvPr id="50" name="Oval 49">
            <a:extLst>
              <a:ext uri="{FF2B5EF4-FFF2-40B4-BE49-F238E27FC236}">
                <a16:creationId xmlns:a16="http://schemas.microsoft.com/office/drawing/2014/main" id="{CF547F53-2003-43CD-B782-D0A499EC877F}"/>
              </a:ext>
            </a:extLst>
          </p:cNvPr>
          <p:cNvSpPr/>
          <p:nvPr/>
        </p:nvSpPr>
        <p:spPr bwMode="auto">
          <a:xfrm>
            <a:off x="11555705" y="162164"/>
            <a:ext cx="527242" cy="565547"/>
          </a:xfrm>
          <a:prstGeom prst="ellipse">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accent1"/>
                </a:solidFill>
                <a:effectLst/>
                <a:latin typeface="Tahoma" pitchFamily="-107" charset="0"/>
              </a:rPr>
              <a:t>1</a:t>
            </a:r>
            <a:endParaRPr kumimoji="0" lang="en-GB" sz="2000" b="1" i="0" u="none" strike="noStrike" cap="none" normalizeH="0" baseline="0">
              <a:ln>
                <a:noFill/>
              </a:ln>
              <a:solidFill>
                <a:schemeClr val="accent1"/>
              </a:solidFill>
              <a:effectLst/>
              <a:latin typeface="Tahoma" pitchFamily="-107" charset="0"/>
            </a:endParaRPr>
          </a:p>
        </p:txBody>
      </p:sp>
    </p:spTree>
    <p:extLst>
      <p:ext uri="{BB962C8B-B14F-4D97-AF65-F5344CB8AC3E}">
        <p14:creationId xmlns:p14="http://schemas.microsoft.com/office/powerpoint/2010/main" val="423009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CDB5-AF31-4B0F-A965-B862AA9583B1}"/>
              </a:ext>
            </a:extLst>
          </p:cNvPr>
          <p:cNvSpPr>
            <a:spLocks noGrp="1"/>
          </p:cNvSpPr>
          <p:nvPr>
            <p:ph type="title"/>
          </p:nvPr>
        </p:nvSpPr>
        <p:spPr/>
        <p:txBody>
          <a:bodyPr/>
          <a:lstStyle/>
          <a:p>
            <a:r>
              <a:rPr lang="en-US"/>
              <a:t>Existing Content</a:t>
            </a:r>
            <a:endParaRPr lang="en-GB"/>
          </a:p>
        </p:txBody>
      </p:sp>
      <p:sp>
        <p:nvSpPr>
          <p:cNvPr id="4" name="TextBox 3">
            <a:extLst>
              <a:ext uri="{FF2B5EF4-FFF2-40B4-BE49-F238E27FC236}">
                <a16:creationId xmlns:a16="http://schemas.microsoft.com/office/drawing/2014/main" id="{0EC64B99-7108-4044-894D-EFDEE28FD34F}"/>
              </a:ext>
            </a:extLst>
          </p:cNvPr>
          <p:cNvSpPr txBox="1"/>
          <p:nvPr/>
        </p:nvSpPr>
        <p:spPr>
          <a:xfrm>
            <a:off x="760679" y="828674"/>
            <a:ext cx="10496601" cy="923330"/>
          </a:xfrm>
          <a:prstGeom prst="rect">
            <a:avLst/>
          </a:prstGeom>
          <a:noFill/>
        </p:spPr>
        <p:txBody>
          <a:bodyPr wrap="square" lIns="91440" tIns="45720" rIns="91440" bIns="45720" rtlCol="0" anchor="t">
            <a:spAutoFit/>
          </a:bodyPr>
          <a:lstStyle/>
          <a:p>
            <a:r>
              <a:rPr lang="en-GB" b="1" dirty="0">
                <a:solidFill>
                  <a:schemeClr val="bg2"/>
                </a:solidFill>
              </a:rPr>
              <a:t>Assets developed or in progress by the international team are designed to meet RA JYSELECA objectives and convey key messages.  As key messages are aimed at specific segments, </a:t>
            </a:r>
            <a:r>
              <a:rPr lang="en-GB" b="1" dirty="0">
                <a:solidFill>
                  <a:schemeClr val="accent1"/>
                </a:solidFill>
              </a:rPr>
              <a:t>assets are therefore segmented as well</a:t>
            </a:r>
            <a:r>
              <a:rPr lang="en-GB" b="1" dirty="0">
                <a:solidFill>
                  <a:schemeClr val="bg2"/>
                </a:solidFill>
              </a:rPr>
              <a:t>. </a:t>
            </a:r>
            <a:endParaRPr lang="en-GB" b="1" dirty="0">
              <a:solidFill>
                <a:srgbClr val="808080"/>
              </a:solidFill>
            </a:endParaRPr>
          </a:p>
        </p:txBody>
      </p:sp>
      <p:pic>
        <p:nvPicPr>
          <p:cNvPr id="11" name="Picture 10">
            <a:extLst>
              <a:ext uri="{FF2B5EF4-FFF2-40B4-BE49-F238E27FC236}">
                <a16:creationId xmlns:a16="http://schemas.microsoft.com/office/drawing/2014/main" id="{A4C5B1F5-1957-4E7E-916F-AE4959E73816}"/>
              </a:ext>
            </a:extLst>
          </p:cNvPr>
          <p:cNvPicPr>
            <a:picLocks noChangeAspect="1"/>
          </p:cNvPicPr>
          <p:nvPr/>
        </p:nvPicPr>
        <p:blipFill rotWithShape="1">
          <a:blip r:embed="rId2"/>
          <a:srcRect t="1417" b="5842"/>
          <a:stretch/>
        </p:blipFill>
        <p:spPr>
          <a:xfrm>
            <a:off x="77002" y="2560979"/>
            <a:ext cx="12114998" cy="2116899"/>
          </a:xfrm>
          <a:prstGeom prst="rect">
            <a:avLst/>
          </a:prstGeom>
        </p:spPr>
      </p:pic>
      <p:sp>
        <p:nvSpPr>
          <p:cNvPr id="12" name="TextBox 11">
            <a:extLst>
              <a:ext uri="{FF2B5EF4-FFF2-40B4-BE49-F238E27FC236}">
                <a16:creationId xmlns:a16="http://schemas.microsoft.com/office/drawing/2014/main" id="{82496994-CF44-4BDE-BC3A-08E30FD74B2B}"/>
              </a:ext>
            </a:extLst>
          </p:cNvPr>
          <p:cNvSpPr txBox="1"/>
          <p:nvPr/>
        </p:nvSpPr>
        <p:spPr>
          <a:xfrm>
            <a:off x="332423" y="2178016"/>
            <a:ext cx="10254298" cy="430887"/>
          </a:xfrm>
          <a:prstGeom prst="rect">
            <a:avLst/>
          </a:prstGeom>
          <a:noFill/>
        </p:spPr>
        <p:txBody>
          <a:bodyPr wrap="square" rtlCol="0">
            <a:spAutoFit/>
          </a:bodyPr>
          <a:lstStyle/>
          <a:p>
            <a:r>
              <a:rPr lang="en-US" b="1">
                <a:solidFill>
                  <a:schemeClr val="tx2"/>
                </a:solidFill>
              </a:rPr>
              <a:t>Mapping Assets to Segments &amp; Adoption Ladder Stages</a:t>
            </a:r>
          </a:p>
          <a:p>
            <a:endParaRPr lang="en-US" sz="400" b="1"/>
          </a:p>
        </p:txBody>
      </p:sp>
      <p:sp>
        <p:nvSpPr>
          <p:cNvPr id="13" name="TextBox 12">
            <a:extLst>
              <a:ext uri="{FF2B5EF4-FFF2-40B4-BE49-F238E27FC236}">
                <a16:creationId xmlns:a16="http://schemas.microsoft.com/office/drawing/2014/main" id="{A1796693-FAD9-470C-852F-6EAAD5D92FE8}"/>
              </a:ext>
            </a:extLst>
          </p:cNvPr>
          <p:cNvSpPr txBox="1"/>
          <p:nvPr/>
        </p:nvSpPr>
        <p:spPr>
          <a:xfrm>
            <a:off x="741584" y="5849794"/>
            <a:ext cx="10254298" cy="461665"/>
          </a:xfrm>
          <a:prstGeom prst="rect">
            <a:avLst/>
          </a:prstGeom>
          <a:noFill/>
        </p:spPr>
        <p:txBody>
          <a:bodyPr wrap="square" rtlCol="0">
            <a:spAutoFit/>
          </a:bodyPr>
          <a:lstStyle/>
          <a:p>
            <a:r>
              <a:rPr lang="en-US" sz="1200" i="1"/>
              <a:t>*Please note that the image above is illustrative &amp; intended to convey the process used to map content.  Content mapping has not been finalized and thus the mapping shown above is subject to change. </a:t>
            </a:r>
            <a:endParaRPr lang="en-GB" sz="1200" i="1"/>
          </a:p>
        </p:txBody>
      </p:sp>
      <p:sp>
        <p:nvSpPr>
          <p:cNvPr id="14" name="TextBox 13">
            <a:extLst>
              <a:ext uri="{FF2B5EF4-FFF2-40B4-BE49-F238E27FC236}">
                <a16:creationId xmlns:a16="http://schemas.microsoft.com/office/drawing/2014/main" id="{8095814F-E146-4029-8A8C-9D56D2B317B4}"/>
              </a:ext>
            </a:extLst>
          </p:cNvPr>
          <p:cNvSpPr txBox="1"/>
          <p:nvPr/>
        </p:nvSpPr>
        <p:spPr>
          <a:xfrm>
            <a:off x="741584" y="4772576"/>
            <a:ext cx="10254298" cy="1077218"/>
          </a:xfrm>
          <a:prstGeom prst="rect">
            <a:avLst/>
          </a:prstGeom>
          <a:noFill/>
        </p:spPr>
        <p:txBody>
          <a:bodyPr wrap="square" rtlCol="0">
            <a:spAutoFit/>
          </a:bodyPr>
          <a:lstStyle/>
          <a:p>
            <a:pPr marL="285750" indent="-285750">
              <a:buFont typeface="Arial" panose="020B0604020202020204" pitchFamily="34" charset="0"/>
              <a:buChar char="•"/>
            </a:pPr>
            <a:r>
              <a:rPr lang="en-US" sz="1600"/>
              <a:t>Currently a mapping process is underway to identify which segments are the most appropriate recipients of individual assets.  </a:t>
            </a:r>
          </a:p>
          <a:p>
            <a:pPr marL="285750" indent="-285750">
              <a:buFont typeface="Arial" panose="020B0604020202020204" pitchFamily="34" charset="0"/>
              <a:buChar char="•"/>
            </a:pPr>
            <a:r>
              <a:rPr lang="en-US" sz="1600"/>
              <a:t>This file once completed will allow for local users to search the current content library for assets based on the relevant segment &amp; adoption ladder stages they need.</a:t>
            </a:r>
            <a:endParaRPr lang="en-GB" sz="1200"/>
          </a:p>
        </p:txBody>
      </p:sp>
    </p:spTree>
    <p:extLst>
      <p:ext uri="{BB962C8B-B14F-4D97-AF65-F5344CB8AC3E}">
        <p14:creationId xmlns:p14="http://schemas.microsoft.com/office/powerpoint/2010/main" val="27517741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23EFA9C-A5BB-4CC5-ACC6-2C65EFBECE9F}"/>
              </a:ext>
            </a:extLst>
          </p:cNvPr>
          <p:cNvSpPr>
            <a:spLocks noGrp="1"/>
          </p:cNvSpPr>
          <p:nvPr>
            <p:ph type="title"/>
          </p:nvPr>
        </p:nvSpPr>
        <p:spPr>
          <a:xfrm>
            <a:off x="741584" y="260649"/>
            <a:ext cx="10623061" cy="1374476"/>
          </a:xfrm>
        </p:spPr>
        <p:txBody>
          <a:bodyPr/>
          <a:lstStyle/>
          <a:p>
            <a:r>
              <a:rPr lang="en-GB"/>
              <a:t>How do we get there: The HCP Journey Map</a:t>
            </a:r>
          </a:p>
        </p:txBody>
      </p:sp>
      <p:pic>
        <p:nvPicPr>
          <p:cNvPr id="4" name="Picture 3" descr="Graphical user interface, table&#10;&#10;Description automatically generated">
            <a:extLst>
              <a:ext uri="{FF2B5EF4-FFF2-40B4-BE49-F238E27FC236}">
                <a16:creationId xmlns:a16="http://schemas.microsoft.com/office/drawing/2014/main" id="{DB9F5E09-5BA4-40EB-BA82-081C7640C80D}"/>
              </a:ext>
            </a:extLst>
          </p:cNvPr>
          <p:cNvPicPr>
            <a:picLocks noChangeAspect="1"/>
          </p:cNvPicPr>
          <p:nvPr/>
        </p:nvPicPr>
        <p:blipFill rotWithShape="1">
          <a:blip r:embed="rId2">
            <a:extLst>
              <a:ext uri="{28A0092B-C50C-407E-A947-70E740481C1C}">
                <a14:useLocalDpi xmlns:a14="http://schemas.microsoft.com/office/drawing/2010/main" val="0"/>
              </a:ext>
            </a:extLst>
          </a:blip>
          <a:srcRect b="29050"/>
          <a:stretch/>
        </p:blipFill>
        <p:spPr>
          <a:xfrm>
            <a:off x="209149" y="1125019"/>
            <a:ext cx="8916639" cy="5263987"/>
          </a:xfrm>
          <a:prstGeom prst="rect">
            <a:avLst/>
          </a:prstGeom>
        </p:spPr>
      </p:pic>
      <p:sp>
        <p:nvSpPr>
          <p:cNvPr id="15" name="Oval 14">
            <a:extLst>
              <a:ext uri="{FF2B5EF4-FFF2-40B4-BE49-F238E27FC236}">
                <a16:creationId xmlns:a16="http://schemas.microsoft.com/office/drawing/2014/main" id="{F15127E9-7CCF-4490-8CEC-068BEE340245}"/>
              </a:ext>
            </a:extLst>
          </p:cNvPr>
          <p:cNvSpPr/>
          <p:nvPr/>
        </p:nvSpPr>
        <p:spPr bwMode="auto">
          <a:xfrm>
            <a:off x="11555705" y="162164"/>
            <a:ext cx="527242" cy="565547"/>
          </a:xfrm>
          <a:prstGeom prst="ellipse">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a:solidFill>
                  <a:schemeClr val="accent1"/>
                </a:solidFill>
                <a:latin typeface="Tahoma" pitchFamily="-107" charset="0"/>
              </a:rPr>
              <a:t>2</a:t>
            </a:r>
            <a:endParaRPr kumimoji="0" lang="en-GB" sz="2000" b="1" i="0" u="none" strike="noStrike" cap="none" normalizeH="0" baseline="0">
              <a:ln>
                <a:noFill/>
              </a:ln>
              <a:solidFill>
                <a:schemeClr val="accent1"/>
              </a:solidFill>
              <a:effectLst/>
              <a:latin typeface="Tahoma" pitchFamily="-107" charset="0"/>
            </a:endParaRPr>
          </a:p>
        </p:txBody>
      </p:sp>
      <p:sp>
        <p:nvSpPr>
          <p:cNvPr id="16" name="Rectangle 15">
            <a:extLst>
              <a:ext uri="{FF2B5EF4-FFF2-40B4-BE49-F238E27FC236}">
                <a16:creationId xmlns:a16="http://schemas.microsoft.com/office/drawing/2014/main" id="{43891D5E-682B-47B7-B523-30B91E2C858E}"/>
              </a:ext>
            </a:extLst>
          </p:cNvPr>
          <p:cNvSpPr/>
          <p:nvPr/>
        </p:nvSpPr>
        <p:spPr bwMode="auto">
          <a:xfrm>
            <a:off x="8194876" y="6007261"/>
            <a:ext cx="930912" cy="38174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i="1" u="none" strike="noStrike" cap="none" normalizeH="0" baseline="0">
                <a:ln>
                  <a:noFill/>
                </a:ln>
                <a:solidFill>
                  <a:schemeClr val="bg1"/>
                </a:solidFill>
                <a:effectLst/>
                <a:latin typeface="Tahoma" pitchFamily="-107" charset="0"/>
              </a:rPr>
              <a:t>DRAFT</a:t>
            </a:r>
            <a:endParaRPr kumimoji="0" lang="en-GB" sz="1600" i="1" u="none" strike="noStrike" cap="none" normalizeH="0" baseline="0">
              <a:ln>
                <a:noFill/>
              </a:ln>
              <a:solidFill>
                <a:schemeClr val="bg1"/>
              </a:solidFill>
              <a:effectLst/>
              <a:latin typeface="Tahoma" pitchFamily="-107" charset="0"/>
            </a:endParaRPr>
          </a:p>
        </p:txBody>
      </p:sp>
      <p:sp>
        <p:nvSpPr>
          <p:cNvPr id="7" name="Speech Bubble: Rectangle with Corners Rounded 6">
            <a:extLst>
              <a:ext uri="{FF2B5EF4-FFF2-40B4-BE49-F238E27FC236}">
                <a16:creationId xmlns:a16="http://schemas.microsoft.com/office/drawing/2014/main" id="{946A98EC-82E2-4850-91D1-DF1F4362F07F}"/>
              </a:ext>
            </a:extLst>
          </p:cNvPr>
          <p:cNvSpPr/>
          <p:nvPr/>
        </p:nvSpPr>
        <p:spPr bwMode="auto">
          <a:xfrm>
            <a:off x="9524010" y="1125019"/>
            <a:ext cx="2458841" cy="565547"/>
          </a:xfrm>
          <a:prstGeom prst="wedgeRoundRectCallout">
            <a:avLst>
              <a:gd name="adj1" fmla="val -65749"/>
              <a:gd name="adj2" fmla="val -3874"/>
              <a:gd name="adj3" fmla="val 16667"/>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a:solidFill>
                  <a:schemeClr val="bg1"/>
                </a:solidFill>
                <a:latin typeface="Tahoma" pitchFamily="-107" charset="0"/>
              </a:rPr>
              <a:t>Structured by Adoption Ladder Stage</a:t>
            </a:r>
            <a:endParaRPr kumimoji="0" lang="en-GB" sz="1200" b="1" i="0" u="none" strike="noStrike" cap="none" normalizeH="0" baseline="0">
              <a:ln>
                <a:noFill/>
              </a:ln>
              <a:solidFill>
                <a:schemeClr val="bg1"/>
              </a:solidFill>
              <a:effectLst/>
              <a:latin typeface="Tahoma" pitchFamily="-107" charset="0"/>
            </a:endParaRPr>
          </a:p>
        </p:txBody>
      </p:sp>
      <p:sp>
        <p:nvSpPr>
          <p:cNvPr id="18" name="Speech Bubble: Rectangle with Corners Rounded 17">
            <a:extLst>
              <a:ext uri="{FF2B5EF4-FFF2-40B4-BE49-F238E27FC236}">
                <a16:creationId xmlns:a16="http://schemas.microsoft.com/office/drawing/2014/main" id="{D1D45904-C5F2-477C-87E8-A8A39C6D0B4D}"/>
              </a:ext>
            </a:extLst>
          </p:cNvPr>
          <p:cNvSpPr/>
          <p:nvPr/>
        </p:nvSpPr>
        <p:spPr bwMode="auto">
          <a:xfrm>
            <a:off x="9524009" y="2147874"/>
            <a:ext cx="2458841" cy="1531809"/>
          </a:xfrm>
          <a:prstGeom prst="wedgeRoundRectCallout">
            <a:avLst>
              <a:gd name="adj1" fmla="val -72510"/>
              <a:gd name="adj2" fmla="val 37522"/>
              <a:gd name="adj3" fmla="val 16667"/>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a:solidFill>
                  <a:schemeClr val="bg1"/>
                </a:solidFill>
                <a:latin typeface="Tahoma" pitchFamily="-107" charset="0"/>
              </a:rPr>
              <a:t>Entry Point Scenarios</a:t>
            </a:r>
          </a:p>
          <a:p>
            <a:pPr marL="0" marR="0" indent="0" algn="l" defTabSz="914400" rtl="0" eaLnBrk="0" fontAlgn="base" latinLnBrk="0" hangingPunct="0">
              <a:lnSpc>
                <a:spcPct val="100000"/>
              </a:lnSpc>
              <a:spcBef>
                <a:spcPct val="0"/>
              </a:spcBef>
              <a:spcAft>
                <a:spcPct val="0"/>
              </a:spcAft>
              <a:buClrTx/>
              <a:buSzTx/>
              <a:buFontTx/>
              <a:buNone/>
              <a:tabLst/>
            </a:pPr>
            <a:r>
              <a:rPr lang="en-US" sz="1400">
                <a:solidFill>
                  <a:schemeClr val="bg1"/>
                </a:solidFill>
                <a:latin typeface="Tahoma" pitchFamily="-107" charset="0"/>
              </a:rPr>
              <a:t>Different entry-points (e.g. Existing Relationship, Digital-only) necessitate specified journeys</a:t>
            </a:r>
          </a:p>
        </p:txBody>
      </p:sp>
      <p:sp>
        <p:nvSpPr>
          <p:cNvPr id="19" name="Speech Bubble: Rectangle with Corners Rounded 18">
            <a:extLst>
              <a:ext uri="{FF2B5EF4-FFF2-40B4-BE49-F238E27FC236}">
                <a16:creationId xmlns:a16="http://schemas.microsoft.com/office/drawing/2014/main" id="{CDB8A2EA-798B-4165-91CA-629994127AD1}"/>
              </a:ext>
            </a:extLst>
          </p:cNvPr>
          <p:cNvSpPr/>
          <p:nvPr/>
        </p:nvSpPr>
        <p:spPr bwMode="auto">
          <a:xfrm>
            <a:off x="9524009" y="4475452"/>
            <a:ext cx="2458841" cy="1531809"/>
          </a:xfrm>
          <a:prstGeom prst="wedgeRoundRectCallout">
            <a:avLst>
              <a:gd name="adj1" fmla="val -97625"/>
              <a:gd name="adj2" fmla="val -42328"/>
              <a:gd name="adj3" fmla="val 16667"/>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a:solidFill>
                  <a:schemeClr val="bg1"/>
                </a:solidFill>
                <a:latin typeface="Tahoma" pitchFamily="-107" charset="0"/>
              </a:rPr>
              <a:t>Content Boxes</a:t>
            </a:r>
          </a:p>
          <a:p>
            <a:pPr marL="0" marR="0" indent="0" algn="l" defTabSz="914400" rtl="0" eaLnBrk="0" fontAlgn="base" latinLnBrk="0" hangingPunct="0">
              <a:lnSpc>
                <a:spcPct val="100000"/>
              </a:lnSpc>
              <a:spcBef>
                <a:spcPct val="0"/>
              </a:spcBef>
              <a:spcAft>
                <a:spcPct val="0"/>
              </a:spcAft>
              <a:buClrTx/>
              <a:buSzTx/>
              <a:buFontTx/>
              <a:buNone/>
              <a:tabLst/>
            </a:pPr>
            <a:r>
              <a:rPr lang="en-US" sz="1400">
                <a:solidFill>
                  <a:schemeClr val="bg1"/>
                </a:solidFill>
                <a:latin typeface="Tahoma" pitchFamily="-107" charset="0"/>
              </a:rPr>
              <a:t>Each box represents assets, selected and organized with the goal of moving an HCP up the adoption ladder.</a:t>
            </a:r>
          </a:p>
        </p:txBody>
      </p:sp>
    </p:spTree>
    <p:extLst>
      <p:ext uri="{BB962C8B-B14F-4D97-AF65-F5344CB8AC3E}">
        <p14:creationId xmlns:p14="http://schemas.microsoft.com/office/powerpoint/2010/main" val="68717007"/>
      </p:ext>
    </p:extLst>
  </p:cSld>
  <p:clrMapOvr>
    <a:masterClrMapping/>
  </p:clrMapOvr>
  <mc:AlternateContent xmlns:mc="http://schemas.openxmlformats.org/markup-compatibility/2006" xmlns:p14="http://schemas.microsoft.com/office/powerpoint/2010/main">
    <mc:Choice Requires="p14">
      <p:transition p14:dur="250">
        <p:wipe dir="d"/>
      </p:transition>
    </mc:Choice>
    <mc:Fallback xmlns="">
      <p:transition>
        <p:wipe dir="d"/>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55A534C-DF22-4620-9D35-AA3203667A1B}"/>
              </a:ext>
            </a:extLst>
          </p:cNvPr>
          <p:cNvSpPr/>
          <p:nvPr/>
        </p:nvSpPr>
        <p:spPr bwMode="auto">
          <a:xfrm>
            <a:off x="5690484" y="2177715"/>
            <a:ext cx="3824638" cy="408622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9" name="Rectangle 8">
            <a:extLst>
              <a:ext uri="{FF2B5EF4-FFF2-40B4-BE49-F238E27FC236}">
                <a16:creationId xmlns:a16="http://schemas.microsoft.com/office/drawing/2014/main" id="{4B15475E-2A7D-46BC-BCDE-B45CB0505594}"/>
              </a:ext>
            </a:extLst>
          </p:cNvPr>
          <p:cNvSpPr/>
          <p:nvPr/>
        </p:nvSpPr>
        <p:spPr bwMode="auto">
          <a:xfrm>
            <a:off x="1709744" y="2177715"/>
            <a:ext cx="3824638" cy="408622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2" name="Title 1">
            <a:extLst>
              <a:ext uri="{FF2B5EF4-FFF2-40B4-BE49-F238E27FC236}">
                <a16:creationId xmlns:a16="http://schemas.microsoft.com/office/drawing/2014/main" id="{C7D3E19A-A59D-4391-BE66-5FC951D8322B}"/>
              </a:ext>
            </a:extLst>
          </p:cNvPr>
          <p:cNvSpPr>
            <a:spLocks noGrp="1"/>
          </p:cNvSpPr>
          <p:nvPr>
            <p:ph type="title"/>
          </p:nvPr>
        </p:nvSpPr>
        <p:spPr/>
        <p:txBody>
          <a:bodyPr/>
          <a:lstStyle/>
          <a:p>
            <a:r>
              <a:rPr lang="en-GB"/>
              <a:t>Engagement with a </a:t>
            </a:r>
            <a:r>
              <a:rPr lang="en-GB">
                <a:solidFill>
                  <a:schemeClr val="accent1"/>
                </a:solidFill>
              </a:rPr>
              <a:t>NL/BNL</a:t>
            </a:r>
            <a:br>
              <a:rPr lang="en-GB">
                <a:solidFill>
                  <a:schemeClr val="accent1"/>
                </a:solidFill>
              </a:rPr>
            </a:br>
            <a:endParaRPr lang="en-GB"/>
          </a:p>
        </p:txBody>
      </p:sp>
      <p:sp>
        <p:nvSpPr>
          <p:cNvPr id="7" name="Rectangle 6">
            <a:extLst>
              <a:ext uri="{FF2B5EF4-FFF2-40B4-BE49-F238E27FC236}">
                <a16:creationId xmlns:a16="http://schemas.microsoft.com/office/drawing/2014/main" id="{C535A8DE-07A9-418A-B119-E3CB9E870AF1}"/>
              </a:ext>
            </a:extLst>
          </p:cNvPr>
          <p:cNvSpPr/>
          <p:nvPr/>
        </p:nvSpPr>
        <p:spPr bwMode="auto">
          <a:xfrm>
            <a:off x="1709745" y="1568115"/>
            <a:ext cx="3853565" cy="561975"/>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a:ln>
                  <a:noFill/>
                </a:ln>
                <a:solidFill>
                  <a:schemeClr val="bg1"/>
                </a:solidFill>
                <a:effectLst/>
                <a:latin typeface="Tahoma" pitchFamily="-107" charset="0"/>
              </a:rPr>
              <a:t>Workshop 1</a:t>
            </a:r>
          </a:p>
        </p:txBody>
      </p:sp>
      <p:sp>
        <p:nvSpPr>
          <p:cNvPr id="24" name="Rectangle 23">
            <a:extLst>
              <a:ext uri="{FF2B5EF4-FFF2-40B4-BE49-F238E27FC236}">
                <a16:creationId xmlns:a16="http://schemas.microsoft.com/office/drawing/2014/main" id="{C3DC642F-ABC3-427E-A5D9-8D798C8DE36C}"/>
              </a:ext>
            </a:extLst>
          </p:cNvPr>
          <p:cNvSpPr/>
          <p:nvPr/>
        </p:nvSpPr>
        <p:spPr bwMode="auto">
          <a:xfrm>
            <a:off x="5683692" y="1568115"/>
            <a:ext cx="3853565" cy="561975"/>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a:ln>
                  <a:noFill/>
                </a:ln>
                <a:solidFill>
                  <a:schemeClr val="bg1"/>
                </a:solidFill>
                <a:effectLst/>
                <a:latin typeface="Tahoma" pitchFamily="-107" charset="0"/>
              </a:rPr>
              <a:t>Workshop 2</a:t>
            </a:r>
          </a:p>
        </p:txBody>
      </p:sp>
      <p:sp>
        <p:nvSpPr>
          <p:cNvPr id="26" name="TextBox 25">
            <a:extLst>
              <a:ext uri="{FF2B5EF4-FFF2-40B4-BE49-F238E27FC236}">
                <a16:creationId xmlns:a16="http://schemas.microsoft.com/office/drawing/2014/main" id="{F1D8980B-4745-4368-A574-9A8179EA04FC}"/>
              </a:ext>
            </a:extLst>
          </p:cNvPr>
          <p:cNvSpPr txBox="1"/>
          <p:nvPr/>
        </p:nvSpPr>
        <p:spPr>
          <a:xfrm>
            <a:off x="1709744" y="2244628"/>
            <a:ext cx="3776655" cy="38933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tx2"/>
                </a:solidFill>
                <a:latin typeface="Tahoma"/>
              </a:rPr>
              <a:t>Who:</a:t>
            </a:r>
            <a:r>
              <a:rPr lang="en-GB" sz="1200" b="1">
                <a:solidFill>
                  <a:schemeClr val="accent1"/>
                </a:solidFill>
                <a:latin typeface="Tahoma"/>
              </a:rPr>
              <a:t> </a:t>
            </a:r>
            <a:r>
              <a:rPr lang="en-GB" sz="1050">
                <a:solidFill>
                  <a:schemeClr val="bg2"/>
                </a:solidFill>
                <a:latin typeface="Tahoma"/>
              </a:rPr>
              <a:t>(proposed)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latin typeface="Tahoma"/>
              </a:rPr>
              <a:t>The core team + </a:t>
            </a:r>
            <a:r>
              <a:rPr lang="en-GB" sz="1200" b="1">
                <a:latin typeface="Tahoma"/>
              </a:rPr>
              <a:t>Local team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a:latin typeface="Tahoma"/>
              </a:rPr>
              <a:t>Local team to include the required stakeholders to ensure accurate Journey development (Marketing / Medical / Sales)</a:t>
            </a:r>
            <a:endParaRPr kumimoji="0" lang="en-GB" sz="1100" b="0" u="none" strike="noStrike" kern="1200" cap="none" spc="0" normalizeH="0" baseline="0" noProof="0">
              <a:ln>
                <a:noFill/>
              </a:ln>
              <a:effectLst/>
              <a:uLnTx/>
              <a:uFillTx/>
              <a:latin typeface="Tahom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1">
              <a:solidFill>
                <a:srgbClr val="000000"/>
              </a:solidFill>
              <a:latin typeface="Tahom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tx2"/>
                </a:solidFill>
                <a:latin typeface="Tahoma"/>
              </a:rPr>
              <a:t>Input:</a:t>
            </a:r>
          </a:p>
          <a:p>
            <a:pPr marL="285750" marR="0" lvl="0" indent="-28575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GB" sz="1200">
                <a:solidFill>
                  <a:srgbClr val="000000"/>
                </a:solidFill>
                <a:latin typeface="Tahoma"/>
              </a:rPr>
              <a:t>International adoption ladder </a:t>
            </a:r>
          </a:p>
          <a:p>
            <a:pPr marL="285750" marR="0" lvl="0" indent="-28575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GB" sz="1200">
                <a:solidFill>
                  <a:srgbClr val="000000"/>
                </a:solidFill>
                <a:latin typeface="Tahoma"/>
              </a:rPr>
              <a:t>International HCP journey</a:t>
            </a:r>
          </a:p>
          <a:p>
            <a:pPr marL="285750" marR="0" lvl="0" indent="-28575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kumimoji="0" lang="en-GB" sz="1200" i="0" u="none" strike="noStrike" kern="1200" cap="none" spc="0" normalizeH="0" baseline="0" noProof="0">
                <a:ln>
                  <a:noFill/>
                </a:ln>
                <a:solidFill>
                  <a:srgbClr val="000000"/>
                </a:solidFill>
                <a:effectLst/>
                <a:uLnTx/>
                <a:uFillTx/>
                <a:latin typeface="Tahoma"/>
                <a:ea typeface="+mn-ea"/>
                <a:cs typeface="+mn-cs"/>
              </a:rPr>
              <a:t>Local events calendar and content plans</a:t>
            </a:r>
          </a:p>
          <a:p>
            <a:pPr marL="285750" marR="0" lvl="0" indent="-28575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kumimoji="0" lang="en-GB" sz="1200" i="0" u="none" strike="noStrike" kern="1200" cap="none" spc="0" normalizeH="0" baseline="0" noProof="0">
                <a:ln>
                  <a:noFill/>
                </a:ln>
                <a:solidFill>
                  <a:srgbClr val="000000"/>
                </a:solidFill>
                <a:effectLst/>
                <a:uLnTx/>
                <a:uFillTx/>
                <a:latin typeface="Tahoma"/>
                <a:ea typeface="+mn-ea"/>
                <a:cs typeface="+mn-cs"/>
              </a:rPr>
              <a:t>Journeys produce</a:t>
            </a:r>
            <a:r>
              <a:rPr lang="en-GB" sz="1200">
                <a:solidFill>
                  <a:srgbClr val="000000"/>
                </a:solidFill>
                <a:latin typeface="Tahoma"/>
              </a:rPr>
              <a:t>d in 2020</a:t>
            </a:r>
            <a:endParaRPr kumimoji="0" lang="en-GB" sz="1200" i="0" u="none" strike="noStrike" kern="1200" cap="none" spc="0" normalizeH="0" baseline="0" noProof="0">
              <a:ln>
                <a:noFill/>
              </a:ln>
              <a:solidFill>
                <a:srgbClr val="000000"/>
              </a:solidFill>
              <a:effectLst/>
              <a:uLnTx/>
              <a:uFillTx/>
              <a:latin typeface="Tahoma"/>
              <a:ea typeface="+mn-ea"/>
              <a:cs typeface="+mn-cs"/>
            </a:endParaRP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lang="en-GB" sz="1200">
              <a:solidFill>
                <a:srgbClr val="000000"/>
              </a:solidFill>
              <a:latin typeface="Tahoma"/>
            </a:endParaRPr>
          </a:p>
          <a:p>
            <a:pPr marR="0" lvl="0" algn="l" defTabSz="914400" rtl="0" eaLnBrk="1" fontAlgn="auto" latinLnBrk="0" hangingPunct="1">
              <a:lnSpc>
                <a:spcPct val="100000"/>
              </a:lnSpc>
              <a:spcBef>
                <a:spcPts val="0"/>
              </a:spcBef>
              <a:spcAft>
                <a:spcPts val="0"/>
              </a:spcAft>
              <a:buClr>
                <a:schemeClr val="accent1"/>
              </a:buClr>
              <a:buSzTx/>
              <a:tabLst/>
              <a:defRPr/>
            </a:pPr>
            <a:r>
              <a:rPr lang="en-GB" sz="1200" b="1">
                <a:solidFill>
                  <a:schemeClr val="tx2"/>
                </a:solidFill>
                <a:latin typeface="Tahoma"/>
              </a:rPr>
              <a:t>Activity:</a:t>
            </a:r>
          </a:p>
          <a:p>
            <a:pPr marR="0" lvl="0" algn="l" defTabSz="914400" rtl="0" eaLnBrk="1" fontAlgn="auto" latinLnBrk="0" hangingPunct="1">
              <a:lnSpc>
                <a:spcPct val="100000"/>
              </a:lnSpc>
              <a:spcBef>
                <a:spcPts val="0"/>
              </a:spcBef>
              <a:spcAft>
                <a:spcPts val="0"/>
              </a:spcAft>
              <a:buClr>
                <a:schemeClr val="accent1"/>
              </a:buClr>
              <a:buSzTx/>
              <a:tabLst/>
              <a:defRPr/>
            </a:pPr>
            <a:r>
              <a:rPr lang="en-GB" sz="1200">
                <a:solidFill>
                  <a:srgbClr val="000000"/>
                </a:solidFill>
                <a:latin typeface="Tahoma"/>
              </a:rPr>
              <a:t>Working session to localise the global adoption ladder, and localising the international HCP journey against key market events, channels and goals</a:t>
            </a:r>
          </a:p>
          <a:p>
            <a:pPr marR="0" lvl="0" algn="l" defTabSz="914400" rtl="0" eaLnBrk="1" fontAlgn="auto" latinLnBrk="0" hangingPunct="1">
              <a:lnSpc>
                <a:spcPct val="100000"/>
              </a:lnSpc>
              <a:spcBef>
                <a:spcPts val="0"/>
              </a:spcBef>
              <a:spcAft>
                <a:spcPts val="0"/>
              </a:spcAft>
              <a:buClr>
                <a:schemeClr val="accent1"/>
              </a:buClr>
              <a:buSzTx/>
              <a:tabLst/>
              <a:defRPr/>
            </a:pPr>
            <a:endParaRPr lang="en-GB" sz="1200">
              <a:solidFill>
                <a:srgbClr val="000000"/>
              </a:solidFill>
              <a:latin typeface="Tahoma"/>
            </a:endParaRPr>
          </a:p>
          <a:p>
            <a:pPr marR="0" lvl="0" algn="l" defTabSz="914400" rtl="0" eaLnBrk="1" fontAlgn="auto" latinLnBrk="0" hangingPunct="1">
              <a:lnSpc>
                <a:spcPct val="100000"/>
              </a:lnSpc>
              <a:spcBef>
                <a:spcPts val="0"/>
              </a:spcBef>
              <a:spcAft>
                <a:spcPts val="0"/>
              </a:spcAft>
              <a:buClr>
                <a:schemeClr val="accent1"/>
              </a:buClr>
              <a:buSzTx/>
              <a:tabLst/>
              <a:defRPr/>
            </a:pPr>
            <a:r>
              <a:rPr lang="en-GB" sz="1200" b="1">
                <a:solidFill>
                  <a:schemeClr val="tx2"/>
                </a:solidFill>
                <a:latin typeface="Tahoma"/>
              </a:rPr>
              <a:t>Output:</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kumimoji="0" lang="en-GB" sz="1200" i="0" u="none" strike="noStrike" kern="1200" cap="none" spc="0" normalizeH="0" baseline="0" noProof="0">
                <a:ln>
                  <a:noFill/>
                </a:ln>
                <a:solidFill>
                  <a:srgbClr val="000000"/>
                </a:solidFill>
                <a:effectLst/>
                <a:uLnTx/>
                <a:uFillTx/>
                <a:latin typeface="Tahoma"/>
                <a:ea typeface="+mn-ea"/>
                <a:cs typeface="+mn-cs"/>
              </a:rPr>
              <a:t>Adoption Journey finalised</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kumimoji="0" lang="en-GB" sz="1200" i="0" u="none" strike="noStrike" kern="1200" cap="none" spc="0" normalizeH="0" baseline="0" noProof="0">
                <a:ln>
                  <a:noFill/>
                </a:ln>
                <a:solidFill>
                  <a:srgbClr val="000000"/>
                </a:solidFill>
                <a:effectLst/>
                <a:uLnTx/>
                <a:uFillTx/>
                <a:latin typeface="Tahoma"/>
                <a:ea typeface="+mn-ea"/>
                <a:cs typeface="+mn-cs"/>
              </a:rPr>
              <a:t>Updated local HCP journey created</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100" i="0" u="none" strike="noStrike" kern="1200" cap="none" spc="0" normalizeH="0" baseline="0" noProof="0">
              <a:ln>
                <a:noFill/>
              </a:ln>
              <a:solidFill>
                <a:srgbClr val="000000"/>
              </a:solidFill>
              <a:effectLst/>
              <a:uLnTx/>
              <a:uFillTx/>
              <a:latin typeface="Tahoma"/>
              <a:ea typeface="+mn-ea"/>
              <a:cs typeface="+mn-cs"/>
            </a:endParaRPr>
          </a:p>
        </p:txBody>
      </p:sp>
      <p:sp>
        <p:nvSpPr>
          <p:cNvPr id="8" name="TextBox 7">
            <a:extLst>
              <a:ext uri="{FF2B5EF4-FFF2-40B4-BE49-F238E27FC236}">
                <a16:creationId xmlns:a16="http://schemas.microsoft.com/office/drawing/2014/main" id="{99AF5D37-22FC-4C85-B999-7CA42838EAE7}"/>
              </a:ext>
            </a:extLst>
          </p:cNvPr>
          <p:cNvSpPr txBox="1"/>
          <p:nvPr/>
        </p:nvSpPr>
        <p:spPr>
          <a:xfrm>
            <a:off x="4838700" y="1653840"/>
            <a:ext cx="647699" cy="369332"/>
          </a:xfrm>
          <a:prstGeom prst="rect">
            <a:avLst/>
          </a:prstGeom>
          <a:noFill/>
        </p:spPr>
        <p:txBody>
          <a:bodyPr wrap="square" rtlCol="0">
            <a:spAutoFit/>
          </a:bodyPr>
          <a:lstStyle/>
          <a:p>
            <a:r>
              <a:rPr lang="en-GB">
                <a:solidFill>
                  <a:schemeClr val="bg1"/>
                </a:solidFill>
              </a:rPr>
              <a:t>2hrs</a:t>
            </a:r>
          </a:p>
        </p:txBody>
      </p:sp>
      <p:sp>
        <p:nvSpPr>
          <p:cNvPr id="30" name="TextBox 29">
            <a:extLst>
              <a:ext uri="{FF2B5EF4-FFF2-40B4-BE49-F238E27FC236}">
                <a16:creationId xmlns:a16="http://schemas.microsoft.com/office/drawing/2014/main" id="{E6263A06-EFBA-4821-BBB1-7484146C1056}"/>
              </a:ext>
            </a:extLst>
          </p:cNvPr>
          <p:cNvSpPr txBox="1"/>
          <p:nvPr/>
        </p:nvSpPr>
        <p:spPr>
          <a:xfrm>
            <a:off x="8844665" y="1653840"/>
            <a:ext cx="647699" cy="369332"/>
          </a:xfrm>
          <a:prstGeom prst="rect">
            <a:avLst/>
          </a:prstGeom>
          <a:noFill/>
        </p:spPr>
        <p:txBody>
          <a:bodyPr wrap="square" rtlCol="0">
            <a:spAutoFit/>
          </a:bodyPr>
          <a:lstStyle/>
          <a:p>
            <a:r>
              <a:rPr lang="en-GB">
                <a:solidFill>
                  <a:schemeClr val="bg1"/>
                </a:solidFill>
              </a:rPr>
              <a:t>2hrs</a:t>
            </a:r>
          </a:p>
        </p:txBody>
      </p:sp>
      <p:sp>
        <p:nvSpPr>
          <p:cNvPr id="10" name="TextBox 9">
            <a:extLst>
              <a:ext uri="{FF2B5EF4-FFF2-40B4-BE49-F238E27FC236}">
                <a16:creationId xmlns:a16="http://schemas.microsoft.com/office/drawing/2014/main" id="{68C193D7-F76B-434B-9EB9-3DB5021E4D67}"/>
              </a:ext>
            </a:extLst>
          </p:cNvPr>
          <p:cNvSpPr txBox="1"/>
          <p:nvPr/>
        </p:nvSpPr>
        <p:spPr>
          <a:xfrm>
            <a:off x="1728794" y="1204585"/>
            <a:ext cx="3295650" cy="369332"/>
          </a:xfrm>
          <a:prstGeom prst="rect">
            <a:avLst/>
          </a:prstGeom>
          <a:noFill/>
        </p:spPr>
        <p:txBody>
          <a:bodyPr wrap="square" rtlCol="0">
            <a:spAutoFit/>
          </a:bodyPr>
          <a:lstStyle/>
          <a:p>
            <a:r>
              <a:rPr lang="en-GB" b="1">
                <a:solidFill>
                  <a:schemeClr val="bg2"/>
                </a:solidFill>
              </a:rPr>
              <a:t>Week 1</a:t>
            </a:r>
          </a:p>
        </p:txBody>
      </p:sp>
      <p:sp>
        <p:nvSpPr>
          <p:cNvPr id="41" name="TextBox 40">
            <a:extLst>
              <a:ext uri="{FF2B5EF4-FFF2-40B4-BE49-F238E27FC236}">
                <a16:creationId xmlns:a16="http://schemas.microsoft.com/office/drawing/2014/main" id="{F5B44F0E-351A-4450-903F-4DE3848D7D3C}"/>
              </a:ext>
            </a:extLst>
          </p:cNvPr>
          <p:cNvSpPr txBox="1"/>
          <p:nvPr/>
        </p:nvSpPr>
        <p:spPr>
          <a:xfrm>
            <a:off x="5721792" y="1204585"/>
            <a:ext cx="3295650" cy="369332"/>
          </a:xfrm>
          <a:prstGeom prst="rect">
            <a:avLst/>
          </a:prstGeom>
          <a:noFill/>
        </p:spPr>
        <p:txBody>
          <a:bodyPr wrap="square" rtlCol="0">
            <a:spAutoFit/>
          </a:bodyPr>
          <a:lstStyle/>
          <a:p>
            <a:r>
              <a:rPr lang="en-GB" b="1">
                <a:solidFill>
                  <a:schemeClr val="bg2"/>
                </a:solidFill>
              </a:rPr>
              <a:t>Week 2</a:t>
            </a:r>
          </a:p>
        </p:txBody>
      </p:sp>
      <p:sp>
        <p:nvSpPr>
          <p:cNvPr id="19" name="TextBox 18">
            <a:extLst>
              <a:ext uri="{FF2B5EF4-FFF2-40B4-BE49-F238E27FC236}">
                <a16:creationId xmlns:a16="http://schemas.microsoft.com/office/drawing/2014/main" id="{342F2821-22B4-4016-A27B-E63FC6FB4BDC}"/>
              </a:ext>
            </a:extLst>
          </p:cNvPr>
          <p:cNvSpPr txBox="1"/>
          <p:nvPr/>
        </p:nvSpPr>
        <p:spPr>
          <a:xfrm>
            <a:off x="5690484" y="2244628"/>
            <a:ext cx="3776655" cy="29700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tx2"/>
                </a:solidFill>
                <a:latin typeface="Tahoma"/>
              </a:rPr>
              <a:t>Who:</a:t>
            </a:r>
            <a:r>
              <a:rPr lang="en-GB" sz="1200" b="1">
                <a:solidFill>
                  <a:schemeClr val="accent1"/>
                </a:solidFill>
                <a:latin typeface="Tahoma"/>
              </a:rPr>
              <a:t> </a:t>
            </a:r>
            <a:r>
              <a:rPr lang="en-GB" sz="1050">
                <a:solidFill>
                  <a:schemeClr val="bg2"/>
                </a:solidFill>
                <a:latin typeface="Tahoma"/>
              </a:rPr>
              <a:t>(proposed)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latin typeface="Tahoma"/>
              </a:rPr>
              <a:t>The core team + </a:t>
            </a:r>
            <a:r>
              <a:rPr lang="en-GB" sz="1200" b="1">
                <a:latin typeface="Tahoma"/>
              </a:rPr>
              <a:t>Local team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a:latin typeface="Tahoma"/>
              </a:rPr>
              <a:t>Local team to include the required stakeholders to ensure accurate Journey development (Marketing / Medical / Sales)</a:t>
            </a:r>
            <a:endParaRPr kumimoji="0" lang="en-GB" sz="1100" b="0" u="none" strike="noStrike" kern="1200" cap="none" spc="0" normalizeH="0" baseline="0" noProof="0">
              <a:ln>
                <a:noFill/>
              </a:ln>
              <a:effectLst/>
              <a:uLnTx/>
              <a:uFillTx/>
              <a:latin typeface="Tahom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1">
              <a:solidFill>
                <a:srgbClr val="000000"/>
              </a:solidFill>
              <a:latin typeface="Tahom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tx2"/>
                </a:solidFill>
                <a:latin typeface="Tahoma"/>
              </a:rPr>
              <a:t>Input:</a:t>
            </a:r>
          </a:p>
          <a:p>
            <a:pPr marL="285750" indent="-285750">
              <a:buClr>
                <a:schemeClr val="tx2"/>
              </a:buClr>
              <a:buFont typeface="Arial" panose="020B0604020202020204" pitchFamily="34" charset="0"/>
              <a:buChar char="•"/>
              <a:defRPr/>
            </a:pPr>
            <a:r>
              <a:rPr lang="en-GB" sz="1200">
                <a:solidFill>
                  <a:srgbClr val="000000"/>
                </a:solidFill>
                <a:latin typeface="Tahoma"/>
              </a:rPr>
              <a:t>Local adoption ladder</a:t>
            </a:r>
          </a:p>
          <a:p>
            <a:pPr marL="285750" indent="-285750">
              <a:buClr>
                <a:schemeClr val="tx2"/>
              </a:buClr>
              <a:buFont typeface="Arial" panose="020B0604020202020204" pitchFamily="34" charset="0"/>
              <a:buChar char="•"/>
              <a:defRPr/>
            </a:pPr>
            <a:r>
              <a:rPr lang="en-GB" sz="1200">
                <a:solidFill>
                  <a:srgbClr val="000000"/>
                </a:solidFill>
                <a:latin typeface="Tahoma"/>
              </a:rPr>
              <a:t>Workshop 2 HCP journey</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lang="en-GB" sz="1200">
              <a:solidFill>
                <a:srgbClr val="000000"/>
              </a:solidFill>
              <a:latin typeface="Tahoma"/>
            </a:endParaRPr>
          </a:p>
          <a:p>
            <a:pPr marR="0" lvl="0" algn="l" defTabSz="914400" rtl="0" eaLnBrk="1" fontAlgn="auto" latinLnBrk="0" hangingPunct="1">
              <a:lnSpc>
                <a:spcPct val="100000"/>
              </a:lnSpc>
              <a:spcBef>
                <a:spcPts val="0"/>
              </a:spcBef>
              <a:spcAft>
                <a:spcPts val="0"/>
              </a:spcAft>
              <a:buClr>
                <a:schemeClr val="accent1"/>
              </a:buClr>
              <a:buSzTx/>
              <a:tabLst/>
              <a:defRPr/>
            </a:pPr>
            <a:r>
              <a:rPr lang="en-GB" sz="1200" b="1">
                <a:solidFill>
                  <a:schemeClr val="tx2"/>
                </a:solidFill>
                <a:latin typeface="Tahoma"/>
              </a:rPr>
              <a:t>Activity:</a:t>
            </a:r>
          </a:p>
          <a:p>
            <a:pPr marR="0" lvl="0" algn="l" defTabSz="914400" rtl="0" eaLnBrk="1" fontAlgn="auto" latinLnBrk="0" hangingPunct="1">
              <a:lnSpc>
                <a:spcPct val="100000"/>
              </a:lnSpc>
              <a:spcBef>
                <a:spcPts val="0"/>
              </a:spcBef>
              <a:spcAft>
                <a:spcPts val="0"/>
              </a:spcAft>
              <a:buClr>
                <a:schemeClr val="accent1"/>
              </a:buClr>
              <a:buSzTx/>
              <a:tabLst/>
              <a:defRPr/>
            </a:pPr>
            <a:r>
              <a:rPr lang="en-GB" sz="1200">
                <a:solidFill>
                  <a:srgbClr val="000000"/>
                </a:solidFill>
                <a:latin typeface="Tahoma"/>
              </a:rPr>
              <a:t>Working session to finalise the local HCP journeys</a:t>
            </a:r>
          </a:p>
          <a:p>
            <a:pPr marR="0" lvl="0" algn="l" defTabSz="914400" rtl="0" eaLnBrk="1" fontAlgn="auto" latinLnBrk="0" hangingPunct="1">
              <a:lnSpc>
                <a:spcPct val="100000"/>
              </a:lnSpc>
              <a:spcBef>
                <a:spcPts val="0"/>
              </a:spcBef>
              <a:spcAft>
                <a:spcPts val="0"/>
              </a:spcAft>
              <a:buClr>
                <a:schemeClr val="accent1"/>
              </a:buClr>
              <a:buSzTx/>
              <a:tabLst/>
              <a:defRPr/>
            </a:pPr>
            <a:endParaRPr lang="en-GB" sz="1200">
              <a:solidFill>
                <a:srgbClr val="000000"/>
              </a:solidFill>
              <a:latin typeface="Tahoma"/>
            </a:endParaRPr>
          </a:p>
          <a:p>
            <a:pPr marR="0" lvl="0" algn="l" defTabSz="914400" rtl="0" eaLnBrk="1" fontAlgn="auto" latinLnBrk="0" hangingPunct="1">
              <a:lnSpc>
                <a:spcPct val="100000"/>
              </a:lnSpc>
              <a:spcBef>
                <a:spcPts val="0"/>
              </a:spcBef>
              <a:spcAft>
                <a:spcPts val="0"/>
              </a:spcAft>
              <a:buClr>
                <a:schemeClr val="accent1"/>
              </a:buClr>
              <a:buSzTx/>
              <a:tabLst/>
              <a:defRPr/>
            </a:pPr>
            <a:r>
              <a:rPr lang="en-GB" sz="1200" b="1">
                <a:solidFill>
                  <a:schemeClr val="tx2"/>
                </a:solidFill>
                <a:latin typeface="Tahoma"/>
              </a:rPr>
              <a:t>Output:</a:t>
            </a:r>
          </a:p>
          <a:p>
            <a:pPr marL="285750" indent="-285750">
              <a:buClr>
                <a:schemeClr val="tx2"/>
              </a:buClr>
              <a:buFont typeface="Arial" panose="020B0604020202020204" pitchFamily="34" charset="0"/>
              <a:buChar char="•"/>
              <a:defRPr/>
            </a:pPr>
            <a:r>
              <a:rPr lang="en-GB" sz="1200">
                <a:solidFill>
                  <a:srgbClr val="000000"/>
                </a:solidFill>
                <a:latin typeface="Tahoma"/>
              </a:rPr>
              <a:t>Final version of the local HCP journey</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10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120272075"/>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BA71-548B-464D-9592-2BDCBFD1FBC9}"/>
              </a:ext>
            </a:extLst>
          </p:cNvPr>
          <p:cNvSpPr>
            <a:spLocks noGrp="1"/>
          </p:cNvSpPr>
          <p:nvPr>
            <p:ph type="title"/>
          </p:nvPr>
        </p:nvSpPr>
        <p:spPr>
          <a:xfrm>
            <a:off x="729379" y="259809"/>
            <a:ext cx="11363561" cy="860331"/>
          </a:xfrm>
        </p:spPr>
        <p:txBody>
          <a:bodyPr/>
          <a:lstStyle/>
          <a:p>
            <a:r>
              <a:rPr lang="en-FR" sz="3200" dirty="0"/>
              <a:t>Why OC HCP journey are important to Galapagos ?</a:t>
            </a:r>
          </a:p>
        </p:txBody>
      </p:sp>
      <p:sp>
        <p:nvSpPr>
          <p:cNvPr id="3" name="Content Placeholder 2">
            <a:extLst>
              <a:ext uri="{FF2B5EF4-FFF2-40B4-BE49-F238E27FC236}">
                <a16:creationId xmlns:a16="http://schemas.microsoft.com/office/drawing/2014/main" id="{6719C1E3-4F93-AD49-A286-9D195325DDA8}"/>
              </a:ext>
            </a:extLst>
          </p:cNvPr>
          <p:cNvSpPr>
            <a:spLocks noGrp="1"/>
          </p:cNvSpPr>
          <p:nvPr>
            <p:ph idx="10"/>
          </p:nvPr>
        </p:nvSpPr>
        <p:spPr/>
        <p:txBody>
          <a:bodyPr/>
          <a:lstStyle/>
          <a:p>
            <a:r>
              <a:rPr lang="en-US" sz="1800" b="1" dirty="0">
                <a:solidFill>
                  <a:schemeClr val="bg2"/>
                </a:solidFill>
              </a:rPr>
              <a:t>The traditional methods of engaging with HCPs </a:t>
            </a:r>
            <a:r>
              <a:rPr lang="en-US" sz="1800" b="1" dirty="0">
                <a:solidFill>
                  <a:schemeClr val="accent1"/>
                </a:solidFill>
              </a:rPr>
              <a:t>no longer </a:t>
            </a:r>
            <a:r>
              <a:rPr lang="en-US" sz="1800" b="1" dirty="0">
                <a:solidFill>
                  <a:schemeClr val="bg2"/>
                </a:solidFill>
              </a:rPr>
              <a:t>meets physician needs, and Galapagos aims to engage differently.   </a:t>
            </a:r>
            <a:endParaRPr lang="en-GB" sz="1800" b="1" dirty="0">
              <a:solidFill>
                <a:schemeClr val="bg2"/>
              </a:solidFill>
            </a:endParaRPr>
          </a:p>
          <a:p>
            <a:r>
              <a:rPr lang="en-US" sz="1800" b="1" dirty="0">
                <a:solidFill>
                  <a:schemeClr val="bg2"/>
                </a:solidFill>
              </a:rPr>
              <a:t>Galapagos is working in a highly competitive landscape, but has potential to </a:t>
            </a:r>
            <a:r>
              <a:rPr lang="en-US" sz="1800" b="1" dirty="0">
                <a:solidFill>
                  <a:schemeClr val="accent1"/>
                </a:solidFill>
              </a:rPr>
              <a:t>differentiate</a:t>
            </a:r>
            <a:r>
              <a:rPr lang="en-US" sz="1800" b="1" dirty="0">
                <a:solidFill>
                  <a:schemeClr val="bg2"/>
                </a:solidFill>
              </a:rPr>
              <a:t> itself by delivering a </a:t>
            </a:r>
            <a:r>
              <a:rPr lang="en-US" sz="1800" b="1" dirty="0">
                <a:solidFill>
                  <a:schemeClr val="accent1"/>
                </a:solidFill>
              </a:rPr>
              <a:t>segmented HCP experience</a:t>
            </a:r>
          </a:p>
          <a:p>
            <a:r>
              <a:rPr lang="en-US" sz="1800" b="1" dirty="0">
                <a:solidFill>
                  <a:schemeClr val="bg2"/>
                </a:solidFill>
              </a:rPr>
              <a:t>HCP Journeys are the tool by which </a:t>
            </a:r>
            <a:r>
              <a:rPr lang="en-US" sz="1800" b="1" dirty="0">
                <a:solidFill>
                  <a:schemeClr val="accent1"/>
                </a:solidFill>
              </a:rPr>
              <a:t>segmented customer experiences </a:t>
            </a:r>
            <a:r>
              <a:rPr lang="en-US" sz="1800" b="1" dirty="0">
                <a:solidFill>
                  <a:schemeClr val="bg2"/>
                </a:solidFill>
              </a:rPr>
              <a:t>are designed, </a:t>
            </a:r>
            <a:r>
              <a:rPr lang="en-US" sz="1800" b="1" dirty="0">
                <a:solidFill>
                  <a:schemeClr val="accent1"/>
                </a:solidFill>
              </a:rPr>
              <a:t>creating value</a:t>
            </a:r>
            <a:r>
              <a:rPr lang="en-US" sz="1800" b="1" dirty="0">
                <a:solidFill>
                  <a:schemeClr val="bg2"/>
                </a:solidFill>
              </a:rPr>
              <a:t> for customers and differentiation vs competitors.</a:t>
            </a:r>
            <a:endParaRPr lang="en-GB" sz="1800" b="1" dirty="0">
              <a:solidFill>
                <a:schemeClr val="bg2"/>
              </a:solidFill>
            </a:endParaRPr>
          </a:p>
          <a:p>
            <a:r>
              <a:rPr lang="en-US" sz="1800" b="1" dirty="0">
                <a:solidFill>
                  <a:schemeClr val="bg2"/>
                </a:solidFill>
              </a:rPr>
              <a:t>HCP Journeys are also an </a:t>
            </a:r>
            <a:r>
              <a:rPr lang="en-US" sz="1800" b="1" dirty="0">
                <a:solidFill>
                  <a:schemeClr val="accent1"/>
                </a:solidFill>
              </a:rPr>
              <a:t>effective way to align </a:t>
            </a:r>
            <a:r>
              <a:rPr lang="en-US" sz="1800" b="1" dirty="0">
                <a:solidFill>
                  <a:schemeClr val="bg2"/>
                </a:solidFill>
              </a:rPr>
              <a:t>the sales, marketing, and medical functions effectively, connecting strategy to execution. </a:t>
            </a:r>
            <a:endParaRPr lang="en-GB" sz="1800" b="1" dirty="0">
              <a:solidFill>
                <a:schemeClr val="bg2"/>
              </a:solidFill>
            </a:endParaRPr>
          </a:p>
          <a:p>
            <a:r>
              <a:rPr lang="en-GB" sz="1800" b="1" dirty="0">
                <a:solidFill>
                  <a:schemeClr val="bg2"/>
                </a:solidFill>
                <a:latin typeface="+mn-lt"/>
              </a:rPr>
              <a:t>Clear and consistent HCP Journeys are the foundation of more advanced marketing techniques</a:t>
            </a:r>
          </a:p>
          <a:p>
            <a:endParaRPr lang="en-FR" sz="1800" dirty="0"/>
          </a:p>
        </p:txBody>
      </p:sp>
    </p:spTree>
    <p:extLst>
      <p:ext uri="{BB962C8B-B14F-4D97-AF65-F5344CB8AC3E}">
        <p14:creationId xmlns:p14="http://schemas.microsoft.com/office/powerpoint/2010/main" val="1962071642"/>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94F8ECA-D489-A44B-AFC7-17D26DC8A2B4}"/>
              </a:ext>
            </a:extLst>
          </p:cNvPr>
          <p:cNvGraphicFramePr>
            <a:graphicFrameLocks noGrp="1"/>
          </p:cNvGraphicFramePr>
          <p:nvPr/>
        </p:nvGraphicFramePr>
        <p:xfrm>
          <a:off x="676050" y="1067430"/>
          <a:ext cx="10990727" cy="457200"/>
        </p:xfrm>
        <a:graphic>
          <a:graphicData uri="http://schemas.openxmlformats.org/drawingml/2006/table">
            <a:tbl>
              <a:tblPr firstRow="1" bandRow="1">
                <a:tableStyleId>{C4B1156A-380E-4F78-BDF5-A606A8083BF9}</a:tableStyleId>
              </a:tblPr>
              <a:tblGrid>
                <a:gridCol w="999157">
                  <a:extLst>
                    <a:ext uri="{9D8B030D-6E8A-4147-A177-3AD203B41FA5}">
                      <a16:colId xmlns:a16="http://schemas.microsoft.com/office/drawing/2014/main" val="4006519837"/>
                    </a:ext>
                  </a:extLst>
                </a:gridCol>
                <a:gridCol w="999157">
                  <a:extLst>
                    <a:ext uri="{9D8B030D-6E8A-4147-A177-3AD203B41FA5}">
                      <a16:colId xmlns:a16="http://schemas.microsoft.com/office/drawing/2014/main" val="891256040"/>
                    </a:ext>
                  </a:extLst>
                </a:gridCol>
                <a:gridCol w="999157">
                  <a:extLst>
                    <a:ext uri="{9D8B030D-6E8A-4147-A177-3AD203B41FA5}">
                      <a16:colId xmlns:a16="http://schemas.microsoft.com/office/drawing/2014/main" val="481051076"/>
                    </a:ext>
                  </a:extLst>
                </a:gridCol>
                <a:gridCol w="999157">
                  <a:extLst>
                    <a:ext uri="{9D8B030D-6E8A-4147-A177-3AD203B41FA5}">
                      <a16:colId xmlns:a16="http://schemas.microsoft.com/office/drawing/2014/main" val="3868200511"/>
                    </a:ext>
                  </a:extLst>
                </a:gridCol>
                <a:gridCol w="999157">
                  <a:extLst>
                    <a:ext uri="{9D8B030D-6E8A-4147-A177-3AD203B41FA5}">
                      <a16:colId xmlns:a16="http://schemas.microsoft.com/office/drawing/2014/main" val="3010402749"/>
                    </a:ext>
                  </a:extLst>
                </a:gridCol>
                <a:gridCol w="999157">
                  <a:extLst>
                    <a:ext uri="{9D8B030D-6E8A-4147-A177-3AD203B41FA5}">
                      <a16:colId xmlns:a16="http://schemas.microsoft.com/office/drawing/2014/main" val="3788832395"/>
                    </a:ext>
                  </a:extLst>
                </a:gridCol>
                <a:gridCol w="999157">
                  <a:extLst>
                    <a:ext uri="{9D8B030D-6E8A-4147-A177-3AD203B41FA5}">
                      <a16:colId xmlns:a16="http://schemas.microsoft.com/office/drawing/2014/main" val="230831267"/>
                    </a:ext>
                  </a:extLst>
                </a:gridCol>
                <a:gridCol w="999157">
                  <a:extLst>
                    <a:ext uri="{9D8B030D-6E8A-4147-A177-3AD203B41FA5}">
                      <a16:colId xmlns:a16="http://schemas.microsoft.com/office/drawing/2014/main" val="685358939"/>
                    </a:ext>
                  </a:extLst>
                </a:gridCol>
                <a:gridCol w="999157">
                  <a:extLst>
                    <a:ext uri="{9D8B030D-6E8A-4147-A177-3AD203B41FA5}">
                      <a16:colId xmlns:a16="http://schemas.microsoft.com/office/drawing/2014/main" val="1906764021"/>
                    </a:ext>
                  </a:extLst>
                </a:gridCol>
                <a:gridCol w="999157">
                  <a:extLst>
                    <a:ext uri="{9D8B030D-6E8A-4147-A177-3AD203B41FA5}">
                      <a16:colId xmlns:a16="http://schemas.microsoft.com/office/drawing/2014/main" val="2205092726"/>
                    </a:ext>
                  </a:extLst>
                </a:gridCol>
                <a:gridCol w="999157">
                  <a:extLst>
                    <a:ext uri="{9D8B030D-6E8A-4147-A177-3AD203B41FA5}">
                      <a16:colId xmlns:a16="http://schemas.microsoft.com/office/drawing/2014/main" val="2997574665"/>
                    </a:ext>
                  </a:extLst>
                </a:gridCol>
              </a:tblGrid>
              <a:tr h="139367">
                <a:tc gridSpan="3">
                  <a:txBody>
                    <a:bodyPr/>
                    <a:lstStyle/>
                    <a:p>
                      <a:r>
                        <a:rPr lang="en-US" sz="1000">
                          <a:solidFill>
                            <a:schemeClr val="bg1"/>
                          </a:solidFill>
                        </a:rPr>
                        <a:t>March</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lang="en-US" sz="1200"/>
                    </a:p>
                  </a:txBody>
                  <a:tcPr/>
                </a:tc>
                <a:tc hMerge="1">
                  <a:txBody>
                    <a:bodyPr/>
                    <a:lstStyle/>
                    <a:p>
                      <a:endParaRPr lang="en-US" sz="1200"/>
                    </a:p>
                  </a:txBody>
                  <a:tcPr/>
                </a:tc>
                <a:tc gridSpan="4">
                  <a:txBody>
                    <a:bodyPr/>
                    <a:lstStyle/>
                    <a:p>
                      <a:r>
                        <a:rPr lang="en-US" sz="1000">
                          <a:solidFill>
                            <a:schemeClr val="bg1"/>
                          </a:solidFill>
                        </a:rPr>
                        <a:t>April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hMerge="1">
                  <a:txBody>
                    <a:bodyPr/>
                    <a:lstStyle/>
                    <a:p>
                      <a:r>
                        <a:rPr lang="en-US" sz="1050">
                          <a:solidFill>
                            <a:schemeClr val="bg1"/>
                          </a:solidFill>
                        </a:rPr>
                        <a:t>April</a:t>
                      </a:r>
                    </a:p>
                  </a:txBody>
                  <a:tcPr>
                    <a:solidFill>
                      <a:schemeClr val="accent1"/>
                    </a:solidFill>
                  </a:tcPr>
                </a:tc>
                <a:tc hMerge="1">
                  <a:txBody>
                    <a:bodyPr/>
                    <a:lstStyle/>
                    <a:p>
                      <a:endParaRPr lang="en-US" sz="1200"/>
                    </a:p>
                  </a:txBody>
                  <a:tcPr/>
                </a:tc>
                <a:tc hMerge="1">
                  <a:txBody>
                    <a:bodyPr/>
                    <a:lstStyle/>
                    <a:p>
                      <a:endParaRPr lang="en-US" sz="1200"/>
                    </a:p>
                  </a:txBody>
                  <a:tcPr/>
                </a:tc>
                <a:tc gridSpan="4">
                  <a:txBody>
                    <a:bodyPr/>
                    <a:lstStyle/>
                    <a:p>
                      <a:r>
                        <a:rPr lang="en-US" sz="1000">
                          <a:solidFill>
                            <a:schemeClr val="bg1"/>
                          </a:solidFill>
                        </a:rPr>
                        <a:t>May</a:t>
                      </a:r>
                    </a:p>
                  </a:txBody>
                  <a:tcPr>
                    <a:lnL w="9525"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hMerge="1">
                  <a:txBody>
                    <a:bodyPr/>
                    <a:lstStyle/>
                    <a:p>
                      <a:r>
                        <a:rPr lang="en-US" sz="1000">
                          <a:solidFill>
                            <a:schemeClr val="bg1"/>
                          </a:solidFill>
                        </a:rPr>
                        <a:t>May</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en-US" sz="1050">
                        <a:solidFill>
                          <a:schemeClr val="bg1"/>
                        </a:solidFill>
                      </a:endParaRPr>
                    </a:p>
                  </a:txBody>
                  <a:tcPr>
                    <a:solidFill>
                      <a:schemeClr val="accent1"/>
                    </a:solidFill>
                  </a:tcPr>
                </a:tc>
                <a:tc hMerge="1">
                  <a:txBody>
                    <a:bodyPr/>
                    <a:lstStyle/>
                    <a:p>
                      <a:endParaRPr lang="en-US" sz="1050">
                        <a:solidFill>
                          <a:schemeClr val="bg1"/>
                        </a:solidFill>
                      </a:endParaRPr>
                    </a:p>
                  </a:txBody>
                  <a:tcPr>
                    <a:solidFill>
                      <a:schemeClr val="accent1"/>
                    </a:solidFill>
                  </a:tcPr>
                </a:tc>
                <a:extLst>
                  <a:ext uri="{0D108BD9-81ED-4DB2-BD59-A6C34878D82A}">
                    <a16:rowId xmlns:a16="http://schemas.microsoft.com/office/drawing/2014/main" val="3536597917"/>
                  </a:ext>
                </a:extLst>
              </a:tr>
              <a:tr h="131168">
                <a:tc>
                  <a:txBody>
                    <a:bodyPr/>
                    <a:lstStyle/>
                    <a:p>
                      <a:r>
                        <a:rPr lang="en-US" sz="800"/>
                        <a:t>15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800"/>
                        <a:t>22st (1)</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29</a:t>
                      </a:r>
                      <a:r>
                        <a:rPr lang="en-US" sz="800" baseline="30000"/>
                        <a:t>th</a:t>
                      </a:r>
                      <a:r>
                        <a:rPr lang="en-US" sz="800"/>
                        <a:t> (2)</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en-US" sz="800"/>
                        <a:t>5</a:t>
                      </a:r>
                      <a:r>
                        <a:rPr lang="en-US" sz="800" baseline="30000"/>
                        <a:t>th</a:t>
                      </a:r>
                      <a:r>
                        <a:rPr lang="en-US" sz="800"/>
                        <a:t> (3)</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12</a:t>
                      </a:r>
                      <a:r>
                        <a:rPr lang="en-US" sz="800" baseline="30000"/>
                        <a:t>th</a:t>
                      </a:r>
                      <a:r>
                        <a:rPr lang="en-US" sz="800"/>
                        <a:t> (4)</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19</a:t>
                      </a:r>
                      <a:r>
                        <a:rPr lang="en-US" sz="800" baseline="30000"/>
                        <a:t>th</a:t>
                      </a:r>
                      <a:r>
                        <a:rPr lang="en-US" sz="800"/>
                        <a:t> (5)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26</a:t>
                      </a:r>
                      <a:r>
                        <a:rPr lang="en-US" sz="800" baseline="30000"/>
                        <a:t>th</a:t>
                      </a:r>
                      <a:r>
                        <a:rPr lang="en-US" sz="800"/>
                        <a:t> (6)</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3</a:t>
                      </a:r>
                      <a:r>
                        <a:rPr lang="en-US" sz="800" baseline="30000"/>
                        <a:t>rd</a:t>
                      </a:r>
                      <a:r>
                        <a:rPr lang="en-US" sz="800"/>
                        <a:t> (7)</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10</a:t>
                      </a:r>
                      <a:r>
                        <a:rPr lang="en-US" sz="800" baseline="30000"/>
                        <a:t>th</a:t>
                      </a:r>
                      <a:r>
                        <a:rPr lang="en-US" sz="800"/>
                        <a:t> (8)</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17</a:t>
                      </a:r>
                      <a:r>
                        <a:rPr lang="en-US" sz="800" baseline="30000"/>
                        <a:t>th</a:t>
                      </a:r>
                      <a:r>
                        <a:rPr lang="en-US" sz="800"/>
                        <a:t> (9)</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24</a:t>
                      </a:r>
                      <a:r>
                        <a:rPr lang="en-US" sz="800" baseline="30000"/>
                        <a:t>th</a:t>
                      </a:r>
                      <a:r>
                        <a:rPr lang="en-US" sz="800"/>
                        <a:t> (10)</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28996021"/>
                  </a:ext>
                </a:extLst>
              </a:tr>
            </a:tbl>
          </a:graphicData>
        </a:graphic>
      </p:graphicFrame>
      <p:sp>
        <p:nvSpPr>
          <p:cNvPr id="67" name="Rectangle 66">
            <a:extLst>
              <a:ext uri="{FF2B5EF4-FFF2-40B4-BE49-F238E27FC236}">
                <a16:creationId xmlns:a16="http://schemas.microsoft.com/office/drawing/2014/main" id="{4651922F-4B51-2744-97C4-80B142B493DE}"/>
              </a:ext>
            </a:extLst>
          </p:cNvPr>
          <p:cNvSpPr/>
          <p:nvPr/>
        </p:nvSpPr>
        <p:spPr bwMode="auto">
          <a:xfrm>
            <a:off x="676051" y="1811020"/>
            <a:ext cx="530514" cy="4286809"/>
          </a:xfrm>
          <a:prstGeom prst="rect">
            <a:avLst/>
          </a:prstGeom>
          <a:solidFill>
            <a:schemeClr val="bg1">
              <a:lumMod val="9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ts val="120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Tahoma"/>
              <a:ea typeface="+mn-ea"/>
              <a:cs typeface="+mn-cs"/>
            </a:endParaRPr>
          </a:p>
        </p:txBody>
      </p:sp>
      <p:sp>
        <p:nvSpPr>
          <p:cNvPr id="140" name="Rectangle 139">
            <a:extLst>
              <a:ext uri="{FF2B5EF4-FFF2-40B4-BE49-F238E27FC236}">
                <a16:creationId xmlns:a16="http://schemas.microsoft.com/office/drawing/2014/main" id="{F825DBC4-A225-5348-9D94-603D0244D7B5}"/>
              </a:ext>
            </a:extLst>
          </p:cNvPr>
          <p:cNvSpPr/>
          <p:nvPr/>
        </p:nvSpPr>
        <p:spPr>
          <a:xfrm rot="16200000">
            <a:off x="459186" y="3629330"/>
            <a:ext cx="915635" cy="261610"/>
          </a:xfrm>
          <a:prstGeom prst="rect">
            <a:avLst/>
          </a:prstGeom>
        </p:spPr>
        <p:txBody>
          <a:bodyPr wrap="none">
            <a:spAutoFit/>
          </a:bodyPr>
          <a:lstStyle/>
          <a:p>
            <a:pPr marL="0" marR="0" lvl="0" indent="0" algn="l" defTabSz="914400" rtl="0" eaLnBrk="0" fontAlgn="base" latinLnBrk="0" hangingPunct="0">
              <a:lnSpc>
                <a:spcPct val="100000"/>
              </a:lnSpc>
              <a:spcBef>
                <a:spcPts val="1200"/>
              </a:spcBef>
              <a:spcAft>
                <a:spcPct val="0"/>
              </a:spcAft>
              <a:buClrTx/>
              <a:buSzTx/>
              <a:buFontTx/>
              <a:buNone/>
              <a:tabLst/>
              <a:defRPr/>
            </a:pPr>
            <a:r>
              <a:rPr kumimoji="0" lang="en-US" sz="1100" b="0" i="1" u="none" strike="noStrike" kern="1200" cap="none" spc="0" normalizeH="0" baseline="0" noProof="0">
                <a:ln>
                  <a:noFill/>
                </a:ln>
                <a:solidFill>
                  <a:srgbClr val="000000"/>
                </a:solidFill>
                <a:effectLst/>
                <a:uLnTx/>
                <a:uFillTx/>
                <a:latin typeface="Tahoma"/>
                <a:ea typeface="+mn-ea"/>
                <a:cs typeface="+mn-cs"/>
              </a:rPr>
              <a:t>Mobilization</a:t>
            </a:r>
            <a:endParaRPr kumimoji="0" lang="en-US" sz="1100" b="0" i="0" u="none" strike="noStrike" kern="1200" cap="none" spc="0" normalizeH="0" baseline="0" noProof="0">
              <a:ln>
                <a:noFill/>
              </a:ln>
              <a:solidFill>
                <a:srgbClr val="000000"/>
              </a:solidFill>
              <a:effectLst/>
              <a:uLnTx/>
              <a:uFillTx/>
              <a:latin typeface="Tahoma"/>
              <a:ea typeface="+mn-ea"/>
              <a:cs typeface="+mn-cs"/>
            </a:endParaRPr>
          </a:p>
        </p:txBody>
      </p:sp>
      <p:sp>
        <p:nvSpPr>
          <p:cNvPr id="99" name="Pentagon 98">
            <a:extLst>
              <a:ext uri="{FF2B5EF4-FFF2-40B4-BE49-F238E27FC236}">
                <a16:creationId xmlns:a16="http://schemas.microsoft.com/office/drawing/2014/main" id="{E57A9237-81CC-CB4E-8B92-C9BBFA9DB2CA}"/>
              </a:ext>
            </a:extLst>
          </p:cNvPr>
          <p:cNvSpPr/>
          <p:nvPr/>
        </p:nvSpPr>
        <p:spPr bwMode="auto">
          <a:xfrm>
            <a:off x="1598407" y="2254012"/>
            <a:ext cx="1170527" cy="549191"/>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1a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Foundations for HCP J Maps</a:t>
            </a:r>
          </a:p>
        </p:txBody>
      </p:sp>
      <p:sp>
        <p:nvSpPr>
          <p:cNvPr id="100" name="Pentagon 99">
            <a:extLst>
              <a:ext uri="{FF2B5EF4-FFF2-40B4-BE49-F238E27FC236}">
                <a16:creationId xmlns:a16="http://schemas.microsoft.com/office/drawing/2014/main" id="{5B10FC7B-98D0-464D-B807-C30BC6A249E0}"/>
              </a:ext>
            </a:extLst>
          </p:cNvPr>
          <p:cNvSpPr/>
          <p:nvPr/>
        </p:nvSpPr>
        <p:spPr bwMode="auto">
          <a:xfrm>
            <a:off x="5764845" y="2231615"/>
            <a:ext cx="4028005" cy="603559"/>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1c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Detailed Localization of HJ Maps for France, Germany, UK, Spain, Italy</a:t>
            </a:r>
          </a:p>
        </p:txBody>
      </p:sp>
      <p:sp>
        <p:nvSpPr>
          <p:cNvPr id="101" name="Pentagon 100">
            <a:extLst>
              <a:ext uri="{FF2B5EF4-FFF2-40B4-BE49-F238E27FC236}">
                <a16:creationId xmlns:a16="http://schemas.microsoft.com/office/drawing/2014/main" id="{363CEB98-04D9-B64E-8A23-3FFED688099C}"/>
              </a:ext>
            </a:extLst>
          </p:cNvPr>
          <p:cNvSpPr/>
          <p:nvPr/>
        </p:nvSpPr>
        <p:spPr bwMode="auto">
          <a:xfrm>
            <a:off x="9879761" y="2231613"/>
            <a:ext cx="1787016" cy="635046"/>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1d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a:solidFill>
                  <a:prstClr val="white"/>
                </a:solidFill>
                <a:latin typeface="Tahoma" pitchFamily="-107" charset="0"/>
              </a:rPr>
              <a:t>Finalized</a:t>
            </a: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 Localization of HJ for NL and </a:t>
            </a:r>
            <a:r>
              <a:rPr kumimoji="0" lang="en-US" sz="1000" b="0" i="0" u="none" strike="noStrike" kern="1200" cap="none" spc="0" normalizeH="0" baseline="0" noProof="0" err="1">
                <a:ln>
                  <a:noFill/>
                </a:ln>
                <a:solidFill>
                  <a:prstClr val="white"/>
                </a:solidFill>
                <a:effectLst/>
                <a:uLnTx/>
                <a:uFillTx/>
                <a:latin typeface="Tahoma" pitchFamily="-107" charset="0"/>
                <a:ea typeface="+mn-ea"/>
                <a:cs typeface="+mn-cs"/>
              </a:rPr>
              <a:t>BelLux</a:t>
            </a:r>
            <a:endParaRPr kumimoji="0" lang="en-US" sz="1000" b="0" i="0" u="none" strike="noStrike" kern="1200" cap="none" spc="0" normalizeH="0" baseline="0" noProof="0">
              <a:ln>
                <a:noFill/>
              </a:ln>
              <a:solidFill>
                <a:prstClr val="white"/>
              </a:solidFill>
              <a:effectLst/>
              <a:uLnTx/>
              <a:uFillTx/>
              <a:latin typeface="Tahoma" pitchFamily="-107" charset="0"/>
              <a:ea typeface="+mn-ea"/>
              <a:cs typeface="+mn-cs"/>
            </a:endParaRPr>
          </a:p>
        </p:txBody>
      </p:sp>
      <p:sp>
        <p:nvSpPr>
          <p:cNvPr id="112" name="Pentagon 111">
            <a:extLst>
              <a:ext uri="{FF2B5EF4-FFF2-40B4-BE49-F238E27FC236}">
                <a16:creationId xmlns:a16="http://schemas.microsoft.com/office/drawing/2014/main" id="{25D60DC7-E694-294A-B72B-5B9DB4A63D54}"/>
              </a:ext>
            </a:extLst>
          </p:cNvPr>
          <p:cNvSpPr/>
          <p:nvPr/>
        </p:nvSpPr>
        <p:spPr bwMode="auto">
          <a:xfrm>
            <a:off x="2822077" y="2231612"/>
            <a:ext cx="2910577" cy="571591"/>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1b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Build &amp; Test Regional HJ Maps</a:t>
            </a:r>
          </a:p>
        </p:txBody>
      </p:sp>
      <p:sp>
        <p:nvSpPr>
          <p:cNvPr id="127" name="Pentagon 126">
            <a:extLst>
              <a:ext uri="{FF2B5EF4-FFF2-40B4-BE49-F238E27FC236}">
                <a16:creationId xmlns:a16="http://schemas.microsoft.com/office/drawing/2014/main" id="{75F895FA-58DD-A84A-B048-E99C97A77CEE}"/>
              </a:ext>
            </a:extLst>
          </p:cNvPr>
          <p:cNvSpPr/>
          <p:nvPr/>
        </p:nvSpPr>
        <p:spPr bwMode="auto">
          <a:xfrm>
            <a:off x="3785866" y="3253155"/>
            <a:ext cx="3954602" cy="529957"/>
          </a:xfrm>
          <a:prstGeom prst="homePlat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2a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Define Alignment between CJ Maps &amp; CRM/CDP</a:t>
            </a:r>
          </a:p>
        </p:txBody>
      </p:sp>
      <p:sp>
        <p:nvSpPr>
          <p:cNvPr id="128" name="Pentagon 127">
            <a:extLst>
              <a:ext uri="{FF2B5EF4-FFF2-40B4-BE49-F238E27FC236}">
                <a16:creationId xmlns:a16="http://schemas.microsoft.com/office/drawing/2014/main" id="{B09FCCF1-AB04-7743-B930-EC8438F196AD}"/>
              </a:ext>
            </a:extLst>
          </p:cNvPr>
          <p:cNvSpPr/>
          <p:nvPr/>
        </p:nvSpPr>
        <p:spPr bwMode="auto">
          <a:xfrm>
            <a:off x="7742688" y="3253156"/>
            <a:ext cx="3954602" cy="565146"/>
          </a:xfrm>
          <a:prstGeom prst="homePlat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2b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Build action plan to operationalize alignment</a:t>
            </a:r>
          </a:p>
        </p:txBody>
      </p:sp>
      <p:sp>
        <p:nvSpPr>
          <p:cNvPr id="9" name="TextBox 8">
            <a:extLst>
              <a:ext uri="{FF2B5EF4-FFF2-40B4-BE49-F238E27FC236}">
                <a16:creationId xmlns:a16="http://schemas.microsoft.com/office/drawing/2014/main" id="{5D477B83-9A23-4943-9FB2-639B9DAC37EA}"/>
              </a:ext>
            </a:extLst>
          </p:cNvPr>
          <p:cNvSpPr txBox="1"/>
          <p:nvPr/>
        </p:nvSpPr>
        <p:spPr>
          <a:xfrm>
            <a:off x="1520584" y="1895279"/>
            <a:ext cx="501176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D6960">
                    <a:lumMod val="75000"/>
                  </a:srgbClr>
                </a:solidFill>
                <a:effectLst/>
                <a:uLnTx/>
                <a:uFillTx/>
                <a:latin typeface="Tahoma"/>
                <a:ea typeface="+mn-ea"/>
                <a:cs typeface="+mn-cs"/>
              </a:rPr>
              <a:t>Create Customer journey maps</a:t>
            </a:r>
          </a:p>
        </p:txBody>
      </p:sp>
      <p:sp>
        <p:nvSpPr>
          <p:cNvPr id="132" name="TextBox 131">
            <a:extLst>
              <a:ext uri="{FF2B5EF4-FFF2-40B4-BE49-F238E27FC236}">
                <a16:creationId xmlns:a16="http://schemas.microsoft.com/office/drawing/2014/main" id="{8323C571-727D-F644-AA30-B3528BC270B7}"/>
              </a:ext>
            </a:extLst>
          </p:cNvPr>
          <p:cNvSpPr txBox="1"/>
          <p:nvPr/>
        </p:nvSpPr>
        <p:spPr>
          <a:xfrm>
            <a:off x="3665528" y="2913935"/>
            <a:ext cx="501176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58800"/>
                </a:solidFill>
                <a:effectLst/>
                <a:uLnTx/>
                <a:uFillTx/>
                <a:latin typeface="Tahoma"/>
                <a:ea typeface="+mn-ea"/>
                <a:cs typeface="+mn-cs"/>
              </a:rPr>
              <a:t>Align maps with CRM/CDP</a:t>
            </a:r>
          </a:p>
        </p:txBody>
      </p:sp>
      <p:sp>
        <p:nvSpPr>
          <p:cNvPr id="133" name="TextBox 132">
            <a:extLst>
              <a:ext uri="{FF2B5EF4-FFF2-40B4-BE49-F238E27FC236}">
                <a16:creationId xmlns:a16="http://schemas.microsoft.com/office/drawing/2014/main" id="{56626543-F1A8-D347-906B-51151E7A0708}"/>
              </a:ext>
            </a:extLst>
          </p:cNvPr>
          <p:cNvSpPr txBox="1"/>
          <p:nvPr/>
        </p:nvSpPr>
        <p:spPr>
          <a:xfrm>
            <a:off x="7631485" y="4081019"/>
            <a:ext cx="442539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4A0E0">
                    <a:lumMod val="75000"/>
                  </a:srgbClr>
                </a:solidFill>
                <a:effectLst/>
                <a:uLnTx/>
                <a:uFillTx/>
                <a:latin typeface="Tahoma"/>
                <a:ea typeface="+mn-ea"/>
                <a:cs typeface="+mn-cs"/>
              </a:rPr>
              <a:t>Build HCP journey map understanding</a:t>
            </a:r>
          </a:p>
        </p:txBody>
      </p:sp>
      <p:sp>
        <p:nvSpPr>
          <p:cNvPr id="10" name="TextBox 9">
            <a:extLst>
              <a:ext uri="{FF2B5EF4-FFF2-40B4-BE49-F238E27FC236}">
                <a16:creationId xmlns:a16="http://schemas.microsoft.com/office/drawing/2014/main" id="{1852C82A-CADD-B44F-8869-E51B2B5E4292}"/>
              </a:ext>
            </a:extLst>
          </p:cNvPr>
          <p:cNvSpPr txBox="1"/>
          <p:nvPr/>
        </p:nvSpPr>
        <p:spPr>
          <a:xfrm>
            <a:off x="1198206" y="2101230"/>
            <a:ext cx="48638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3D6960">
                    <a:lumMod val="75000"/>
                  </a:srgbClr>
                </a:solidFill>
                <a:effectLst/>
                <a:uLnTx/>
                <a:uFillTx/>
                <a:latin typeface="Tahoma"/>
                <a:ea typeface="+mn-ea"/>
                <a:cs typeface="+mn-cs"/>
              </a:rPr>
              <a:t>1</a:t>
            </a:r>
          </a:p>
        </p:txBody>
      </p:sp>
      <p:sp>
        <p:nvSpPr>
          <p:cNvPr id="134" name="TextBox 133">
            <a:extLst>
              <a:ext uri="{FF2B5EF4-FFF2-40B4-BE49-F238E27FC236}">
                <a16:creationId xmlns:a16="http://schemas.microsoft.com/office/drawing/2014/main" id="{49A74098-46F8-0547-A786-C55D22DCBAA3}"/>
              </a:ext>
            </a:extLst>
          </p:cNvPr>
          <p:cNvSpPr txBox="1"/>
          <p:nvPr/>
        </p:nvSpPr>
        <p:spPr>
          <a:xfrm>
            <a:off x="3298373" y="3164190"/>
            <a:ext cx="48638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58800"/>
                </a:solidFill>
                <a:effectLst/>
                <a:uLnTx/>
                <a:uFillTx/>
                <a:latin typeface="Tahoma"/>
                <a:ea typeface="+mn-ea"/>
                <a:cs typeface="+mn-cs"/>
              </a:rPr>
              <a:t>2</a:t>
            </a:r>
          </a:p>
        </p:txBody>
      </p:sp>
      <p:sp>
        <p:nvSpPr>
          <p:cNvPr id="135" name="TextBox 134">
            <a:extLst>
              <a:ext uri="{FF2B5EF4-FFF2-40B4-BE49-F238E27FC236}">
                <a16:creationId xmlns:a16="http://schemas.microsoft.com/office/drawing/2014/main" id="{6A6587F8-CAD7-D240-83B1-1515651C6FFB}"/>
              </a:ext>
            </a:extLst>
          </p:cNvPr>
          <p:cNvSpPr txBox="1"/>
          <p:nvPr/>
        </p:nvSpPr>
        <p:spPr>
          <a:xfrm>
            <a:off x="7258460" y="4339879"/>
            <a:ext cx="48638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4A0E0">
                    <a:lumMod val="75000"/>
                  </a:srgbClr>
                </a:solidFill>
                <a:effectLst/>
                <a:uLnTx/>
                <a:uFillTx/>
                <a:latin typeface="Tahoma"/>
                <a:ea typeface="+mn-ea"/>
                <a:cs typeface="+mn-cs"/>
              </a:rPr>
              <a:t>3</a:t>
            </a:r>
          </a:p>
        </p:txBody>
      </p:sp>
      <p:sp>
        <p:nvSpPr>
          <p:cNvPr id="139" name="Pentagon 138">
            <a:extLst>
              <a:ext uri="{FF2B5EF4-FFF2-40B4-BE49-F238E27FC236}">
                <a16:creationId xmlns:a16="http://schemas.microsoft.com/office/drawing/2014/main" id="{794EBA07-A093-8C4F-8809-89E39E96BF22}"/>
              </a:ext>
            </a:extLst>
          </p:cNvPr>
          <p:cNvSpPr/>
          <p:nvPr/>
        </p:nvSpPr>
        <p:spPr bwMode="auto">
          <a:xfrm>
            <a:off x="676050" y="1573510"/>
            <a:ext cx="10929399" cy="237187"/>
          </a:xfrm>
          <a:prstGeom prst="homePlate">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Project Management</a:t>
            </a:r>
            <a:endParaRPr kumimoji="0" lang="en-US" sz="1000" b="0" i="0" u="none" strike="noStrike" kern="1200" cap="none" spc="0" normalizeH="0" baseline="0" noProof="0">
              <a:ln>
                <a:noFill/>
              </a:ln>
              <a:solidFill>
                <a:prstClr val="white"/>
              </a:solidFill>
              <a:effectLst/>
              <a:uLnTx/>
              <a:uFillTx/>
              <a:latin typeface="Tahoma" pitchFamily="-107" charset="0"/>
              <a:ea typeface="+mn-ea"/>
              <a:cs typeface="+mn-cs"/>
            </a:endParaRPr>
          </a:p>
        </p:txBody>
      </p:sp>
      <p:grpSp>
        <p:nvGrpSpPr>
          <p:cNvPr id="11" name="Group 10">
            <a:extLst>
              <a:ext uri="{FF2B5EF4-FFF2-40B4-BE49-F238E27FC236}">
                <a16:creationId xmlns:a16="http://schemas.microsoft.com/office/drawing/2014/main" id="{48B3C854-2C8C-E64C-8A2C-401A58940AF6}"/>
              </a:ext>
            </a:extLst>
          </p:cNvPr>
          <p:cNvGrpSpPr/>
          <p:nvPr/>
        </p:nvGrpSpPr>
        <p:grpSpPr>
          <a:xfrm>
            <a:off x="7744843" y="4471012"/>
            <a:ext cx="3933593" cy="1494400"/>
            <a:chOff x="7688283" y="4875180"/>
            <a:chExt cx="3933593" cy="1149916"/>
          </a:xfrm>
        </p:grpSpPr>
        <p:sp>
          <p:nvSpPr>
            <p:cNvPr id="142" name="Pentagon 141">
              <a:extLst>
                <a:ext uri="{FF2B5EF4-FFF2-40B4-BE49-F238E27FC236}">
                  <a16:creationId xmlns:a16="http://schemas.microsoft.com/office/drawing/2014/main" id="{0BA9552A-91A9-8140-89E3-D19FCABA6C29}"/>
                </a:ext>
              </a:extLst>
            </p:cNvPr>
            <p:cNvSpPr/>
            <p:nvPr/>
          </p:nvSpPr>
          <p:spPr bwMode="auto">
            <a:xfrm>
              <a:off x="7688283" y="4875180"/>
              <a:ext cx="1827200" cy="342898"/>
            </a:xfrm>
            <a:prstGeom prst="homePlate">
              <a:avLst/>
            </a:prstGeom>
            <a:solidFill>
              <a:schemeClr val="accent3">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3a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Build Tactic Plan</a:t>
              </a:r>
            </a:p>
          </p:txBody>
        </p:sp>
        <p:sp>
          <p:nvSpPr>
            <p:cNvPr id="143" name="Pentagon 142">
              <a:extLst>
                <a:ext uri="{FF2B5EF4-FFF2-40B4-BE49-F238E27FC236}">
                  <a16:creationId xmlns:a16="http://schemas.microsoft.com/office/drawing/2014/main" id="{A169BDF8-30C9-384C-9CD3-AED0AC9874F3}"/>
                </a:ext>
              </a:extLst>
            </p:cNvPr>
            <p:cNvSpPr/>
            <p:nvPr/>
          </p:nvSpPr>
          <p:spPr bwMode="auto">
            <a:xfrm>
              <a:off x="7688283" y="5283183"/>
              <a:ext cx="3933593" cy="342898"/>
            </a:xfrm>
            <a:prstGeom prst="homePlate">
              <a:avLst/>
            </a:prstGeom>
            <a:solidFill>
              <a:schemeClr val="accent3">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3b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Build e-learning module </a:t>
              </a:r>
            </a:p>
          </p:txBody>
        </p:sp>
        <p:sp>
          <p:nvSpPr>
            <p:cNvPr id="149" name="Pentagon 148">
              <a:extLst>
                <a:ext uri="{FF2B5EF4-FFF2-40B4-BE49-F238E27FC236}">
                  <a16:creationId xmlns:a16="http://schemas.microsoft.com/office/drawing/2014/main" id="{EE7C38F3-3488-A94A-B79C-1F20839D38ED}"/>
                </a:ext>
              </a:extLst>
            </p:cNvPr>
            <p:cNvSpPr/>
            <p:nvPr/>
          </p:nvSpPr>
          <p:spPr bwMode="auto">
            <a:xfrm>
              <a:off x="8632900" y="5682198"/>
              <a:ext cx="2988976" cy="342898"/>
            </a:xfrm>
            <a:prstGeom prst="homePlate">
              <a:avLst/>
            </a:prstGeom>
            <a:solidFill>
              <a:schemeClr val="accent3">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3c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Train the Trainer (CJ Market Champions)</a:t>
              </a:r>
            </a:p>
          </p:txBody>
        </p:sp>
      </p:grpSp>
      <p:sp>
        <p:nvSpPr>
          <p:cNvPr id="25" name="Title 1">
            <a:extLst>
              <a:ext uri="{FF2B5EF4-FFF2-40B4-BE49-F238E27FC236}">
                <a16:creationId xmlns:a16="http://schemas.microsoft.com/office/drawing/2014/main" id="{A6B69B2F-62FB-4415-9C95-B41C7CAAD975}"/>
              </a:ext>
            </a:extLst>
          </p:cNvPr>
          <p:cNvSpPr>
            <a:spLocks noGrp="1"/>
          </p:cNvSpPr>
          <p:nvPr>
            <p:ph type="title"/>
          </p:nvPr>
        </p:nvSpPr>
        <p:spPr>
          <a:xfrm>
            <a:off x="729379" y="259809"/>
            <a:ext cx="10810627" cy="1296987"/>
          </a:xfrm>
        </p:spPr>
        <p:txBody>
          <a:bodyPr/>
          <a:lstStyle/>
          <a:p>
            <a:r>
              <a:rPr lang="en-GB"/>
              <a:t>Project Phases</a:t>
            </a:r>
          </a:p>
        </p:txBody>
      </p:sp>
    </p:spTree>
    <p:extLst>
      <p:ext uri="{BB962C8B-B14F-4D97-AF65-F5344CB8AC3E}">
        <p14:creationId xmlns:p14="http://schemas.microsoft.com/office/powerpoint/2010/main" val="21640536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9FD3-940B-47A0-A95C-C08F270EC9E4}"/>
              </a:ext>
            </a:extLst>
          </p:cNvPr>
          <p:cNvSpPr>
            <a:spLocks noGrp="1"/>
          </p:cNvSpPr>
          <p:nvPr>
            <p:ph type="title"/>
          </p:nvPr>
        </p:nvSpPr>
        <p:spPr>
          <a:xfrm>
            <a:off x="784469" y="251772"/>
            <a:ext cx="10623061" cy="1374476"/>
          </a:xfrm>
        </p:spPr>
        <p:txBody>
          <a:bodyPr/>
          <a:lstStyle/>
          <a:p>
            <a:r>
              <a:rPr lang="en-GB" sz="3200"/>
              <a:t>An experienced Veeva team will helps us achieve our goals and will be supporting you</a:t>
            </a:r>
          </a:p>
        </p:txBody>
      </p:sp>
      <p:sp>
        <p:nvSpPr>
          <p:cNvPr id="25" name="Rectangle 24">
            <a:extLst>
              <a:ext uri="{FF2B5EF4-FFF2-40B4-BE49-F238E27FC236}">
                <a16:creationId xmlns:a16="http://schemas.microsoft.com/office/drawing/2014/main" id="{12010E9C-E809-4605-8997-0298ECD22D57}"/>
              </a:ext>
            </a:extLst>
          </p:cNvPr>
          <p:cNvSpPr/>
          <p:nvPr/>
        </p:nvSpPr>
        <p:spPr>
          <a:xfrm>
            <a:off x="771356" y="3599988"/>
            <a:ext cx="1971417" cy="2254463"/>
          </a:xfrm>
          <a:prstGeom prst="rect">
            <a:avLst/>
          </a:prstGeom>
          <a:noFill/>
        </p:spPr>
        <p:txBody>
          <a:bodyPr wrap="square" lIns="72000" tIns="45720" rIns="0" bIns="45720" rtlCol="0" anchor="t">
            <a:spAutoFit/>
          </a:bodyPr>
          <a:lstStyle/>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1050" b="1" i="1" u="none" strike="noStrike" kern="1200" cap="none" spc="0" normalizeH="0" baseline="0" noProof="0">
                <a:ln>
                  <a:noFill/>
                </a:ln>
                <a:solidFill>
                  <a:srgbClr val="E7E6E6">
                    <a:lumMod val="50000"/>
                  </a:srgbClr>
                </a:solidFill>
                <a:effectLst/>
                <a:uLnTx/>
                <a:uFillTx/>
                <a:latin typeface="Calibri"/>
                <a:ea typeface="+mn-ea"/>
                <a:cs typeface="+mn-cs"/>
              </a:rPr>
              <a:t>Brings deep LS Expertise and 8+ years defining Commercial Strategy and Operating Models</a:t>
            </a:r>
          </a:p>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900" b="0" i="0" u="none" strike="noStrike" kern="1200" cap="none" spc="0" normalizeH="0" baseline="0" noProof="0">
                <a:ln>
                  <a:noFill/>
                </a:ln>
                <a:solidFill>
                  <a:srgbClr val="646569"/>
                </a:solidFill>
                <a:effectLst/>
                <a:uLnTx/>
                <a:uFillTx/>
                <a:latin typeface="Calibri"/>
                <a:ea typeface="+mn-ea"/>
                <a:cs typeface="+mn-cs"/>
              </a:rPr>
              <a:t>Louisa has worked with large enterprise Pharma in defining </a:t>
            </a:r>
            <a:r>
              <a:rPr lang="en-US" sz="900">
                <a:solidFill>
                  <a:srgbClr val="646569"/>
                </a:solidFill>
                <a:latin typeface="Calibri"/>
              </a:rPr>
              <a:t>and executing on Commercial and Medical models including omni-channel orchestration and go to market </a:t>
            </a:r>
            <a:r>
              <a:rPr kumimoji="0" lang="en-US" sz="900" b="0" i="0" u="none" strike="noStrike" kern="1200" cap="none" spc="0" normalizeH="0" baseline="0" noProof="0">
                <a:ln>
                  <a:noFill/>
                </a:ln>
                <a:solidFill>
                  <a:srgbClr val="646569"/>
                </a:solidFill>
                <a:effectLst/>
                <a:uLnTx/>
                <a:uFillTx/>
                <a:latin typeface="Calibri"/>
                <a:ea typeface="+mn-ea"/>
                <a:cs typeface="+mn-cs"/>
              </a:rPr>
              <a:t>engagement models. </a:t>
            </a:r>
          </a:p>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900" b="0" i="0" u="none" strike="noStrike" kern="1200" cap="none" spc="0" normalizeH="0" baseline="0" noProof="0">
                <a:ln>
                  <a:noFill/>
                </a:ln>
                <a:solidFill>
                  <a:srgbClr val="646569"/>
                </a:solidFill>
                <a:effectLst/>
                <a:uLnTx/>
                <a:uFillTx/>
                <a:latin typeface="Calibri"/>
                <a:ea typeface="+mn-ea"/>
                <a:cs typeface="+mn-cs"/>
              </a:rPr>
              <a:t>Prior to joining Veeva she worked at EY and Accenture consulting where she worked in the US and Europe on complex multi geography / functional LS teams. Clients include Astellas, AZ, BMS, Takeda, Merck.</a:t>
            </a:r>
          </a:p>
        </p:txBody>
      </p:sp>
      <p:sp>
        <p:nvSpPr>
          <p:cNvPr id="26" name="Rectangle 25">
            <a:extLst>
              <a:ext uri="{FF2B5EF4-FFF2-40B4-BE49-F238E27FC236}">
                <a16:creationId xmlns:a16="http://schemas.microsoft.com/office/drawing/2014/main" id="{F6355907-C882-4B99-A890-9A060B6249E5}"/>
              </a:ext>
            </a:extLst>
          </p:cNvPr>
          <p:cNvSpPr/>
          <p:nvPr/>
        </p:nvSpPr>
        <p:spPr>
          <a:xfrm>
            <a:off x="575114" y="1750242"/>
            <a:ext cx="8332705" cy="4268820"/>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CBB3D435-2DD6-430F-8F16-6FF7BC6F641E}"/>
              </a:ext>
            </a:extLst>
          </p:cNvPr>
          <p:cNvSpPr txBox="1"/>
          <p:nvPr/>
        </p:nvSpPr>
        <p:spPr>
          <a:xfrm>
            <a:off x="713949" y="3140752"/>
            <a:ext cx="1872000" cy="442814"/>
          </a:xfrm>
          <a:prstGeom prst="rect">
            <a:avLst/>
          </a:prstGeom>
          <a:noFill/>
        </p:spPr>
        <p:txBody>
          <a:bodyPr wrap="square" lIns="36000" rIns="36000" rtlCol="0">
            <a:spAutoFit/>
          </a:bodyPr>
          <a:lstStyle/>
          <a:p>
            <a:pPr marL="0" marR="0" lvl="0" indent="0" algn="ctr" defTabSz="914400" rtl="0" eaLnBrk="1" fontAlgn="auto" latinLnBrk="0" hangingPunct="1">
              <a:lnSpc>
                <a:spcPct val="80000"/>
              </a:lnSpc>
              <a:spcBef>
                <a:spcPts val="400"/>
              </a:spcBef>
              <a:spcAft>
                <a:spcPts val="0"/>
              </a:spcAft>
              <a:buClr>
                <a:srgbClr val="FF9E16"/>
              </a:buClr>
              <a:buSzTx/>
              <a:buFontTx/>
              <a:buNone/>
              <a:tabLst/>
              <a:defRPr/>
            </a:pPr>
            <a:r>
              <a:rPr kumimoji="0" lang="en-US" sz="1200" b="1" i="0" u="none" strike="noStrike" kern="1200" cap="none" spc="0" normalizeH="0" baseline="0" noProof="0">
                <a:ln>
                  <a:noFill/>
                </a:ln>
                <a:solidFill>
                  <a:srgbClr val="646569"/>
                </a:solidFill>
                <a:effectLst/>
                <a:uLnTx/>
                <a:uFillTx/>
                <a:latin typeface="Calibri"/>
                <a:ea typeface="+mn-ea"/>
                <a:cs typeface="+mn-cs"/>
              </a:rPr>
              <a:t>Louisa Peacock</a:t>
            </a:r>
          </a:p>
          <a:p>
            <a:pPr marL="0" marR="0" lvl="0" indent="0" algn="ctr" defTabSz="914400" rtl="0" eaLnBrk="1" fontAlgn="auto" latinLnBrk="0" hangingPunct="1">
              <a:lnSpc>
                <a:spcPct val="80000"/>
              </a:lnSpc>
              <a:spcBef>
                <a:spcPts val="400"/>
              </a:spcBef>
              <a:spcAft>
                <a:spcPts val="0"/>
              </a:spcAft>
              <a:buClr>
                <a:srgbClr val="FF9E16"/>
              </a:buClr>
              <a:buSzTx/>
              <a:buFontTx/>
              <a:buNone/>
              <a:tabLst/>
              <a:defRPr/>
            </a:pPr>
            <a:r>
              <a:rPr kumimoji="0" lang="en-US" sz="1200" b="1" i="0" u="none" strike="noStrike" kern="1200" cap="none" spc="0" normalizeH="0" baseline="0" noProof="0">
                <a:ln>
                  <a:noFill/>
                </a:ln>
                <a:solidFill>
                  <a:srgbClr val="FF9E16"/>
                </a:solidFill>
                <a:effectLst/>
                <a:uLnTx/>
                <a:uFillTx/>
                <a:latin typeface="Calibri"/>
                <a:ea typeface="+mn-ea"/>
                <a:cs typeface="+mn-cs"/>
              </a:rPr>
              <a:t>Veeva Lead</a:t>
            </a:r>
          </a:p>
        </p:txBody>
      </p:sp>
      <p:sp>
        <p:nvSpPr>
          <p:cNvPr id="28" name="Rectangle 27">
            <a:extLst>
              <a:ext uri="{FF2B5EF4-FFF2-40B4-BE49-F238E27FC236}">
                <a16:creationId xmlns:a16="http://schemas.microsoft.com/office/drawing/2014/main" id="{324520D0-60EE-4762-9A36-8968709B4932}"/>
              </a:ext>
            </a:extLst>
          </p:cNvPr>
          <p:cNvSpPr/>
          <p:nvPr/>
        </p:nvSpPr>
        <p:spPr>
          <a:xfrm>
            <a:off x="9184122" y="1750242"/>
            <a:ext cx="2513698" cy="4268820"/>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5FAE929-8A27-467F-A5A8-BD4C2C1BBDED}"/>
              </a:ext>
            </a:extLst>
          </p:cNvPr>
          <p:cNvSpPr/>
          <p:nvPr/>
        </p:nvSpPr>
        <p:spPr>
          <a:xfrm>
            <a:off x="9693114" y="1645979"/>
            <a:ext cx="1260000" cy="208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SME</a:t>
            </a:r>
            <a:endParaRPr kumimoji="0" lang="en-AU" sz="1200" b="0" i="0" u="none" strike="noStrike" kern="1200" cap="none" spc="0" normalizeH="0" baseline="0" noProof="0">
              <a:ln>
                <a:noFill/>
              </a:ln>
              <a:solidFill>
                <a:srgbClr val="FFFFFF"/>
              </a:solidFill>
              <a:effectLst/>
              <a:uLnTx/>
              <a:uFillTx/>
              <a:latin typeface="Calibri"/>
              <a:ea typeface="+mn-ea"/>
              <a:cs typeface="+mn-cs"/>
            </a:endParaRPr>
          </a:p>
        </p:txBody>
      </p:sp>
      <p:pic>
        <p:nvPicPr>
          <p:cNvPr id="30" name="Picture 6" descr="Profile photo of Aaron Bean">
            <a:extLst>
              <a:ext uri="{FF2B5EF4-FFF2-40B4-BE49-F238E27FC236}">
                <a16:creationId xmlns:a16="http://schemas.microsoft.com/office/drawing/2014/main" id="{62E8C10C-979B-4008-935C-C05CDC48E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8971" y="1884761"/>
            <a:ext cx="1224000" cy="1224000"/>
          </a:xfrm>
          <a:prstGeom prst="ellipse">
            <a:avLst/>
          </a:prstGeom>
          <a:noFill/>
          <a:ln w="19050">
            <a:noFill/>
          </a:ln>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1F234D3B-8BC1-43F4-8185-95440B712F46}"/>
              </a:ext>
            </a:extLst>
          </p:cNvPr>
          <p:cNvSpPr txBox="1"/>
          <p:nvPr/>
        </p:nvSpPr>
        <p:spPr>
          <a:xfrm>
            <a:off x="9479241" y="3153761"/>
            <a:ext cx="2008774" cy="608500"/>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400"/>
              </a:spcBef>
              <a:spcAft>
                <a:spcPts val="0"/>
              </a:spcAft>
              <a:buClr>
                <a:srgbClr val="FF9E16"/>
              </a:buClr>
              <a:buSzTx/>
              <a:buFontTx/>
              <a:buNone/>
              <a:tabLst/>
              <a:defRPr/>
            </a:pPr>
            <a:r>
              <a:rPr kumimoji="0" lang="en-US" sz="1200" b="1" i="0" u="none" strike="noStrike" kern="1200" cap="none" spc="0" normalizeH="0" baseline="0" noProof="0">
                <a:ln>
                  <a:noFill/>
                </a:ln>
                <a:solidFill>
                  <a:srgbClr val="646569"/>
                </a:solidFill>
                <a:effectLst/>
                <a:uLnTx/>
                <a:uFillTx/>
                <a:latin typeface="Calibri"/>
                <a:ea typeface="+mn-ea"/>
                <a:cs typeface="+mn-cs"/>
              </a:rPr>
              <a:t>Aaron Bean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a:ln>
                  <a:noFill/>
                </a:ln>
                <a:solidFill>
                  <a:srgbClr val="FF9E16"/>
                </a:solidFill>
                <a:effectLst/>
                <a:uLnTx/>
                <a:uFillTx/>
                <a:latin typeface="Calibri"/>
                <a:ea typeface="+mn-ea"/>
                <a:cs typeface="+mn-cs"/>
              </a:rPr>
              <a:t>VP, Business Consulting Lead</a:t>
            </a:r>
          </a:p>
          <a:p>
            <a:pPr marL="0" marR="0" lvl="0" indent="0" algn="ctr" defTabSz="914400" rtl="0" eaLnBrk="1" fontAlgn="auto" latinLnBrk="0" hangingPunct="1">
              <a:lnSpc>
                <a:spcPct val="80000"/>
              </a:lnSpc>
              <a:spcBef>
                <a:spcPts val="400"/>
              </a:spcBef>
              <a:spcAft>
                <a:spcPts val="0"/>
              </a:spcAft>
              <a:buClr>
                <a:srgbClr val="FF9E16"/>
              </a:buClr>
              <a:buSzTx/>
              <a:buFontTx/>
              <a:buNone/>
              <a:tabLst/>
              <a:defRPr/>
            </a:pPr>
            <a:r>
              <a:rPr kumimoji="0" lang="en-US" sz="1050" b="0" i="1" u="none" strike="noStrike" kern="1200" cap="none" spc="0" normalizeH="0" baseline="0" noProof="0">
                <a:ln>
                  <a:noFill/>
                </a:ln>
                <a:solidFill>
                  <a:srgbClr val="E7E6E6">
                    <a:lumMod val="50000"/>
                  </a:srgbClr>
                </a:solidFill>
                <a:effectLst/>
                <a:uLnTx/>
                <a:uFillTx/>
                <a:latin typeface="Calibri"/>
                <a:ea typeface="+mn-ea"/>
                <a:cs typeface="+mn-cs"/>
              </a:rPr>
              <a:t>Europe BC Head</a:t>
            </a:r>
          </a:p>
        </p:txBody>
      </p:sp>
      <p:sp>
        <p:nvSpPr>
          <p:cNvPr id="32" name="Rectangle 31">
            <a:extLst>
              <a:ext uri="{FF2B5EF4-FFF2-40B4-BE49-F238E27FC236}">
                <a16:creationId xmlns:a16="http://schemas.microsoft.com/office/drawing/2014/main" id="{A26664A1-1A7E-4F66-A1C6-B1CDEB42BA83}"/>
              </a:ext>
            </a:extLst>
          </p:cNvPr>
          <p:cNvSpPr/>
          <p:nvPr/>
        </p:nvSpPr>
        <p:spPr>
          <a:xfrm>
            <a:off x="9508432" y="3811719"/>
            <a:ext cx="1872000" cy="1415772"/>
          </a:xfrm>
          <a:prstGeom prst="rect">
            <a:avLst/>
          </a:prstGeom>
          <a:noFill/>
        </p:spPr>
        <p:txBody>
          <a:bodyPr wrap="square" lIns="72000" tIns="45720" rIns="0" bIns="45720" rtlCol="0" anchor="t">
            <a:spAutoFit/>
          </a:bodyPr>
          <a:lstStyle/>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900" b="0" i="0" u="none" strike="noStrike" kern="1200" cap="none" spc="0" normalizeH="0" baseline="0" noProof="0">
                <a:ln>
                  <a:noFill/>
                </a:ln>
                <a:solidFill>
                  <a:srgbClr val="646569"/>
                </a:solidFill>
                <a:effectLst/>
                <a:uLnTx/>
                <a:uFillTx/>
                <a:latin typeface="Calibri"/>
                <a:ea typeface="+mn-ea"/>
                <a:cs typeface="+mn-cs"/>
              </a:rPr>
              <a:t>Aaron leads Veeva's European Business Consulting Practice and specializes in commercial excellence, innovation and digital transformation. enabling clients to design and deliver world class customer experiences</a:t>
            </a:r>
            <a:endParaRPr kumimoji="0" lang="en-US" sz="900" b="0" i="0" u="none" strike="noStrike" kern="1200" cap="none" spc="0" normalizeH="0" baseline="0" noProof="0">
              <a:ln>
                <a:noFill/>
              </a:ln>
              <a:solidFill>
                <a:srgbClr val="646569"/>
              </a:solidFill>
              <a:effectLst/>
              <a:uLnTx/>
              <a:uFillTx/>
              <a:latin typeface="Calibri"/>
              <a:ea typeface="+mn-ea"/>
              <a:cs typeface="Calibri"/>
            </a:endParaRPr>
          </a:p>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900" b="0" i="0" u="none" strike="noStrike" kern="1200" cap="none" spc="0" normalizeH="0" baseline="0" noProof="0">
                <a:ln>
                  <a:noFill/>
                </a:ln>
                <a:solidFill>
                  <a:srgbClr val="646569"/>
                </a:solidFill>
                <a:effectLst/>
                <a:uLnTx/>
                <a:uFillTx/>
                <a:latin typeface="Calibri"/>
                <a:ea typeface="+mn-ea"/>
                <a:cs typeface="+mn-cs"/>
              </a:rPr>
              <a:t>He brings over 18+ years' experience, prior to Veeva, Aaron was the Life Sciences Advisory Lead in EY UK.</a:t>
            </a:r>
            <a:endParaRPr kumimoji="0" lang="en-US" sz="900" b="0" i="0" u="none" strike="noStrike" kern="1200" cap="none" spc="0" normalizeH="0" baseline="0" noProof="0">
              <a:ln>
                <a:noFill/>
              </a:ln>
              <a:solidFill>
                <a:srgbClr val="646569"/>
              </a:solidFill>
              <a:effectLst/>
              <a:uLnTx/>
              <a:uFillTx/>
              <a:latin typeface="Calibri"/>
              <a:ea typeface="+mn-ea"/>
              <a:cs typeface="Calibri"/>
            </a:endParaRPr>
          </a:p>
        </p:txBody>
      </p:sp>
      <p:sp>
        <p:nvSpPr>
          <p:cNvPr id="33" name="Rectangle 32">
            <a:extLst>
              <a:ext uri="{FF2B5EF4-FFF2-40B4-BE49-F238E27FC236}">
                <a16:creationId xmlns:a16="http://schemas.microsoft.com/office/drawing/2014/main" id="{8DD3BB7B-8F22-4EF3-8A5B-95BFEEA38D20}"/>
              </a:ext>
            </a:extLst>
          </p:cNvPr>
          <p:cNvSpPr/>
          <p:nvPr/>
        </p:nvSpPr>
        <p:spPr>
          <a:xfrm>
            <a:off x="2961817" y="3599988"/>
            <a:ext cx="1728598" cy="2115964"/>
          </a:xfrm>
          <a:prstGeom prst="rect">
            <a:avLst/>
          </a:prstGeom>
          <a:noFill/>
        </p:spPr>
        <p:txBody>
          <a:bodyPr wrap="square" lIns="72000" tIns="45720" rIns="0" bIns="45720" rtlCol="0" anchor="t">
            <a:spAutoFit/>
          </a:bodyPr>
          <a:lstStyle/>
          <a:p>
            <a:pPr>
              <a:spcBef>
                <a:spcPts val="600"/>
              </a:spcBef>
              <a:buClr>
                <a:srgbClr val="FF9E16"/>
              </a:buClr>
            </a:pPr>
            <a:r>
              <a:rPr lang="en-US" sz="1050" b="1" i="1">
                <a:solidFill>
                  <a:srgbClr val="E7E6E6">
                    <a:lumMod val="50000"/>
                  </a:srgbClr>
                </a:solidFill>
              </a:rPr>
              <a:t>Brings expertise in designing Customer journeys with Galapagos France</a:t>
            </a:r>
          </a:p>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900" b="0" i="0" u="none" strike="noStrike" kern="1200" cap="none" spc="0" normalizeH="0" baseline="0" noProof="0">
                <a:ln>
                  <a:noFill/>
                </a:ln>
                <a:solidFill>
                  <a:srgbClr val="646569"/>
                </a:solidFill>
                <a:effectLst/>
                <a:uLnTx/>
                <a:uFillTx/>
                <a:latin typeface="Calibri"/>
                <a:ea typeface="+mn-ea"/>
                <a:cs typeface="+mn-cs"/>
              </a:rPr>
              <a:t>Alexandre Leads Veeva's</a:t>
            </a:r>
            <a:r>
              <a:rPr kumimoji="0" lang="en-GB" sz="900" b="0" i="0" u="none" strike="noStrike" kern="1200" cap="none" spc="0" normalizeH="0" baseline="0" noProof="0">
                <a:ln>
                  <a:noFill/>
                </a:ln>
                <a:solidFill>
                  <a:srgbClr val="646569"/>
                </a:solidFill>
                <a:effectLst/>
                <a:uLnTx/>
                <a:uFillTx/>
                <a:latin typeface="Calibri"/>
                <a:ea typeface="+mn-ea"/>
                <a:cs typeface="+mn-cs"/>
              </a:rPr>
              <a:t> Business Consulting Practice in France and specialises in commercial excellence, innovation and digital transformation. </a:t>
            </a:r>
          </a:p>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GB" sz="900" b="0" i="0" u="none" strike="noStrike" kern="1200" cap="none" spc="0" normalizeH="0" baseline="0" noProof="0">
                <a:ln>
                  <a:noFill/>
                </a:ln>
                <a:solidFill>
                  <a:srgbClr val="646569"/>
                </a:solidFill>
                <a:effectLst/>
                <a:uLnTx/>
                <a:uFillTx/>
                <a:latin typeface="Calibri"/>
                <a:ea typeface="+mn-ea"/>
                <a:cs typeface="+mn-cs"/>
              </a:rPr>
              <a:t>He brings 15 years' experience in marketing and sales functions both at affiliate and global level, working across the drug lifecycle and 7 therapeutic areas, including at Lilly.</a:t>
            </a:r>
            <a:endParaRPr kumimoji="0" lang="en-US" sz="900" b="0" i="0" u="none" strike="noStrike" kern="1200" cap="none" spc="0" normalizeH="0" baseline="0" noProof="0">
              <a:ln>
                <a:noFill/>
              </a:ln>
              <a:solidFill>
                <a:srgbClr val="646569"/>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7927CD7A-2B07-43B0-9F63-C0C05D7BD82F}"/>
              </a:ext>
            </a:extLst>
          </p:cNvPr>
          <p:cNvSpPr txBox="1"/>
          <p:nvPr/>
        </p:nvSpPr>
        <p:spPr>
          <a:xfrm>
            <a:off x="2911613" y="3140752"/>
            <a:ext cx="2008774" cy="424732"/>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400"/>
              </a:spcBef>
              <a:spcAft>
                <a:spcPts val="0"/>
              </a:spcAft>
              <a:buClr>
                <a:srgbClr val="FF9E16"/>
              </a:buClr>
              <a:buSzTx/>
              <a:buFontTx/>
              <a:buNone/>
              <a:tabLst/>
              <a:defRPr/>
            </a:pPr>
            <a:r>
              <a:rPr kumimoji="0" lang="en-US" sz="1200" b="1" i="0" u="none" strike="noStrike" kern="1200" cap="none" spc="0" normalizeH="0" baseline="0" noProof="0">
                <a:ln>
                  <a:noFill/>
                </a:ln>
                <a:solidFill>
                  <a:srgbClr val="646569"/>
                </a:solidFill>
                <a:effectLst/>
                <a:uLnTx/>
                <a:uFillTx/>
                <a:latin typeface="Calibri"/>
                <a:ea typeface="+mn-ea"/>
                <a:cs typeface="+mn-cs"/>
              </a:rPr>
              <a:t>Alexandre Raynaud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a:ln>
                  <a:noFill/>
                </a:ln>
                <a:solidFill>
                  <a:srgbClr val="FF9E16"/>
                </a:solidFill>
                <a:effectLst/>
                <a:uLnTx/>
                <a:uFillTx/>
                <a:latin typeface="Calibri"/>
                <a:ea typeface="+mn-ea"/>
                <a:cs typeface="+mn-cs"/>
              </a:rPr>
              <a:t>CJ Architect</a:t>
            </a:r>
          </a:p>
        </p:txBody>
      </p:sp>
      <p:pic>
        <p:nvPicPr>
          <p:cNvPr id="35" name="Picture 34" descr="A person with a beard&#10;&#10;Description automatically generated with low confidence">
            <a:extLst>
              <a:ext uri="{FF2B5EF4-FFF2-40B4-BE49-F238E27FC236}">
                <a16:creationId xmlns:a16="http://schemas.microsoft.com/office/drawing/2014/main" id="{F8847C43-44E8-4688-BA1D-35414CAF24FA}"/>
              </a:ext>
            </a:extLst>
          </p:cNvPr>
          <p:cNvPicPr>
            <a:picLocks noChangeAspect="1"/>
          </p:cNvPicPr>
          <p:nvPr/>
        </p:nvPicPr>
        <p:blipFill>
          <a:blip r:embed="rId3"/>
          <a:stretch>
            <a:fillRect/>
          </a:stretch>
        </p:blipFill>
        <p:spPr>
          <a:xfrm>
            <a:off x="3304000" y="1887386"/>
            <a:ext cx="1224000" cy="1224000"/>
          </a:xfrm>
          <a:prstGeom prst="ellipse">
            <a:avLst/>
          </a:prstGeom>
          <a:ln>
            <a:noFill/>
          </a:ln>
        </p:spPr>
      </p:pic>
      <p:sp>
        <p:nvSpPr>
          <p:cNvPr id="36" name="TextBox 35">
            <a:extLst>
              <a:ext uri="{FF2B5EF4-FFF2-40B4-BE49-F238E27FC236}">
                <a16:creationId xmlns:a16="http://schemas.microsoft.com/office/drawing/2014/main" id="{98F84524-D0E6-4A9D-9327-25522B887F2D}"/>
              </a:ext>
            </a:extLst>
          </p:cNvPr>
          <p:cNvSpPr txBox="1"/>
          <p:nvPr/>
        </p:nvSpPr>
        <p:spPr>
          <a:xfrm>
            <a:off x="7069854" y="3140752"/>
            <a:ext cx="1872000" cy="442814"/>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400"/>
              </a:spcBef>
              <a:spcAft>
                <a:spcPts val="0"/>
              </a:spcAft>
              <a:buClr>
                <a:srgbClr val="FF9E16"/>
              </a:buClr>
              <a:buSzTx/>
              <a:buFontTx/>
              <a:buNone/>
              <a:tabLst/>
              <a:defRPr/>
            </a:pPr>
            <a:r>
              <a:rPr kumimoji="0" lang="en-US" sz="1200" b="1" i="0" u="none" strike="noStrike" kern="1200" cap="none" spc="0" normalizeH="0" baseline="0" noProof="0">
                <a:ln>
                  <a:noFill/>
                </a:ln>
                <a:solidFill>
                  <a:srgbClr val="646569"/>
                </a:solidFill>
                <a:effectLst/>
                <a:uLnTx/>
                <a:uFillTx/>
                <a:latin typeface="Calibri"/>
                <a:ea typeface="+mn-ea"/>
                <a:cs typeface="+mn-cs"/>
              </a:rPr>
              <a:t>Alex Richwood</a:t>
            </a:r>
          </a:p>
          <a:p>
            <a:pPr marL="0" marR="0" lvl="0" indent="0" algn="ctr" defTabSz="914400" rtl="0" eaLnBrk="1" fontAlgn="auto" latinLnBrk="0" hangingPunct="1">
              <a:lnSpc>
                <a:spcPct val="80000"/>
              </a:lnSpc>
              <a:spcBef>
                <a:spcPts val="400"/>
              </a:spcBef>
              <a:spcAft>
                <a:spcPts val="0"/>
              </a:spcAft>
              <a:buClr>
                <a:srgbClr val="FF9E16"/>
              </a:buClr>
              <a:buSzTx/>
              <a:buFontTx/>
              <a:buNone/>
              <a:tabLst/>
              <a:defRPr/>
            </a:pPr>
            <a:r>
              <a:rPr kumimoji="0" lang="en-US" sz="1200" b="1" i="0" u="none" strike="noStrike" kern="1200" cap="none" spc="0" normalizeH="0" baseline="0" noProof="0">
                <a:ln>
                  <a:noFill/>
                </a:ln>
                <a:solidFill>
                  <a:srgbClr val="FF9E16"/>
                </a:solidFill>
                <a:effectLst/>
                <a:uLnTx/>
                <a:uFillTx/>
                <a:latin typeface="Calibri"/>
                <a:ea typeface="+mn-ea"/>
                <a:cs typeface="+mn-cs"/>
              </a:rPr>
              <a:t>Business Consultant</a:t>
            </a:r>
          </a:p>
        </p:txBody>
      </p:sp>
      <p:sp>
        <p:nvSpPr>
          <p:cNvPr id="37" name="TextBox 36">
            <a:extLst>
              <a:ext uri="{FF2B5EF4-FFF2-40B4-BE49-F238E27FC236}">
                <a16:creationId xmlns:a16="http://schemas.microsoft.com/office/drawing/2014/main" id="{18E0211A-E230-4C28-91F3-60764D6B542F}"/>
              </a:ext>
            </a:extLst>
          </p:cNvPr>
          <p:cNvSpPr txBox="1"/>
          <p:nvPr/>
        </p:nvSpPr>
        <p:spPr>
          <a:xfrm>
            <a:off x="4987450" y="3140752"/>
            <a:ext cx="1872000" cy="442814"/>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400"/>
              </a:spcBef>
              <a:spcAft>
                <a:spcPts val="0"/>
              </a:spcAft>
              <a:buClr>
                <a:srgbClr val="FF9E16"/>
              </a:buClr>
              <a:buSzTx/>
              <a:buFontTx/>
              <a:buNone/>
              <a:tabLst/>
              <a:defRPr/>
            </a:pPr>
            <a:r>
              <a:rPr kumimoji="0" lang="en-US" sz="1200" b="1" i="0" u="none" strike="noStrike" kern="1200" cap="none" spc="0" normalizeH="0" baseline="0" noProof="0">
                <a:ln>
                  <a:noFill/>
                </a:ln>
                <a:solidFill>
                  <a:srgbClr val="646569"/>
                </a:solidFill>
                <a:effectLst/>
                <a:uLnTx/>
                <a:uFillTx/>
                <a:latin typeface="Calibri"/>
                <a:ea typeface="+mn-ea"/>
                <a:cs typeface="+mn-cs"/>
              </a:rPr>
              <a:t>Gareth Allot</a:t>
            </a:r>
          </a:p>
          <a:p>
            <a:pPr marL="0" marR="0" lvl="0" indent="0" algn="ctr" defTabSz="914400" rtl="0" eaLnBrk="1" fontAlgn="auto" latinLnBrk="0" hangingPunct="1">
              <a:lnSpc>
                <a:spcPct val="80000"/>
              </a:lnSpc>
              <a:spcBef>
                <a:spcPts val="400"/>
              </a:spcBef>
              <a:spcAft>
                <a:spcPts val="0"/>
              </a:spcAft>
              <a:buClr>
                <a:srgbClr val="FF9E16"/>
              </a:buClr>
              <a:buSzTx/>
              <a:buFontTx/>
              <a:buNone/>
              <a:tabLst/>
              <a:defRPr/>
            </a:pPr>
            <a:r>
              <a:rPr kumimoji="0" lang="en-US" sz="1200" b="1" i="0" u="none" strike="noStrike" kern="1200" cap="none" spc="0" normalizeH="0" baseline="0" noProof="0">
                <a:ln>
                  <a:noFill/>
                </a:ln>
                <a:solidFill>
                  <a:srgbClr val="FF9E16"/>
                </a:solidFill>
                <a:effectLst/>
                <a:uLnTx/>
                <a:uFillTx/>
                <a:latin typeface="Calibri"/>
                <a:ea typeface="+mn-ea"/>
                <a:cs typeface="+mn-cs"/>
              </a:rPr>
              <a:t>Engagement Manager</a:t>
            </a:r>
          </a:p>
        </p:txBody>
      </p:sp>
      <p:sp>
        <p:nvSpPr>
          <p:cNvPr id="38" name="TextBox 37">
            <a:extLst>
              <a:ext uri="{FF2B5EF4-FFF2-40B4-BE49-F238E27FC236}">
                <a16:creationId xmlns:a16="http://schemas.microsoft.com/office/drawing/2014/main" id="{87D32C64-BC87-4B4C-8B4D-5DD2D2E33937}"/>
              </a:ext>
            </a:extLst>
          </p:cNvPr>
          <p:cNvSpPr txBox="1"/>
          <p:nvPr/>
        </p:nvSpPr>
        <p:spPr>
          <a:xfrm>
            <a:off x="4999613" y="3599988"/>
            <a:ext cx="1872000" cy="2139047"/>
          </a:xfrm>
          <a:prstGeom prst="rect">
            <a:avLst/>
          </a:prstGeom>
          <a:noFill/>
        </p:spPr>
        <p:txBody>
          <a:bodyPr wrap="square" rIns="0" rtlCol="0" anchor="t">
            <a:spAutoFit/>
          </a:bodyPr>
          <a:lstStyle/>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1050" b="1" i="1" u="none" strike="noStrike" kern="1200" cap="none" spc="0" normalizeH="0" baseline="0" noProof="0">
                <a:ln>
                  <a:noFill/>
                </a:ln>
                <a:solidFill>
                  <a:srgbClr val="E7E6E6">
                    <a:lumMod val="50000"/>
                  </a:srgbClr>
                </a:solidFill>
                <a:effectLst/>
                <a:uLnTx/>
                <a:uFillTx/>
                <a:latin typeface="Calibri"/>
                <a:ea typeface="+mn-ea"/>
                <a:cs typeface="+mn-cs"/>
              </a:rPr>
              <a:t>Brings extensive experience designing and operationalizing Commercial Models</a:t>
            </a:r>
          </a:p>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900" b="0" i="0" u="none" strike="noStrike" kern="1200" cap="none" spc="0" normalizeH="0" baseline="0" noProof="0">
                <a:ln>
                  <a:noFill/>
                </a:ln>
                <a:solidFill>
                  <a:srgbClr val="646569"/>
                </a:solidFill>
                <a:effectLst/>
                <a:uLnTx/>
                <a:uFillTx/>
                <a:latin typeface="Calibri"/>
                <a:ea typeface="+mn-ea"/>
                <a:cs typeface="+mn-cs"/>
              </a:rPr>
              <a:t>Gareth has deep experience in the execution of omni-channel and leads on engagements across Europe in Field Force optimization and Veeva Pulse.  being passionate about providing data driven insights.</a:t>
            </a:r>
          </a:p>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900" b="0" i="0" u="none" strike="noStrike" kern="1200" cap="none" spc="0" normalizeH="0" baseline="0" noProof="0">
                <a:ln>
                  <a:noFill/>
                </a:ln>
                <a:solidFill>
                  <a:srgbClr val="646569"/>
                </a:solidFill>
                <a:effectLst/>
                <a:uLnTx/>
                <a:uFillTx/>
                <a:latin typeface="Calibri"/>
                <a:ea typeface="+mn-ea"/>
                <a:cs typeface="+mn-cs"/>
              </a:rPr>
              <a:t>Prior to joining Veeva Gareth worked in Accenture consulting’s HLS practice, leading multi market </a:t>
            </a:r>
            <a:r>
              <a:rPr kumimoji="0" lang="en-US" sz="900" b="0" i="0" u="none" strike="noStrike" kern="1200" cap="none" spc="0" normalizeH="0" baseline="0" noProof="0" err="1">
                <a:ln>
                  <a:noFill/>
                </a:ln>
                <a:solidFill>
                  <a:srgbClr val="646569"/>
                </a:solidFill>
                <a:effectLst/>
                <a:uLnTx/>
                <a:uFillTx/>
                <a:latin typeface="Calibri"/>
                <a:ea typeface="+mn-ea"/>
                <a:cs typeface="+mn-cs"/>
              </a:rPr>
              <a:t>globa</a:t>
            </a:r>
            <a:r>
              <a:rPr lang="en-US" sz="900">
                <a:solidFill>
                  <a:srgbClr val="646569"/>
                </a:solidFill>
                <a:latin typeface="Calibri"/>
              </a:rPr>
              <a:t>l </a:t>
            </a:r>
            <a:r>
              <a:rPr kumimoji="0" lang="en-US" sz="900" b="0" i="0" u="none" strike="noStrike" kern="1200" cap="none" spc="0" normalizeH="0" baseline="0" noProof="0">
                <a:ln>
                  <a:noFill/>
                </a:ln>
                <a:solidFill>
                  <a:srgbClr val="646569"/>
                </a:solidFill>
                <a:effectLst/>
                <a:uLnTx/>
                <a:uFillTx/>
                <a:latin typeface="Calibri"/>
                <a:ea typeface="+mn-ea"/>
                <a:cs typeface="+mn-cs"/>
              </a:rPr>
              <a:t>commercial  programs</a:t>
            </a:r>
          </a:p>
        </p:txBody>
      </p:sp>
      <p:sp>
        <p:nvSpPr>
          <p:cNvPr id="39" name="TextBox 38">
            <a:extLst>
              <a:ext uri="{FF2B5EF4-FFF2-40B4-BE49-F238E27FC236}">
                <a16:creationId xmlns:a16="http://schemas.microsoft.com/office/drawing/2014/main" id="{0731194A-9C62-44F7-BA59-619AA7B511D9}"/>
              </a:ext>
            </a:extLst>
          </p:cNvPr>
          <p:cNvSpPr txBox="1"/>
          <p:nvPr/>
        </p:nvSpPr>
        <p:spPr>
          <a:xfrm>
            <a:off x="7204122" y="3599988"/>
            <a:ext cx="1636703" cy="2192908"/>
          </a:xfrm>
          <a:prstGeom prst="rect">
            <a:avLst/>
          </a:prstGeom>
          <a:noFill/>
        </p:spPr>
        <p:txBody>
          <a:bodyPr wrap="square" rIns="0" rtlCol="0" anchor="t">
            <a:spAutoFit/>
          </a:bodyPr>
          <a:lstStyle/>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1050" b="1" i="1" u="none" strike="noStrike" kern="1200" cap="none" spc="0" normalizeH="0" baseline="0" noProof="0">
                <a:ln>
                  <a:noFill/>
                </a:ln>
                <a:solidFill>
                  <a:srgbClr val="E7E6E6">
                    <a:lumMod val="50000"/>
                  </a:srgbClr>
                </a:solidFill>
                <a:effectLst/>
                <a:uLnTx/>
                <a:uFillTx/>
                <a:latin typeface="Calibri"/>
                <a:ea typeface="+mn-ea"/>
                <a:cs typeface="+mn-cs"/>
              </a:rPr>
              <a:t>Brings Field Force sizing, modelling and analytic capability</a:t>
            </a:r>
          </a:p>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900" b="0" i="0" u="none" strike="noStrike" kern="1200" cap="none" spc="0" normalizeH="0" baseline="0" noProof="0">
                <a:ln>
                  <a:noFill/>
                </a:ln>
                <a:solidFill>
                  <a:srgbClr val="E7E6E6">
                    <a:lumMod val="50000"/>
                  </a:srgbClr>
                </a:solidFill>
                <a:effectLst/>
                <a:uLnTx/>
                <a:uFillTx/>
                <a:latin typeface="Calibri"/>
                <a:ea typeface="+mn-ea"/>
                <a:cs typeface="+mn-cs"/>
              </a:rPr>
              <a:t>Alex has joined Veeva having </a:t>
            </a:r>
            <a:r>
              <a:rPr kumimoji="0" lang="en-US" sz="900" b="0" i="0" u="none" strike="noStrike" kern="1200" cap="none" spc="0" normalizeH="0" baseline="0" noProof="0">
                <a:ln>
                  <a:noFill/>
                </a:ln>
                <a:solidFill>
                  <a:srgbClr val="646569"/>
                </a:solidFill>
                <a:effectLst/>
                <a:uLnTx/>
                <a:uFillTx/>
                <a:latin typeface="Calibri"/>
                <a:ea typeface="+mn-ea"/>
                <a:cs typeface="+mn-cs"/>
              </a:rPr>
              <a:t>recently completed an MBA at HEC Paris. </a:t>
            </a:r>
          </a:p>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900" b="0" i="0" u="none" strike="noStrike" kern="1200" cap="none" spc="0" normalizeH="0" baseline="0" noProof="0">
                <a:ln>
                  <a:noFill/>
                </a:ln>
                <a:solidFill>
                  <a:srgbClr val="646569"/>
                </a:solidFill>
                <a:effectLst/>
                <a:uLnTx/>
                <a:uFillTx/>
                <a:latin typeface="Calibri"/>
                <a:ea typeface="+mn-ea"/>
                <a:cs typeface="+mn-cs"/>
              </a:rPr>
              <a:t>He has supported projects in sales force efficiency and optimization, providing market research, data and analytics.</a:t>
            </a:r>
          </a:p>
          <a:p>
            <a:pPr marL="0" marR="0" lvl="0" indent="0" algn="l" defTabSz="914400" rtl="0" eaLnBrk="1" fontAlgn="auto" latinLnBrk="0" hangingPunct="1">
              <a:lnSpc>
                <a:spcPct val="100000"/>
              </a:lnSpc>
              <a:spcBef>
                <a:spcPts val="600"/>
              </a:spcBef>
              <a:spcAft>
                <a:spcPts val="0"/>
              </a:spcAft>
              <a:buClr>
                <a:srgbClr val="FF9E16"/>
              </a:buClr>
              <a:buSzTx/>
              <a:buFontTx/>
              <a:buNone/>
              <a:tabLst/>
              <a:defRPr/>
            </a:pPr>
            <a:r>
              <a:rPr kumimoji="0" lang="en-US" sz="900" b="0" i="0" u="none" strike="noStrike" kern="1200" cap="none" spc="0" normalizeH="0" baseline="0" noProof="0">
                <a:ln>
                  <a:noFill/>
                </a:ln>
                <a:solidFill>
                  <a:srgbClr val="646569"/>
                </a:solidFill>
                <a:effectLst/>
                <a:uLnTx/>
                <a:uFillTx/>
                <a:latin typeface="Calibri"/>
                <a:ea typeface="+mn-ea"/>
                <a:cs typeface="+mn-cs"/>
              </a:rPr>
              <a:t>Alex joined Veeva to help define and enable the new model for the future in LS. </a:t>
            </a:r>
          </a:p>
        </p:txBody>
      </p:sp>
      <p:sp>
        <p:nvSpPr>
          <p:cNvPr id="40" name="Rectangle 39">
            <a:extLst>
              <a:ext uri="{FF2B5EF4-FFF2-40B4-BE49-F238E27FC236}">
                <a16:creationId xmlns:a16="http://schemas.microsoft.com/office/drawing/2014/main" id="{2A685A85-CDCF-4B91-B97D-2F0D09D1AFBA}"/>
              </a:ext>
            </a:extLst>
          </p:cNvPr>
          <p:cNvSpPr/>
          <p:nvPr/>
        </p:nvSpPr>
        <p:spPr>
          <a:xfrm>
            <a:off x="4110387" y="1607701"/>
            <a:ext cx="1620000" cy="208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CORE DELIVERY TEAM</a:t>
            </a:r>
            <a:endParaRPr kumimoji="0" lang="en-AU" sz="1200" b="0" i="0" u="none" strike="noStrike" kern="1200" cap="none" spc="0" normalizeH="0" baseline="0" noProof="0">
              <a:ln>
                <a:noFill/>
              </a:ln>
              <a:solidFill>
                <a:srgbClr val="FFFFFF"/>
              </a:solidFill>
              <a:effectLst/>
              <a:uLnTx/>
              <a:uFillTx/>
              <a:latin typeface="Calibri"/>
              <a:ea typeface="+mn-ea"/>
              <a:cs typeface="+mn-cs"/>
            </a:endParaRPr>
          </a:p>
        </p:txBody>
      </p:sp>
      <p:grpSp>
        <p:nvGrpSpPr>
          <p:cNvPr id="41" name="Group 40">
            <a:extLst>
              <a:ext uri="{FF2B5EF4-FFF2-40B4-BE49-F238E27FC236}">
                <a16:creationId xmlns:a16="http://schemas.microsoft.com/office/drawing/2014/main" id="{F7DFA62F-CE38-4159-BA05-5D0650A92F85}"/>
              </a:ext>
            </a:extLst>
          </p:cNvPr>
          <p:cNvGrpSpPr/>
          <p:nvPr/>
        </p:nvGrpSpPr>
        <p:grpSpPr>
          <a:xfrm>
            <a:off x="7371174" y="1839761"/>
            <a:ext cx="1260000" cy="1260000"/>
            <a:chOff x="5194336" y="1549783"/>
            <a:chExt cx="1260000" cy="1260000"/>
          </a:xfrm>
        </p:grpSpPr>
        <p:sp>
          <p:nvSpPr>
            <p:cNvPr id="42" name="Oval 41">
              <a:extLst>
                <a:ext uri="{FF2B5EF4-FFF2-40B4-BE49-F238E27FC236}">
                  <a16:creationId xmlns:a16="http://schemas.microsoft.com/office/drawing/2014/main" id="{E0FF96C5-49FB-42CE-8124-22D06A9B8626}"/>
                </a:ext>
              </a:extLst>
            </p:cNvPr>
            <p:cNvSpPr>
              <a:spLocks noChangeAspect="1"/>
            </p:cNvSpPr>
            <p:nvPr/>
          </p:nvSpPr>
          <p:spPr>
            <a:xfrm>
              <a:off x="5194336" y="1549783"/>
              <a:ext cx="1260000" cy="126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43" name="Picture 42" descr="A person in a suit&#10;&#10;Description automatically generated with low confidence">
              <a:extLst>
                <a:ext uri="{FF2B5EF4-FFF2-40B4-BE49-F238E27FC236}">
                  <a16:creationId xmlns:a16="http://schemas.microsoft.com/office/drawing/2014/main" id="{231527D1-4615-4DC0-92FC-7F999ED94E4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213416" y="1564183"/>
              <a:ext cx="1231200" cy="1231200"/>
            </a:xfrm>
            <a:prstGeom prst="ellipse">
              <a:avLst/>
            </a:prstGeom>
            <a:ln>
              <a:noFill/>
            </a:ln>
          </p:spPr>
        </p:pic>
      </p:grpSp>
      <p:pic>
        <p:nvPicPr>
          <p:cNvPr id="44" name="Picture 43">
            <a:extLst>
              <a:ext uri="{FF2B5EF4-FFF2-40B4-BE49-F238E27FC236}">
                <a16:creationId xmlns:a16="http://schemas.microsoft.com/office/drawing/2014/main" id="{681A875B-DF85-4E41-8F19-FFE190165E33}"/>
              </a:ext>
            </a:extLst>
          </p:cNvPr>
          <p:cNvPicPr>
            <a:picLocks noChangeAspect="1"/>
          </p:cNvPicPr>
          <p:nvPr/>
        </p:nvPicPr>
        <p:blipFill>
          <a:blip r:embed="rId6"/>
          <a:stretch>
            <a:fillRect/>
          </a:stretch>
        </p:blipFill>
        <p:spPr>
          <a:xfrm>
            <a:off x="5239389" y="1839761"/>
            <a:ext cx="1392448" cy="1314000"/>
          </a:xfrm>
          <a:prstGeom prst="ellipse">
            <a:avLst/>
          </a:prstGeom>
        </p:spPr>
      </p:pic>
      <p:pic>
        <p:nvPicPr>
          <p:cNvPr id="45" name="Picture 44">
            <a:extLst>
              <a:ext uri="{FF2B5EF4-FFF2-40B4-BE49-F238E27FC236}">
                <a16:creationId xmlns:a16="http://schemas.microsoft.com/office/drawing/2014/main" id="{7C256EB8-03BF-40E2-8267-9E5D4E483B34}"/>
              </a:ext>
            </a:extLst>
          </p:cNvPr>
          <p:cNvPicPr>
            <a:picLocks noChangeAspect="1"/>
          </p:cNvPicPr>
          <p:nvPr/>
        </p:nvPicPr>
        <p:blipFill>
          <a:blip r:embed="rId7"/>
          <a:stretch>
            <a:fillRect/>
          </a:stretch>
        </p:blipFill>
        <p:spPr>
          <a:xfrm>
            <a:off x="1020827" y="1920936"/>
            <a:ext cx="1254164" cy="1194725"/>
          </a:xfrm>
          <a:prstGeom prst="rect">
            <a:avLst/>
          </a:prstGeom>
        </p:spPr>
      </p:pic>
    </p:spTree>
    <p:extLst>
      <p:ext uri="{BB962C8B-B14F-4D97-AF65-F5344CB8AC3E}">
        <p14:creationId xmlns:p14="http://schemas.microsoft.com/office/powerpoint/2010/main" val="23902376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5A49-36A4-4163-82DC-A8C125CB718F}"/>
              </a:ext>
            </a:extLst>
          </p:cNvPr>
          <p:cNvSpPr>
            <a:spLocks noGrp="1"/>
          </p:cNvSpPr>
          <p:nvPr>
            <p:ph type="title"/>
          </p:nvPr>
        </p:nvSpPr>
        <p:spPr>
          <a:xfrm>
            <a:off x="741584" y="260649"/>
            <a:ext cx="10623061" cy="562311"/>
          </a:xfrm>
        </p:spPr>
        <p:txBody>
          <a:bodyPr/>
          <a:lstStyle/>
          <a:p>
            <a:r>
              <a:rPr lang="en-US"/>
              <a:t>Value of the HCP Journey</a:t>
            </a:r>
            <a:endParaRPr lang="en-GB"/>
          </a:p>
        </p:txBody>
      </p:sp>
      <p:sp>
        <p:nvSpPr>
          <p:cNvPr id="10" name="TextBox 9">
            <a:extLst>
              <a:ext uri="{FF2B5EF4-FFF2-40B4-BE49-F238E27FC236}">
                <a16:creationId xmlns:a16="http://schemas.microsoft.com/office/drawing/2014/main" id="{0EBA1934-9C7E-493C-93B4-E10C19C8B014}"/>
              </a:ext>
            </a:extLst>
          </p:cNvPr>
          <p:cNvSpPr txBox="1"/>
          <p:nvPr/>
        </p:nvSpPr>
        <p:spPr>
          <a:xfrm>
            <a:off x="760679" y="828674"/>
            <a:ext cx="10496601" cy="646331"/>
          </a:xfrm>
          <a:prstGeom prst="rect">
            <a:avLst/>
          </a:prstGeom>
          <a:noFill/>
        </p:spPr>
        <p:txBody>
          <a:bodyPr wrap="square" lIns="91440" tIns="45720" rIns="91440" bIns="45720" rtlCol="0" anchor="t">
            <a:spAutoFit/>
          </a:bodyPr>
          <a:lstStyle/>
          <a:p>
            <a:r>
              <a:rPr lang="en-US" b="1">
                <a:solidFill>
                  <a:schemeClr val="bg2"/>
                </a:solidFill>
              </a:rPr>
              <a:t>HCP Journeys are the tool by which </a:t>
            </a:r>
            <a:r>
              <a:rPr lang="en-US" b="1">
                <a:solidFill>
                  <a:schemeClr val="accent1"/>
                </a:solidFill>
              </a:rPr>
              <a:t>this personalisation* </a:t>
            </a:r>
            <a:r>
              <a:rPr lang="en-US" b="1">
                <a:solidFill>
                  <a:schemeClr val="bg2"/>
                </a:solidFill>
              </a:rPr>
              <a:t>is designed, </a:t>
            </a:r>
            <a:r>
              <a:rPr lang="en-US" b="1">
                <a:solidFill>
                  <a:schemeClr val="accent1"/>
                </a:solidFill>
              </a:rPr>
              <a:t>creating value</a:t>
            </a:r>
            <a:r>
              <a:rPr lang="en-US" b="1">
                <a:solidFill>
                  <a:schemeClr val="bg2"/>
                </a:solidFill>
              </a:rPr>
              <a:t> for customers and differentiation vs competitors.</a:t>
            </a:r>
            <a:endParaRPr lang="en-GB" b="1">
              <a:solidFill>
                <a:schemeClr val="bg2"/>
              </a:solidFill>
            </a:endParaRPr>
          </a:p>
        </p:txBody>
      </p:sp>
      <p:sp>
        <p:nvSpPr>
          <p:cNvPr id="21" name="TextBox 20">
            <a:extLst>
              <a:ext uri="{FF2B5EF4-FFF2-40B4-BE49-F238E27FC236}">
                <a16:creationId xmlns:a16="http://schemas.microsoft.com/office/drawing/2014/main" id="{54C69896-8BDC-4F56-BD7D-1111457775B7}"/>
              </a:ext>
            </a:extLst>
          </p:cNvPr>
          <p:cNvSpPr txBox="1"/>
          <p:nvPr/>
        </p:nvSpPr>
        <p:spPr>
          <a:xfrm>
            <a:off x="780140" y="5891946"/>
            <a:ext cx="5048926" cy="289310"/>
          </a:xfrm>
          <a:prstGeom prst="rect">
            <a:avLst/>
          </a:prstGeom>
          <a:noFill/>
        </p:spPr>
        <p:txBody>
          <a:bodyPr wrap="square">
            <a:spAutoFit/>
          </a:bodyPr>
          <a:lstStyle/>
          <a:p>
            <a:pPr marL="228600" marR="0" indent="-228600" algn="r" defTabSz="914400" rtl="0" eaLnBrk="1" fontAlgn="auto" latinLnBrk="0" hangingPunct="1">
              <a:lnSpc>
                <a:spcPct val="80000"/>
              </a:lnSpc>
              <a:spcAft>
                <a:spcPts val="0"/>
              </a:spcAft>
              <a:buClr>
                <a:schemeClr val="tx2"/>
              </a:buClr>
              <a:buSzTx/>
              <a:buAutoNum type="arabicPeriod"/>
              <a:tabLst/>
            </a:pPr>
            <a:r>
              <a:rPr lang="en-US" sz="800">
                <a:solidFill>
                  <a:schemeClr val="bg1">
                    <a:lumMod val="75000"/>
                  </a:schemeClr>
                </a:solidFill>
              </a:rPr>
              <a:t>McKinsey - </a:t>
            </a:r>
            <a:r>
              <a:rPr lang="en-GB" sz="800">
                <a:solidFill>
                  <a:schemeClr val="bg1">
                    <a:lumMod val="75000"/>
                  </a:schemeClr>
                </a:solidFill>
              </a:rPr>
              <a:t>From product to customer experience: The new way to launch in pharma</a:t>
            </a:r>
          </a:p>
          <a:p>
            <a:pPr marL="228600" marR="0" indent="-228600" algn="r" defTabSz="914400" rtl="0" eaLnBrk="1" fontAlgn="auto" latinLnBrk="0" hangingPunct="1">
              <a:lnSpc>
                <a:spcPct val="80000"/>
              </a:lnSpc>
              <a:spcAft>
                <a:spcPts val="0"/>
              </a:spcAft>
              <a:buClr>
                <a:schemeClr val="tx2"/>
              </a:buClr>
              <a:buSzTx/>
              <a:buAutoNum type="arabicPeriod"/>
              <a:tabLst/>
            </a:pPr>
            <a:r>
              <a:rPr lang="en-GB" sz="800">
                <a:solidFill>
                  <a:schemeClr val="bg1">
                    <a:lumMod val="75000"/>
                  </a:schemeClr>
                </a:solidFill>
              </a:rPr>
              <a:t>McKinsey- Marketing’s Holy Grail: Personalization at Scale</a:t>
            </a:r>
            <a:endParaRPr lang="en-US" sz="800">
              <a:solidFill>
                <a:schemeClr val="bg1">
                  <a:lumMod val="75000"/>
                </a:schemeClr>
              </a:solidFill>
            </a:endParaRPr>
          </a:p>
        </p:txBody>
      </p:sp>
      <p:sp>
        <p:nvSpPr>
          <p:cNvPr id="35" name="TextBox 34">
            <a:extLst>
              <a:ext uri="{FF2B5EF4-FFF2-40B4-BE49-F238E27FC236}">
                <a16:creationId xmlns:a16="http://schemas.microsoft.com/office/drawing/2014/main" id="{A89573AD-52C4-4C14-9182-0D5A8CE662A9}"/>
              </a:ext>
            </a:extLst>
          </p:cNvPr>
          <p:cNvSpPr txBox="1"/>
          <p:nvPr/>
        </p:nvSpPr>
        <p:spPr>
          <a:xfrm>
            <a:off x="794611" y="1917355"/>
            <a:ext cx="5034455" cy="400110"/>
          </a:xfrm>
          <a:prstGeom prst="rect">
            <a:avLst/>
          </a:prstGeom>
          <a:noFill/>
        </p:spPr>
        <p:txBody>
          <a:bodyPr wrap="square" rtlCol="0">
            <a:spAutoFit/>
          </a:bodyPr>
          <a:lstStyle/>
          <a:p>
            <a:r>
              <a:rPr lang="en-GB" sz="2000" b="1">
                <a:solidFill>
                  <a:schemeClr val="tx2"/>
                </a:solidFill>
              </a:rPr>
              <a:t>How HCP Journeys Create Value</a:t>
            </a:r>
          </a:p>
        </p:txBody>
      </p:sp>
      <p:grpSp>
        <p:nvGrpSpPr>
          <p:cNvPr id="39" name="Group 38">
            <a:extLst>
              <a:ext uri="{FF2B5EF4-FFF2-40B4-BE49-F238E27FC236}">
                <a16:creationId xmlns:a16="http://schemas.microsoft.com/office/drawing/2014/main" id="{654A91F6-C1FF-4AFC-9D5E-1CA0D0600371}"/>
              </a:ext>
            </a:extLst>
          </p:cNvPr>
          <p:cNvGrpSpPr/>
          <p:nvPr/>
        </p:nvGrpSpPr>
        <p:grpSpPr>
          <a:xfrm>
            <a:off x="780447" y="2470437"/>
            <a:ext cx="4945515" cy="755703"/>
            <a:chOff x="780447" y="2202587"/>
            <a:chExt cx="4945515" cy="755703"/>
          </a:xfrm>
        </p:grpSpPr>
        <p:sp>
          <p:nvSpPr>
            <p:cNvPr id="43" name="Rectangle: Rounded Corners 42">
              <a:extLst>
                <a:ext uri="{FF2B5EF4-FFF2-40B4-BE49-F238E27FC236}">
                  <a16:creationId xmlns:a16="http://schemas.microsoft.com/office/drawing/2014/main" id="{40A9187A-C9D1-41FE-9781-C91DA0625056}"/>
                </a:ext>
              </a:extLst>
            </p:cNvPr>
            <p:cNvSpPr/>
            <p:nvPr/>
          </p:nvSpPr>
          <p:spPr bwMode="auto">
            <a:xfrm>
              <a:off x="780447" y="2202587"/>
              <a:ext cx="4945515" cy="755703"/>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a:r>
                <a:rPr lang="en-GB" sz="1100" b="0" i="0" dirty="0">
                  <a:solidFill>
                    <a:srgbClr val="222222"/>
                  </a:solidFill>
                  <a:effectLst/>
                </a:rPr>
                <a:t>Focusing on journeys rather than touchpoints is correlated to </a:t>
              </a:r>
              <a:r>
                <a:rPr lang="en-GB" sz="1100" b="1" i="0" dirty="0">
                  <a:solidFill>
                    <a:srgbClr val="222222"/>
                  </a:solidFill>
                  <a:effectLst/>
                </a:rPr>
                <a:t>higher cus</a:t>
              </a:r>
              <a:r>
                <a:rPr lang="en-GB" sz="1100" b="1" dirty="0">
                  <a:solidFill>
                    <a:srgbClr val="222222"/>
                  </a:solidFill>
                </a:rPr>
                <a:t>tomer</a:t>
              </a:r>
              <a:r>
                <a:rPr lang="en-GB" sz="1100" b="1" i="0" dirty="0">
                  <a:solidFill>
                    <a:srgbClr val="222222"/>
                  </a:solidFill>
                  <a:effectLst/>
                </a:rPr>
                <a:t> satisfaction &amp; revenue growth</a:t>
              </a:r>
              <a:r>
                <a:rPr lang="en-GB" sz="700" b="1" i="0" dirty="0">
                  <a:solidFill>
                    <a:srgbClr val="222222"/>
                  </a:solidFill>
                  <a:effectLst/>
                </a:rPr>
                <a:t>1</a:t>
              </a:r>
              <a:endParaRPr lang="en-GB" sz="1100" b="1" i="0" dirty="0">
                <a:solidFill>
                  <a:srgbClr val="222222"/>
                </a:solidFill>
                <a:effectLst/>
              </a:endParaRPr>
            </a:p>
          </p:txBody>
        </p:sp>
        <p:pic>
          <p:nvPicPr>
            <p:cNvPr id="22" name="Graphic 21" descr="Upward trend with solid fill">
              <a:extLst>
                <a:ext uri="{FF2B5EF4-FFF2-40B4-BE49-F238E27FC236}">
                  <a16:creationId xmlns:a16="http://schemas.microsoft.com/office/drawing/2014/main" id="{46908095-FC83-4D0E-B723-C7FF164135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305" y="2346263"/>
              <a:ext cx="480902" cy="480902"/>
            </a:xfrm>
            <a:prstGeom prst="rect">
              <a:avLst/>
            </a:prstGeom>
          </p:spPr>
        </p:pic>
      </p:grpSp>
      <p:grpSp>
        <p:nvGrpSpPr>
          <p:cNvPr id="37" name="Group 36">
            <a:extLst>
              <a:ext uri="{FF2B5EF4-FFF2-40B4-BE49-F238E27FC236}">
                <a16:creationId xmlns:a16="http://schemas.microsoft.com/office/drawing/2014/main" id="{0C6E1B41-3B47-4D62-A2FB-C6F8125265CC}"/>
              </a:ext>
            </a:extLst>
          </p:cNvPr>
          <p:cNvGrpSpPr/>
          <p:nvPr/>
        </p:nvGrpSpPr>
        <p:grpSpPr>
          <a:xfrm>
            <a:off x="780140" y="3354946"/>
            <a:ext cx="4939385" cy="755703"/>
            <a:chOff x="780140" y="3121350"/>
            <a:chExt cx="4939385" cy="755703"/>
          </a:xfrm>
        </p:grpSpPr>
        <p:sp>
          <p:nvSpPr>
            <p:cNvPr id="42" name="Rectangle: Rounded Corners 41">
              <a:extLst>
                <a:ext uri="{FF2B5EF4-FFF2-40B4-BE49-F238E27FC236}">
                  <a16:creationId xmlns:a16="http://schemas.microsoft.com/office/drawing/2014/main" id="{FF9ED32A-4F63-4C8B-B879-26749D3CDCCF}"/>
                </a:ext>
              </a:extLst>
            </p:cNvPr>
            <p:cNvSpPr/>
            <p:nvPr/>
          </p:nvSpPr>
          <p:spPr bwMode="auto">
            <a:xfrm>
              <a:off x="780140" y="3121350"/>
              <a:ext cx="4939385" cy="755703"/>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eaLnBrk="0" fontAlgn="base" hangingPunct="0">
                <a:spcBef>
                  <a:spcPct val="0"/>
                </a:spcBef>
                <a:spcAft>
                  <a:spcPct val="0"/>
                </a:spcAft>
              </a:pPr>
              <a:r>
                <a:rPr lang="en-GB" sz="1100" dirty="0">
                  <a:solidFill>
                    <a:srgbClr val="222222"/>
                  </a:solidFill>
                </a:rPr>
                <a:t>HCPs satisfied with their journey for a drug &amp; the pharma company’s contribution to it are </a:t>
              </a:r>
              <a:r>
                <a:rPr lang="en-GB" sz="1100" b="1" dirty="0">
                  <a:solidFill>
                    <a:srgbClr val="222222"/>
                  </a:solidFill>
                </a:rPr>
                <a:t>2x more likely to prescribe</a:t>
              </a:r>
              <a:r>
                <a:rPr lang="en-GB" sz="1100" dirty="0">
                  <a:solidFill>
                    <a:srgbClr val="222222"/>
                  </a:solidFill>
                </a:rPr>
                <a:t> than dissatisfied HCPs.</a:t>
              </a:r>
              <a:r>
                <a:rPr lang="en-GB" sz="700" dirty="0">
                  <a:solidFill>
                    <a:srgbClr val="222222"/>
                  </a:solidFill>
                </a:rPr>
                <a:t>1</a:t>
              </a:r>
              <a:endParaRPr lang="en-GB" sz="1100" dirty="0"/>
            </a:p>
          </p:txBody>
        </p:sp>
        <p:pic>
          <p:nvPicPr>
            <p:cNvPr id="5" name="Graphic 4" descr="Medicine with solid fill">
              <a:extLst>
                <a:ext uri="{FF2B5EF4-FFF2-40B4-BE49-F238E27FC236}">
                  <a16:creationId xmlns:a16="http://schemas.microsoft.com/office/drawing/2014/main" id="{EA9D05E3-F5FF-4A27-979C-492D9244C0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0305" y="3242949"/>
              <a:ext cx="480902" cy="480902"/>
            </a:xfrm>
            <a:prstGeom prst="rect">
              <a:avLst/>
            </a:prstGeom>
          </p:spPr>
        </p:pic>
      </p:grpSp>
      <p:grpSp>
        <p:nvGrpSpPr>
          <p:cNvPr id="34" name="Group 33">
            <a:extLst>
              <a:ext uri="{FF2B5EF4-FFF2-40B4-BE49-F238E27FC236}">
                <a16:creationId xmlns:a16="http://schemas.microsoft.com/office/drawing/2014/main" id="{4D50AC23-F761-4501-9760-6FF38D4D3ACB}"/>
              </a:ext>
            </a:extLst>
          </p:cNvPr>
          <p:cNvGrpSpPr/>
          <p:nvPr/>
        </p:nvGrpSpPr>
        <p:grpSpPr>
          <a:xfrm>
            <a:off x="789512" y="4239455"/>
            <a:ext cx="4939385" cy="743938"/>
            <a:chOff x="789512" y="3964990"/>
            <a:chExt cx="4939385" cy="743938"/>
          </a:xfrm>
        </p:grpSpPr>
        <p:sp>
          <p:nvSpPr>
            <p:cNvPr id="41" name="Rectangle: Rounded Corners 40">
              <a:extLst>
                <a:ext uri="{FF2B5EF4-FFF2-40B4-BE49-F238E27FC236}">
                  <a16:creationId xmlns:a16="http://schemas.microsoft.com/office/drawing/2014/main" id="{5DDD9B74-8F12-4039-94EF-3E8A5579496E}"/>
                </a:ext>
              </a:extLst>
            </p:cNvPr>
            <p:cNvSpPr/>
            <p:nvPr/>
          </p:nvSpPr>
          <p:spPr bwMode="auto">
            <a:xfrm>
              <a:off x="789512" y="3964990"/>
              <a:ext cx="4939385" cy="743938"/>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eaLnBrk="0" fontAlgn="base" hangingPunct="0">
                <a:spcBef>
                  <a:spcPct val="0"/>
                </a:spcBef>
                <a:spcAft>
                  <a:spcPct val="0"/>
                </a:spcAft>
              </a:pPr>
              <a:r>
                <a:rPr lang="en-US" sz="1100" dirty="0"/>
                <a:t>Personalization across industries </a:t>
              </a:r>
              <a:r>
                <a:rPr lang="en-US" sz="1100" b="1" dirty="0"/>
                <a:t>reduces acquisition costs </a:t>
              </a:r>
              <a:r>
                <a:rPr lang="en-US" sz="1100" dirty="0"/>
                <a:t>by 50% and </a:t>
              </a:r>
              <a:r>
                <a:rPr lang="en-US" sz="1100" b="1" dirty="0"/>
                <a:t>increases efficiency </a:t>
              </a:r>
              <a:r>
                <a:rPr lang="en-US" sz="1100" dirty="0"/>
                <a:t>of marketing spend by 10-30%.</a:t>
              </a:r>
              <a:r>
                <a:rPr lang="en-US" sz="700" dirty="0"/>
                <a:t>2</a:t>
              </a:r>
              <a:endParaRPr lang="en-GB" sz="1100" dirty="0"/>
            </a:p>
          </p:txBody>
        </p:sp>
        <p:pic>
          <p:nvPicPr>
            <p:cNvPr id="7" name="Graphic 6" descr="Money with solid fill">
              <a:extLst>
                <a:ext uri="{FF2B5EF4-FFF2-40B4-BE49-F238E27FC236}">
                  <a16:creationId xmlns:a16="http://schemas.microsoft.com/office/drawing/2014/main" id="{79857DCD-0A2F-497A-B593-5A2CC722EB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0305" y="4065748"/>
              <a:ext cx="480902" cy="480902"/>
            </a:xfrm>
            <a:prstGeom prst="rect">
              <a:avLst/>
            </a:prstGeom>
          </p:spPr>
        </p:pic>
      </p:grpSp>
      <p:grpSp>
        <p:nvGrpSpPr>
          <p:cNvPr id="20" name="Group 19">
            <a:extLst>
              <a:ext uri="{FF2B5EF4-FFF2-40B4-BE49-F238E27FC236}">
                <a16:creationId xmlns:a16="http://schemas.microsoft.com/office/drawing/2014/main" id="{C76385F1-B081-46DD-945C-5D6C6D287AD2}"/>
              </a:ext>
            </a:extLst>
          </p:cNvPr>
          <p:cNvGrpSpPr/>
          <p:nvPr/>
        </p:nvGrpSpPr>
        <p:grpSpPr>
          <a:xfrm>
            <a:off x="789512" y="5112199"/>
            <a:ext cx="4939385" cy="680132"/>
            <a:chOff x="789512" y="4844349"/>
            <a:chExt cx="4939385" cy="680132"/>
          </a:xfrm>
        </p:grpSpPr>
        <p:sp>
          <p:nvSpPr>
            <p:cNvPr id="19" name="Rectangle: Rounded Corners 18">
              <a:extLst>
                <a:ext uri="{FF2B5EF4-FFF2-40B4-BE49-F238E27FC236}">
                  <a16:creationId xmlns:a16="http://schemas.microsoft.com/office/drawing/2014/main" id="{860660ED-C442-4B96-BDD0-88243016BF52}"/>
                </a:ext>
              </a:extLst>
            </p:cNvPr>
            <p:cNvSpPr/>
            <p:nvPr/>
          </p:nvSpPr>
          <p:spPr bwMode="auto">
            <a:xfrm>
              <a:off x="789512" y="4844349"/>
              <a:ext cx="4939385" cy="68013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eaLnBrk="0" fontAlgn="base" hangingPunct="0">
                <a:spcBef>
                  <a:spcPct val="0"/>
                </a:spcBef>
                <a:spcAft>
                  <a:spcPct val="0"/>
                </a:spcAft>
              </a:pPr>
              <a:r>
                <a:rPr lang="en-US" sz="1100" dirty="0"/>
                <a:t>Customers gain the ability to see </a:t>
              </a:r>
              <a:r>
                <a:rPr lang="en-US" sz="1100" b="1" dirty="0"/>
                <a:t>the right information at the right time, in their preferred channel</a:t>
              </a:r>
              <a:endParaRPr lang="en-GB" sz="1100" b="1" dirty="0"/>
            </a:p>
          </p:txBody>
        </p:sp>
        <p:pic>
          <p:nvPicPr>
            <p:cNvPr id="9" name="Graphic 8" descr="Target with solid fill">
              <a:extLst>
                <a:ext uri="{FF2B5EF4-FFF2-40B4-BE49-F238E27FC236}">
                  <a16:creationId xmlns:a16="http://schemas.microsoft.com/office/drawing/2014/main" id="{F6EB4A0A-6CDF-4938-BF8C-9C539F0B5D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0305" y="4943964"/>
              <a:ext cx="480902" cy="480902"/>
            </a:xfrm>
            <a:prstGeom prst="rect">
              <a:avLst/>
            </a:prstGeom>
          </p:spPr>
        </p:pic>
      </p:grpSp>
      <p:sp>
        <p:nvSpPr>
          <p:cNvPr id="23" name="TextBox 22">
            <a:extLst>
              <a:ext uri="{FF2B5EF4-FFF2-40B4-BE49-F238E27FC236}">
                <a16:creationId xmlns:a16="http://schemas.microsoft.com/office/drawing/2014/main" id="{9509231F-D88B-4D2E-8C77-58006FBF1176}"/>
              </a:ext>
            </a:extLst>
          </p:cNvPr>
          <p:cNvSpPr txBox="1"/>
          <p:nvPr/>
        </p:nvSpPr>
        <p:spPr>
          <a:xfrm>
            <a:off x="5904793" y="1937827"/>
            <a:ext cx="6091691" cy="399583"/>
          </a:xfrm>
          <a:prstGeom prst="rect">
            <a:avLst/>
          </a:prstGeom>
          <a:noFill/>
        </p:spPr>
        <p:txBody>
          <a:bodyPr wrap="square" rtlCol="0">
            <a:spAutoFit/>
          </a:bodyPr>
          <a:lstStyle/>
          <a:p>
            <a:pPr algn="ctr"/>
            <a:r>
              <a:rPr lang="en-GB" sz="2000" b="1">
                <a:solidFill>
                  <a:schemeClr val="tx2"/>
                </a:solidFill>
              </a:rPr>
              <a:t>How They Enable Launch Execution</a:t>
            </a:r>
          </a:p>
        </p:txBody>
      </p:sp>
      <p:sp>
        <p:nvSpPr>
          <p:cNvPr id="24" name="TextBox 23">
            <a:extLst>
              <a:ext uri="{FF2B5EF4-FFF2-40B4-BE49-F238E27FC236}">
                <a16:creationId xmlns:a16="http://schemas.microsoft.com/office/drawing/2014/main" id="{B426E978-9C43-47EF-9B22-3405F836A93D}"/>
              </a:ext>
            </a:extLst>
          </p:cNvPr>
          <p:cNvSpPr txBox="1"/>
          <p:nvPr/>
        </p:nvSpPr>
        <p:spPr>
          <a:xfrm>
            <a:off x="6502925" y="2470827"/>
            <a:ext cx="5038015" cy="338554"/>
          </a:xfrm>
          <a:prstGeom prst="rect">
            <a:avLst/>
          </a:prstGeom>
          <a:noFill/>
        </p:spPr>
        <p:txBody>
          <a:bodyPr wrap="square" rtlCol="0">
            <a:spAutoFit/>
          </a:bodyPr>
          <a:lstStyle/>
          <a:p>
            <a:pPr algn="ctr"/>
            <a:r>
              <a:rPr lang="en-US" sz="1600">
                <a:solidFill>
                  <a:schemeClr val="bg2"/>
                </a:solidFill>
              </a:rPr>
              <a:t>OC HCP Journeys collect &amp; visualize…</a:t>
            </a:r>
          </a:p>
        </p:txBody>
      </p:sp>
      <p:sp>
        <p:nvSpPr>
          <p:cNvPr id="27" name="Rectangle: Rounded Corners 26">
            <a:extLst>
              <a:ext uri="{FF2B5EF4-FFF2-40B4-BE49-F238E27FC236}">
                <a16:creationId xmlns:a16="http://schemas.microsoft.com/office/drawing/2014/main" id="{3A8609E8-81E8-4AD2-91FB-EFF0534B0E21}"/>
              </a:ext>
            </a:extLst>
          </p:cNvPr>
          <p:cNvSpPr/>
          <p:nvPr/>
        </p:nvSpPr>
        <p:spPr bwMode="auto">
          <a:xfrm>
            <a:off x="7283001" y="2867500"/>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a:r>
              <a:rPr lang="en-GB" sz="1400" b="1" i="0">
                <a:solidFill>
                  <a:srgbClr val="222222"/>
                </a:solidFill>
                <a:effectLst/>
              </a:rPr>
              <a:t>Content</a:t>
            </a:r>
          </a:p>
          <a:p>
            <a:pPr marL="682625"/>
            <a:r>
              <a:rPr lang="en-GB" sz="1400" b="0" i="0">
                <a:solidFill>
                  <a:srgbClr val="222222"/>
                </a:solidFill>
                <a:effectLst/>
              </a:rPr>
              <a:t>What is being said to an HCP</a:t>
            </a:r>
          </a:p>
        </p:txBody>
      </p:sp>
      <p:pic>
        <p:nvPicPr>
          <p:cNvPr id="6" name="Graphic 5" descr="Chat bubble with solid fill">
            <a:extLst>
              <a:ext uri="{FF2B5EF4-FFF2-40B4-BE49-F238E27FC236}">
                <a16:creationId xmlns:a16="http://schemas.microsoft.com/office/drawing/2014/main" id="{52EA2B34-7191-45BB-8933-9B0ECCB1EF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56393" y="2980894"/>
            <a:ext cx="426575" cy="426575"/>
          </a:xfrm>
          <a:prstGeom prst="rect">
            <a:avLst/>
          </a:prstGeom>
        </p:spPr>
      </p:pic>
      <p:sp>
        <p:nvSpPr>
          <p:cNvPr id="28" name="Rectangle: Rounded Corners 27">
            <a:extLst>
              <a:ext uri="{FF2B5EF4-FFF2-40B4-BE49-F238E27FC236}">
                <a16:creationId xmlns:a16="http://schemas.microsoft.com/office/drawing/2014/main" id="{2A152670-F337-43D7-8229-A6A1FF1AD393}"/>
              </a:ext>
            </a:extLst>
          </p:cNvPr>
          <p:cNvSpPr/>
          <p:nvPr/>
        </p:nvSpPr>
        <p:spPr bwMode="auto">
          <a:xfrm>
            <a:off x="7283001" y="3495961"/>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a:r>
              <a:rPr lang="en-GB" sz="1400" b="1" i="0">
                <a:solidFill>
                  <a:srgbClr val="222222"/>
                </a:solidFill>
                <a:effectLst/>
              </a:rPr>
              <a:t>Channel</a:t>
            </a:r>
          </a:p>
          <a:p>
            <a:pPr marL="682625"/>
            <a:r>
              <a:rPr lang="en-GB" sz="1400" b="0" i="0">
                <a:solidFill>
                  <a:srgbClr val="222222"/>
                </a:solidFill>
                <a:effectLst/>
              </a:rPr>
              <a:t>How it is being delivered</a:t>
            </a:r>
          </a:p>
        </p:txBody>
      </p:sp>
      <p:sp>
        <p:nvSpPr>
          <p:cNvPr id="32" name="Rectangle: Rounded Corners 31">
            <a:extLst>
              <a:ext uri="{FF2B5EF4-FFF2-40B4-BE49-F238E27FC236}">
                <a16:creationId xmlns:a16="http://schemas.microsoft.com/office/drawing/2014/main" id="{AB37F83E-9874-41E5-B03E-7E4A7400A19A}"/>
              </a:ext>
            </a:extLst>
          </p:cNvPr>
          <p:cNvSpPr/>
          <p:nvPr/>
        </p:nvSpPr>
        <p:spPr bwMode="auto">
          <a:xfrm>
            <a:off x="7298191" y="4145434"/>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a:r>
              <a:rPr lang="en-GB" sz="1400" b="1" i="0">
                <a:solidFill>
                  <a:srgbClr val="222222"/>
                </a:solidFill>
                <a:effectLst/>
              </a:rPr>
              <a:t>Adoption Ladder</a:t>
            </a:r>
          </a:p>
          <a:p>
            <a:pPr marL="682625"/>
            <a:r>
              <a:rPr lang="en-GB" sz="1400" b="0" i="0">
                <a:solidFill>
                  <a:srgbClr val="222222"/>
                </a:solidFill>
                <a:effectLst/>
              </a:rPr>
              <a:t>When it should be said</a:t>
            </a:r>
          </a:p>
        </p:txBody>
      </p:sp>
      <p:pic>
        <p:nvPicPr>
          <p:cNvPr id="13" name="Graphic 12" descr="Target Audience with solid fill">
            <a:extLst>
              <a:ext uri="{FF2B5EF4-FFF2-40B4-BE49-F238E27FC236}">
                <a16:creationId xmlns:a16="http://schemas.microsoft.com/office/drawing/2014/main" id="{19BEA3C3-06DA-4D7E-90D7-F931D662638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56393" y="3572245"/>
            <a:ext cx="426575" cy="426575"/>
          </a:xfrm>
          <a:prstGeom prst="rect">
            <a:avLst/>
          </a:prstGeom>
        </p:spPr>
      </p:pic>
      <p:pic>
        <p:nvPicPr>
          <p:cNvPr id="16" name="Graphic 15" descr="Pyramid with levels with solid fill">
            <a:extLst>
              <a:ext uri="{FF2B5EF4-FFF2-40B4-BE49-F238E27FC236}">
                <a16:creationId xmlns:a16="http://schemas.microsoft.com/office/drawing/2014/main" id="{2DAD7D5E-9638-4175-A89D-EC598924F05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497413" y="4228730"/>
            <a:ext cx="387795" cy="387795"/>
          </a:xfrm>
          <a:prstGeom prst="rect">
            <a:avLst/>
          </a:prstGeom>
        </p:spPr>
      </p:pic>
      <p:sp>
        <p:nvSpPr>
          <p:cNvPr id="36" name="TextBox 35">
            <a:extLst>
              <a:ext uri="{FF2B5EF4-FFF2-40B4-BE49-F238E27FC236}">
                <a16:creationId xmlns:a16="http://schemas.microsoft.com/office/drawing/2014/main" id="{BD7A6AE5-C1B0-436B-9AC4-649EF890E006}"/>
              </a:ext>
            </a:extLst>
          </p:cNvPr>
          <p:cNvSpPr txBox="1"/>
          <p:nvPr/>
        </p:nvSpPr>
        <p:spPr>
          <a:xfrm>
            <a:off x="6431630" y="5569387"/>
            <a:ext cx="5038015" cy="338554"/>
          </a:xfrm>
          <a:prstGeom prst="rect">
            <a:avLst/>
          </a:prstGeom>
          <a:noFill/>
        </p:spPr>
        <p:txBody>
          <a:bodyPr wrap="square" rtlCol="0">
            <a:spAutoFit/>
          </a:bodyPr>
          <a:lstStyle/>
          <a:p>
            <a:pPr algn="ctr"/>
            <a:r>
              <a:rPr lang="en-US" sz="1600">
                <a:solidFill>
                  <a:schemeClr val="bg2"/>
                </a:solidFill>
              </a:rPr>
              <a:t>…Into </a:t>
            </a:r>
            <a:r>
              <a:rPr lang="en-US" sz="1600" b="1">
                <a:solidFill>
                  <a:schemeClr val="accent1"/>
                </a:solidFill>
              </a:rPr>
              <a:t>one executable view</a:t>
            </a:r>
          </a:p>
        </p:txBody>
      </p:sp>
      <p:sp>
        <p:nvSpPr>
          <p:cNvPr id="3" name="TextBox 2">
            <a:extLst>
              <a:ext uri="{FF2B5EF4-FFF2-40B4-BE49-F238E27FC236}">
                <a16:creationId xmlns:a16="http://schemas.microsoft.com/office/drawing/2014/main" id="{6235F1FF-FD0E-4567-907D-E8DC6F6C16AC}"/>
              </a:ext>
            </a:extLst>
          </p:cNvPr>
          <p:cNvSpPr txBox="1"/>
          <p:nvPr/>
        </p:nvSpPr>
        <p:spPr>
          <a:xfrm>
            <a:off x="862418" y="6622316"/>
            <a:ext cx="10242262" cy="253916"/>
          </a:xfrm>
          <a:prstGeom prst="rect">
            <a:avLst/>
          </a:prstGeom>
          <a:noFill/>
        </p:spPr>
        <p:txBody>
          <a:bodyPr wrap="square" rtlCol="0">
            <a:spAutoFit/>
          </a:bodyPr>
          <a:lstStyle/>
          <a:p>
            <a:pPr algn="ctr"/>
            <a:r>
              <a:rPr lang="en-GB" sz="1050" i="1"/>
              <a:t>*Personalisation here is defined as the ability to deliver on segmented engagements, meaning the message, timing and channel is tailored to each HCP.</a:t>
            </a:r>
          </a:p>
        </p:txBody>
      </p:sp>
      <p:sp>
        <p:nvSpPr>
          <p:cNvPr id="33" name="Rectangle: Rounded Corners 32">
            <a:extLst>
              <a:ext uri="{FF2B5EF4-FFF2-40B4-BE49-F238E27FC236}">
                <a16:creationId xmlns:a16="http://schemas.microsoft.com/office/drawing/2014/main" id="{C066C1C3-053F-4E30-807A-1CDBEB6D6791}"/>
              </a:ext>
            </a:extLst>
          </p:cNvPr>
          <p:cNvSpPr/>
          <p:nvPr/>
        </p:nvSpPr>
        <p:spPr bwMode="auto">
          <a:xfrm>
            <a:off x="7283001" y="4794907"/>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a:r>
              <a:rPr lang="en-GB" sz="1400" b="1">
                <a:solidFill>
                  <a:srgbClr val="222222"/>
                </a:solidFill>
              </a:rPr>
              <a:t>Segmentation</a:t>
            </a:r>
            <a:endParaRPr lang="en-GB" sz="1400" b="1" i="0">
              <a:solidFill>
                <a:srgbClr val="222222"/>
              </a:solidFill>
              <a:effectLst/>
            </a:endParaRPr>
          </a:p>
          <a:p>
            <a:pPr marL="682625"/>
            <a:r>
              <a:rPr lang="en-GB" sz="1400" b="0" i="0">
                <a:solidFill>
                  <a:srgbClr val="222222"/>
                </a:solidFill>
                <a:effectLst/>
              </a:rPr>
              <a:t>How this varies between HCPs</a:t>
            </a:r>
          </a:p>
        </p:txBody>
      </p:sp>
      <p:pic>
        <p:nvPicPr>
          <p:cNvPr id="11" name="Graphic 10" descr="Pie chart with solid fill">
            <a:extLst>
              <a:ext uri="{FF2B5EF4-FFF2-40B4-BE49-F238E27FC236}">
                <a16:creationId xmlns:a16="http://schemas.microsoft.com/office/drawing/2014/main" id="{7D28D74B-193C-41F2-AEE3-367CC4FB4CA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498679" y="4896759"/>
            <a:ext cx="387795" cy="387795"/>
          </a:xfrm>
          <a:prstGeom prst="rect">
            <a:avLst/>
          </a:prstGeom>
        </p:spPr>
      </p:pic>
    </p:spTree>
    <p:extLst>
      <p:ext uri="{BB962C8B-B14F-4D97-AF65-F5344CB8AC3E}">
        <p14:creationId xmlns:p14="http://schemas.microsoft.com/office/powerpoint/2010/main" val="15725984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5A49-36A4-4163-82DC-A8C125CB718F}"/>
              </a:ext>
            </a:extLst>
          </p:cNvPr>
          <p:cNvSpPr>
            <a:spLocks noGrp="1"/>
          </p:cNvSpPr>
          <p:nvPr>
            <p:ph type="title"/>
          </p:nvPr>
        </p:nvSpPr>
        <p:spPr>
          <a:xfrm>
            <a:off x="741584" y="260649"/>
            <a:ext cx="10623061" cy="562311"/>
          </a:xfrm>
        </p:spPr>
        <p:txBody>
          <a:bodyPr/>
          <a:lstStyle/>
          <a:p>
            <a:r>
              <a:rPr lang="en-US"/>
              <a:t>Value of the HCP Journey</a:t>
            </a:r>
            <a:endParaRPr lang="en-GB"/>
          </a:p>
        </p:txBody>
      </p:sp>
      <p:sp>
        <p:nvSpPr>
          <p:cNvPr id="10" name="TextBox 9">
            <a:extLst>
              <a:ext uri="{FF2B5EF4-FFF2-40B4-BE49-F238E27FC236}">
                <a16:creationId xmlns:a16="http://schemas.microsoft.com/office/drawing/2014/main" id="{0EBA1934-9C7E-493C-93B4-E10C19C8B014}"/>
              </a:ext>
            </a:extLst>
          </p:cNvPr>
          <p:cNvSpPr txBox="1"/>
          <p:nvPr/>
        </p:nvSpPr>
        <p:spPr>
          <a:xfrm>
            <a:off x="760679" y="828674"/>
            <a:ext cx="10496601" cy="646331"/>
          </a:xfrm>
          <a:prstGeom prst="rect">
            <a:avLst/>
          </a:prstGeom>
          <a:noFill/>
        </p:spPr>
        <p:txBody>
          <a:bodyPr wrap="square" lIns="91440" tIns="45720" rIns="91440" bIns="45720" rtlCol="0" anchor="t">
            <a:spAutoFit/>
          </a:bodyPr>
          <a:lstStyle/>
          <a:p>
            <a:r>
              <a:rPr lang="en-US" b="1">
                <a:solidFill>
                  <a:schemeClr val="bg2"/>
                </a:solidFill>
              </a:rPr>
              <a:t>HCP Journeys are also an </a:t>
            </a:r>
            <a:r>
              <a:rPr lang="en-US" b="1">
                <a:solidFill>
                  <a:schemeClr val="accent1"/>
                </a:solidFill>
              </a:rPr>
              <a:t>effective way to align </a:t>
            </a:r>
            <a:r>
              <a:rPr lang="en-US" b="1">
                <a:solidFill>
                  <a:schemeClr val="bg2"/>
                </a:solidFill>
              </a:rPr>
              <a:t>the sales, marketing, and medical functions effectively, connecting strategy to execution. </a:t>
            </a:r>
            <a:endParaRPr lang="en-GB" b="1">
              <a:solidFill>
                <a:schemeClr val="bg2"/>
              </a:solidFill>
            </a:endParaRPr>
          </a:p>
        </p:txBody>
      </p:sp>
      <p:pic>
        <p:nvPicPr>
          <p:cNvPr id="29" name="Picture 28" descr="A picture containing text, electronics, screenshot, display&#10;&#10;Description automatically generated">
            <a:extLst>
              <a:ext uri="{FF2B5EF4-FFF2-40B4-BE49-F238E27FC236}">
                <a16:creationId xmlns:a16="http://schemas.microsoft.com/office/drawing/2014/main" id="{7782E6AE-5196-4CF0-9828-FFD688600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800" y="2923386"/>
            <a:ext cx="2703873" cy="1732686"/>
          </a:xfrm>
          <a:prstGeom prst="rect">
            <a:avLst/>
          </a:prstGeom>
        </p:spPr>
      </p:pic>
      <p:sp>
        <p:nvSpPr>
          <p:cNvPr id="4" name="TextBox 3">
            <a:extLst>
              <a:ext uri="{FF2B5EF4-FFF2-40B4-BE49-F238E27FC236}">
                <a16:creationId xmlns:a16="http://schemas.microsoft.com/office/drawing/2014/main" id="{B0E2A570-31A2-4DE7-BB65-D12E00320A6C}"/>
              </a:ext>
            </a:extLst>
          </p:cNvPr>
          <p:cNvSpPr txBox="1"/>
          <p:nvPr/>
        </p:nvSpPr>
        <p:spPr>
          <a:xfrm>
            <a:off x="760679" y="1912571"/>
            <a:ext cx="1332689" cy="369332"/>
          </a:xfrm>
          <a:prstGeom prst="rect">
            <a:avLst/>
          </a:prstGeom>
          <a:noFill/>
        </p:spPr>
        <p:txBody>
          <a:bodyPr wrap="square" rtlCol="0">
            <a:spAutoFit/>
          </a:bodyPr>
          <a:lstStyle/>
          <a:p>
            <a:pPr algn="ctr"/>
            <a:r>
              <a:rPr lang="en-GB" b="1">
                <a:solidFill>
                  <a:schemeClr val="tx2"/>
                </a:solidFill>
              </a:rPr>
              <a:t>Sales</a:t>
            </a:r>
          </a:p>
        </p:txBody>
      </p:sp>
      <p:sp>
        <p:nvSpPr>
          <p:cNvPr id="31" name="TextBox 30">
            <a:extLst>
              <a:ext uri="{FF2B5EF4-FFF2-40B4-BE49-F238E27FC236}">
                <a16:creationId xmlns:a16="http://schemas.microsoft.com/office/drawing/2014/main" id="{F6A20CD8-6B45-4095-A106-5C86C23503BA}"/>
              </a:ext>
            </a:extLst>
          </p:cNvPr>
          <p:cNvSpPr txBox="1"/>
          <p:nvPr/>
        </p:nvSpPr>
        <p:spPr>
          <a:xfrm>
            <a:off x="2615415" y="1912571"/>
            <a:ext cx="1332689" cy="369332"/>
          </a:xfrm>
          <a:prstGeom prst="rect">
            <a:avLst/>
          </a:prstGeom>
          <a:noFill/>
        </p:spPr>
        <p:txBody>
          <a:bodyPr wrap="square" rtlCol="0">
            <a:spAutoFit/>
          </a:bodyPr>
          <a:lstStyle/>
          <a:p>
            <a:pPr algn="ctr"/>
            <a:r>
              <a:rPr lang="en-GB" b="1">
                <a:solidFill>
                  <a:schemeClr val="tx2"/>
                </a:solidFill>
              </a:rPr>
              <a:t>Medical </a:t>
            </a:r>
          </a:p>
        </p:txBody>
      </p:sp>
      <p:sp>
        <p:nvSpPr>
          <p:cNvPr id="33" name="TextBox 32">
            <a:extLst>
              <a:ext uri="{FF2B5EF4-FFF2-40B4-BE49-F238E27FC236}">
                <a16:creationId xmlns:a16="http://schemas.microsoft.com/office/drawing/2014/main" id="{8573CA03-D881-4C35-8D3A-E21C09618898}"/>
              </a:ext>
            </a:extLst>
          </p:cNvPr>
          <p:cNvSpPr txBox="1"/>
          <p:nvPr/>
        </p:nvSpPr>
        <p:spPr>
          <a:xfrm>
            <a:off x="4374901" y="1912571"/>
            <a:ext cx="1465958" cy="364837"/>
          </a:xfrm>
          <a:prstGeom prst="rect">
            <a:avLst/>
          </a:prstGeom>
          <a:noFill/>
        </p:spPr>
        <p:txBody>
          <a:bodyPr wrap="square" rtlCol="0">
            <a:spAutoFit/>
          </a:bodyPr>
          <a:lstStyle/>
          <a:p>
            <a:pPr algn="ctr"/>
            <a:r>
              <a:rPr lang="en-GB" b="1">
                <a:solidFill>
                  <a:schemeClr val="tx2"/>
                </a:solidFill>
              </a:rPr>
              <a:t>Marketing </a:t>
            </a:r>
          </a:p>
        </p:txBody>
      </p:sp>
      <p:sp>
        <p:nvSpPr>
          <p:cNvPr id="34" name="TextBox 33">
            <a:extLst>
              <a:ext uri="{FF2B5EF4-FFF2-40B4-BE49-F238E27FC236}">
                <a16:creationId xmlns:a16="http://schemas.microsoft.com/office/drawing/2014/main" id="{DAA89389-213C-4933-AEAE-91960D6A83F0}"/>
              </a:ext>
            </a:extLst>
          </p:cNvPr>
          <p:cNvSpPr txBox="1"/>
          <p:nvPr/>
        </p:nvSpPr>
        <p:spPr>
          <a:xfrm>
            <a:off x="2313412" y="4603952"/>
            <a:ext cx="1951190" cy="364837"/>
          </a:xfrm>
          <a:prstGeom prst="rect">
            <a:avLst/>
          </a:prstGeom>
          <a:noFill/>
        </p:spPr>
        <p:txBody>
          <a:bodyPr wrap="square" rtlCol="0">
            <a:spAutoFit/>
          </a:bodyPr>
          <a:lstStyle/>
          <a:p>
            <a:pPr algn="ctr"/>
            <a:r>
              <a:rPr lang="en-GB" b="1">
                <a:solidFill>
                  <a:schemeClr val="tx2"/>
                </a:solidFill>
              </a:rPr>
              <a:t>HCP Journey </a:t>
            </a:r>
          </a:p>
        </p:txBody>
      </p:sp>
      <p:sp>
        <p:nvSpPr>
          <p:cNvPr id="35" name="TextBox 34">
            <a:extLst>
              <a:ext uri="{FF2B5EF4-FFF2-40B4-BE49-F238E27FC236}">
                <a16:creationId xmlns:a16="http://schemas.microsoft.com/office/drawing/2014/main" id="{4E02A550-2F04-4E44-88AC-9E5CD663D913}"/>
              </a:ext>
            </a:extLst>
          </p:cNvPr>
          <p:cNvSpPr txBox="1"/>
          <p:nvPr/>
        </p:nvSpPr>
        <p:spPr>
          <a:xfrm>
            <a:off x="2313412" y="4888983"/>
            <a:ext cx="1951190" cy="246221"/>
          </a:xfrm>
          <a:prstGeom prst="rect">
            <a:avLst/>
          </a:prstGeom>
          <a:noFill/>
        </p:spPr>
        <p:txBody>
          <a:bodyPr wrap="square" rtlCol="0">
            <a:spAutoFit/>
          </a:bodyPr>
          <a:lstStyle/>
          <a:p>
            <a:pPr algn="ctr"/>
            <a:r>
              <a:rPr lang="en-GB" sz="1000">
                <a:solidFill>
                  <a:schemeClr val="bg2"/>
                </a:solidFill>
              </a:rPr>
              <a:t>Illustrative</a:t>
            </a:r>
          </a:p>
        </p:txBody>
      </p:sp>
      <p:cxnSp>
        <p:nvCxnSpPr>
          <p:cNvPr id="6" name="Straight Arrow Connector 5">
            <a:extLst>
              <a:ext uri="{FF2B5EF4-FFF2-40B4-BE49-F238E27FC236}">
                <a16:creationId xmlns:a16="http://schemas.microsoft.com/office/drawing/2014/main" id="{B38F2C17-578E-4AE6-ABD3-C555871EC5DA}"/>
              </a:ext>
            </a:extLst>
          </p:cNvPr>
          <p:cNvCxnSpPr>
            <a:stCxn id="4" idx="2"/>
            <a:endCxn id="29" idx="0"/>
          </p:cNvCxnSpPr>
          <p:nvPr/>
        </p:nvCxnSpPr>
        <p:spPr bwMode="auto">
          <a:xfrm>
            <a:off x="1427024" y="2281903"/>
            <a:ext cx="1871713" cy="64148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4C4F9A91-63F8-4DBF-B890-4F0DACC19B3F}"/>
              </a:ext>
            </a:extLst>
          </p:cNvPr>
          <p:cNvCxnSpPr>
            <a:cxnSpLocks/>
            <a:stCxn id="31" idx="2"/>
            <a:endCxn id="29" idx="0"/>
          </p:cNvCxnSpPr>
          <p:nvPr/>
        </p:nvCxnSpPr>
        <p:spPr bwMode="auto">
          <a:xfrm>
            <a:off x="3281760" y="2281903"/>
            <a:ext cx="16977" cy="64148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E7B2B240-C355-4B86-9F42-C106032AFD44}"/>
              </a:ext>
            </a:extLst>
          </p:cNvPr>
          <p:cNvCxnSpPr>
            <a:cxnSpLocks/>
            <a:stCxn id="33" idx="2"/>
            <a:endCxn id="29" idx="0"/>
          </p:cNvCxnSpPr>
          <p:nvPr/>
        </p:nvCxnSpPr>
        <p:spPr bwMode="auto">
          <a:xfrm flipH="1">
            <a:off x="3298737" y="2277408"/>
            <a:ext cx="1809143" cy="645978"/>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sp>
        <p:nvSpPr>
          <p:cNvPr id="43" name="Rectangle 42">
            <a:extLst>
              <a:ext uri="{FF2B5EF4-FFF2-40B4-BE49-F238E27FC236}">
                <a16:creationId xmlns:a16="http://schemas.microsoft.com/office/drawing/2014/main" id="{C4B1EFA6-18B5-4600-9D3C-E29230F31D0C}"/>
              </a:ext>
            </a:extLst>
          </p:cNvPr>
          <p:cNvSpPr/>
          <p:nvPr/>
        </p:nvSpPr>
        <p:spPr bwMode="auto">
          <a:xfrm>
            <a:off x="7077075" y="2288505"/>
            <a:ext cx="5114925" cy="227150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46" name="TextBox 45">
            <a:extLst>
              <a:ext uri="{FF2B5EF4-FFF2-40B4-BE49-F238E27FC236}">
                <a16:creationId xmlns:a16="http://schemas.microsoft.com/office/drawing/2014/main" id="{F1CA3898-FE22-454A-AD13-36A9DFD11608}"/>
              </a:ext>
            </a:extLst>
          </p:cNvPr>
          <p:cNvSpPr txBox="1"/>
          <p:nvPr/>
        </p:nvSpPr>
        <p:spPr>
          <a:xfrm>
            <a:off x="7226265" y="2820080"/>
            <a:ext cx="4816544" cy="1400383"/>
          </a:xfrm>
          <a:prstGeom prst="rect">
            <a:avLst/>
          </a:prstGeom>
          <a:noFill/>
        </p:spPr>
        <p:txBody>
          <a:bodyPr wrap="square" rtlCol="0">
            <a:spAutoFit/>
          </a:bodyPr>
          <a:lstStyle/>
          <a:p>
            <a:pPr>
              <a:spcBef>
                <a:spcPts val="600"/>
              </a:spcBef>
            </a:pPr>
            <a:r>
              <a:rPr lang="en-US"/>
              <a:t>The also demonstrate How to leverage the </a:t>
            </a:r>
            <a:r>
              <a:rPr lang="en-US" b="1">
                <a:solidFill>
                  <a:schemeClr val="tx2"/>
                </a:solidFill>
              </a:rPr>
              <a:t>core channels</a:t>
            </a:r>
            <a:r>
              <a:rPr lang="en-US"/>
              <a:t>, how to increase the number of touchpoints for </a:t>
            </a:r>
            <a:r>
              <a:rPr lang="en-US" b="1">
                <a:solidFill>
                  <a:schemeClr val="tx2"/>
                </a:solidFill>
              </a:rPr>
              <a:t>improved SOV</a:t>
            </a:r>
            <a:r>
              <a:rPr lang="en-US"/>
              <a:t>, and how to connect the </a:t>
            </a:r>
            <a:r>
              <a:rPr lang="en-US" b="1">
                <a:solidFill>
                  <a:schemeClr val="tx2"/>
                </a:solidFill>
              </a:rPr>
              <a:t>physical and digital</a:t>
            </a:r>
          </a:p>
          <a:p>
            <a:pPr>
              <a:spcBef>
                <a:spcPts val="600"/>
              </a:spcBef>
            </a:pPr>
            <a:endParaRPr lang="en-US" sz="800" b="1">
              <a:solidFill>
                <a:schemeClr val="tx2"/>
              </a:solidFill>
            </a:endParaRPr>
          </a:p>
        </p:txBody>
      </p:sp>
      <p:sp>
        <p:nvSpPr>
          <p:cNvPr id="3" name="TextBox 2">
            <a:extLst>
              <a:ext uri="{FF2B5EF4-FFF2-40B4-BE49-F238E27FC236}">
                <a16:creationId xmlns:a16="http://schemas.microsoft.com/office/drawing/2014/main" id="{26F31498-346F-4F33-8009-9871051BEC20}"/>
              </a:ext>
            </a:extLst>
          </p:cNvPr>
          <p:cNvSpPr txBox="1"/>
          <p:nvPr/>
        </p:nvSpPr>
        <p:spPr>
          <a:xfrm>
            <a:off x="873199" y="6163519"/>
            <a:ext cx="8808929" cy="584775"/>
          </a:xfrm>
          <a:prstGeom prst="rect">
            <a:avLst/>
          </a:prstGeom>
          <a:noFill/>
        </p:spPr>
        <p:txBody>
          <a:bodyPr wrap="square" rtlCol="0">
            <a:spAutoFit/>
          </a:bodyPr>
          <a:lstStyle/>
          <a:p>
            <a:r>
              <a:rPr lang="en-GB" sz="1600"/>
              <a:t>Having less resources than many competitors, we need to be much more </a:t>
            </a:r>
            <a:r>
              <a:rPr lang="en-GB" sz="1600" b="1">
                <a:solidFill>
                  <a:schemeClr val="tx2"/>
                </a:solidFill>
              </a:rPr>
              <a:t>accurate with our engagements </a:t>
            </a:r>
            <a:r>
              <a:rPr lang="en-GB" sz="1600"/>
              <a:t>in order to achieve these goals, the HCP Journey helps us to do this.</a:t>
            </a:r>
          </a:p>
        </p:txBody>
      </p:sp>
      <p:pic>
        <p:nvPicPr>
          <p:cNvPr id="16" name="Graphic 15" descr="Lights On with solid fill">
            <a:extLst>
              <a:ext uri="{FF2B5EF4-FFF2-40B4-BE49-F238E27FC236}">
                <a16:creationId xmlns:a16="http://schemas.microsoft.com/office/drawing/2014/main" id="{EDA65F32-CAAB-4958-8CE9-7199BD38CC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827" y="6145364"/>
            <a:ext cx="567771" cy="567771"/>
          </a:xfrm>
          <a:prstGeom prst="rect">
            <a:avLst/>
          </a:prstGeom>
        </p:spPr>
      </p:pic>
    </p:spTree>
    <p:extLst>
      <p:ext uri="{BB962C8B-B14F-4D97-AF65-F5344CB8AC3E}">
        <p14:creationId xmlns:p14="http://schemas.microsoft.com/office/powerpoint/2010/main" val="694160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8270B1C-4455-4603-ACE8-D222D310C91D}"/>
              </a:ext>
            </a:extLst>
          </p:cNvPr>
          <p:cNvSpPr/>
          <p:nvPr/>
        </p:nvSpPr>
        <p:spPr bwMode="auto">
          <a:xfrm>
            <a:off x="0" y="3905781"/>
            <a:ext cx="12192000" cy="187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13" name="Rectangle 12">
            <a:extLst>
              <a:ext uri="{FF2B5EF4-FFF2-40B4-BE49-F238E27FC236}">
                <a16:creationId xmlns:a16="http://schemas.microsoft.com/office/drawing/2014/main" id="{FA99CAC5-9670-49DF-8C26-F63DFEF6C5AE}"/>
              </a:ext>
            </a:extLst>
          </p:cNvPr>
          <p:cNvSpPr/>
          <p:nvPr/>
        </p:nvSpPr>
        <p:spPr bwMode="auto">
          <a:xfrm>
            <a:off x="768" y="1777852"/>
            <a:ext cx="12192000" cy="187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4" name="Title 1">
            <a:extLst>
              <a:ext uri="{FF2B5EF4-FFF2-40B4-BE49-F238E27FC236}">
                <a16:creationId xmlns:a16="http://schemas.microsoft.com/office/drawing/2014/main" id="{1AC14C62-A8B4-4282-8814-7D20EE6291BA}"/>
              </a:ext>
            </a:extLst>
          </p:cNvPr>
          <p:cNvSpPr>
            <a:spLocks noGrp="1"/>
          </p:cNvSpPr>
          <p:nvPr>
            <p:ph type="title"/>
          </p:nvPr>
        </p:nvSpPr>
        <p:spPr>
          <a:xfrm>
            <a:off x="741584" y="260649"/>
            <a:ext cx="10623061" cy="562311"/>
          </a:xfrm>
        </p:spPr>
        <p:txBody>
          <a:bodyPr/>
          <a:lstStyle/>
          <a:p>
            <a:r>
              <a:rPr lang="en-US">
                <a:ea typeface="ＭＳ Ｐゴシック"/>
              </a:rPr>
              <a:t>Why are HCP Journeys needed </a:t>
            </a:r>
            <a:r>
              <a:rPr lang="en-US" u="sng">
                <a:ea typeface="ＭＳ Ｐゴシック"/>
              </a:rPr>
              <a:t>now</a:t>
            </a:r>
            <a:r>
              <a:rPr lang="en-US">
                <a:ea typeface="ＭＳ Ｐゴシック"/>
              </a:rPr>
              <a:t>?</a:t>
            </a:r>
            <a:endParaRPr lang="en-GB">
              <a:ea typeface="ＭＳ Ｐゴシック"/>
            </a:endParaRPr>
          </a:p>
        </p:txBody>
      </p:sp>
      <p:sp>
        <p:nvSpPr>
          <p:cNvPr id="5" name="TextBox 4">
            <a:extLst>
              <a:ext uri="{FF2B5EF4-FFF2-40B4-BE49-F238E27FC236}">
                <a16:creationId xmlns:a16="http://schemas.microsoft.com/office/drawing/2014/main" id="{9C3B3735-9C61-4F05-BC60-F305731AA8BE}"/>
              </a:ext>
            </a:extLst>
          </p:cNvPr>
          <p:cNvSpPr txBox="1"/>
          <p:nvPr/>
        </p:nvSpPr>
        <p:spPr>
          <a:xfrm>
            <a:off x="818651" y="822960"/>
            <a:ext cx="10496601" cy="369332"/>
          </a:xfrm>
          <a:prstGeom prst="rect">
            <a:avLst/>
          </a:prstGeom>
          <a:noFill/>
        </p:spPr>
        <p:txBody>
          <a:bodyPr wrap="square" lIns="91440" tIns="45720" rIns="91440" bIns="45720" rtlCol="0" anchor="t">
            <a:spAutoFit/>
          </a:bodyPr>
          <a:lstStyle/>
          <a:p>
            <a:r>
              <a:rPr lang="en-US" b="1" dirty="0">
                <a:solidFill>
                  <a:schemeClr val="bg2"/>
                </a:solidFill>
              </a:rPr>
              <a:t>The implications of </a:t>
            </a:r>
            <a:r>
              <a:rPr lang="en-US" b="1" u="sng" dirty="0">
                <a:solidFill>
                  <a:schemeClr val="bg2"/>
                </a:solidFill>
              </a:rPr>
              <a:t>not</a:t>
            </a:r>
            <a:r>
              <a:rPr lang="en-US" b="1" dirty="0">
                <a:solidFill>
                  <a:schemeClr val="bg2"/>
                </a:solidFill>
              </a:rPr>
              <a:t> creating HCP Journeys now are substantial</a:t>
            </a:r>
            <a:endParaRPr lang="en-GB" b="1" dirty="0">
              <a:solidFill>
                <a:schemeClr val="bg2"/>
              </a:solidFill>
            </a:endParaRPr>
          </a:p>
        </p:txBody>
      </p:sp>
      <p:sp>
        <p:nvSpPr>
          <p:cNvPr id="6" name="Rectangle: Rounded Corners 5">
            <a:extLst>
              <a:ext uri="{FF2B5EF4-FFF2-40B4-BE49-F238E27FC236}">
                <a16:creationId xmlns:a16="http://schemas.microsoft.com/office/drawing/2014/main" id="{939037B9-8198-499B-A549-668809E3E948}"/>
              </a:ext>
            </a:extLst>
          </p:cNvPr>
          <p:cNvSpPr/>
          <p:nvPr/>
        </p:nvSpPr>
        <p:spPr bwMode="auto">
          <a:xfrm>
            <a:off x="729505" y="2010202"/>
            <a:ext cx="10635140" cy="1418798"/>
          </a:xfrm>
          <a:prstGeom prst="round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a:spcBef>
                <a:spcPts val="600"/>
              </a:spcBef>
            </a:pPr>
            <a:r>
              <a:rPr lang="en-GB" b="1" i="0" dirty="0">
                <a:solidFill>
                  <a:srgbClr val="222222"/>
                </a:solidFill>
                <a:effectLst/>
              </a:rPr>
              <a:t>Decreases potential for a successful JYSELECA performance</a:t>
            </a:r>
          </a:p>
          <a:p>
            <a:pPr marL="457200">
              <a:spcBef>
                <a:spcPts val="600"/>
              </a:spcBef>
            </a:pPr>
            <a:r>
              <a:rPr lang="en-GB" sz="1400" dirty="0">
                <a:solidFill>
                  <a:srgbClr val="222222"/>
                </a:solidFill>
              </a:rPr>
              <a:t>Galapagos only has one chance to succeed with JYSELECA, and the use of HCP Journeys enables personalized HCP engagement, which stands as the best opportunity to differentiate against Galapagos’ heavily resourced competitors.</a:t>
            </a:r>
            <a:endParaRPr lang="en-GB" sz="1400" i="0" dirty="0">
              <a:solidFill>
                <a:srgbClr val="222222"/>
              </a:solidFill>
              <a:effectLst/>
            </a:endParaRPr>
          </a:p>
        </p:txBody>
      </p:sp>
      <p:sp>
        <p:nvSpPr>
          <p:cNvPr id="7" name="Rectangle: Rounded Corners 6">
            <a:extLst>
              <a:ext uri="{FF2B5EF4-FFF2-40B4-BE49-F238E27FC236}">
                <a16:creationId xmlns:a16="http://schemas.microsoft.com/office/drawing/2014/main" id="{B72DB791-F60B-436B-839E-96BD2A39F2C0}"/>
              </a:ext>
            </a:extLst>
          </p:cNvPr>
          <p:cNvSpPr/>
          <p:nvPr/>
        </p:nvSpPr>
        <p:spPr bwMode="auto">
          <a:xfrm>
            <a:off x="729505" y="4133642"/>
            <a:ext cx="10635139" cy="1418798"/>
          </a:xfrm>
          <a:prstGeom prst="round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a:spcBef>
                <a:spcPts val="600"/>
              </a:spcBef>
            </a:pPr>
            <a:r>
              <a:rPr lang="en-GB" b="1" i="0" dirty="0">
                <a:solidFill>
                  <a:srgbClr val="222222"/>
                </a:solidFill>
                <a:effectLst/>
              </a:rPr>
              <a:t>Prohibits intelligent marketing advancements</a:t>
            </a:r>
          </a:p>
          <a:p>
            <a:pPr marL="457200">
              <a:spcBef>
                <a:spcPts val="600"/>
              </a:spcBef>
            </a:pPr>
            <a:r>
              <a:rPr lang="en-GB" sz="1400" dirty="0">
                <a:solidFill>
                  <a:srgbClr val="222222"/>
                </a:solidFill>
              </a:rPr>
              <a:t>Clear and consistent HCP Journeys are the foundation of more advanced marketing techniques, such as automation, Next Best Action, and true data-driven marketing at scale. </a:t>
            </a:r>
          </a:p>
        </p:txBody>
      </p:sp>
      <p:sp>
        <p:nvSpPr>
          <p:cNvPr id="8" name="Oval 7">
            <a:extLst>
              <a:ext uri="{FF2B5EF4-FFF2-40B4-BE49-F238E27FC236}">
                <a16:creationId xmlns:a16="http://schemas.microsoft.com/office/drawing/2014/main" id="{CF5D0695-BF83-4176-955C-368D3E852280}"/>
              </a:ext>
            </a:extLst>
          </p:cNvPr>
          <p:cNvSpPr/>
          <p:nvPr/>
        </p:nvSpPr>
        <p:spPr bwMode="auto">
          <a:xfrm>
            <a:off x="452805" y="1890376"/>
            <a:ext cx="640080" cy="640080"/>
          </a:xfrm>
          <a:prstGeom prst="ellipse">
            <a:avLst/>
          </a:prstGeom>
          <a:solidFill>
            <a:schemeClr val="accent6"/>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000" b="1" i="0" u="none" strike="noStrike" cap="none" normalizeH="0" baseline="0">
              <a:ln>
                <a:noFill/>
              </a:ln>
              <a:solidFill>
                <a:schemeClr val="bg1"/>
              </a:solidFill>
              <a:effectLst/>
              <a:latin typeface="Tahoma" pitchFamily="-107" charset="0"/>
            </a:endParaRPr>
          </a:p>
        </p:txBody>
      </p:sp>
      <p:sp>
        <p:nvSpPr>
          <p:cNvPr id="9" name="Oval 8">
            <a:extLst>
              <a:ext uri="{FF2B5EF4-FFF2-40B4-BE49-F238E27FC236}">
                <a16:creationId xmlns:a16="http://schemas.microsoft.com/office/drawing/2014/main" id="{9EA101CF-2AD6-4DEB-9F3D-54BFCBBB7077}"/>
              </a:ext>
            </a:extLst>
          </p:cNvPr>
          <p:cNvSpPr/>
          <p:nvPr/>
        </p:nvSpPr>
        <p:spPr bwMode="auto">
          <a:xfrm>
            <a:off x="452806" y="4023360"/>
            <a:ext cx="640080" cy="64008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000" b="1" i="0" u="none" strike="noStrike" cap="none" normalizeH="0" baseline="0">
              <a:ln>
                <a:noFill/>
              </a:ln>
              <a:solidFill>
                <a:schemeClr val="bg1"/>
              </a:solidFill>
              <a:effectLst/>
              <a:latin typeface="Tahoma" pitchFamily="-107" charset="0"/>
            </a:endParaRPr>
          </a:p>
        </p:txBody>
      </p:sp>
      <p:pic>
        <p:nvPicPr>
          <p:cNvPr id="11" name="Graphic 10" descr="Clipboard All Crosses with solid fill">
            <a:extLst>
              <a:ext uri="{FF2B5EF4-FFF2-40B4-BE49-F238E27FC236}">
                <a16:creationId xmlns:a16="http://schemas.microsoft.com/office/drawing/2014/main" id="{F0EBBD83-5B87-4E90-9EBF-A75BAB6D83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4245" y="1970424"/>
            <a:ext cx="457200" cy="457200"/>
          </a:xfrm>
          <a:prstGeom prst="rect">
            <a:avLst/>
          </a:prstGeom>
        </p:spPr>
      </p:pic>
      <p:sp>
        <p:nvSpPr>
          <p:cNvPr id="12" name="Multiplication Sign 11">
            <a:extLst>
              <a:ext uri="{FF2B5EF4-FFF2-40B4-BE49-F238E27FC236}">
                <a16:creationId xmlns:a16="http://schemas.microsoft.com/office/drawing/2014/main" id="{ADA75B16-DC96-4A68-9AEB-2CB2E9773D52}"/>
              </a:ext>
            </a:extLst>
          </p:cNvPr>
          <p:cNvSpPr/>
          <p:nvPr/>
        </p:nvSpPr>
        <p:spPr bwMode="auto">
          <a:xfrm>
            <a:off x="584886" y="4122420"/>
            <a:ext cx="363381" cy="441960"/>
          </a:xfrm>
          <a:prstGeom prst="mathMultiply">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Tree>
    <p:extLst>
      <p:ext uri="{BB962C8B-B14F-4D97-AF65-F5344CB8AC3E}">
        <p14:creationId xmlns:p14="http://schemas.microsoft.com/office/powerpoint/2010/main" val="494232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7A07CA-E772-6642-8260-ACBE0F42B6B7}"/>
              </a:ext>
            </a:extLst>
          </p:cNvPr>
          <p:cNvSpPr>
            <a:spLocks noGrp="1"/>
          </p:cNvSpPr>
          <p:nvPr>
            <p:ph type="body" sz="half" idx="1"/>
          </p:nvPr>
        </p:nvSpPr>
        <p:spPr>
          <a:xfrm>
            <a:off x="6363317" y="2230357"/>
            <a:ext cx="4984621" cy="2022148"/>
          </a:xfrm>
        </p:spPr>
        <p:txBody>
          <a:bodyPr/>
          <a:lstStyle/>
          <a:p>
            <a:pPr marL="0" indent="0" algn="ctr">
              <a:buNone/>
            </a:pPr>
            <a:r>
              <a:rPr lang="en-GB" sz="3200" b="1" dirty="0">
                <a:solidFill>
                  <a:schemeClr val="accent1"/>
                </a:solidFill>
              </a:rPr>
              <a:t>Building country specific Omnichannel HCP Journeys to support </a:t>
            </a:r>
            <a:r>
              <a:rPr lang="en-GB" sz="3200" b="1" dirty="0" err="1">
                <a:solidFill>
                  <a:schemeClr val="accent1"/>
                </a:solidFill>
              </a:rPr>
              <a:t>Jyseleca</a:t>
            </a:r>
            <a:endParaRPr lang="en-FR" sz="3200" b="1" dirty="0">
              <a:solidFill>
                <a:schemeClr val="accent1"/>
              </a:solidFill>
            </a:endParaRPr>
          </a:p>
        </p:txBody>
      </p:sp>
    </p:spTree>
    <p:extLst>
      <p:ext uri="{BB962C8B-B14F-4D97-AF65-F5344CB8AC3E}">
        <p14:creationId xmlns:p14="http://schemas.microsoft.com/office/powerpoint/2010/main" val="875128174"/>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AD1C34-7C80-455B-95E3-E0A303A4629C}"/>
              </a:ext>
            </a:extLst>
          </p:cNvPr>
          <p:cNvSpPr/>
          <p:nvPr/>
        </p:nvSpPr>
        <p:spPr bwMode="auto">
          <a:xfrm>
            <a:off x="0" y="1565487"/>
            <a:ext cx="12191999" cy="361553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2" name="Title 1">
            <a:extLst>
              <a:ext uri="{FF2B5EF4-FFF2-40B4-BE49-F238E27FC236}">
                <a16:creationId xmlns:a16="http://schemas.microsoft.com/office/drawing/2014/main" id="{14A49FD3-940B-47A0-A95C-C08F270EC9E4}"/>
              </a:ext>
            </a:extLst>
          </p:cNvPr>
          <p:cNvSpPr>
            <a:spLocks noGrp="1"/>
          </p:cNvSpPr>
          <p:nvPr>
            <p:ph type="title"/>
          </p:nvPr>
        </p:nvSpPr>
        <p:spPr/>
        <p:txBody>
          <a:bodyPr/>
          <a:lstStyle/>
          <a:p>
            <a:r>
              <a:rPr lang="en-GB" sz="3200"/>
              <a:t>HCP Journeys Project</a:t>
            </a:r>
          </a:p>
        </p:txBody>
      </p:sp>
      <p:sp>
        <p:nvSpPr>
          <p:cNvPr id="5" name="TextBox 4">
            <a:extLst>
              <a:ext uri="{FF2B5EF4-FFF2-40B4-BE49-F238E27FC236}">
                <a16:creationId xmlns:a16="http://schemas.microsoft.com/office/drawing/2014/main" id="{3F702B9E-E230-47FB-A6FE-35BE071FA1AB}"/>
              </a:ext>
            </a:extLst>
          </p:cNvPr>
          <p:cNvSpPr txBox="1"/>
          <p:nvPr/>
        </p:nvSpPr>
        <p:spPr>
          <a:xfrm>
            <a:off x="693911" y="1983168"/>
            <a:ext cx="8870267" cy="2554545"/>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err="1">
                <a:ln>
                  <a:noFill/>
                </a:ln>
                <a:solidFill>
                  <a:srgbClr val="202124"/>
                </a:solidFill>
                <a:effectLst/>
                <a:uLnTx/>
                <a:uFillTx/>
                <a:latin typeface="arial"/>
                <a:cs typeface="arial"/>
              </a:rPr>
              <a:t>Jyseleca</a:t>
            </a:r>
            <a:r>
              <a:rPr kumimoji="0" lang="en-GB" sz="2000" b="0" i="0" u="none" strike="noStrike" kern="1200" cap="none" spc="0" normalizeH="0" baseline="0" noProof="0" dirty="0">
                <a:ln>
                  <a:noFill/>
                </a:ln>
                <a:solidFill>
                  <a:srgbClr val="202124"/>
                </a:solidFill>
                <a:effectLst/>
                <a:uLnTx/>
                <a:uFillTx/>
                <a:latin typeface="arial"/>
                <a:cs typeface="arial"/>
              </a:rPr>
              <a:t> currently has a foundation of </a:t>
            </a:r>
            <a:r>
              <a:rPr kumimoji="0" lang="en-GB" sz="2000" b="1" i="0" u="none" strike="noStrike" kern="1200" cap="none" spc="0" normalizeH="0" baseline="0" noProof="0" dirty="0">
                <a:ln>
                  <a:noFill/>
                </a:ln>
                <a:solidFill>
                  <a:srgbClr val="00463E"/>
                </a:solidFill>
                <a:effectLst/>
                <a:uLnTx/>
                <a:uFillTx/>
                <a:latin typeface="arial"/>
                <a:cs typeface="arial"/>
              </a:rPr>
              <a:t>strategic planning </a:t>
            </a:r>
            <a:r>
              <a:rPr kumimoji="0" lang="en-GB" sz="2000" b="0" i="0" u="none" strike="noStrike" kern="1200" cap="none" spc="0" normalizeH="0" baseline="0" noProof="0" dirty="0">
                <a:ln>
                  <a:noFill/>
                </a:ln>
                <a:solidFill>
                  <a:srgbClr val="202124"/>
                </a:solidFill>
                <a:effectLst/>
                <a:uLnTx/>
                <a:uFillTx/>
                <a:latin typeface="arial"/>
                <a:cs typeface="arial"/>
              </a:rPr>
              <a:t>related to customer engagement activities for launch, including detailed </a:t>
            </a:r>
            <a:r>
              <a:rPr kumimoji="0" lang="en-GB" sz="2000" b="1" i="0" u="none" strike="noStrike" kern="1200" cap="none" spc="0" normalizeH="0" baseline="0" noProof="0" dirty="0">
                <a:ln>
                  <a:noFill/>
                </a:ln>
                <a:solidFill>
                  <a:srgbClr val="00463E"/>
                </a:solidFill>
                <a:effectLst/>
                <a:uLnTx/>
                <a:uFillTx/>
                <a:latin typeface="arial"/>
                <a:cs typeface="arial"/>
              </a:rPr>
              <a:t>segmentation</a:t>
            </a:r>
            <a:r>
              <a:rPr kumimoji="0" lang="en-GB" sz="2000" b="0" i="0" u="none" strike="noStrike" kern="1200" cap="none" spc="0" normalizeH="0" baseline="0" noProof="0" dirty="0">
                <a:ln>
                  <a:noFill/>
                </a:ln>
                <a:solidFill>
                  <a:srgbClr val="202124"/>
                </a:solidFill>
                <a:effectLst/>
                <a:uLnTx/>
                <a:uFillTx/>
                <a:latin typeface="arial"/>
                <a:cs typeface="arial"/>
              </a:rPr>
              <a:t> and </a:t>
            </a:r>
            <a:r>
              <a:rPr kumimoji="0" lang="en-GB" sz="2000" b="1" i="0" u="none" strike="noStrike" kern="1200" cap="none" spc="0" normalizeH="0" baseline="0" noProof="0" dirty="0">
                <a:ln>
                  <a:noFill/>
                </a:ln>
                <a:solidFill>
                  <a:srgbClr val="00463E"/>
                </a:solidFill>
                <a:effectLst/>
                <a:uLnTx/>
                <a:uFillTx/>
                <a:latin typeface="arial"/>
                <a:cs typeface="arial"/>
              </a:rPr>
              <a:t>market research</a:t>
            </a:r>
            <a:r>
              <a:rPr kumimoji="0" lang="en-GB" sz="2000" b="0" i="0" u="none" strike="noStrike" kern="1200" cap="none" spc="0" normalizeH="0" baseline="0" noProof="0" dirty="0">
                <a:ln>
                  <a:noFill/>
                </a:ln>
                <a:solidFill>
                  <a:srgbClr val="202124"/>
                </a:solidFill>
                <a:effectLst/>
                <a:uLnTx/>
                <a:uFillTx/>
                <a:latin typeface="arial"/>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202124"/>
              </a:solidFill>
              <a:effectLst/>
              <a:uLnTx/>
              <a:uFillTx/>
              <a:latin typeface="arial" panose="020B0604020202020204" pitchFamily="34" charset="0"/>
              <a:ea typeface="+mn-ea"/>
              <a:cs typeface="+mn-cs"/>
            </a:endParaRPr>
          </a:p>
          <a:p>
            <a:pPr>
              <a:defRPr/>
            </a:pPr>
            <a:r>
              <a:rPr kumimoji="0" lang="en-GB" sz="2000" b="0" i="0" u="none" strike="noStrike" kern="1200" cap="none" spc="0" normalizeH="0" baseline="0" noProof="0" dirty="0">
                <a:ln>
                  <a:noFill/>
                </a:ln>
                <a:solidFill>
                  <a:srgbClr val="202124"/>
                </a:solidFill>
                <a:effectLst/>
                <a:uLnTx/>
                <a:uFillTx/>
                <a:latin typeface="arial"/>
                <a:cs typeface="arial"/>
              </a:rPr>
              <a:t>A core team with the support of Veeva, are now focused on </a:t>
            </a:r>
            <a:r>
              <a:rPr kumimoji="0" lang="en-GB" sz="2000" b="0" i="1" u="none" strike="noStrike" kern="1200" cap="none" spc="0" normalizeH="0" baseline="0" noProof="0" dirty="0">
                <a:ln>
                  <a:noFill/>
                </a:ln>
                <a:solidFill>
                  <a:srgbClr val="202124"/>
                </a:solidFill>
                <a:effectLst/>
                <a:uLnTx/>
                <a:uFillTx/>
                <a:latin typeface="arial"/>
                <a:cs typeface="arial"/>
              </a:rPr>
              <a:t>making the plan a reality</a:t>
            </a:r>
            <a:r>
              <a:rPr kumimoji="0" lang="en-GB" sz="2000" b="0" i="0" u="none" strike="noStrike" kern="1200" cap="none" spc="0" normalizeH="0" baseline="0" noProof="0" dirty="0">
                <a:ln>
                  <a:noFill/>
                </a:ln>
                <a:solidFill>
                  <a:srgbClr val="202124"/>
                </a:solidFill>
                <a:effectLst/>
                <a:uLnTx/>
                <a:uFillTx/>
                <a:latin typeface="arial"/>
                <a:cs typeface="arial"/>
              </a:rPr>
              <a:t>, by converting these foundations into HCP Journeys that are </a:t>
            </a:r>
            <a:r>
              <a:rPr kumimoji="0" lang="en-GB" sz="2000" b="1" i="0" u="none" strike="noStrike" kern="1200" cap="none" spc="0" normalizeH="0" baseline="0" noProof="0" dirty="0">
                <a:ln>
                  <a:noFill/>
                </a:ln>
                <a:solidFill>
                  <a:srgbClr val="00463E"/>
                </a:solidFill>
                <a:effectLst/>
                <a:uLnTx/>
                <a:uFillTx/>
                <a:latin typeface="arial"/>
                <a:cs typeface="arial"/>
              </a:rPr>
              <a:t>practical</a:t>
            </a:r>
            <a:r>
              <a:rPr kumimoji="0" lang="en-GB" sz="2000" b="0" i="0" u="none" strike="noStrike" kern="1200" cap="none" spc="0" normalizeH="0" baseline="0" noProof="0" dirty="0">
                <a:ln>
                  <a:noFill/>
                </a:ln>
                <a:solidFill>
                  <a:srgbClr val="202124"/>
                </a:solidFill>
                <a:effectLst/>
                <a:uLnTx/>
                <a:uFillTx/>
                <a:latin typeface="arial"/>
                <a:cs typeface="arial"/>
              </a:rPr>
              <a:t> and </a:t>
            </a:r>
            <a:r>
              <a:rPr kumimoji="0" lang="en-GB" sz="2000" b="1" i="0" u="none" strike="noStrike" kern="1200" cap="none" spc="0" normalizeH="0" baseline="0" noProof="0" dirty="0">
                <a:ln>
                  <a:noFill/>
                </a:ln>
                <a:solidFill>
                  <a:srgbClr val="00463E"/>
                </a:solidFill>
                <a:effectLst/>
                <a:uLnTx/>
                <a:uFillTx/>
                <a:latin typeface="arial"/>
                <a:cs typeface="arial"/>
              </a:rPr>
              <a:t>actionable </a:t>
            </a:r>
            <a:r>
              <a:rPr kumimoji="0" lang="en-GB" sz="2000" b="0" i="0" u="none" strike="noStrike" kern="1200" cap="none" spc="0" normalizeH="0" baseline="0" noProof="0" dirty="0">
                <a:ln>
                  <a:noFill/>
                </a:ln>
                <a:solidFill>
                  <a:srgbClr val="202124"/>
                </a:solidFill>
                <a:effectLst/>
                <a:uLnTx/>
                <a:uFillTx/>
                <a:latin typeface="arial"/>
                <a:cs typeface="arial"/>
              </a:rPr>
              <a:t>at the local level</a:t>
            </a:r>
            <a:r>
              <a:rPr lang="en-GB" sz="2000" dirty="0">
                <a:solidFill>
                  <a:srgbClr val="202124"/>
                </a:solidFill>
                <a:latin typeface="arial"/>
                <a:cs typeface="arial"/>
              </a:rPr>
              <a:t> </a:t>
            </a:r>
            <a:r>
              <a:rPr lang="en-GB" sz="2000" b="1" dirty="0">
                <a:solidFill>
                  <a:srgbClr val="00463E"/>
                </a:solidFill>
                <a:latin typeface="arial"/>
                <a:cs typeface="arial"/>
              </a:rPr>
              <a:t>to secure competitive share of voice and achieve success</a:t>
            </a:r>
            <a:r>
              <a:rPr lang="en-GB" sz="2000" dirty="0">
                <a:solidFill>
                  <a:srgbClr val="202124"/>
                </a:solidFill>
                <a:latin typeface="arial"/>
                <a:cs typeface="arial"/>
              </a:rPr>
              <a:t>.</a:t>
            </a:r>
            <a:endParaRPr kumimoji="0" lang="en-GB" sz="2000" b="0" i="0" u="none" strike="noStrike" kern="1200" cap="none" spc="0" normalizeH="0" baseline="0" noProof="0" dirty="0">
              <a:ln>
                <a:noFill/>
              </a:ln>
              <a:solidFill>
                <a:srgbClr val="000000"/>
              </a:solidFill>
              <a:effectLst/>
              <a:uLnTx/>
              <a:uFillTx/>
              <a:latin typeface="arial"/>
              <a:cs typeface="arial"/>
            </a:endParaRPr>
          </a:p>
        </p:txBody>
      </p:sp>
      <p:pic>
        <p:nvPicPr>
          <p:cNvPr id="9" name="Graphic 8" descr="Workflow with solid fill">
            <a:extLst>
              <a:ext uri="{FF2B5EF4-FFF2-40B4-BE49-F238E27FC236}">
                <a16:creationId xmlns:a16="http://schemas.microsoft.com/office/drawing/2014/main" id="{360C96CA-E312-495A-80EB-A8561477D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4179" y="2376122"/>
            <a:ext cx="1781907" cy="1781907"/>
          </a:xfrm>
          <a:prstGeom prst="rect">
            <a:avLst/>
          </a:prstGeom>
        </p:spPr>
      </p:pic>
    </p:spTree>
    <p:extLst>
      <p:ext uri="{BB962C8B-B14F-4D97-AF65-F5344CB8AC3E}">
        <p14:creationId xmlns:p14="http://schemas.microsoft.com/office/powerpoint/2010/main" val="28236472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B79018-7BBD-4B78-AE5D-D205F7EBB40B}"/>
              </a:ext>
            </a:extLst>
          </p:cNvPr>
          <p:cNvSpPr/>
          <p:nvPr/>
        </p:nvSpPr>
        <p:spPr bwMode="auto">
          <a:xfrm>
            <a:off x="0" y="1197612"/>
            <a:ext cx="12192000" cy="294204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2" name="Title 1">
            <a:extLst>
              <a:ext uri="{FF2B5EF4-FFF2-40B4-BE49-F238E27FC236}">
                <a16:creationId xmlns:a16="http://schemas.microsoft.com/office/drawing/2014/main" id="{14A49FD3-940B-47A0-A95C-C08F270EC9E4}"/>
              </a:ext>
            </a:extLst>
          </p:cNvPr>
          <p:cNvSpPr>
            <a:spLocks noGrp="1"/>
          </p:cNvSpPr>
          <p:nvPr>
            <p:ph type="title"/>
          </p:nvPr>
        </p:nvSpPr>
        <p:spPr>
          <a:xfrm>
            <a:off x="1005010" y="1491416"/>
            <a:ext cx="10181980" cy="1374476"/>
          </a:xfrm>
        </p:spPr>
        <p:txBody>
          <a:bodyPr/>
          <a:lstStyle/>
          <a:p>
            <a:pPr algn="ctr"/>
            <a:r>
              <a:rPr lang="en-GB" sz="3200">
                <a:solidFill>
                  <a:schemeClr val="bg1"/>
                </a:solidFill>
              </a:rPr>
              <a:t>The international team would like to support you in developing omnichannel customer journeys for your market</a:t>
            </a:r>
          </a:p>
        </p:txBody>
      </p:sp>
      <p:sp>
        <p:nvSpPr>
          <p:cNvPr id="3" name="TextBox 2">
            <a:extLst>
              <a:ext uri="{FF2B5EF4-FFF2-40B4-BE49-F238E27FC236}">
                <a16:creationId xmlns:a16="http://schemas.microsoft.com/office/drawing/2014/main" id="{21B77FAF-9351-4BA9-97FC-935D2A7A4038}"/>
              </a:ext>
            </a:extLst>
          </p:cNvPr>
          <p:cNvSpPr txBox="1"/>
          <p:nvPr/>
        </p:nvSpPr>
        <p:spPr>
          <a:xfrm>
            <a:off x="1929697" y="3159695"/>
            <a:ext cx="7997580" cy="830997"/>
          </a:xfrm>
          <a:prstGeom prst="rect">
            <a:avLst/>
          </a:prstGeom>
          <a:noFill/>
        </p:spPr>
        <p:txBody>
          <a:bodyPr wrap="square" rtlCol="0">
            <a:spAutoFit/>
          </a:bodyPr>
          <a:lstStyle/>
          <a:p>
            <a:pPr algn="ctr"/>
            <a:r>
              <a:rPr lang="en-GB">
                <a:solidFill>
                  <a:schemeClr val="bg1"/>
                </a:solidFill>
              </a:rPr>
              <a:t>We are starting a rapid, focused project to co-create pragmatic, executable, local Customer Journeys that will help </a:t>
            </a:r>
            <a:r>
              <a:rPr lang="en-GB" b="1">
                <a:solidFill>
                  <a:schemeClr val="accent1"/>
                </a:solidFill>
              </a:rPr>
              <a:t>drive superior HCP experiences</a:t>
            </a:r>
          </a:p>
          <a:p>
            <a:pPr algn="ctr"/>
            <a:endParaRPr lang="en-GB" sz="1200" b="1">
              <a:solidFill>
                <a:schemeClr val="accent1"/>
              </a:solidFill>
            </a:endParaRPr>
          </a:p>
        </p:txBody>
      </p:sp>
      <p:sp>
        <p:nvSpPr>
          <p:cNvPr id="8" name="TextBox 7">
            <a:extLst>
              <a:ext uri="{FF2B5EF4-FFF2-40B4-BE49-F238E27FC236}">
                <a16:creationId xmlns:a16="http://schemas.microsoft.com/office/drawing/2014/main" id="{4839194F-55BB-48D6-B0A3-D1882A635B2A}"/>
              </a:ext>
            </a:extLst>
          </p:cNvPr>
          <p:cNvSpPr txBox="1"/>
          <p:nvPr/>
        </p:nvSpPr>
        <p:spPr>
          <a:xfrm>
            <a:off x="2011680" y="4611962"/>
            <a:ext cx="9052560" cy="923330"/>
          </a:xfrm>
          <a:prstGeom prst="rect">
            <a:avLst/>
          </a:prstGeom>
          <a:noFill/>
        </p:spPr>
        <p:txBody>
          <a:bodyPr wrap="square" lIns="91440" tIns="45720" rIns="91440" bIns="45720" anchor="t">
            <a:spAutoFit/>
          </a:bodyPr>
          <a:lstStyle/>
          <a:p>
            <a:pPr marL="285750" indent="-285750" algn="ctr">
              <a:buClr>
                <a:schemeClr val="accent1"/>
              </a:buClr>
              <a:buFont typeface="Wingdings" panose="05000000000000000000" pitchFamily="2" charset="2"/>
              <a:buChar char="ü"/>
            </a:pPr>
            <a:r>
              <a:rPr lang="en-GB" b="1" dirty="0">
                <a:solidFill>
                  <a:schemeClr val="tx2"/>
                </a:solidFill>
              </a:rPr>
              <a:t>International Journeys delivered by end of April</a:t>
            </a:r>
          </a:p>
          <a:p>
            <a:pPr algn="ctr">
              <a:buClr>
                <a:schemeClr val="accent1"/>
              </a:buClr>
            </a:pPr>
            <a:endParaRPr lang="en-GB" b="1" dirty="0">
              <a:solidFill>
                <a:schemeClr val="tx2"/>
              </a:solidFill>
            </a:endParaRPr>
          </a:p>
          <a:p>
            <a:pPr marL="285750" indent="-285750" algn="ctr">
              <a:buClr>
                <a:schemeClr val="accent1"/>
              </a:buClr>
              <a:buFont typeface="Wingdings" panose="05000000000000000000" pitchFamily="2" charset="2"/>
              <a:buChar char="ü"/>
            </a:pPr>
            <a:r>
              <a:rPr lang="en-GB" b="1" dirty="0">
                <a:solidFill>
                  <a:schemeClr val="tx2"/>
                </a:solidFill>
              </a:rPr>
              <a:t>Detailed market Journeys to be delivered by end of May (to be discussed)</a:t>
            </a:r>
          </a:p>
        </p:txBody>
      </p:sp>
      <p:sp>
        <p:nvSpPr>
          <p:cNvPr id="9" name="TextBox 8">
            <a:extLst>
              <a:ext uri="{FF2B5EF4-FFF2-40B4-BE49-F238E27FC236}">
                <a16:creationId xmlns:a16="http://schemas.microsoft.com/office/drawing/2014/main" id="{3048F14B-85B0-4AFD-8B54-74B67CD4686D}"/>
              </a:ext>
            </a:extLst>
          </p:cNvPr>
          <p:cNvSpPr txBox="1"/>
          <p:nvPr/>
        </p:nvSpPr>
        <p:spPr>
          <a:xfrm>
            <a:off x="3938679" y="5535292"/>
            <a:ext cx="4527611" cy="261610"/>
          </a:xfrm>
          <a:prstGeom prst="rect">
            <a:avLst/>
          </a:prstGeom>
          <a:noFill/>
        </p:spPr>
        <p:txBody>
          <a:bodyPr wrap="square" rtlCol="0">
            <a:spAutoFit/>
          </a:bodyPr>
          <a:lstStyle/>
          <a:p>
            <a:pPr algn="ctr"/>
            <a:r>
              <a:rPr lang="en-GB" sz="1100" i="1">
                <a:solidFill>
                  <a:schemeClr val="bg2"/>
                </a:solidFill>
              </a:rPr>
              <a:t>*Country-specific - See project plan for detailed schedule</a:t>
            </a:r>
          </a:p>
        </p:txBody>
      </p:sp>
    </p:spTree>
    <p:extLst>
      <p:ext uri="{BB962C8B-B14F-4D97-AF65-F5344CB8AC3E}">
        <p14:creationId xmlns:p14="http://schemas.microsoft.com/office/powerpoint/2010/main" val="23288237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4E03B2-5B77-419B-BB0B-6FCCF82E97FD}"/>
              </a:ext>
            </a:extLst>
          </p:cNvPr>
          <p:cNvSpPr/>
          <p:nvPr/>
        </p:nvSpPr>
        <p:spPr bwMode="auto">
          <a:xfrm>
            <a:off x="0" y="1736357"/>
            <a:ext cx="12191999" cy="257187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2" name="Title 1">
            <a:extLst>
              <a:ext uri="{FF2B5EF4-FFF2-40B4-BE49-F238E27FC236}">
                <a16:creationId xmlns:a16="http://schemas.microsoft.com/office/drawing/2014/main" id="{14A49FD3-940B-47A0-A95C-C08F270EC9E4}"/>
              </a:ext>
            </a:extLst>
          </p:cNvPr>
          <p:cNvSpPr>
            <a:spLocks noGrp="1"/>
          </p:cNvSpPr>
          <p:nvPr>
            <p:ph type="title"/>
          </p:nvPr>
        </p:nvSpPr>
        <p:spPr/>
        <p:txBody>
          <a:bodyPr/>
          <a:lstStyle/>
          <a:p>
            <a:r>
              <a:rPr lang="en-GB"/>
              <a:t>What will you get at the end?</a:t>
            </a:r>
          </a:p>
        </p:txBody>
      </p:sp>
      <p:sp>
        <p:nvSpPr>
          <p:cNvPr id="5" name="TextBox 4">
            <a:extLst>
              <a:ext uri="{FF2B5EF4-FFF2-40B4-BE49-F238E27FC236}">
                <a16:creationId xmlns:a16="http://schemas.microsoft.com/office/drawing/2014/main" id="{DE9EE307-EA92-4A21-A4AA-B9E6F29E31B7}"/>
              </a:ext>
            </a:extLst>
          </p:cNvPr>
          <p:cNvSpPr txBox="1"/>
          <p:nvPr/>
        </p:nvSpPr>
        <p:spPr>
          <a:xfrm>
            <a:off x="539360" y="1970283"/>
            <a:ext cx="10522217" cy="2092881"/>
          </a:xfrm>
          <a:prstGeom prst="rect">
            <a:avLst/>
          </a:prstGeom>
          <a:noFill/>
        </p:spPr>
        <p:txBody>
          <a:bodyPr wrap="square">
            <a:spAutoFit/>
          </a:bodyPr>
          <a:lstStyle/>
          <a:p>
            <a:pPr marL="285750" indent="-285750">
              <a:spcBef>
                <a:spcPts val="1200"/>
              </a:spcBef>
              <a:spcAft>
                <a:spcPts val="1200"/>
              </a:spcAft>
              <a:buClr>
                <a:schemeClr val="accent1"/>
              </a:buClr>
              <a:buFont typeface="Wingdings" panose="05000000000000000000" pitchFamily="2" charset="2"/>
              <a:buChar char="ü"/>
            </a:pPr>
            <a:r>
              <a:rPr lang="en-US" b="1" dirty="0">
                <a:solidFill>
                  <a:schemeClr val="accent2"/>
                </a:solidFill>
              </a:rPr>
              <a:t>A clear, 12-month* Customer Journey </a:t>
            </a:r>
            <a:r>
              <a:rPr lang="en-US" b="1" dirty="0">
                <a:solidFill>
                  <a:schemeClr val="accent1"/>
                </a:solidFill>
              </a:rPr>
              <a:t>for your market, for RA/IBD indication</a:t>
            </a:r>
            <a:r>
              <a:rPr lang="en-US" dirty="0"/>
              <a:t>, linked to driving HCPs up the initial stages in the adoption ladder </a:t>
            </a:r>
          </a:p>
          <a:p>
            <a:pPr marL="285750" indent="-285750">
              <a:spcBef>
                <a:spcPts val="1200"/>
              </a:spcBef>
              <a:spcAft>
                <a:spcPts val="1200"/>
              </a:spcAft>
              <a:buClr>
                <a:schemeClr val="accent1"/>
              </a:buClr>
              <a:buFont typeface="Wingdings" panose="05000000000000000000" pitchFamily="2" charset="2"/>
              <a:buChar char="ü"/>
            </a:pPr>
            <a:r>
              <a:rPr lang="en-US" sz="1800" b="1" dirty="0">
                <a:solidFill>
                  <a:schemeClr val="accent2"/>
                </a:solidFill>
              </a:rPr>
              <a:t>Journeys </a:t>
            </a:r>
            <a:r>
              <a:rPr lang="en-US" sz="1800" dirty="0"/>
              <a:t>that are linked to </a:t>
            </a:r>
            <a:r>
              <a:rPr lang="en-US" b="1" dirty="0">
                <a:solidFill>
                  <a:schemeClr val="tx2"/>
                </a:solidFill>
              </a:rPr>
              <a:t>content both </a:t>
            </a:r>
            <a:r>
              <a:rPr lang="en-US" sz="1800" b="1" dirty="0">
                <a:solidFill>
                  <a:schemeClr val="tx2"/>
                </a:solidFill>
              </a:rPr>
              <a:t>existing and currently in production for launch</a:t>
            </a:r>
            <a:r>
              <a:rPr lang="en-US" sz="1800" dirty="0"/>
              <a:t>, with easy access to the materials needed for execution (and view on planned content)</a:t>
            </a:r>
          </a:p>
          <a:p>
            <a:pPr marL="285750" indent="-285750">
              <a:spcBef>
                <a:spcPts val="1200"/>
              </a:spcBef>
              <a:spcAft>
                <a:spcPts val="1200"/>
              </a:spcAft>
              <a:buClr>
                <a:schemeClr val="accent1"/>
              </a:buClr>
              <a:buFont typeface="Wingdings" panose="05000000000000000000" pitchFamily="2" charset="2"/>
              <a:buChar char="ü"/>
            </a:pPr>
            <a:r>
              <a:rPr lang="en-US" b="1" dirty="0">
                <a:solidFill>
                  <a:schemeClr val="accent2"/>
                </a:solidFill>
              </a:rPr>
              <a:t>An easy-to-use </a:t>
            </a:r>
            <a:r>
              <a:rPr lang="en-US" dirty="0"/>
              <a:t>Customer Journey </a:t>
            </a:r>
            <a:r>
              <a:rPr lang="en-US" b="1" dirty="0">
                <a:solidFill>
                  <a:schemeClr val="accent2"/>
                </a:solidFill>
              </a:rPr>
              <a:t>format</a:t>
            </a:r>
            <a:r>
              <a:rPr lang="en-US" dirty="0"/>
              <a:t>, to enable dynamic updates throughout the year</a:t>
            </a:r>
            <a:endParaRPr lang="en-US" sz="1800" dirty="0"/>
          </a:p>
        </p:txBody>
      </p:sp>
      <p:pic>
        <p:nvPicPr>
          <p:cNvPr id="10" name="Graphic 9" descr="Bullseye with solid fill">
            <a:extLst>
              <a:ext uri="{FF2B5EF4-FFF2-40B4-BE49-F238E27FC236}">
                <a16:creationId xmlns:a16="http://schemas.microsoft.com/office/drawing/2014/main" id="{3768AB0A-9864-4D58-A1CE-FD310767B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93216" y="159417"/>
            <a:ext cx="914400" cy="914400"/>
          </a:xfrm>
          <a:prstGeom prst="rect">
            <a:avLst/>
          </a:prstGeom>
        </p:spPr>
      </p:pic>
      <p:sp>
        <p:nvSpPr>
          <p:cNvPr id="7" name="TextBox 6">
            <a:extLst>
              <a:ext uri="{FF2B5EF4-FFF2-40B4-BE49-F238E27FC236}">
                <a16:creationId xmlns:a16="http://schemas.microsoft.com/office/drawing/2014/main" id="{8D4C687E-1B0A-453C-A6C9-C28137533B1B}"/>
              </a:ext>
            </a:extLst>
          </p:cNvPr>
          <p:cNvSpPr txBox="1"/>
          <p:nvPr/>
        </p:nvSpPr>
        <p:spPr>
          <a:xfrm>
            <a:off x="2450117" y="4535639"/>
            <a:ext cx="7291763" cy="430887"/>
          </a:xfrm>
          <a:prstGeom prst="rect">
            <a:avLst/>
          </a:prstGeom>
          <a:noFill/>
        </p:spPr>
        <p:txBody>
          <a:bodyPr wrap="square" rtlCol="0">
            <a:spAutoFit/>
          </a:bodyPr>
          <a:lstStyle/>
          <a:p>
            <a:pPr algn="ctr"/>
            <a:r>
              <a:rPr lang="en-GB" sz="1100" i="1">
                <a:solidFill>
                  <a:schemeClr val="bg2"/>
                </a:solidFill>
              </a:rPr>
              <a:t>*length is an estimate, journeys will likely be more focused around adoption stage TBD during week 1 </a:t>
            </a:r>
          </a:p>
          <a:p>
            <a:pPr algn="ctr"/>
            <a:r>
              <a:rPr lang="en-GB" sz="1100" i="1">
                <a:solidFill>
                  <a:schemeClr val="bg2"/>
                </a:solidFill>
              </a:rPr>
              <a:t>**See project plan for market and indication delivery details</a:t>
            </a:r>
          </a:p>
        </p:txBody>
      </p:sp>
    </p:spTree>
    <p:extLst>
      <p:ext uri="{BB962C8B-B14F-4D97-AF65-F5344CB8AC3E}">
        <p14:creationId xmlns:p14="http://schemas.microsoft.com/office/powerpoint/2010/main" val="100859223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alapagos_template_Basic">
  <a:themeElements>
    <a:clrScheme name="GALAPAGOS_Basic Deck">
      <a:dk1>
        <a:srgbClr val="000000"/>
      </a:dk1>
      <a:lt1>
        <a:sysClr val="window" lastClr="FFFFFF"/>
      </a:lt1>
      <a:dk2>
        <a:srgbClr val="00463E"/>
      </a:dk2>
      <a:lt2>
        <a:srgbClr val="808080"/>
      </a:lt2>
      <a:accent1>
        <a:srgbClr val="F58800"/>
      </a:accent1>
      <a:accent2>
        <a:srgbClr val="00463E"/>
      </a:accent2>
      <a:accent3>
        <a:srgbClr val="54A0E0"/>
      </a:accent3>
      <a:accent4>
        <a:srgbClr val="808080"/>
      </a:accent4>
      <a:accent5>
        <a:srgbClr val="F8AC40"/>
      </a:accent5>
      <a:accent6>
        <a:srgbClr val="3D6960"/>
      </a:accent6>
      <a:hlink>
        <a:srgbClr val="54A0E0"/>
      </a:hlink>
      <a:folHlink>
        <a:srgbClr val="808080"/>
      </a:folHlink>
    </a:clrScheme>
    <a:fontScheme name="GLPGtemplate2008_confi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Tahoma"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pitchFamily="-107" charset="0"/>
          </a:defRPr>
        </a:defPPr>
      </a:lstStyle>
    </a:lnDef>
  </a:objectDefaults>
  <a:extraClrSchemeLst>
    <a:extraClrScheme>
      <a:clrScheme name="GLPGtemplate2008_confi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PGtemplate2008_confi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PGtemplate2008_confi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PGtemplate2008_conf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PGtemplate2008_conf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PGtemplate2008_conf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8">
        <a:dk1>
          <a:srgbClr val="000000"/>
        </a:dk1>
        <a:lt1>
          <a:srgbClr val="FFFFFF"/>
        </a:lt1>
        <a:dk2>
          <a:srgbClr val="015C55"/>
        </a:dk2>
        <a:lt2>
          <a:srgbClr val="808080"/>
        </a:lt2>
        <a:accent1>
          <a:srgbClr val="DF6C00"/>
        </a:accent1>
        <a:accent2>
          <a:srgbClr val="015C55"/>
        </a:accent2>
        <a:accent3>
          <a:srgbClr val="FFFFFF"/>
        </a:accent3>
        <a:accent4>
          <a:srgbClr val="000000"/>
        </a:accent4>
        <a:accent5>
          <a:srgbClr val="ECBAAA"/>
        </a:accent5>
        <a:accent6>
          <a:srgbClr val="01534C"/>
        </a:accent6>
        <a:hlink>
          <a:srgbClr val="99CC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owerPointTemplate_2019_Confidential.pptx [Read-Only]" id="{82F71833-905D-439F-96D6-B9556E8C00EF}" vid="{8CFD8E06-D04D-4387-9277-E41FC907AB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9D17E572A9014CA98EF55A5E8319AA" ma:contentTypeVersion="11" ma:contentTypeDescription="Create a new document." ma:contentTypeScope="" ma:versionID="d6b5e727e98f570f0574fc3565af7e9e">
  <xsd:schema xmlns:xsd="http://www.w3.org/2001/XMLSchema" xmlns:xs="http://www.w3.org/2001/XMLSchema" xmlns:p="http://schemas.microsoft.com/office/2006/metadata/properties" xmlns:ns2="0d8c423f-ad67-45a2-8b05-97a43a5b7821" xmlns:ns3="ead0e857-dec6-4b1e-afd3-48dbfac7dd48" targetNamespace="http://schemas.microsoft.com/office/2006/metadata/properties" ma:root="true" ma:fieldsID="6f3db167e660a116f7b51cc0c02ca9e8" ns2:_="" ns3:_="">
    <xsd:import namespace="0d8c423f-ad67-45a2-8b05-97a43a5b7821"/>
    <xsd:import namespace="ead0e857-dec6-4b1e-afd3-48dbfac7dd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23f-ad67-45a2-8b05-97a43a5b78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ad0e857-dec6-4b1e-afd3-48dbfac7dd4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CC3BF4-638E-4490-9708-D9D455127067}">
  <ds:schemaRefs>
    <ds:schemaRef ds:uri="http://purl.org/dc/terms/"/>
    <ds:schemaRef ds:uri="http://schemas.microsoft.com/office/2006/metadata/properties"/>
    <ds:schemaRef ds:uri="http://purl.org/dc/dcmitype/"/>
    <ds:schemaRef ds:uri="http://purl.org/dc/elements/1.1/"/>
    <ds:schemaRef ds:uri="http://schemas.microsoft.com/office/2006/documentManagement/types"/>
    <ds:schemaRef ds:uri="http://schemas.microsoft.com/office/infopath/2007/PartnerControls"/>
    <ds:schemaRef ds:uri="0d8c423f-ad67-45a2-8b05-97a43a5b7821"/>
    <ds:schemaRef ds:uri="http://schemas.openxmlformats.org/package/2006/metadata/core-properties"/>
    <ds:schemaRef ds:uri="ead0e857-dec6-4b1e-afd3-48dbfac7dd48"/>
    <ds:schemaRef ds:uri="http://www.w3.org/XML/1998/namespace"/>
  </ds:schemaRefs>
</ds:datastoreItem>
</file>

<file path=customXml/itemProps2.xml><?xml version="1.0" encoding="utf-8"?>
<ds:datastoreItem xmlns:ds="http://schemas.openxmlformats.org/officeDocument/2006/customXml" ds:itemID="{188BE084-D9A6-4F78-A973-6CAFBA1C768C}">
  <ds:schemaRefs>
    <ds:schemaRef ds:uri="http://schemas.microsoft.com/sharepoint/v3/contenttype/forms"/>
  </ds:schemaRefs>
</ds:datastoreItem>
</file>

<file path=customXml/itemProps3.xml><?xml version="1.0" encoding="utf-8"?>
<ds:datastoreItem xmlns:ds="http://schemas.openxmlformats.org/officeDocument/2006/customXml" ds:itemID="{0B2F0B58-A718-4CDD-9BC8-58780DE98D54}">
  <ds:schemaRefs>
    <ds:schemaRef ds:uri="0d8c423f-ad67-45a2-8b05-97a43a5b7821"/>
    <ds:schemaRef ds:uri="ead0e857-dec6-4b1e-afd3-48dbfac7dd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510</TotalTime>
  <Words>3821</Words>
  <Application>Microsoft Macintosh PowerPoint</Application>
  <PresentationFormat>Widescreen</PresentationFormat>
  <Paragraphs>564</Paragraphs>
  <Slides>21</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Arial</vt:lpstr>
      <vt:lpstr>Calibri</vt:lpstr>
      <vt:lpstr>Tahoma</vt:lpstr>
      <vt:lpstr>Times</vt:lpstr>
      <vt:lpstr>Wingdings</vt:lpstr>
      <vt:lpstr>Galapagos_template_Basic</vt:lpstr>
      <vt:lpstr>think-cell Slide</vt:lpstr>
      <vt:lpstr>HCP Journeys Why? How? When?</vt:lpstr>
      <vt:lpstr>Why OC HCP journey are important to Galapagos ?</vt:lpstr>
      <vt:lpstr>Value of the HCP Journey</vt:lpstr>
      <vt:lpstr>Value of the HCP Journey</vt:lpstr>
      <vt:lpstr>Why are HCP Journeys needed now?</vt:lpstr>
      <vt:lpstr>PowerPoint Presentation</vt:lpstr>
      <vt:lpstr>HCP Journeys Project</vt:lpstr>
      <vt:lpstr>The international team would like to support you in developing omnichannel customer journeys for your market</vt:lpstr>
      <vt:lpstr>What will you get at the end?</vt:lpstr>
      <vt:lpstr>How do we get there: The Process</vt:lpstr>
      <vt:lpstr>The project plan detail</vt:lpstr>
      <vt:lpstr>Engagement with a FR/UK/DE/ES/IT </vt:lpstr>
      <vt:lpstr>Appendix</vt:lpstr>
      <vt:lpstr>Key Messaging per Segment</vt:lpstr>
      <vt:lpstr>PowerPoint Presentation</vt:lpstr>
      <vt:lpstr>PowerPoint Presentation</vt:lpstr>
      <vt:lpstr>Existing Content</vt:lpstr>
      <vt:lpstr>How do we get there: The HCP Journey Map</vt:lpstr>
      <vt:lpstr>Engagement with a NL/BNL </vt:lpstr>
      <vt:lpstr>Project Phases</vt:lpstr>
      <vt:lpstr>An experienced Veeva team will helps us achieve our goals and will be supporting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Richwood</dc:creator>
  <cp:lastModifiedBy>Alexandre Raynaud</cp:lastModifiedBy>
  <cp:revision>3</cp:revision>
  <dcterms:created xsi:type="dcterms:W3CDTF">2021-03-31T08:04:57Z</dcterms:created>
  <dcterms:modified xsi:type="dcterms:W3CDTF">2021-04-12T17:46:16Z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0x010100009D17E572A9014CA98EF55A5E8319AA</vt:lpwstr>
  </property>
</Properties>
</file>