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9"/>
  </p:notesMasterIdLst>
  <p:sldIdLst>
    <p:sldId id="2146845376" r:id="rId6"/>
    <p:sldId id="2146845425" r:id="rId7"/>
    <p:sldId id="21468453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va Salminen" initials="ES" lastIdx="10" clrIdx="0">
    <p:extLst>
      <p:ext uri="{19B8F6BF-5375-455C-9EA6-DF929625EA0E}">
        <p15:presenceInfo xmlns:p15="http://schemas.microsoft.com/office/powerpoint/2012/main" userId="S::Eeva.Salminen@glpg.com::d9b74af8-c6bb-49ef-a415-bfd3d98e89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022ED-E154-4F76-A781-C1FF2BF2632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AF3E2-F2C0-41CB-A8A8-BE91A233C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68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#1</a:t>
            </a:r>
          </a:p>
          <a:p>
            <a:r>
              <a:rPr lang="en-CA"/>
              <a:t>Mavericks lowest priority as they will already try new things on their own.</a:t>
            </a:r>
          </a:p>
          <a:p>
            <a:r>
              <a:rPr lang="en-CA"/>
              <a:t>Pragmatists are using JAKs so we need to demonstrate that there is still a need for a new/different </a:t>
            </a:r>
            <a:r>
              <a:rPr lang="en-CA" err="1"/>
              <a:t>JAKi</a:t>
            </a:r>
            <a:endParaRPr lang="en-CA"/>
          </a:p>
          <a:p>
            <a:endParaRPr lang="en-CA"/>
          </a:p>
          <a:p>
            <a:r>
              <a:rPr lang="en-CA"/>
              <a:t>#2</a:t>
            </a:r>
          </a:p>
          <a:p>
            <a:r>
              <a:rPr lang="en-CA"/>
              <a:t>Mavericks are most likely be early adopters and also share their experience so we want to ensure they have early positive experience</a:t>
            </a:r>
          </a:p>
          <a:p>
            <a:r>
              <a:rPr lang="en-CA"/>
              <a:t>Pragmatists tend to bend the rules to solve problems, focusing on safety provides a strong reason to believe</a:t>
            </a:r>
          </a:p>
          <a:p>
            <a:r>
              <a:rPr lang="en-CA"/>
              <a:t>Compassionates will want to hear from and be reassured by peers so important to get the other two comfortable first</a:t>
            </a:r>
          </a:p>
          <a:p>
            <a:endParaRPr lang="en-CA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/>
              <a:t>#3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/>
              <a:t>Pragmatists most concerned with safety – need to differentiate on safety to achieve earlier us and differentiate against RINVOQ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/>
              <a:t>Mavericks third because they will try anyway and also form their own opinion</a:t>
            </a:r>
          </a:p>
          <a:p>
            <a:endParaRPr lang="en-CA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/>
              <a:t>#4 and #5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/>
              <a:t>Pragmatists first because they are more likely to be long-term advocates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/>
              <a:t>Mavericks second because want to keep them interested in JYSELECA by giving them a platform but they may move on to other products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/>
              <a:t>Compassionates last because they will wait to hear from M and P – so we need M and P on board and sharing their stories</a:t>
            </a:r>
          </a:p>
          <a:p>
            <a:endParaRPr lang="en-CA"/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A5F5EB-E4E0-4709-9BD7-A22EE9051C1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27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33166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242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1120937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1475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7DA87-CDA4-BC4F-9E15-59BC7BCA8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563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8414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396E358-08DD-5748-8748-CF47C23D54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7EB629-5986-1945-9C9E-60CE2AAD4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E5326CD1-3904-B54A-8C24-6F259E7CC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14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4EC7FEB-3003-CF4D-A0F5-0CC93E0860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2277" y="5549296"/>
            <a:ext cx="2976331" cy="568003"/>
          </a:xfrm>
          <a:prstGeom prst="rect">
            <a:avLst/>
          </a:prstGeom>
        </p:spPr>
      </p:pic>
      <p:pic>
        <p:nvPicPr>
          <p:cNvPr id="12" name="Picture 1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9E3826A-D34B-9245-A792-8736A1692C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9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52133" y="2452620"/>
            <a:ext cx="7696200" cy="111944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AFF936-6769-5E4F-9013-92A64286AAAC}"/>
              </a:ext>
            </a:extLst>
          </p:cNvPr>
          <p:cNvCxnSpPr>
            <a:cxnSpLocks/>
          </p:cNvCxnSpPr>
          <p:nvPr userDrawn="1"/>
        </p:nvCxnSpPr>
        <p:spPr>
          <a:xfrm>
            <a:off x="2252133" y="3572069"/>
            <a:ext cx="7696200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3AC4FD4-8040-1940-A5A6-CB21B9EFAD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2133" y="3750733"/>
            <a:ext cx="7696200" cy="5249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34FC74-1D5B-C143-891E-3E826BD73F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2134" y="4592302"/>
            <a:ext cx="2742949" cy="2167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67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AC81BB4-212F-F341-80DB-09B1016D34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2134" y="5857970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2486E00-792C-4543-B570-6D54CEF7D7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72768" y="886933"/>
            <a:ext cx="2759417" cy="7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53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60D4D6-C6A9-4342-AAFE-6F94FB21C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600" y="1797051"/>
            <a:ext cx="10464800" cy="2731407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243E947-ECA8-1E4D-9828-568C2A74E4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91667"/>
            <a:ext cx="2491497" cy="17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06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7DA87-CDA4-BC4F-9E15-59BC7BCA8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563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8414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396E358-08DD-5748-8748-CF47C23D54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7EB629-5986-1945-9C9E-60CE2AAD4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E5326CD1-3904-B54A-8C24-6F259E7CC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74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63A195-CE96-D842-9603-C967A7C7D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3083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E87BDDA0-37D6-374F-8CD6-794707DCF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F959AB0-4E19-5643-AEF5-198333A5FA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57F8215E-591F-2447-B058-033F7A5F49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5E04DBA0-A8F2-BD4F-B20A-C1A4AECA4F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28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4D8C5D-2A98-6746-B2C9-B3F01796E6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7F4FAF77-E84D-2240-9062-F25F34D119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453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66E420-28E6-E142-B1C4-384F0C26A1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A66297-39AD-4245-B16C-31C9E8A860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1797052"/>
            <a:ext cx="10464800" cy="4032249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2C1030D3-4C88-E241-BC5F-ED0CCACA76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0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3190154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6F0515-DD29-764E-8F2E-9E615FCF4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A66297-39AD-4245-B16C-31C9E8A860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878776"/>
            <a:ext cx="10464800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D4328970-8600-5544-AFEF-04A9B4380F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64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FD8C13-2F89-1242-A1B3-BF115D26F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5" y="1532800"/>
            <a:ext cx="50526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1" y="2456463"/>
            <a:ext cx="50526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C2069FC-F663-9B4B-B495-5C21B3A2E0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C1928-8DA7-8746-BCB7-A1950C5B2C6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275789" y="878776"/>
            <a:ext cx="5052611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A6D42A49-1496-0E41-AAE2-53504FCBDB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38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2E0F9E-1B89-1A44-B589-26AED4514D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275795" y="1532800"/>
            <a:ext cx="50526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5790" y="2456463"/>
            <a:ext cx="50526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C1928-8DA7-8746-BCB7-A1950C5B2C6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878776"/>
            <a:ext cx="5052611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D7E715AC-2F65-9D48-9C31-DC2EA363E1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AF90011C-BABB-F147-886E-E51EC07CE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28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60CE29-A07C-E24F-86E6-33E3860C48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0434B-45BC-724F-86CA-DB078C2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A455E9F-B1B6-CC4B-ADB7-FE762C83F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1" y="1797052"/>
            <a:ext cx="1046479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83D25DA-F533-E449-9C72-EFA5288FF9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A09709B-93D1-5846-BF92-D12943FA2C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7EF141EE-5539-1E48-B306-D1F0A8587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E552D1-BAD2-FC4B-AD94-43053B4ABC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CF562FFE-D301-974C-A769-E835F8377A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23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7DF505-FAF6-7A4F-BDF3-BDD09CAE2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63601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CC1CF55-265E-2249-9116-28C4D9B8B091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275790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468750AA-7237-184E-A7B9-579FE9B791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" y="6436788"/>
            <a:ext cx="7732532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35F48131-D77A-0B47-806E-66BEAA9F02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736730F5-6A73-044A-85F1-02198CFBF2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22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2BA6798-D065-0746-BEBD-1923E07F6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63601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CC1CF55-265E-2249-9116-28C4D9B8B0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42736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3818016-5C96-2B44-884F-78BB62E2084C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1301703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680852F8-925F-F747-9419-8ED70D56B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67671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98DD4382-CCED-7C4E-85DC-CA00337C4B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16911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0E053E3C-116F-A740-8A63-D11633115E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84483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D86E0A0-467C-334F-8777-52AF34326B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0925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normalizeH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8EACA12-8FC8-D944-8F1A-2ED7D797F3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36755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A5362241-D360-4341-B421-C79188810A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7189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0EBC095-C7F8-5E47-8F6D-DAE676577F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9014FE69-157F-3845-AA60-171FEC9222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9" name="Picture 28" descr="A picture containing food&#10;&#10;Description automatically generated">
            <a:extLst>
              <a:ext uri="{FF2B5EF4-FFF2-40B4-BE49-F238E27FC236}">
                <a16:creationId xmlns:a16="http://schemas.microsoft.com/office/drawing/2014/main" id="{1D46319A-51C9-1A4C-976D-5DBFF1BD42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36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8A6D4D4-8209-3345-A637-D0217991F8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D86E0A0-467C-334F-8777-52AF34326B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0925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0EBC095-C7F8-5E47-8F6D-DAE676577F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F7611B0-AEF8-294E-B9B5-36365DE4D6DE}"/>
              </a:ext>
            </a:extLst>
          </p:cNvPr>
          <p:cNvSpPr/>
          <p:nvPr userDrawn="1"/>
        </p:nvSpPr>
        <p:spPr>
          <a:xfrm>
            <a:off x="863601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93D6D5C0-A05A-594C-919D-81D4F19F36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3704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B550DAC-D03A-BB46-9632-3895180836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602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785605-5E70-484D-852E-E62D263C437A}"/>
              </a:ext>
            </a:extLst>
          </p:cNvPr>
          <p:cNvSpPr/>
          <p:nvPr userDrawn="1"/>
        </p:nvSpPr>
        <p:spPr>
          <a:xfrm>
            <a:off x="863602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2CAB3FA-A240-1544-9F00-90FED28AEDD4}"/>
              </a:ext>
            </a:extLst>
          </p:cNvPr>
          <p:cNvSpPr/>
          <p:nvPr userDrawn="1"/>
        </p:nvSpPr>
        <p:spPr>
          <a:xfrm>
            <a:off x="8832746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85DE3F2F-40CA-514E-A735-725DC8A9858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72849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AE33E935-9726-AE4A-90AB-D0454CEE6C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32747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D0C71D-BF52-AD40-8CEC-51F5CEFBC8B7}"/>
              </a:ext>
            </a:extLst>
          </p:cNvPr>
          <p:cNvSpPr/>
          <p:nvPr userDrawn="1"/>
        </p:nvSpPr>
        <p:spPr>
          <a:xfrm>
            <a:off x="8832747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BD885CE-38EA-414B-871F-D34C618F7798}"/>
              </a:ext>
            </a:extLst>
          </p:cNvPr>
          <p:cNvSpPr/>
          <p:nvPr userDrawn="1"/>
        </p:nvSpPr>
        <p:spPr>
          <a:xfrm>
            <a:off x="6177199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AA70F9F-715E-604A-9F09-1E2D9F0E772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17302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B47E00C1-754D-024B-BCE6-1DB1A85C3B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201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DEAA2F-6124-5345-9CF4-2E835CCDE9C8}"/>
              </a:ext>
            </a:extLst>
          </p:cNvPr>
          <p:cNvSpPr/>
          <p:nvPr userDrawn="1"/>
        </p:nvSpPr>
        <p:spPr>
          <a:xfrm>
            <a:off x="6177200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CDCC53D-2C00-D34B-B93B-F91346938C44}"/>
              </a:ext>
            </a:extLst>
          </p:cNvPr>
          <p:cNvSpPr/>
          <p:nvPr userDrawn="1"/>
        </p:nvSpPr>
        <p:spPr>
          <a:xfrm>
            <a:off x="3518793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7F8FE733-3114-0E47-BE26-3D8F5F08FE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758896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2B555CE-4667-2F4F-84E2-67951FC1DC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18794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B30E6E-8CDE-F144-90FA-7D85002BD66E}"/>
              </a:ext>
            </a:extLst>
          </p:cNvPr>
          <p:cNvSpPr/>
          <p:nvPr userDrawn="1"/>
        </p:nvSpPr>
        <p:spPr>
          <a:xfrm>
            <a:off x="3518794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854BBA-939F-F844-BEC1-E1C866928E11}"/>
              </a:ext>
            </a:extLst>
          </p:cNvPr>
          <p:cNvCxnSpPr>
            <a:cxnSpLocks/>
          </p:cNvCxnSpPr>
          <p:nvPr userDrawn="1"/>
        </p:nvCxnSpPr>
        <p:spPr>
          <a:xfrm>
            <a:off x="863600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A6D89C-E52A-4141-813F-0D60B78B3973}"/>
              </a:ext>
            </a:extLst>
          </p:cNvPr>
          <p:cNvCxnSpPr>
            <a:cxnSpLocks/>
          </p:cNvCxnSpPr>
          <p:nvPr userDrawn="1"/>
        </p:nvCxnSpPr>
        <p:spPr>
          <a:xfrm>
            <a:off x="3512839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AF21D6-BB36-CB49-AD04-2ECEAEC1CF60}"/>
              </a:ext>
            </a:extLst>
          </p:cNvPr>
          <p:cNvCxnSpPr>
            <a:cxnSpLocks/>
          </p:cNvCxnSpPr>
          <p:nvPr userDrawn="1"/>
        </p:nvCxnSpPr>
        <p:spPr>
          <a:xfrm>
            <a:off x="6180412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42FCC4-A226-E142-B41A-468507FFB947}"/>
              </a:ext>
            </a:extLst>
          </p:cNvPr>
          <p:cNvCxnSpPr>
            <a:cxnSpLocks/>
          </p:cNvCxnSpPr>
          <p:nvPr userDrawn="1"/>
        </p:nvCxnSpPr>
        <p:spPr>
          <a:xfrm>
            <a:off x="8841912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8762971-3C37-D649-8FF2-3A25E28ECA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35" name="Picture 34" descr="A picture containing food&#10;&#10;Description automatically generated">
            <a:extLst>
              <a:ext uri="{FF2B5EF4-FFF2-40B4-BE49-F238E27FC236}">
                <a16:creationId xmlns:a16="http://schemas.microsoft.com/office/drawing/2014/main" id="{12D49F86-BDDB-DD43-9209-80C4DF2FBE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98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EF4E8F0-E43E-A74C-91E1-6E1FD8D1E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499861F-00E2-1148-B38A-E12B8B2BF820}"/>
              </a:ext>
            </a:extLst>
          </p:cNvPr>
          <p:cNvSpPr/>
          <p:nvPr userDrawn="1"/>
        </p:nvSpPr>
        <p:spPr>
          <a:xfrm>
            <a:off x="863600" y="2405820"/>
            <a:ext cx="5052611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10349" y="2640575"/>
            <a:ext cx="4359116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42DEF93-380D-3B47-9E80-5662FED8C0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3602" y="1844543"/>
            <a:ext cx="5052604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</a:t>
            </a:r>
          </a:p>
          <a:p>
            <a:pPr lvl="0"/>
            <a:r>
              <a:rPr lang="en-US"/>
              <a:t>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20C2B7-C762-0745-A0C1-322189BEDABC}"/>
              </a:ext>
            </a:extLst>
          </p:cNvPr>
          <p:cNvSpPr/>
          <p:nvPr userDrawn="1"/>
        </p:nvSpPr>
        <p:spPr>
          <a:xfrm>
            <a:off x="863601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8C81C5-38CC-1747-88CF-619160A4AA6D}"/>
              </a:ext>
            </a:extLst>
          </p:cNvPr>
          <p:cNvCxnSpPr>
            <a:cxnSpLocks/>
          </p:cNvCxnSpPr>
          <p:nvPr userDrawn="1"/>
        </p:nvCxnSpPr>
        <p:spPr>
          <a:xfrm>
            <a:off x="863601" y="2405819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F47650E-BC51-E04D-931C-6D33E554D71D}"/>
              </a:ext>
            </a:extLst>
          </p:cNvPr>
          <p:cNvSpPr/>
          <p:nvPr userDrawn="1"/>
        </p:nvSpPr>
        <p:spPr>
          <a:xfrm>
            <a:off x="6275789" y="2405820"/>
            <a:ext cx="5052611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E282F56-A7E9-B44A-98D8-8D640527D4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22538" y="2640575"/>
            <a:ext cx="4359116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4F90CFB-8BA0-C64A-AC81-45A7C7333E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5791" y="1844543"/>
            <a:ext cx="5052604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05F69A-30E4-8D4C-9B3D-829782E15F84}"/>
              </a:ext>
            </a:extLst>
          </p:cNvPr>
          <p:cNvSpPr/>
          <p:nvPr userDrawn="1"/>
        </p:nvSpPr>
        <p:spPr>
          <a:xfrm>
            <a:off x="6275790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47264E-E94F-9044-B27E-E74ED1400239}"/>
              </a:ext>
            </a:extLst>
          </p:cNvPr>
          <p:cNvCxnSpPr>
            <a:cxnSpLocks/>
          </p:cNvCxnSpPr>
          <p:nvPr userDrawn="1"/>
        </p:nvCxnSpPr>
        <p:spPr>
          <a:xfrm>
            <a:off x="6275790" y="2405819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6E4D2569-7DD1-1241-B244-4BA0A18AC9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94087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411BDA96-5809-5341-BAD3-9F7BB3E2F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2395642-DBA4-1140-9D7A-1389F8A55E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1F5EA692-C4E3-514C-98CC-90CE83146E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79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8FC3FB0-CF43-D541-A532-3CFC6D2DAA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1186871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5E05213-E9A3-5A4D-A76C-3CC50B0AB2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602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417850-FA45-B549-AD14-868BE1ED9F18}"/>
              </a:ext>
            </a:extLst>
          </p:cNvPr>
          <p:cNvSpPr/>
          <p:nvPr userDrawn="1"/>
        </p:nvSpPr>
        <p:spPr>
          <a:xfrm>
            <a:off x="863601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4DA29B-4AE0-4D46-9E0C-DE58C9059C0C}"/>
              </a:ext>
            </a:extLst>
          </p:cNvPr>
          <p:cNvCxnSpPr>
            <a:cxnSpLocks/>
          </p:cNvCxnSpPr>
          <p:nvPr userDrawn="1"/>
        </p:nvCxnSpPr>
        <p:spPr>
          <a:xfrm>
            <a:off x="863600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6BE9C0CC-593B-CC48-A2EF-0A2E348396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2803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6F7B96B-AC5A-3348-9FAC-C9EC6B90D9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29534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AA3D2D-FAB7-D648-A95A-8E8FB2EEA1AF}"/>
              </a:ext>
            </a:extLst>
          </p:cNvPr>
          <p:cNvSpPr/>
          <p:nvPr userDrawn="1"/>
        </p:nvSpPr>
        <p:spPr>
          <a:xfrm>
            <a:off x="4429533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5B53C4-6BCC-9F41-8DC6-C1C441D5CEFF}"/>
              </a:ext>
            </a:extLst>
          </p:cNvPr>
          <p:cNvCxnSpPr>
            <a:cxnSpLocks/>
          </p:cNvCxnSpPr>
          <p:nvPr userDrawn="1"/>
        </p:nvCxnSpPr>
        <p:spPr>
          <a:xfrm>
            <a:off x="4429532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C6527C99-B704-3948-A8EB-E762CC3DC8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00401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1759688E-CD1B-B540-B666-B135DBCD6D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7131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</a:t>
            </a:r>
          </a:p>
          <a:p>
            <a:pPr lvl="0"/>
            <a:r>
              <a:rPr lang="en-US"/>
              <a:t>edit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BB20A2-9C1B-9B4E-90FE-1034AF294ECD}"/>
              </a:ext>
            </a:extLst>
          </p:cNvPr>
          <p:cNvSpPr/>
          <p:nvPr userDrawn="1"/>
        </p:nvSpPr>
        <p:spPr>
          <a:xfrm>
            <a:off x="7977131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FE0ADB-0F95-C24C-98B6-0975C8F64CD4}"/>
              </a:ext>
            </a:extLst>
          </p:cNvPr>
          <p:cNvCxnSpPr>
            <a:cxnSpLocks/>
          </p:cNvCxnSpPr>
          <p:nvPr userDrawn="1"/>
        </p:nvCxnSpPr>
        <p:spPr>
          <a:xfrm>
            <a:off x="7977129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9F3F5BE7-6635-F941-8B5E-750365C7E3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8686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18FA5D8-1B42-C544-B87A-65D4F2C26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83283C0E-634B-F243-BF1E-CA70CA3688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2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670A263-B582-FE40-BD7E-C4DCD3E0B7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9563CBF-5735-6447-A93D-0D4AFA601026}"/>
              </a:ext>
            </a:extLst>
          </p:cNvPr>
          <p:cNvSpPr/>
          <p:nvPr userDrawn="1"/>
        </p:nvSpPr>
        <p:spPr>
          <a:xfrm>
            <a:off x="863600" y="228387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249D3357-0AE1-4F41-BAB8-A10DCDD2B4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10349" y="2450660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046F5D6-5875-AD43-8F9B-656508FD1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602" y="184454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C20629-DF0F-2A4C-93E4-004CED5DE1B0}"/>
              </a:ext>
            </a:extLst>
          </p:cNvPr>
          <p:cNvSpPr/>
          <p:nvPr userDrawn="1"/>
        </p:nvSpPr>
        <p:spPr>
          <a:xfrm>
            <a:off x="863601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019043-5300-8C49-8542-A1B1C5350662}"/>
              </a:ext>
            </a:extLst>
          </p:cNvPr>
          <p:cNvCxnSpPr>
            <a:cxnSpLocks/>
          </p:cNvCxnSpPr>
          <p:nvPr userDrawn="1"/>
        </p:nvCxnSpPr>
        <p:spPr>
          <a:xfrm>
            <a:off x="863601" y="226144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EB59C99-B5FF-F046-94EF-7C45AB324076}"/>
              </a:ext>
            </a:extLst>
          </p:cNvPr>
          <p:cNvSpPr/>
          <p:nvPr userDrawn="1"/>
        </p:nvSpPr>
        <p:spPr>
          <a:xfrm>
            <a:off x="6275789" y="228387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26494BA1-9106-434A-B9C6-4051B09B39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22538" y="2450660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197" marR="0" lvl="0" indent="-139197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C28240EA-EBCE-F842-ACD1-3E8EBFC37C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791" y="184454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7AAC37-D8DE-444C-A917-ECCD6FF197DB}"/>
              </a:ext>
            </a:extLst>
          </p:cNvPr>
          <p:cNvSpPr/>
          <p:nvPr userDrawn="1"/>
        </p:nvSpPr>
        <p:spPr>
          <a:xfrm>
            <a:off x="6275790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6DD487-CF6E-F046-B48E-0AADA528410A}"/>
              </a:ext>
            </a:extLst>
          </p:cNvPr>
          <p:cNvCxnSpPr>
            <a:cxnSpLocks/>
          </p:cNvCxnSpPr>
          <p:nvPr userDrawn="1"/>
        </p:nvCxnSpPr>
        <p:spPr>
          <a:xfrm>
            <a:off x="6275790" y="226144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8448A1C-51A0-B949-82E7-7CC2B1BC1999}"/>
              </a:ext>
            </a:extLst>
          </p:cNvPr>
          <p:cNvSpPr/>
          <p:nvPr userDrawn="1"/>
        </p:nvSpPr>
        <p:spPr>
          <a:xfrm>
            <a:off x="863600" y="440288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EB7BFD81-9BE9-BF4A-B728-5CC78FB36F9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10349" y="4569671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6FD692E-0D7D-4846-B050-98C3F5840F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602" y="3963554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BEF0A7-763B-B940-AE76-BDA098AAE936}"/>
              </a:ext>
            </a:extLst>
          </p:cNvPr>
          <p:cNvSpPr/>
          <p:nvPr userDrawn="1"/>
        </p:nvSpPr>
        <p:spPr>
          <a:xfrm>
            <a:off x="863601" y="3916062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771312-DCC6-B94F-B004-8E9DE59F70C9}"/>
              </a:ext>
            </a:extLst>
          </p:cNvPr>
          <p:cNvCxnSpPr>
            <a:cxnSpLocks/>
          </p:cNvCxnSpPr>
          <p:nvPr userDrawn="1"/>
        </p:nvCxnSpPr>
        <p:spPr>
          <a:xfrm>
            <a:off x="863601" y="438045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217734D-41E6-EC49-81D6-7F6E340EF91F}"/>
              </a:ext>
            </a:extLst>
          </p:cNvPr>
          <p:cNvSpPr/>
          <p:nvPr userDrawn="1"/>
        </p:nvSpPr>
        <p:spPr>
          <a:xfrm>
            <a:off x="6275789" y="440288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id="{61F89409-BFC5-464A-B894-FE92CD3B1C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2538" y="4569671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156DF22-B940-3D43-A980-6CF14EFE20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791" y="3963554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AA0C18-140E-8C41-8199-68406BFCB914}"/>
              </a:ext>
            </a:extLst>
          </p:cNvPr>
          <p:cNvSpPr/>
          <p:nvPr userDrawn="1"/>
        </p:nvSpPr>
        <p:spPr>
          <a:xfrm>
            <a:off x="6275790" y="3916062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396826-4C94-F049-9A3C-722635B60709}"/>
              </a:ext>
            </a:extLst>
          </p:cNvPr>
          <p:cNvCxnSpPr>
            <a:cxnSpLocks/>
          </p:cNvCxnSpPr>
          <p:nvPr userDrawn="1"/>
        </p:nvCxnSpPr>
        <p:spPr>
          <a:xfrm>
            <a:off x="6275790" y="438045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0D8DA89C-76CE-2D45-8979-C0995129E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1DA8304D-2E06-A54A-B583-E0B7B73052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436788"/>
            <a:ext cx="7948592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D1C421C-78F1-4448-A619-55E0DC24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A563FB27-CF07-3B44-840A-2AE6E57692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31" name="Picture 30" descr="A picture containing food&#10;&#10;Description automatically generated">
            <a:extLst>
              <a:ext uri="{FF2B5EF4-FFF2-40B4-BE49-F238E27FC236}">
                <a16:creationId xmlns:a16="http://schemas.microsoft.com/office/drawing/2014/main" id="{58538397-5740-5641-9179-53714A648B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41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5602045"/>
      </p:ext>
    </p:extLst>
  </p:cSld>
  <p:clrMapOvr>
    <a:masterClrMapping/>
  </p:clrMapOvr>
  <p:transition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FAF84E0-0949-F840-A9B4-1521ADCB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0D8DA89C-76CE-2D45-8979-C0995129E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1DA8304D-2E06-A54A-B583-E0B7B73052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436788"/>
            <a:ext cx="7956309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A87D5D9-86A7-8849-914E-249E506784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2" y="2403507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680962B-FBC1-9647-B4A1-88289458B7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3602" y="1892829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 Edit Master text styles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FCDFBAC7-F0E7-DA46-91A5-892B642C946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62915" y="2403507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</a:t>
            </a:r>
            <a:r>
              <a:rPr lang="en-US" err="1"/>
              <a:t>leve</a:t>
            </a:r>
            <a:endParaRPr lang="en-US"/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7B136980-B961-E344-B037-CE91E072CE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2915" y="1892829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1CC64DD4-9725-AC4B-AF81-20A94999D28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63602" y="4364829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4" name="Text Placeholder 9">
            <a:extLst>
              <a:ext uri="{FF2B5EF4-FFF2-40B4-BE49-F238E27FC236}">
                <a16:creationId xmlns:a16="http://schemas.microsoft.com/office/drawing/2014/main" id="{A935D7D4-BBC8-E446-8C28-6EB0C64BFDE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3602" y="3954283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5" name="Text Placeholder 9">
            <a:extLst>
              <a:ext uri="{FF2B5EF4-FFF2-40B4-BE49-F238E27FC236}">
                <a16:creationId xmlns:a16="http://schemas.microsoft.com/office/drawing/2014/main" id="{39802B60-38D9-854E-B65D-91DC64263CA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62915" y="4364829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6" name="Text Placeholder 9">
            <a:extLst>
              <a:ext uri="{FF2B5EF4-FFF2-40B4-BE49-F238E27FC236}">
                <a16:creationId xmlns:a16="http://schemas.microsoft.com/office/drawing/2014/main" id="{555417B1-BB88-4E49-8E03-E3C2C28521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62915" y="3854151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 Edit Master text styles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0E4BF7D6-5186-EA48-A17C-60D39815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D13F3180-DADD-1F4D-855F-78F1B16F2D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9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96E5E451-2BD1-3A49-8DED-E9FA81C45A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72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5FB098-55A4-BA46-A9E1-D2D8D0008D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6" y="1532800"/>
            <a:ext cx="5052604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1" y="2456463"/>
            <a:ext cx="5052608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C2069FC-F663-9B4B-B495-5C21B3A2E0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E7DF1266-DFF3-1F47-9AF9-C4DB6C6FEA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253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44C795-8967-2545-9806-79E6156E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6" y="1533211"/>
            <a:ext cx="33601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3" y="2456463"/>
            <a:ext cx="33601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79426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0E74B1D-D901-E84E-9EC7-49DF125A07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993FBC66-A669-A64C-8C35-852C386C60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43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96200C-4F23-AB48-98AA-F1C3718B47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968299" y="1524031"/>
            <a:ext cx="33601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8299" y="2456463"/>
            <a:ext cx="33601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801980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24D5D6F4-BFDF-DB45-BE4F-24A1172D25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4741AF9A-9588-8B45-A10C-A133D87E9D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07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2EE154-1D04-A944-85D3-3DCC3AF4DB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A53D7EC-8354-E14A-A7FA-81AD863786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082" y="2456463"/>
            <a:ext cx="5050671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BCFA1914-78AE-134E-8209-EA026A7331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832845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D0110D-75B4-F04E-931A-5176A6DAA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7728" y="1523420"/>
            <a:ext cx="5050672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D3849F72-96AA-DC45-B908-A4B8D4257A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5C2E079-38A2-634C-ADF9-5C40352E90D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3601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 descr="A picture containing food&#10;&#10;Description automatically generated">
            <a:extLst>
              <a:ext uri="{FF2B5EF4-FFF2-40B4-BE49-F238E27FC236}">
                <a16:creationId xmlns:a16="http://schemas.microsoft.com/office/drawing/2014/main" id="{56622307-1967-9547-BEF7-EFEE04D4B6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678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982B460-7034-244F-8EB8-CD53BC66BE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0" y="2640647"/>
            <a:ext cx="5052605" cy="1576708"/>
          </a:xfrm>
          <a:prstGeom prst="rect">
            <a:avLst/>
          </a:prstGeom>
        </p:spPr>
        <p:txBody>
          <a:bodyPr lIns="0" tIns="0" rIns="0" bIns="0" anchor="ctr"/>
          <a:lstStyle>
            <a:lvl1pPr>
              <a:spcAft>
                <a:spcPts val="800"/>
              </a:spcAft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 Click </a:t>
            </a:r>
            <a:br>
              <a:rPr lang="en-US"/>
            </a:br>
            <a:r>
              <a:rPr lang="en-US"/>
              <a:t>to edit Master title style Click to edit Master title style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5EC2D0-2066-7C46-B4A9-56BE033DFDC7}"/>
              </a:ext>
            </a:extLst>
          </p:cNvPr>
          <p:cNvSpPr/>
          <p:nvPr userDrawn="1"/>
        </p:nvSpPr>
        <p:spPr>
          <a:xfrm>
            <a:off x="6275789" y="1348510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D74F64-410F-C140-BEF2-50EB28C1F1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22538" y="1504953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534475F-C46F-B44B-A7AB-22F233A73D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791" y="90918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F2941-1391-9F41-9B05-2564737D1CA5}"/>
              </a:ext>
            </a:extLst>
          </p:cNvPr>
          <p:cNvSpPr/>
          <p:nvPr userDrawn="1"/>
        </p:nvSpPr>
        <p:spPr>
          <a:xfrm>
            <a:off x="6275790" y="86169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897074-7CD0-7547-BD7C-BD20A83DACB8}"/>
              </a:ext>
            </a:extLst>
          </p:cNvPr>
          <p:cNvCxnSpPr>
            <a:cxnSpLocks/>
          </p:cNvCxnSpPr>
          <p:nvPr userDrawn="1"/>
        </p:nvCxnSpPr>
        <p:spPr>
          <a:xfrm>
            <a:off x="6275790" y="132608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43C7861-043E-244B-A15E-3DF348BA7133}"/>
              </a:ext>
            </a:extLst>
          </p:cNvPr>
          <p:cNvSpPr/>
          <p:nvPr userDrawn="1"/>
        </p:nvSpPr>
        <p:spPr>
          <a:xfrm>
            <a:off x="6275789" y="3062723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F6C341A-8889-374B-BFD0-8BFB09C03A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2538" y="3219167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EB5CC2A-8814-AD4C-94A8-AAB9E739A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75791" y="2623397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A1A5C2-4744-F145-A9EE-D5FFC29D9377}"/>
              </a:ext>
            </a:extLst>
          </p:cNvPr>
          <p:cNvSpPr/>
          <p:nvPr userDrawn="1"/>
        </p:nvSpPr>
        <p:spPr>
          <a:xfrm>
            <a:off x="6275790" y="2575905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49CC34-F23B-FB44-8393-64C036694B05}"/>
              </a:ext>
            </a:extLst>
          </p:cNvPr>
          <p:cNvCxnSpPr>
            <a:cxnSpLocks/>
          </p:cNvCxnSpPr>
          <p:nvPr userDrawn="1"/>
        </p:nvCxnSpPr>
        <p:spPr>
          <a:xfrm>
            <a:off x="6275790" y="3040300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7D46D13-1898-BE48-8476-8DDF1462B5E0}"/>
              </a:ext>
            </a:extLst>
          </p:cNvPr>
          <p:cNvSpPr/>
          <p:nvPr userDrawn="1"/>
        </p:nvSpPr>
        <p:spPr>
          <a:xfrm>
            <a:off x="6275789" y="4776937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1D5DF601-A9E2-AF4C-9435-B4DAF08F9F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2538" y="4933380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AE032-B3A3-C442-B8DC-8F7A485F12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791" y="4337610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4874F8-D35C-B34B-AB7A-97BE3CD53502}"/>
              </a:ext>
            </a:extLst>
          </p:cNvPr>
          <p:cNvSpPr/>
          <p:nvPr userDrawn="1"/>
        </p:nvSpPr>
        <p:spPr>
          <a:xfrm>
            <a:off x="6275790" y="4290118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1A1E44-7E0A-484E-AFB5-1E7B861E02F7}"/>
              </a:ext>
            </a:extLst>
          </p:cNvPr>
          <p:cNvCxnSpPr>
            <a:cxnSpLocks/>
          </p:cNvCxnSpPr>
          <p:nvPr userDrawn="1"/>
        </p:nvCxnSpPr>
        <p:spPr>
          <a:xfrm>
            <a:off x="6275790" y="4754513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5F351E5A-10FB-0542-BE75-9A4B4820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EE7216-519C-264E-BC91-04B7F29507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5" name="Picture 24" descr="A picture containing food&#10;&#10;Description automatically generated">
            <a:extLst>
              <a:ext uri="{FF2B5EF4-FFF2-40B4-BE49-F238E27FC236}">
                <a16:creationId xmlns:a16="http://schemas.microsoft.com/office/drawing/2014/main" id="{8D35097E-1DE5-7C4C-A9B3-3A1800DAF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60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274638"/>
            <a:ext cx="11127409" cy="927999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4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00201"/>
            <a:ext cx="11093451" cy="4004691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349242" indent="-180970">
              <a:buClr>
                <a:schemeClr val="accent1"/>
              </a:buClr>
              <a:defRPr/>
            </a:lvl2pPr>
            <a:lvl3pPr marL="517512" indent="-168270">
              <a:buClr>
                <a:schemeClr val="accent1"/>
              </a:buClr>
              <a:defRPr/>
            </a:lvl3pPr>
            <a:lvl4pPr marL="685783" indent="-168270">
              <a:buClr>
                <a:schemeClr val="accent1"/>
              </a:buClr>
              <a:defRPr/>
            </a:lvl4pPr>
            <a:lvl5pPr marL="806431" indent="-120648"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CACADA9-C812-48D8-B8B9-E9A775436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CONFIDENTIAL AND PROPRIETARY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6AF96B-F142-47AB-A4A1-AD6EE21B5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BD659-9FDC-409B-A85B-D43EDDA211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2815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19362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590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3178753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875132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33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79015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15386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930331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6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7" imgW="519" imgH="520" progId="TCLayout.ActiveDocument.1">
                  <p:embed/>
                </p:oleObj>
              </mc:Choice>
              <mc:Fallback>
                <p:oleObj name="think-cell Slide" r:id="rId17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07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BD022E9-1AF0-D441-89FB-E4108D4E6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4867" y="6213310"/>
            <a:ext cx="7141347" cy="32560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800" b="0" i="0" u="none" strike="noStrike" cap="all" baseline="0" smtClean="0"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Disclaimer goes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F4315-808C-1D48-B36E-6E6CA2B02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30272" y="6376112"/>
            <a:ext cx="601133" cy="17144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4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9">
          <p15:clr>
            <a:srgbClr val="F26B43"/>
          </p15:clr>
        </p15:guide>
        <p15:guide id="2" pos="408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275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F3AF-8DBD-4382-8909-89C31674B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97" y="3429000"/>
            <a:ext cx="11869206" cy="776287"/>
          </a:xfrm>
        </p:spPr>
        <p:txBody>
          <a:bodyPr/>
          <a:lstStyle/>
          <a:p>
            <a:r>
              <a:rPr lang="en-GB" dirty="0"/>
              <a:t>HCP Journeys</a:t>
            </a:r>
            <a:br>
              <a:rPr lang="en-GB" dirty="0"/>
            </a:br>
            <a:r>
              <a:rPr lang="en-GB" dirty="0"/>
              <a:t>--</a:t>
            </a:r>
            <a:r>
              <a:rPr lang="en-GB" dirty="0" err="1"/>
              <a:t>Jyseleca</a:t>
            </a:r>
            <a:r>
              <a:rPr lang="en-GB" dirty="0"/>
              <a:t> Adoption Ladder--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0A35-4AE1-4675-8179-E09376273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4427" y="5839960"/>
            <a:ext cx="7743145" cy="535215"/>
          </a:xfrm>
        </p:spPr>
        <p:txBody>
          <a:bodyPr/>
          <a:lstStyle/>
          <a:p>
            <a:r>
              <a:rPr lang="en-GB" dirty="0"/>
              <a:t>April ‘21</a:t>
            </a:r>
          </a:p>
        </p:txBody>
      </p:sp>
    </p:spTree>
    <p:extLst>
      <p:ext uri="{BB962C8B-B14F-4D97-AF65-F5344CB8AC3E}">
        <p14:creationId xmlns:p14="http://schemas.microsoft.com/office/powerpoint/2010/main" val="73755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53536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23932" y="1244453"/>
            <a:ext cx="1927151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24445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51899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27052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53536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53536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65471" y="300257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3001" y="314529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56255" y="288926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53718" y="300965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Tries JYSELECA with some patients</a:t>
            </a:r>
          </a:p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(After they have gained experience) Expand JYSELECA use in a wider range of patients in preference to other JAKs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3358" y="350917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62949" y="303004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a very broad spectrum of products including JAKs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very recently launched products 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Able to talk extensively about new and pipeline treatments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Willing to act ahead of guidelines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89866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34083" y="33205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1837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675384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Unmet Need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1</a:t>
            </a:r>
            <a:r>
              <a:rPr kumimoji="0" lang="en-GB" sz="1100" b="1" i="0" u="none" strike="noStrike" kern="1200" cap="none" spc="0" normalizeH="0" baseline="3000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Rx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3658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Prescribes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27268" y="96675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Advocates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21080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Galapagos Goal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34083" y="4641679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Barriers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03016" y="1995187"/>
            <a:ext cx="1948068" cy="2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demonstrate that despite new treatments, unmet needs still remain, especially related to a balance of efficacy and safety</a:t>
            </a: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Uses a wide variety of treatments 1st line, including JAKs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Occasionally uses JAKs but not consistently [high variation within segment – some are very high JAK users]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Uses a variety of products based on patient need &amp; guideline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1995187"/>
            <a:ext cx="1885612" cy="2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ensure early positive experiences as proof of concept (and to share with peers)</a:t>
            </a: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Reflects on early JYSELECA experience &amp; positive efficacy outcomes compared with other JAKs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Attends a peer-to peer discussion with local colleagues about their experiences with JYSELECA &amp; its safety profile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Attends a discussion with local expert about their experiences with JYSELECA &amp; its safety profile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10861"/>
            <a:ext cx="1879442" cy="20796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differentiate JYSELECA versus other JAKs, especially RINVOQ</a:t>
            </a: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Prescribes JYSELECA as their ‘go to’ JAK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Prescribes JYSELECA for some patients where safety is the main concern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Prescribes JYSELECA for some patients where safety &amp; simplicity are important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10862"/>
            <a:ext cx="1891780" cy="20796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create an environment that facilitates exchange of positive experiences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Shares positive experiences with colleagues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Gains depth of experience in patients where safety is a concern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Monitors feedback &amp; safety signals in JYSELECA patients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1995186"/>
            <a:ext cx="1850151" cy="20955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identify, support, and create a platform for JYSELECA advocates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Advocates JYSELECA as JAK of choice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Expands the use of JYSELECA to different types of patients so ultimately JYSELECA becomes JAK of choice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Starts to use JYSELECA as first line JAK inhibitor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32799" y="280901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0000">
                <a:schemeClr val="accent5">
                  <a:lumMod val="40000"/>
                  <a:lumOff val="6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93D7674-491B-45AC-98A6-F0DDC8B66C0E}"/>
              </a:ext>
            </a:extLst>
          </p:cNvPr>
          <p:cNvSpPr/>
          <p:nvPr/>
        </p:nvSpPr>
        <p:spPr bwMode="auto">
          <a:xfrm>
            <a:off x="11555705" y="162164"/>
            <a:ext cx="527242" cy="56554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1</a:t>
            </a: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srgbClr val="F588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FB28C5-269D-4693-9965-1B5950ED4B7A}"/>
              </a:ext>
            </a:extLst>
          </p:cNvPr>
          <p:cNvSpPr/>
          <p:nvPr/>
        </p:nvSpPr>
        <p:spPr bwMode="auto">
          <a:xfrm>
            <a:off x="1303015" y="4202668"/>
            <a:ext cx="1932114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Status Quo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Satisfied with current options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Complacency/habit/inertia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New MOA Required for Change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Don’t believe there are significant unmet needs that can be addressed by (another) JAK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Believe another MOA will be needed to address unmet needs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Patient-HCP Connection</a:t>
            </a:r>
            <a:endParaRPr kumimoji="0" lang="en-GB" sz="75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Communication gap between patients and HCPs that masks unmet needs/treatment gaps (especially Compassionates)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COVID-19 </a:t>
            </a:r>
            <a:r>
              <a:rPr kumimoji="0" lang="en-GB" sz="75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cont</a:t>
            </a:r>
            <a:r>
              <a:rPr lang="en-GB" sz="750" err="1">
                <a:solidFill>
                  <a:srgbClr val="000000"/>
                </a:solidFill>
                <a:latin typeface="Tahoma" pitchFamily="-107" charset="0"/>
              </a:rPr>
              <a:t>ext</a:t>
            </a: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 – access to care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Other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Highly competitive environment with comparisons between treatments hard to make.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B5320E-00C5-432D-B043-969A0BCCE093}"/>
              </a:ext>
            </a:extLst>
          </p:cNvPr>
          <p:cNvSpPr/>
          <p:nvPr/>
        </p:nvSpPr>
        <p:spPr bwMode="auto">
          <a:xfrm>
            <a:off x="3579607" y="4202667"/>
            <a:ext cx="1879442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Awareness &amp; Access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Access to JYSELECA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Lack of access to sampling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Lack of experience with JYSELECA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Lack of familiarity with Galapagos and new relationship with reps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Differentiation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Perceived lack of differentiation from RINVOQ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Sees no difference in clinic relative to RINVOQ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Negative Safety Halo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Residual JAK concerns from 1</a:t>
            </a:r>
            <a:r>
              <a:rPr lang="en-GB" sz="750" baseline="30000">
                <a:solidFill>
                  <a:srgbClr val="000000"/>
                </a:solidFill>
                <a:latin typeface="Tahoma" pitchFamily="-107" charset="0"/>
              </a:rPr>
              <a:t>st</a:t>
            </a: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 generation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Clinical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Has a negative experience in a patient in first few patients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Lack of clarity of who the ideal JYSELECA patient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CF6DDE0-EFA9-449F-97E9-066F9D761C07}"/>
              </a:ext>
            </a:extLst>
          </p:cNvPr>
          <p:cNvSpPr/>
          <p:nvPr/>
        </p:nvSpPr>
        <p:spPr bwMode="auto">
          <a:xfrm>
            <a:off x="5781404" y="4218343"/>
            <a:ext cx="1879442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  <a:latin typeface="Tahoma" pitchFamily="-107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Satisfaction with Status Quo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Satisfaction with their current JAK and no reason to change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Prefer a Variety of Products 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Prefer to have a wide armamentarium, rather than a go-to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Like to keep options open as new entries emerge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Lack of Clarity Around JYSELECA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Uncertainty around available JYSELELCA support services for HCPs and patients 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Unsure of which patient population to expand usage 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Other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Competitive messaging and share of voice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CF0097-BD55-4B9A-84EF-110CB7136D11}"/>
              </a:ext>
            </a:extLst>
          </p:cNvPr>
          <p:cNvSpPr/>
          <p:nvPr/>
        </p:nvSpPr>
        <p:spPr bwMode="auto">
          <a:xfrm>
            <a:off x="7983201" y="4218343"/>
            <a:ext cx="1891780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  <a:latin typeface="Tahoma" pitchFamily="-107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Negative experiences that temper their enthusiasm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Wanting to appear unbiased/unaligned with a brand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69718A-C7D8-44F9-B9A8-17F2B01A73F0}"/>
              </a:ext>
            </a:extLst>
          </p:cNvPr>
          <p:cNvSpPr/>
          <p:nvPr/>
        </p:nvSpPr>
        <p:spPr bwMode="auto">
          <a:xfrm>
            <a:off x="10197335" y="4202668"/>
            <a:ext cx="1850151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sz="750">
              <a:solidFill>
                <a:srgbClr val="000000"/>
              </a:solidFill>
              <a:latin typeface="Tahoma" pitchFamily="-107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Do not have a JAK of choice and philosophically opposed to aligning with one product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Don’t have a platform from which to advocate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10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53536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23932" y="1244453"/>
            <a:ext cx="1927151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24445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51899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27052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53536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53536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65471" y="300257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3001" y="314529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56255" y="288926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53718" y="300965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Tries JYSELECA with some patients</a:t>
            </a:r>
          </a:p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(After they have gained experience) Expand JYSELECA use in a wider range of patients in preference to other JAKs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3358" y="350917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62949" y="303004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a very broad spectrum of products including JAKs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very recently launched products 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Able to talk extensively about new and pipeline treatments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Willing to act ahead of guidelines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89866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34083" y="33205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1837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675384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Unmet Need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1</a:t>
            </a:r>
            <a:r>
              <a:rPr kumimoji="0" lang="en-GB" sz="1100" b="1" i="0" u="none" strike="noStrike" kern="1200" cap="none" spc="0" normalizeH="0" baseline="3000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Rx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3658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Prescribes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27268" y="96675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Advocates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210801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-79385" y="5296553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Source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03016" y="1995186"/>
            <a:ext cx="1948068" cy="3197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significant need for new treatment options – they already agree with this and are keen to try new options,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esp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if efficacy is not compromised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need for more safe treatment options that do not compromise on efficacy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focus on unmet needs from a patient perspective – less from an HCP perspective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Unmet needs messaging : 1/3 patients are refractory, EULAR guidelines, (5messages in total)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FAQ on </a:t>
            </a: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CoVid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impact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03015" y="5296554"/>
            <a:ext cx="1932114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Please refer to Brand Content Asset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1995186"/>
            <a:ext cx="1885612" cy="3197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expose to full data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esp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efficacy, give opportunity to try – make it easy, but they will be interested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expose to full data incl safety, ref trusted peers/colleagues and hands on experience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KOL/Peer/trusted source perspectives on JYS safety and simplicity – ‘permission to try’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Now available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MoA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: selectivity (vs 1G)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Comprehensive clinical evidence : 3 CT and long term data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Strength of balance story : full strength with safety)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Reimbursement : (to be localised)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identification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HCP and Patient Support Service (</a:t>
            </a: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Cpst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) / to be localised)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3E93E8-1DE4-43B1-93F8-59F269570D12}"/>
              </a:ext>
            </a:extLst>
          </p:cNvPr>
          <p:cNvSpPr/>
          <p:nvPr/>
        </p:nvSpPr>
        <p:spPr bwMode="auto">
          <a:xfrm>
            <a:off x="3579607" y="5296553"/>
            <a:ext cx="1879442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Please refer to Brand Content Asset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10861"/>
            <a:ext cx="1879442" cy="31729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reinforce experience, share additional data freely, seed need to share with others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advocate trial and follow up re experience and expansion of trial use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share/encourage patient feedback, patient perspectives, PIO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Efficacy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Safety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Profiles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identification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Corporate support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HCP and Patient Support Service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5D7FB-D7FE-477F-8D8F-9EBA3E4E0D61}"/>
              </a:ext>
            </a:extLst>
          </p:cNvPr>
          <p:cNvSpPr/>
          <p:nvPr/>
        </p:nvSpPr>
        <p:spPr bwMode="auto">
          <a:xfrm>
            <a:off x="5781404" y="5312229"/>
            <a:ext cx="1879442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Please refer to Brand Content Asset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10862"/>
            <a:ext cx="1891780" cy="31729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provide opportunities to share experience and discuss with others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expand patient types as experience is gained – give different ‘pegs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Monitors feedback &amp; safety signals in JYSELECA patients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Efficacy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Safety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Profiles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identification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Corporate support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HCP and Patient Support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F2698-5B5C-4D81-A385-2034369DC544}"/>
              </a:ext>
            </a:extLst>
          </p:cNvPr>
          <p:cNvSpPr/>
          <p:nvPr/>
        </p:nvSpPr>
        <p:spPr bwMode="auto">
          <a:xfrm>
            <a:off x="7983201" y="5312229"/>
            <a:ext cx="1891780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Please refer to Brand Content Asset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1995186"/>
            <a:ext cx="1850151" cy="31972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KOL opportunities – keeping in mind loyalty can prob not be expected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consolidate experience to lead to JAK of choice ‘peg’]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consolidate experience and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ptn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feedback to lead to JAK of choice ‘peg’ and 1L use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Corporate support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HCP and Patient Support Service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Partnership opportunities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E1762-9AE7-478A-A976-02731A6484B8}"/>
              </a:ext>
            </a:extLst>
          </p:cNvPr>
          <p:cNvSpPr/>
          <p:nvPr/>
        </p:nvSpPr>
        <p:spPr bwMode="auto">
          <a:xfrm>
            <a:off x="10197335" y="5296554"/>
            <a:ext cx="1850151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Please refer to Brand Content Asset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32799" y="280901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0000">
                <a:schemeClr val="accent5">
                  <a:lumMod val="40000"/>
                  <a:lumOff val="6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F547F53-2003-43CD-B782-D0A499EC877F}"/>
              </a:ext>
            </a:extLst>
          </p:cNvPr>
          <p:cNvSpPr/>
          <p:nvPr/>
        </p:nvSpPr>
        <p:spPr bwMode="auto">
          <a:xfrm>
            <a:off x="11555705" y="162164"/>
            <a:ext cx="527242" cy="56554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1</a:t>
            </a: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srgbClr val="F588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091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2.xml><?xml version="1.0" encoding="utf-8"?>
<a:theme xmlns:a="http://schemas.openxmlformats.org/drawingml/2006/main" name="1_Office Theme">
  <a:themeElements>
    <a:clrScheme name="BRAND X_edit">
      <a:dk1>
        <a:srgbClr val="000000"/>
      </a:dk1>
      <a:lt1>
        <a:srgbClr val="FFFFFF"/>
      </a:lt1>
      <a:dk2>
        <a:srgbClr val="585858"/>
      </a:dk2>
      <a:lt2>
        <a:srgbClr val="F4F4F4"/>
      </a:lt2>
      <a:accent1>
        <a:srgbClr val="005DAB"/>
      </a:accent1>
      <a:accent2>
        <a:srgbClr val="A3C8C8"/>
      </a:accent2>
      <a:accent3>
        <a:srgbClr val="A5A6A5"/>
      </a:accent3>
      <a:accent4>
        <a:srgbClr val="A0B266"/>
      </a:accent4>
      <a:accent5>
        <a:srgbClr val="DEB3A8"/>
      </a:accent5>
      <a:accent6>
        <a:srgbClr val="C1B29C"/>
      </a:accent6>
      <a:hlink>
        <a:srgbClr val="005DAB"/>
      </a:hlink>
      <a:folHlink>
        <a:srgbClr val="A4C8C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17E572A9014CA98EF55A5E8319AA" ma:contentTypeVersion="11" ma:contentTypeDescription="Create a new document." ma:contentTypeScope="" ma:versionID="d6b5e727e98f570f0574fc3565af7e9e">
  <xsd:schema xmlns:xsd="http://www.w3.org/2001/XMLSchema" xmlns:xs="http://www.w3.org/2001/XMLSchema" xmlns:p="http://schemas.microsoft.com/office/2006/metadata/properties" xmlns:ns2="0d8c423f-ad67-45a2-8b05-97a43a5b7821" xmlns:ns3="ead0e857-dec6-4b1e-afd3-48dbfac7dd48" targetNamespace="http://schemas.microsoft.com/office/2006/metadata/properties" ma:root="true" ma:fieldsID="6f3db167e660a116f7b51cc0c02ca9e8" ns2:_="" ns3:_="">
    <xsd:import namespace="0d8c423f-ad67-45a2-8b05-97a43a5b7821"/>
    <xsd:import namespace="ead0e857-dec6-4b1e-afd3-48dbfac7d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23f-ad67-45a2-8b05-97a43a5b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0e857-dec6-4b1e-afd3-48dbfac7d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0D16B6-AF76-4926-B505-B255DB0AF113}">
  <ds:schemaRefs>
    <ds:schemaRef ds:uri="0d8c423f-ad67-45a2-8b05-97a43a5b7821"/>
    <ds:schemaRef ds:uri="ead0e857-dec6-4b1e-afd3-48dbfac7dd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859FE8E-CF48-4976-8E75-F99476098E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0FDCC3-94C6-4D38-9FAD-C232255763C4}">
  <ds:schemaRefs>
    <ds:schemaRef ds:uri="http://purl.org/dc/terms/"/>
    <ds:schemaRef ds:uri="http://purl.org/dc/elements/1.1/"/>
    <ds:schemaRef ds:uri="http://schemas.microsoft.com/office/2006/metadata/properties"/>
    <ds:schemaRef ds:uri="0d8c423f-ad67-45a2-8b05-97a43a5b7821"/>
    <ds:schemaRef ds:uri="http://purl.org/dc/dcmitype/"/>
    <ds:schemaRef ds:uri="http://schemas.microsoft.com/office/2006/documentManagement/types"/>
    <ds:schemaRef ds:uri="http://www.w3.org/XML/1998/namespace"/>
    <ds:schemaRef ds:uri="ead0e857-dec6-4b1e-afd3-48dbfac7dd48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1360</Words>
  <Application>Microsoft Macintosh PowerPoint</Application>
  <PresentationFormat>Widescreen</PresentationFormat>
  <Paragraphs>222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Times</vt:lpstr>
      <vt:lpstr>Wingdings</vt:lpstr>
      <vt:lpstr>Galapagos_template_Basic</vt:lpstr>
      <vt:lpstr>1_Office Theme</vt:lpstr>
      <vt:lpstr>think-cell Slide</vt:lpstr>
      <vt:lpstr>HCP Journeys --Jyseleca Adoption Ladder--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HCP Journeys Why? How? When?</dc:title>
  <dc:creator>Gareth Allott</dc:creator>
  <cp:lastModifiedBy>Alexandre Raynaud</cp:lastModifiedBy>
  <cp:revision>2</cp:revision>
  <dcterms:created xsi:type="dcterms:W3CDTF">2021-04-14T16:08:16Z</dcterms:created>
  <dcterms:modified xsi:type="dcterms:W3CDTF">2021-04-20T17:40:36Z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0x010100009D17E572A9014CA98EF55A5E8319AA</vt:lpwstr>
  </property>
</Properties>
</file>