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12"/>
  </p:notesMasterIdLst>
  <p:sldIdLst>
    <p:sldId id="256" r:id="rId6"/>
    <p:sldId id="2146845379" r:id="rId7"/>
    <p:sldId id="2146845380" r:id="rId8"/>
    <p:sldId id="2146845405" r:id="rId9"/>
    <p:sldId id="2146845404" r:id="rId10"/>
    <p:sldId id="2146845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E9E9E-F0D7-46F1-816D-A9ACA5255124}" v="12" dt="2021-04-30T07:16:15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th Allott" userId="d67bc1e7-5e6e-4540-bcf9-468a02f7a83e" providerId="ADAL" clId="{A7CE9E9E-F0D7-46F1-816D-A9ACA5255124}"/>
    <pc:docChg chg="undo custSel addSld modSld sldOrd">
      <pc:chgData name="Gareth Allott" userId="d67bc1e7-5e6e-4540-bcf9-468a02f7a83e" providerId="ADAL" clId="{A7CE9E9E-F0D7-46F1-816D-A9ACA5255124}" dt="2021-04-30T07:46:53.465" v="3046" actId="13926"/>
      <pc:docMkLst>
        <pc:docMk/>
      </pc:docMkLst>
      <pc:sldChg chg="delSp modSp mod">
        <pc:chgData name="Gareth Allott" userId="d67bc1e7-5e6e-4540-bcf9-468a02f7a83e" providerId="ADAL" clId="{A7CE9E9E-F0D7-46F1-816D-A9ACA5255124}" dt="2021-04-29T09:28:20.369" v="2239" actId="1036"/>
        <pc:sldMkLst>
          <pc:docMk/>
          <pc:sldMk cId="3554274376" sldId="256"/>
        </pc:sldMkLst>
        <pc:spChg chg="mod">
          <ac:chgData name="Gareth Allott" userId="d67bc1e7-5e6e-4540-bcf9-468a02f7a83e" providerId="ADAL" clId="{A7CE9E9E-F0D7-46F1-816D-A9ACA5255124}" dt="2021-04-29T09:28:20.369" v="2239" actId="1036"/>
          <ac:spMkLst>
            <pc:docMk/>
            <pc:sldMk cId="3554274376" sldId="256"/>
            <ac:spMk id="6" creationId="{18E428B3-F64D-4F0F-86DD-02761EF65EC5}"/>
          </ac:spMkLst>
        </pc:spChg>
        <pc:spChg chg="mod">
          <ac:chgData name="Gareth Allott" userId="d67bc1e7-5e6e-4540-bcf9-468a02f7a83e" providerId="ADAL" clId="{A7CE9E9E-F0D7-46F1-816D-A9ACA5255124}" dt="2021-04-29T09:28:00.506" v="2198" actId="20577"/>
          <ac:spMkLst>
            <pc:docMk/>
            <pc:sldMk cId="3554274376" sldId="256"/>
            <ac:spMk id="7" creationId="{A09A0C54-6E8E-4683-B234-DEA6BB0BCF8D}"/>
          </ac:spMkLst>
        </pc:spChg>
        <pc:spChg chg="del">
          <ac:chgData name="Gareth Allott" userId="d67bc1e7-5e6e-4540-bcf9-468a02f7a83e" providerId="ADAL" clId="{A7CE9E9E-F0D7-46F1-816D-A9ACA5255124}" dt="2021-04-29T09:28:02.410" v="2199" actId="478"/>
          <ac:spMkLst>
            <pc:docMk/>
            <pc:sldMk cId="3554274376" sldId="256"/>
            <ac:spMk id="8" creationId="{F78890E8-A1F0-45F1-8651-FCBA175C7962}"/>
          </ac:spMkLst>
        </pc:spChg>
      </pc:sldChg>
      <pc:sldChg chg="addSp delSp modSp mod modClrScheme chgLayout">
        <pc:chgData name="Gareth Allott" userId="d67bc1e7-5e6e-4540-bcf9-468a02f7a83e" providerId="ADAL" clId="{A7CE9E9E-F0D7-46F1-816D-A9ACA5255124}" dt="2021-04-30T07:16:42.629" v="2678" actId="1076"/>
        <pc:sldMkLst>
          <pc:docMk/>
          <pc:sldMk cId="1032670216" sldId="2146845379"/>
        </pc:sldMkLst>
        <pc:spChg chg="add mod">
          <ac:chgData name="Gareth Allott" userId="d67bc1e7-5e6e-4540-bcf9-468a02f7a83e" providerId="ADAL" clId="{A7CE9E9E-F0D7-46F1-816D-A9ACA5255124}" dt="2021-04-29T08:34:49.847" v="51" actId="20577"/>
          <ac:spMkLst>
            <pc:docMk/>
            <pc:sldMk cId="1032670216" sldId="2146845379"/>
            <ac:spMk id="2" creationId="{4997C622-C54E-4439-A899-97A748586AC6}"/>
          </ac:spMkLst>
        </pc:spChg>
        <pc:spChg chg="add mod">
          <ac:chgData name="Gareth Allott" userId="d67bc1e7-5e6e-4540-bcf9-468a02f7a83e" providerId="ADAL" clId="{A7CE9E9E-F0D7-46F1-816D-A9ACA5255124}" dt="2021-04-29T08:38:52.463" v="505" actId="1036"/>
          <ac:spMkLst>
            <pc:docMk/>
            <pc:sldMk cId="1032670216" sldId="2146845379"/>
            <ac:spMk id="3" creationId="{8E080F07-F47C-4A4A-8F3D-B6BE45219BF3}"/>
          </ac:spMkLst>
        </pc:spChg>
        <pc:spChg chg="add mod ord">
          <ac:chgData name="Gareth Allott" userId="d67bc1e7-5e6e-4540-bcf9-468a02f7a83e" providerId="ADAL" clId="{A7CE9E9E-F0D7-46F1-816D-A9ACA5255124}" dt="2021-04-29T08:38:45.296" v="490" actId="14100"/>
          <ac:spMkLst>
            <pc:docMk/>
            <pc:sldMk cId="1032670216" sldId="2146845379"/>
            <ac:spMk id="4" creationId="{B992CD36-7F40-45C4-A341-BCB784289E9F}"/>
          </ac:spMkLst>
        </pc:spChg>
        <pc:spChg chg="del">
          <ac:chgData name="Gareth Allott" userId="d67bc1e7-5e6e-4540-bcf9-468a02f7a83e" providerId="ADAL" clId="{A7CE9E9E-F0D7-46F1-816D-A9ACA5255124}" dt="2021-04-29T08:34:33.473" v="0" actId="478"/>
          <ac:spMkLst>
            <pc:docMk/>
            <pc:sldMk cId="1032670216" sldId="2146845379"/>
            <ac:spMk id="5" creationId="{21930B4E-309D-4A59-94DD-37775FE9B2C3}"/>
          </ac:spMkLst>
        </pc:spChg>
        <pc:spChg chg="add mod">
          <ac:chgData name="Gareth Allott" userId="d67bc1e7-5e6e-4540-bcf9-468a02f7a83e" providerId="ADAL" clId="{A7CE9E9E-F0D7-46F1-816D-A9ACA5255124}" dt="2021-04-30T07:16:42.629" v="2678" actId="1076"/>
          <ac:spMkLst>
            <pc:docMk/>
            <pc:sldMk cId="1032670216" sldId="2146845379"/>
            <ac:spMk id="5" creationId="{621459E5-2B78-40D6-81D5-67E7B254096E}"/>
          </ac:spMkLst>
        </pc:spChg>
        <pc:spChg chg="del">
          <ac:chgData name="Gareth Allott" userId="d67bc1e7-5e6e-4540-bcf9-468a02f7a83e" providerId="ADAL" clId="{A7CE9E9E-F0D7-46F1-816D-A9ACA5255124}" dt="2021-04-29T08:34:37.188" v="1" actId="478"/>
          <ac:spMkLst>
            <pc:docMk/>
            <pc:sldMk cId="1032670216" sldId="2146845379"/>
            <ac:spMk id="6" creationId="{3DBA0410-5795-45EC-893C-8C933CAC3795}"/>
          </ac:spMkLst>
        </pc:spChg>
        <pc:spChg chg="add mod">
          <ac:chgData name="Gareth Allott" userId="d67bc1e7-5e6e-4540-bcf9-468a02f7a83e" providerId="ADAL" clId="{A7CE9E9E-F0D7-46F1-816D-A9ACA5255124}" dt="2021-04-29T08:38:45.296" v="490" actId="14100"/>
          <ac:spMkLst>
            <pc:docMk/>
            <pc:sldMk cId="1032670216" sldId="2146845379"/>
            <ac:spMk id="11" creationId="{AFE84F43-77F0-4DC7-AE4E-D967C5ED6007}"/>
          </ac:spMkLst>
        </pc:spChg>
        <pc:spChg chg="del">
          <ac:chgData name="Gareth Allott" userId="d67bc1e7-5e6e-4540-bcf9-468a02f7a83e" providerId="ADAL" clId="{A7CE9E9E-F0D7-46F1-816D-A9ACA5255124}" dt="2021-04-29T08:34:33.473" v="0" actId="478"/>
          <ac:spMkLst>
            <pc:docMk/>
            <pc:sldMk cId="1032670216" sldId="2146845379"/>
            <ac:spMk id="12" creationId="{0DF71DE9-3A68-4EA1-8221-5A0F172EBE5A}"/>
          </ac:spMkLst>
        </pc:spChg>
        <pc:spChg chg="del">
          <ac:chgData name="Gareth Allott" userId="d67bc1e7-5e6e-4540-bcf9-468a02f7a83e" providerId="ADAL" clId="{A7CE9E9E-F0D7-46F1-816D-A9ACA5255124}" dt="2021-04-29T08:34:33.473" v="0" actId="478"/>
          <ac:spMkLst>
            <pc:docMk/>
            <pc:sldMk cId="1032670216" sldId="2146845379"/>
            <ac:spMk id="13" creationId="{6B5CFAFF-68AD-43DB-9B0B-B50E8CC84109}"/>
          </ac:spMkLst>
        </pc:spChg>
        <pc:spChg chg="add mod">
          <ac:chgData name="Gareth Allott" userId="d67bc1e7-5e6e-4540-bcf9-468a02f7a83e" providerId="ADAL" clId="{A7CE9E9E-F0D7-46F1-816D-A9ACA5255124}" dt="2021-04-29T08:38:33.764" v="486" actId="1036"/>
          <ac:spMkLst>
            <pc:docMk/>
            <pc:sldMk cId="1032670216" sldId="2146845379"/>
            <ac:spMk id="14" creationId="{D82F84EA-B86A-4EAF-8DB4-75CE68BF053C}"/>
          </ac:spMkLst>
        </pc:spChg>
        <pc:picChg chg="add mod">
          <ac:chgData name="Gareth Allott" userId="d67bc1e7-5e6e-4540-bcf9-468a02f7a83e" providerId="ADAL" clId="{A7CE9E9E-F0D7-46F1-816D-A9ACA5255124}" dt="2021-04-29T08:38:41.921" v="489" actId="14100"/>
          <ac:picMkLst>
            <pc:docMk/>
            <pc:sldMk cId="1032670216" sldId="2146845379"/>
            <ac:picMk id="8" creationId="{4A68FF45-B2F0-49DF-9268-406905416E5D}"/>
          </ac:picMkLst>
        </pc:picChg>
        <pc:picChg chg="del">
          <ac:chgData name="Gareth Allott" userId="d67bc1e7-5e6e-4540-bcf9-468a02f7a83e" providerId="ADAL" clId="{A7CE9E9E-F0D7-46F1-816D-A9ACA5255124}" dt="2021-04-29T08:34:33.473" v="0" actId="478"/>
          <ac:picMkLst>
            <pc:docMk/>
            <pc:sldMk cId="1032670216" sldId="2146845379"/>
            <ac:picMk id="9" creationId="{B62A6A67-3FA7-40A1-A17F-FC2F65CCC18C}"/>
          </ac:picMkLst>
        </pc:picChg>
        <pc:picChg chg="add mod">
          <ac:chgData name="Gareth Allott" userId="d67bc1e7-5e6e-4540-bcf9-468a02f7a83e" providerId="ADAL" clId="{A7CE9E9E-F0D7-46F1-816D-A9ACA5255124}" dt="2021-04-29T08:38:25.067" v="469" actId="571"/>
          <ac:picMkLst>
            <pc:docMk/>
            <pc:sldMk cId="1032670216" sldId="2146845379"/>
            <ac:picMk id="15" creationId="{421A955E-F691-41F1-B7FF-8FAD111E0702}"/>
          </ac:picMkLst>
        </pc:picChg>
        <pc:picChg chg="del">
          <ac:chgData name="Gareth Allott" userId="d67bc1e7-5e6e-4540-bcf9-468a02f7a83e" providerId="ADAL" clId="{A7CE9E9E-F0D7-46F1-816D-A9ACA5255124}" dt="2021-04-29T08:34:33.473" v="0" actId="478"/>
          <ac:picMkLst>
            <pc:docMk/>
            <pc:sldMk cId="1032670216" sldId="2146845379"/>
            <ac:picMk id="17" creationId="{1DB6095E-0CDC-4CC6-82DD-48FE40C95557}"/>
          </ac:picMkLst>
        </pc:picChg>
      </pc:sldChg>
      <pc:sldChg chg="addSp delSp modSp new mod">
        <pc:chgData name="Gareth Allott" userId="d67bc1e7-5e6e-4540-bcf9-468a02f7a83e" providerId="ADAL" clId="{A7CE9E9E-F0D7-46F1-816D-A9ACA5255124}" dt="2021-04-30T07:40:51.663" v="2995" actId="20577"/>
        <pc:sldMkLst>
          <pc:docMk/>
          <pc:sldMk cId="433300147" sldId="2146845380"/>
        </pc:sldMkLst>
        <pc:spChg chg="mod">
          <ac:chgData name="Gareth Allott" userId="d67bc1e7-5e6e-4540-bcf9-468a02f7a83e" providerId="ADAL" clId="{A7CE9E9E-F0D7-46F1-816D-A9ACA5255124}" dt="2021-04-29T08:40:18.115" v="529" actId="20577"/>
          <ac:spMkLst>
            <pc:docMk/>
            <pc:sldMk cId="433300147" sldId="2146845380"/>
            <ac:spMk id="2" creationId="{C779E309-AE20-4EB6-BF9B-5AA85CAFA84B}"/>
          </ac:spMkLst>
        </pc:spChg>
        <pc:spChg chg="del">
          <ac:chgData name="Gareth Allott" userId="d67bc1e7-5e6e-4540-bcf9-468a02f7a83e" providerId="ADAL" clId="{A7CE9E9E-F0D7-46F1-816D-A9ACA5255124}" dt="2021-04-29T08:41:31.829" v="530"/>
          <ac:spMkLst>
            <pc:docMk/>
            <pc:sldMk cId="433300147" sldId="2146845380"/>
            <ac:spMk id="3" creationId="{BC719E0E-0CDC-41C4-B768-1119C0CF52F8}"/>
          </ac:spMkLst>
        </pc:spChg>
        <pc:spChg chg="add mod">
          <ac:chgData name="Gareth Allott" userId="d67bc1e7-5e6e-4540-bcf9-468a02f7a83e" providerId="ADAL" clId="{A7CE9E9E-F0D7-46F1-816D-A9ACA5255124}" dt="2021-04-30T07:40:51.663" v="2995" actId="20577"/>
          <ac:spMkLst>
            <pc:docMk/>
            <pc:sldMk cId="433300147" sldId="2146845380"/>
            <ac:spMk id="7" creationId="{A837C3D0-4680-4607-AE88-3A44C5885126}"/>
          </ac:spMkLst>
        </pc:spChg>
        <pc:picChg chg="add del mod">
          <ac:chgData name="Gareth Allott" userId="d67bc1e7-5e6e-4540-bcf9-468a02f7a83e" providerId="ADAL" clId="{A7CE9E9E-F0D7-46F1-816D-A9ACA5255124}" dt="2021-04-29T08:42:20.276" v="537" actId="478"/>
          <ac:picMkLst>
            <pc:docMk/>
            <pc:sldMk cId="433300147" sldId="2146845380"/>
            <ac:picMk id="5" creationId="{C97924A0-AACF-49C9-89D3-6595F18FF92D}"/>
          </ac:picMkLst>
        </pc:picChg>
      </pc:sldChg>
      <pc:sldChg chg="modSp mod">
        <pc:chgData name="Gareth Allott" userId="d67bc1e7-5e6e-4540-bcf9-468a02f7a83e" providerId="ADAL" clId="{A7CE9E9E-F0D7-46F1-816D-A9ACA5255124}" dt="2021-04-30T07:34:14.417" v="2726" actId="14100"/>
        <pc:sldMkLst>
          <pc:docMk/>
          <pc:sldMk cId="1031664584" sldId="2146845403"/>
        </pc:sldMkLst>
        <pc:picChg chg="mod">
          <ac:chgData name="Gareth Allott" userId="d67bc1e7-5e6e-4540-bcf9-468a02f7a83e" providerId="ADAL" clId="{A7CE9E9E-F0D7-46F1-816D-A9ACA5255124}" dt="2021-04-30T07:34:14.417" v="2726" actId="14100"/>
          <ac:picMkLst>
            <pc:docMk/>
            <pc:sldMk cId="1031664584" sldId="2146845403"/>
            <ac:picMk id="3" creationId="{BE12846A-5C59-413B-AAA1-96FB19C83B58}"/>
          </ac:picMkLst>
        </pc:picChg>
      </pc:sldChg>
      <pc:sldChg chg="addSp delSp modSp add mod">
        <pc:chgData name="Gareth Allott" userId="d67bc1e7-5e6e-4540-bcf9-468a02f7a83e" providerId="ADAL" clId="{A7CE9E9E-F0D7-46F1-816D-A9ACA5255124}" dt="2021-04-29T17:23:29.175" v="2602" actId="114"/>
        <pc:sldMkLst>
          <pc:docMk/>
          <pc:sldMk cId="3467977646" sldId="2146845404"/>
        </pc:sldMkLst>
        <pc:spChg chg="mod">
          <ac:chgData name="Gareth Allott" userId="d67bc1e7-5e6e-4540-bcf9-468a02f7a83e" providerId="ADAL" clId="{A7CE9E9E-F0D7-46F1-816D-A9ACA5255124}" dt="2021-04-29T08:48:23.280" v="1397" actId="20577"/>
          <ac:spMkLst>
            <pc:docMk/>
            <pc:sldMk cId="3467977646" sldId="2146845404"/>
            <ac:spMk id="2" creationId="{C779E309-AE20-4EB6-BF9B-5AA85CAFA84B}"/>
          </ac:spMkLst>
        </pc:spChg>
        <pc:spChg chg="mod">
          <ac:chgData name="Gareth Allott" userId="d67bc1e7-5e6e-4540-bcf9-468a02f7a83e" providerId="ADAL" clId="{A7CE9E9E-F0D7-46F1-816D-A9ACA5255124}" dt="2021-04-29T17:23:29.175" v="2602" actId="114"/>
          <ac:spMkLst>
            <pc:docMk/>
            <pc:sldMk cId="3467977646" sldId="2146845404"/>
            <ac:spMk id="7" creationId="{A837C3D0-4680-4607-AE88-3A44C5885126}"/>
          </ac:spMkLst>
        </pc:spChg>
        <pc:picChg chg="add del mod">
          <ac:chgData name="Gareth Allott" userId="d67bc1e7-5e6e-4540-bcf9-468a02f7a83e" providerId="ADAL" clId="{A7CE9E9E-F0D7-46F1-816D-A9ACA5255124}" dt="2021-04-29T08:51:43.344" v="1781" actId="478"/>
          <ac:picMkLst>
            <pc:docMk/>
            <pc:sldMk cId="3467977646" sldId="2146845404"/>
            <ac:picMk id="4" creationId="{6982563F-1A69-49EE-8416-550625E5A2CA}"/>
          </ac:picMkLst>
        </pc:picChg>
        <pc:picChg chg="add del mod">
          <ac:chgData name="Gareth Allott" userId="d67bc1e7-5e6e-4540-bcf9-468a02f7a83e" providerId="ADAL" clId="{A7CE9E9E-F0D7-46F1-816D-A9ACA5255124}" dt="2021-04-29T09:17:52.870" v="2104" actId="478"/>
          <ac:picMkLst>
            <pc:docMk/>
            <pc:sldMk cId="3467977646" sldId="2146845404"/>
            <ac:picMk id="6" creationId="{11C0E74E-4D37-472F-9D84-5C0B3A86B8BE}"/>
          </ac:picMkLst>
        </pc:picChg>
      </pc:sldChg>
      <pc:sldChg chg="modSp new mod ord">
        <pc:chgData name="Gareth Allott" userId="d67bc1e7-5e6e-4540-bcf9-468a02f7a83e" providerId="ADAL" clId="{A7CE9E9E-F0D7-46F1-816D-A9ACA5255124}" dt="2021-04-30T07:46:53.465" v="3046" actId="13926"/>
        <pc:sldMkLst>
          <pc:docMk/>
          <pc:sldMk cId="2025909456" sldId="2146845405"/>
        </pc:sldMkLst>
        <pc:spChg chg="mod">
          <ac:chgData name="Gareth Allott" userId="d67bc1e7-5e6e-4540-bcf9-468a02f7a83e" providerId="ADAL" clId="{A7CE9E9E-F0D7-46F1-816D-A9ACA5255124}" dt="2021-04-29T08:55:28.410" v="1918" actId="20577"/>
          <ac:spMkLst>
            <pc:docMk/>
            <pc:sldMk cId="2025909456" sldId="2146845405"/>
            <ac:spMk id="2" creationId="{C57249D7-918E-4554-9DFD-EF949CFB1EC7}"/>
          </ac:spMkLst>
        </pc:spChg>
        <pc:spChg chg="mod">
          <ac:chgData name="Gareth Allott" userId="d67bc1e7-5e6e-4540-bcf9-468a02f7a83e" providerId="ADAL" clId="{A7CE9E9E-F0D7-46F1-816D-A9ACA5255124}" dt="2021-04-30T07:46:53.465" v="3046" actId="13926"/>
          <ac:spMkLst>
            <pc:docMk/>
            <pc:sldMk cId="2025909456" sldId="2146845405"/>
            <ac:spMk id="3" creationId="{6BADC548-F3CC-4745-83AF-7774314081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4129-C4C3-4646-A236-68246EE6F224}" type="datetimeFigureOut">
              <a:rPr lang="en-GB" smtClean="0"/>
              <a:t>29/04/2021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2E8D3-BBDF-41ED-8906-7277D6CB1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#1</a:t>
            </a:r>
          </a:p>
          <a:p>
            <a:r>
              <a:rPr lang="en-CA" dirty="0"/>
              <a:t>Mavericks lowest priority as they will already try new things on their own.</a:t>
            </a:r>
          </a:p>
          <a:p>
            <a:r>
              <a:rPr lang="en-CA" dirty="0"/>
              <a:t>Pragmatists are using JAKs so we need to demonstrate that there is still a need for a new/different </a:t>
            </a:r>
            <a:r>
              <a:rPr lang="en-CA" dirty="0" err="1"/>
              <a:t>JAKi</a:t>
            </a:r>
            <a:endParaRPr lang="en-CA" dirty="0"/>
          </a:p>
          <a:p>
            <a:endParaRPr lang="en-CA" dirty="0"/>
          </a:p>
          <a:p>
            <a:r>
              <a:rPr lang="en-CA" dirty="0"/>
              <a:t>#2</a:t>
            </a:r>
          </a:p>
          <a:p>
            <a:r>
              <a:rPr lang="en-CA" dirty="0"/>
              <a:t>Mavericks are most likely be early adopters and also share their experience so we want to ensure they have early positive experience</a:t>
            </a:r>
          </a:p>
          <a:p>
            <a:r>
              <a:rPr lang="en-CA" dirty="0"/>
              <a:t>Pragmatists tend to bend the rules to solve problems, focusing on safety provides a strong reason to believe</a:t>
            </a:r>
          </a:p>
          <a:p>
            <a:r>
              <a:rPr lang="en-CA" dirty="0"/>
              <a:t>Compassionates will want to hear from and be reassured by peers so important to get the other two comfortable first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most concerned with safety – need to differentiate on safety to achieve earlier us and differentiate against RINVOQ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third because they will try anyway and also form their own opinion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#4 and #5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Pragmatists first because they are more likely to be long-term advocates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Mavericks second because want to keep them interested in JYSELECA by giving them a platform but they may move on to other products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Compassionates last because they will wait to hear from M and P – so we need M and P on board and sharing their stories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A5F5EB-E4E0-4709-9BD7-A22EE9051C1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3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188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6875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168180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29947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532911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66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588167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0220422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67988323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257866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2856501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24686733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9828924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660980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6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51776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89746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3698"/>
      </p:ext>
    </p:extLst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77694"/>
      </p:ext>
    </p:extLst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208627"/>
      </p:ext>
    </p:extLst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8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40349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062366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70321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584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39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34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96918941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266003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6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78532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4486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23848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6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312674150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687269697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519" imgH="520" progId="TCLayout.ActiveDocument.1">
                  <p:embed/>
                </p:oleObj>
              </mc:Choice>
              <mc:Fallback>
                <p:oleObj name="think-cell Slide" r:id="rId20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428B3-F64D-4F0F-86DD-02761EF6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17" y="3471683"/>
            <a:ext cx="7369843" cy="776287"/>
          </a:xfrm>
        </p:spPr>
        <p:txBody>
          <a:bodyPr/>
          <a:lstStyle/>
          <a:p>
            <a:r>
              <a:rPr lang="en-GB" dirty="0"/>
              <a:t>Visualising Adoption Ladders in MyInsights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A0C54-6E8E-4683-B234-DEA6BB0BC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April 21</a:t>
            </a:r>
          </a:p>
        </p:txBody>
      </p:sp>
    </p:spTree>
    <p:extLst>
      <p:ext uri="{BB962C8B-B14F-4D97-AF65-F5344CB8AC3E}">
        <p14:creationId xmlns:p14="http://schemas.microsoft.com/office/powerpoint/2010/main" val="35542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92CD36-7F40-45C4-A341-BCB784289E9F}"/>
              </a:ext>
            </a:extLst>
          </p:cNvPr>
          <p:cNvSpPr/>
          <p:nvPr/>
        </p:nvSpPr>
        <p:spPr bwMode="auto">
          <a:xfrm>
            <a:off x="0" y="1240882"/>
            <a:ext cx="9744075" cy="216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7C622-C54E-4439-A899-97A74858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Adoption Ladders in 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0F07-F47C-4A4A-8F3D-B6BE45219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5361" y="1559962"/>
            <a:ext cx="6069764" cy="1535663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Phase 1 Objective</a:t>
            </a:r>
          </a:p>
          <a:p>
            <a:pPr marL="0" indent="0">
              <a:buNone/>
            </a:pPr>
            <a:r>
              <a:rPr lang="en-GB" sz="2000" dirty="0"/>
              <a:t>To visualise the Jyseleca Adoption Ladders in CRM, to support reps in the delivery of the right message to the right HCP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E84F43-77F0-4DC7-AE4E-D967C5ED6007}"/>
              </a:ext>
            </a:extLst>
          </p:cNvPr>
          <p:cNvSpPr/>
          <p:nvPr/>
        </p:nvSpPr>
        <p:spPr bwMode="auto">
          <a:xfrm>
            <a:off x="0" y="3780257"/>
            <a:ext cx="9744075" cy="2167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2F84EA-B86A-4EAF-8DB4-75CE68BF053C}"/>
              </a:ext>
            </a:extLst>
          </p:cNvPr>
          <p:cNvSpPr txBox="1">
            <a:spLocks/>
          </p:cNvSpPr>
          <p:nvPr/>
        </p:nvSpPr>
        <p:spPr bwMode="auto">
          <a:xfrm>
            <a:off x="645361" y="4124312"/>
            <a:ext cx="6793664" cy="137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 sz="24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92117" indent="-295261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tabLst>
                <a:tab pos="973091" algn="l"/>
                <a:tab pos="1481067" algn="l"/>
              </a:tabLst>
              <a:defRPr sz="2000" baseline="0">
                <a:solidFill>
                  <a:srgbClr val="000000"/>
                </a:solidFill>
                <a:latin typeface="Tahoma" pitchFamily="34" charset="0"/>
                <a:ea typeface="ＭＳ Ｐゴシック" pitchFamily="-107" charset="-128"/>
                <a:cs typeface="ＭＳ Ｐゴシック"/>
              </a:defRPr>
            </a:lvl2pPr>
            <a:lvl3pPr marL="806412" indent="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tabLst>
                <a:tab pos="973091" algn="l"/>
                <a:tab pos="1481067" algn="l"/>
              </a:tabLst>
              <a:defRPr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3pPr>
            <a:lvl4pPr marL="1495367" indent="-285750" algn="l" defTabSz="881021" rtl="0" eaLnBrk="1" fontAlgn="base" hangingPunct="1">
              <a:spcBef>
                <a:spcPct val="25000"/>
              </a:spcBef>
              <a:spcAft>
                <a:spcPct val="250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tabLst>
                <a:tab pos="973091" algn="l"/>
                <a:tab pos="1481067" algn="l"/>
              </a:tabLst>
              <a:defRPr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4pPr>
            <a:lvl5pPr marL="2081113" indent="-285737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110000"/>
              <a:buFont typeface="Arial" charset="0"/>
              <a:buChar char="•"/>
              <a:tabLst>
                <a:tab pos="973091" algn="l"/>
                <a:tab pos="1481067" algn="l"/>
              </a:tabLst>
              <a:defRPr sz="16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/>
              </a:defRPr>
            </a:lvl5pPr>
            <a:lvl6pPr marL="2257317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714495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171674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628852" indent="-4763" algn="l" defTabSz="881021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tabLst>
                <a:tab pos="973091" algn="l"/>
                <a:tab pos="1481067" algn="l"/>
              </a:tabLst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kern="0" dirty="0">
                <a:solidFill>
                  <a:schemeClr val="tx2"/>
                </a:solidFill>
              </a:rPr>
              <a:t>Phase 2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To support the delivery of customer journeys by reps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/>
              <a:t>To support the execution of the GTM model </a:t>
            </a:r>
          </a:p>
        </p:txBody>
      </p:sp>
      <p:pic>
        <p:nvPicPr>
          <p:cNvPr id="8" name="Graphic 7" descr="Target with solid fill">
            <a:extLst>
              <a:ext uri="{FF2B5EF4-FFF2-40B4-BE49-F238E27FC236}">
                <a16:creationId xmlns:a16="http://schemas.microsoft.com/office/drawing/2014/main" id="{4A68FF45-B2F0-49DF-9268-40690541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7351" y="1613182"/>
            <a:ext cx="1106424" cy="1106424"/>
          </a:xfrm>
          <a:prstGeom prst="rect">
            <a:avLst/>
          </a:prstGeom>
        </p:spPr>
      </p:pic>
      <p:pic>
        <p:nvPicPr>
          <p:cNvPr id="15" name="Graphic 14" descr="Target with solid fill">
            <a:extLst>
              <a:ext uri="{FF2B5EF4-FFF2-40B4-BE49-F238E27FC236}">
                <a16:creationId xmlns:a16="http://schemas.microsoft.com/office/drawing/2014/main" id="{421A955E-F691-41F1-B7FF-8FAD111E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2126" y="4389855"/>
            <a:ext cx="1106424" cy="110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1459E5-2B78-40D6-81D5-67E7B254096E}"/>
              </a:ext>
            </a:extLst>
          </p:cNvPr>
          <p:cNvSpPr txBox="1"/>
          <p:nvPr/>
        </p:nvSpPr>
        <p:spPr>
          <a:xfrm>
            <a:off x="6418386" y="2740495"/>
            <a:ext cx="473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What has been done, and therefore what has been the emphasis</a:t>
            </a:r>
          </a:p>
        </p:txBody>
      </p:sp>
    </p:spTree>
    <p:extLst>
      <p:ext uri="{BB962C8B-B14F-4D97-AF65-F5344CB8AC3E}">
        <p14:creationId xmlns:p14="http://schemas.microsoft.com/office/powerpoint/2010/main" val="10326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309-AE20-4EB6-BF9B-5AA85CA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1 Briefing 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7C3D0-4680-4607-AE88-3A44C58851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403959"/>
            <a:ext cx="10806722" cy="4343400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2 Key Pages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Visualisation of a Reps target HCPs based on their current Adoption Ladder stage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Filterable by behavioural segment, in their territory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Overlay image of the Adoption Ladder (stages, messages and barriers)</a:t>
            </a:r>
          </a:p>
          <a:p>
            <a:pPr marL="349217" lvl="1" indent="0">
              <a:buNone/>
            </a:pP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an individual HCP, visual demonstration of their position in the adoption ladder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Demonstration of the messages and barriers for this stage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Highlighting of which messages have already been delivered (VAE/CLM/Engage), and therefore which remain to be delivered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Showing which content is available to help deliver than message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Zoom in between the stages, to include the behavioural changes.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What is the action </a:t>
            </a:r>
            <a:r>
              <a:rPr lang="en-GB" sz="1600" dirty="0">
                <a:sym typeface="Wingdings" panose="05000000000000000000" pitchFamily="2" charset="2"/>
              </a:rPr>
              <a:t> send a VAE</a:t>
            </a:r>
          </a:p>
          <a:p>
            <a:pPr marL="806417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anose="05000000000000000000" pitchFamily="2" charset="2"/>
              </a:rPr>
              <a:t>Set as call objectives, by tapping on the content/messages. (Want to track these – can we track whether reps are clicking and actually sending)</a:t>
            </a:r>
            <a:endParaRPr lang="en-GB" sz="1600" dirty="0"/>
          </a:p>
          <a:p>
            <a:pPr marL="457200" indent="-457200"/>
            <a:endParaRPr lang="en-GB" sz="1800" dirty="0"/>
          </a:p>
          <a:p>
            <a:pPr marL="806417" lvl="1" indent="-457200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33300147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49D7-918E-4554-9DFD-EF949CFB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C548-F3CC-4745-83AF-7774314081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Managing data &amp; updates</a:t>
            </a:r>
          </a:p>
          <a:p>
            <a:pPr lvl="1"/>
            <a:r>
              <a:rPr lang="en-GB" dirty="0"/>
              <a:t>Adoption Ladder – Custom Object with details, and config VMOCs and some permissions, making the adoption ladder easily editable.</a:t>
            </a:r>
          </a:p>
          <a:p>
            <a:r>
              <a:rPr lang="en-GB" dirty="0"/>
              <a:t>Choosing the right ‘Adoption Ladder’</a:t>
            </a:r>
          </a:p>
          <a:p>
            <a:r>
              <a:rPr lang="en-GB" dirty="0"/>
              <a:t>Connection to call planning</a:t>
            </a:r>
          </a:p>
          <a:p>
            <a:r>
              <a:rPr lang="en-GB" dirty="0"/>
              <a:t>Connecting ‘content’</a:t>
            </a:r>
          </a:p>
          <a:p>
            <a:pPr lvl="1"/>
            <a:r>
              <a:rPr lang="en-GB" dirty="0"/>
              <a:t>Content in PromoMats tagged at each adoption stage can be synced with CRM in order to provide a ‘local’ list of content for incorporation into the dashboard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ighlight>
                  <a:srgbClr val="FFFF00"/>
                </a:highlight>
              </a:rPr>
              <a:t>Can we visualise the CLM slide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2590945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309-AE20-4EB6-BF9B-5AA85CAF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2 Discussion Points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37C3D0-4680-4607-AE88-3A44C58851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257300"/>
            <a:ext cx="10806722" cy="4343400"/>
          </a:xfrm>
        </p:spPr>
        <p:txBody>
          <a:bodyPr/>
          <a:lstStyle/>
          <a:p>
            <a:pPr marL="0" indent="0">
              <a:buNone/>
            </a:pPr>
            <a:r>
              <a:rPr lang="en-GB" sz="1600" b="1" dirty="0">
                <a:solidFill>
                  <a:schemeClr val="tx2"/>
                </a:solidFill>
              </a:rPr>
              <a:t>Supporting call planning &amp; execution </a:t>
            </a:r>
            <a:r>
              <a:rPr lang="en-GB" sz="1600" dirty="0">
                <a:solidFill>
                  <a:schemeClr val="tx1"/>
                </a:solidFill>
              </a:rPr>
              <a:t>– bringing together journeys and GTM model framework </a:t>
            </a:r>
          </a:p>
          <a:p>
            <a:pPr marL="0" indent="0">
              <a:buNone/>
            </a:pPr>
            <a:r>
              <a:rPr lang="en-GB" sz="1600" dirty="0"/>
              <a:t>‘Is’ Call planning, as opposed to ‘helps’ call planning</a:t>
            </a:r>
          </a:p>
          <a:p>
            <a:pPr marL="457200" indent="-457200"/>
            <a:r>
              <a:rPr lang="en-GB" sz="1600" dirty="0"/>
              <a:t>Product filter</a:t>
            </a:r>
          </a:p>
          <a:p>
            <a:pPr marL="457200" indent="-457200"/>
            <a:r>
              <a:rPr lang="en-GB" sz="1600" dirty="0"/>
              <a:t>Sample status</a:t>
            </a:r>
          </a:p>
          <a:p>
            <a:pPr marL="457200" indent="-457200"/>
            <a:r>
              <a:rPr lang="en-GB" sz="1600" dirty="0"/>
              <a:t>Recent activities</a:t>
            </a:r>
          </a:p>
          <a:p>
            <a:pPr marL="457200" indent="-457200"/>
            <a:r>
              <a:rPr lang="en-GB" sz="1600" dirty="0"/>
              <a:t>Visual of adoption stage/segment/priority</a:t>
            </a:r>
          </a:p>
          <a:p>
            <a:pPr marL="457200" indent="-457200"/>
            <a:r>
              <a:rPr lang="en-GB" sz="1600" dirty="0"/>
              <a:t>Ability to include remaining/suggested messages directly into the call report</a:t>
            </a:r>
          </a:p>
          <a:p>
            <a:pPr marL="457200" indent="-457200"/>
            <a:r>
              <a:rPr lang="en-GB" sz="1600" dirty="0"/>
              <a:t>Ability to view adoption ladder image</a:t>
            </a:r>
          </a:p>
          <a:p>
            <a:pPr marL="457200" indent="-457200"/>
            <a:r>
              <a:rPr lang="en-GB" sz="1600" dirty="0"/>
              <a:t>Sales data</a:t>
            </a:r>
          </a:p>
          <a:p>
            <a:pPr marL="457200" indent="-457200"/>
            <a:r>
              <a:rPr lang="en-GB" sz="1600" dirty="0"/>
              <a:t>+ elite performance elements</a:t>
            </a:r>
          </a:p>
          <a:p>
            <a:pPr marL="457200" indent="-457200"/>
            <a:r>
              <a:rPr lang="en-GB" sz="1600" dirty="0"/>
              <a:t>+ additional GTM elements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i="1" dirty="0"/>
              <a:t>(Connect with Clare – part of Rep execution)</a:t>
            </a:r>
          </a:p>
        </p:txBody>
      </p:sp>
    </p:spTree>
    <p:extLst>
      <p:ext uri="{BB962C8B-B14F-4D97-AF65-F5344CB8AC3E}">
        <p14:creationId xmlns:p14="http://schemas.microsoft.com/office/powerpoint/2010/main" val="346797764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1535366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23932" y="1244453"/>
            <a:ext cx="1927151" cy="42636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244453"/>
            <a:ext cx="1885612" cy="42636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244453"/>
            <a:ext cx="1885612" cy="42636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ＭＳ Ｐゴシック" pitchFamily="-1" charset="-128"/>
                <a:cs typeface="Arial" panose="020B0604020202020204" pitchFamily="34" charset="0"/>
              </a:rPr>
              <a:t>#5</a:t>
            </a: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ＭＳ Ｐゴシック" pitchFamily="-1" charset="-128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1518996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27052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1535366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1535366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286899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7"/>
            <a:ext cx="1289849" cy="599641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3001" y="314529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6856255" y="288926"/>
            <a:ext cx="1297463" cy="629493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8153718" y="300965"/>
            <a:ext cx="3893769" cy="611694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358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2662949" y="303004"/>
            <a:ext cx="3632658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Tahoma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189866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332052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46420" y="118378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982843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966754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221080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641679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Barriers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03016" y="1995187"/>
            <a:ext cx="1948068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despite new treatments, unmet needs still remain, especially related to a balance of efficacy and safety</a:t>
            </a: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wide variety of treatments 1st line, including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Occasionally uses JAKs but not consistently [high variation within segment – some are very high JAK users]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Uses a variety of products based on patient need &amp; guideline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03015" y="4202668"/>
            <a:ext cx="1932114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Satisfied with current options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Complacency/habit/inertia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New MOA Required for Change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believe there are significant unmet needs that can be addressed by (another) JAK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Believe another MOA will be needed to address unmet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Patient-HCP Connection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Communication gap between patients and HCPs that masks unmet needs/treatment gaps (especially Compassionates)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COVID-19 </a:t>
            </a:r>
            <a:r>
              <a:rPr kumimoji="0" lang="en-GB" sz="7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context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– access to 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Highly competitive environment with comparisons between treatments hard to make.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1995187"/>
            <a:ext cx="1885612" cy="20955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ensure early positive experiences as proof of concept (and to share with peers)</a:t>
            </a: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 dirty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Reflects on early JYSELECA experience &amp; positive efficacy outcomes compared with other JAKs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peer-to peer discussion with local colleagues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Attends a discussion with local expert about their experiences with JYSELECA &amp; its safety 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9607" y="4202667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Awareness &amp; Access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Access to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access to sampling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experience with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familiarity with Galapagos and new relationship with reps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Differentiation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Perceived lack of differentiation from RINVOQ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Sees no difference in clinic relative to RINVOQ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Safety Halo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Residual JAK concerns from 1</a:t>
            </a:r>
            <a:r>
              <a:rPr kumimoji="0" lang="en-GB" sz="75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Clinical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Has a negative experience in a patient in first few patients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of who the ideal JYSELECA patient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010861"/>
            <a:ext cx="1879442" cy="20796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differentiate JYSELECA versus other JAKs, especially RINVOQ</a:t>
            </a: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 dirty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as their ‘go to’ JAK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is the main concern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 dirty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Prescribes JYSELECA for some patients where safety &amp; simplicity are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4218343"/>
            <a:ext cx="1879442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Status Quo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Satisfaction with their current JAK and no reason to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a Variety of Products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Prefer to have a wide armamentarium, rather than a go-to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Like to keep options open as new entries emerge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Lack of Clarity Around JYSELECA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Uncertainty around available JYSELELCA support services for HCPs and patients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Unsure of which patient population to expand usage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Other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Competitive messaging and share of voice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010862"/>
            <a:ext cx="1891780" cy="20796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create an environment that facilitates exchange of positive experiences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Shares positive experiences with colleagues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Gains depth of experience in patients where safety is a concern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Monitors feedback &amp; safety signals in JYSELECA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4218343"/>
            <a:ext cx="1891780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Negative experiences that temper their enthusiasm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Wanting to appear unbiased/unaligned with a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1995186"/>
            <a:ext cx="1850151" cy="20955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High-Level Goal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identify, support, and create a platform for JYSELECA advocates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Segmented Goals</a:t>
            </a:r>
            <a:endParaRPr kumimoji="0" lang="en-GB" sz="750" b="1" i="0" u="none" strike="noStrike" kern="1200" cap="none" spc="0" normalizeH="0" baseline="0" noProof="0">
              <a:ln>
                <a:noFill/>
              </a:ln>
              <a:solidFill>
                <a:srgbClr val="A15699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A156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Mavericks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Advocates JYSELECA as JAK of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8986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Pragmatists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Expands the use of JYSELECA to different types of patients so ultimately JYSELECA becomes JAK of choice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0" u="none" strike="noStrike" kern="1200" cap="none" spc="0" normalizeH="0" baseline="0" noProof="0">
                <a:ln>
                  <a:noFill/>
                </a:ln>
                <a:solidFill>
                  <a:srgbClr val="8CA50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Compassionates</a:t>
            </a: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: Starts to use JYSELECA as first line JAK inhibitor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4202668"/>
            <a:ext cx="1850151" cy="25603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Currently Unsegmented Barriers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 not have a JAK of choice and philosophically opposed to aligning with one product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Don’t have a platform from which to advocate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332799" y="280901"/>
            <a:ext cx="378549" cy="672075"/>
          </a:xfrm>
          <a:prstGeom prst="upArrow">
            <a:avLst/>
          </a:prstGeom>
          <a:gradFill>
            <a:gsLst>
              <a:gs pos="0">
                <a:srgbClr val="7B8C46"/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370E2-98BB-4931-BF1C-AD27EED6B538}"/>
              </a:ext>
            </a:extLst>
          </p:cNvPr>
          <p:cNvSpPr/>
          <p:nvPr/>
        </p:nvSpPr>
        <p:spPr bwMode="auto">
          <a:xfrm>
            <a:off x="7321745" y="6418504"/>
            <a:ext cx="4442544" cy="366253"/>
          </a:xfrm>
          <a:prstGeom prst="rect">
            <a:avLst/>
          </a:prstGeom>
          <a:solidFill>
            <a:srgbClr val="7B8C4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Summary of RA Workshop Discussion (1 of 2)</a:t>
            </a:r>
            <a:endParaRPr kumimoji="0" lang="en-GB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8DA2F1-F038-4ACA-9D9F-78930637013E}"/>
              </a:ext>
            </a:extLst>
          </p:cNvPr>
          <p:cNvSpPr/>
          <p:nvPr/>
        </p:nvSpPr>
        <p:spPr bwMode="auto">
          <a:xfrm>
            <a:off x="1102744" y="323932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8946BA-BFB6-4216-BF5F-2BF55FDE300F}"/>
              </a:ext>
            </a:extLst>
          </p:cNvPr>
          <p:cNvSpPr/>
          <p:nvPr/>
        </p:nvSpPr>
        <p:spPr bwMode="auto">
          <a:xfrm>
            <a:off x="1102744" y="369086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9D242C-13E7-45D6-B668-9C73312B4327}"/>
              </a:ext>
            </a:extLst>
          </p:cNvPr>
          <p:cNvSpPr/>
          <p:nvPr/>
        </p:nvSpPr>
        <p:spPr bwMode="auto">
          <a:xfrm>
            <a:off x="1102744" y="2828147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3CCC23-DAA1-4773-9D22-82DE5B280D2A}"/>
              </a:ext>
            </a:extLst>
          </p:cNvPr>
          <p:cNvSpPr/>
          <p:nvPr/>
        </p:nvSpPr>
        <p:spPr bwMode="auto">
          <a:xfrm>
            <a:off x="10031988" y="3107592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979413-D175-4221-8AC5-17AF72C3CE51}"/>
              </a:ext>
            </a:extLst>
          </p:cNvPr>
          <p:cNvSpPr/>
          <p:nvPr/>
        </p:nvSpPr>
        <p:spPr bwMode="auto">
          <a:xfrm>
            <a:off x="3399532" y="272591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1A083D-A507-492E-8D58-42C0FF1AE629}"/>
              </a:ext>
            </a:extLst>
          </p:cNvPr>
          <p:cNvSpPr/>
          <p:nvPr/>
        </p:nvSpPr>
        <p:spPr bwMode="auto">
          <a:xfrm>
            <a:off x="3399532" y="3138703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CE52C4-1ACD-4BB3-9B52-C77B9F58DAF4}"/>
              </a:ext>
            </a:extLst>
          </p:cNvPr>
          <p:cNvSpPr/>
          <p:nvPr/>
        </p:nvSpPr>
        <p:spPr bwMode="auto">
          <a:xfrm>
            <a:off x="3389979" y="361122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07BD3E0-A29B-4A0B-B188-D6FF779D45C8}"/>
              </a:ext>
            </a:extLst>
          </p:cNvPr>
          <p:cNvSpPr/>
          <p:nvPr/>
        </p:nvSpPr>
        <p:spPr bwMode="auto">
          <a:xfrm>
            <a:off x="5618326" y="285372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B86443-8C37-4DC0-AD22-6217F79ADDBB}"/>
              </a:ext>
            </a:extLst>
          </p:cNvPr>
          <p:cNvSpPr/>
          <p:nvPr/>
        </p:nvSpPr>
        <p:spPr bwMode="auto">
          <a:xfrm>
            <a:off x="5618326" y="330368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DE8271-28C2-4CB3-9D1D-959C0BF508E7}"/>
              </a:ext>
            </a:extLst>
          </p:cNvPr>
          <p:cNvSpPr/>
          <p:nvPr/>
        </p:nvSpPr>
        <p:spPr bwMode="auto">
          <a:xfrm>
            <a:off x="5618326" y="2600171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4953AD-19DA-4039-B654-5C3D0F55E1E7}"/>
              </a:ext>
            </a:extLst>
          </p:cNvPr>
          <p:cNvSpPr/>
          <p:nvPr/>
        </p:nvSpPr>
        <p:spPr bwMode="auto">
          <a:xfrm>
            <a:off x="10031988" y="2732808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ADF94B4-A07E-436F-ADA8-182D81F14757}"/>
              </a:ext>
            </a:extLst>
          </p:cNvPr>
          <p:cNvSpPr/>
          <p:nvPr/>
        </p:nvSpPr>
        <p:spPr bwMode="auto">
          <a:xfrm>
            <a:off x="10031988" y="342530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37587C-A541-462A-BE76-ABECC923A42F}"/>
              </a:ext>
            </a:extLst>
          </p:cNvPr>
          <p:cNvSpPr/>
          <p:nvPr/>
        </p:nvSpPr>
        <p:spPr bwMode="auto">
          <a:xfrm>
            <a:off x="7784982" y="3143519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A6051-6FAD-4E50-9798-2E9E7C88E0A7}"/>
              </a:ext>
            </a:extLst>
          </p:cNvPr>
          <p:cNvSpPr/>
          <p:nvPr/>
        </p:nvSpPr>
        <p:spPr bwMode="auto">
          <a:xfrm>
            <a:off x="7784982" y="2768735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856FF6D-CABE-4AAA-8B3F-87D8BB0DF791}"/>
              </a:ext>
            </a:extLst>
          </p:cNvPr>
          <p:cNvSpPr/>
          <p:nvPr/>
        </p:nvSpPr>
        <p:spPr bwMode="auto">
          <a:xfrm>
            <a:off x="7784982" y="3461236"/>
            <a:ext cx="234696" cy="201244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1664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6AC3A9-47F4-4CFE-8BDA-A2127B459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423f-ad67-45a2-8b05-97a43a5b7821"/>
    <ds:schemaRef ds:uri="ead0e857-dec6-4b1e-afd3-48dbfac7d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40344-8A5D-4339-BD7F-19A559A82AFE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ead0e857-dec6-4b1e-afd3-48dbfac7dd48"/>
    <ds:schemaRef ds:uri="http://purl.org/dc/elements/1.1/"/>
    <ds:schemaRef ds:uri="0d8c423f-ad67-45a2-8b05-97a43a5b782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E897A0-082B-4252-81FA-BE174755F1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1248</Words>
  <Application>Microsoft Office PowerPoint</Application>
  <PresentationFormat>Widescreen</PresentationFormat>
  <Paragraphs>192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</vt:lpstr>
      <vt:lpstr>Wingdings</vt:lpstr>
      <vt:lpstr>10_Galapagos_template_Basic</vt:lpstr>
      <vt:lpstr>9_Galapagos_template_Basic</vt:lpstr>
      <vt:lpstr>think-cell Slide</vt:lpstr>
      <vt:lpstr>Visualising Adoption Ladders in MyInsights</vt:lpstr>
      <vt:lpstr>Visualising Adoption Ladders in CRM</vt:lpstr>
      <vt:lpstr>Phase 1 Briefing Points</vt:lpstr>
      <vt:lpstr>Considerations</vt:lpstr>
      <vt:lpstr>Phase 2 Discussion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Visualising Adoption Ladders</dc:title>
  <dc:creator>Gareth Allott</dc:creator>
  <cp:lastModifiedBy>Gareth Allott</cp:lastModifiedBy>
  <cp:revision>1</cp:revision>
  <dcterms:created xsi:type="dcterms:W3CDTF">2021-04-29T08:32:54Z</dcterms:created>
  <dcterms:modified xsi:type="dcterms:W3CDTF">2021-04-30T07:47:04Z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