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p>
            <a:pPr/>
            <a:r>
              <a:t>Does not allow for export of shapefiles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Shape 214"/>
          <p:cNvSpPr/>
          <p:nvPr>
            <p:ph type="sldImg"/>
          </p:nvPr>
        </p:nvSpPr>
        <p:spPr>
          <a:prstGeom prst="rect">
            <a:avLst/>
          </a:prstGeom>
        </p:spPr>
        <p:txBody>
          <a:bodyPr/>
          <a:lstStyle/>
          <a:p>
            <a:pPr/>
          </a:p>
        </p:txBody>
      </p:sp>
      <p:sp>
        <p:nvSpPr>
          <p:cNvPr id="215" name="Shape 215"/>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a:r>
              <a:t>For each: [?1]  for each is a netlogo command for lists, and increments  through all features.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a:r>
              <a:t>We have to do this as net log turns polygons into patches.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Shape 247"/>
          <p:cNvSpPr/>
          <p:nvPr>
            <p:ph type="sldImg"/>
          </p:nvPr>
        </p:nvSpPr>
        <p:spPr>
          <a:prstGeom prst="rect">
            <a:avLst/>
          </a:prstGeom>
        </p:spPr>
        <p:txBody>
          <a:bodyPr/>
          <a:lstStyle/>
          <a:p>
            <a:pPr/>
          </a:p>
        </p:txBody>
      </p:sp>
      <p:sp>
        <p:nvSpPr>
          <p:cNvPr id="248" name="Shape 248"/>
          <p:cNvSpPr/>
          <p:nvPr>
            <p:ph type="body" sz="quarter" idx="1"/>
          </p:nvPr>
        </p:nvSpPr>
        <p:spPr>
          <a:prstGeom prst="rect">
            <a:avLst/>
          </a:prstGeom>
        </p:spPr>
        <p:txBody>
          <a:bodyPr/>
          <a:lstStyle/>
          <a:p>
            <a:pPr/>
            <a:r>
              <a:t>Note this is the observer prompt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49" name="Line"/>
          <p:cNvSpPr/>
          <p:nvPr/>
        </p:nvSpPr>
        <p:spPr>
          <a:xfrm>
            <a:off x="2387064" y="3475690"/>
            <a:ext cx="19933920" cy="1"/>
          </a:xfrm>
          <a:prstGeom prst="line">
            <a:avLst/>
          </a:prstGeom>
          <a:ln w="12700">
            <a:solidFill>
              <a:srgbClr val="808080"/>
            </a:solidFill>
          </a:ln>
        </p:spPr>
        <p:txBody>
          <a:bodyPr tIns="91439" bIns="91439"/>
          <a:lstStyle/>
          <a:p>
            <a:pPr algn="l" defTabSz="914400">
              <a:defRPr sz="3600">
                <a:solidFill>
                  <a:srgbClr val="000000"/>
                </a:solidFill>
                <a:latin typeface="Calibri"/>
                <a:ea typeface="Calibri"/>
                <a:cs typeface="Calibri"/>
                <a:sym typeface="Calibri"/>
              </a:defRPr>
            </a:pPr>
          </a:p>
        </p:txBody>
      </p:sp>
      <p:sp>
        <p:nvSpPr>
          <p:cNvPr id="150" name="Title Text"/>
          <p:cNvSpPr txBox="1"/>
          <p:nvPr>
            <p:ph type="title"/>
          </p:nvPr>
        </p:nvSpPr>
        <p:spPr>
          <a:xfrm>
            <a:off x="2194560" y="573206"/>
            <a:ext cx="20116801" cy="2901514"/>
          </a:xfrm>
          <a:prstGeom prst="rect">
            <a:avLst/>
          </a:prstGeom>
        </p:spPr>
        <p:txBody>
          <a:bodyPr lIns="91439" tIns="91439" rIns="91439" bIns="91439" anchor="b"/>
          <a:lstStyle>
            <a:lvl1pPr defTabSz="1828800">
              <a:lnSpc>
                <a:spcPct val="85000"/>
              </a:lnSpc>
              <a:defRPr b="0" spc="-100" sz="9600">
                <a:solidFill>
                  <a:srgbClr val="404040"/>
                </a:solidFill>
                <a:latin typeface="Calibri Light"/>
                <a:ea typeface="Calibri Light"/>
                <a:cs typeface="Calibri Light"/>
                <a:sym typeface="Calibri Light"/>
              </a:defRPr>
            </a:lvl1pPr>
          </a:lstStyle>
          <a:p>
            <a:pPr/>
            <a:r>
              <a:t>Title Text</a:t>
            </a:r>
          </a:p>
        </p:txBody>
      </p:sp>
      <p:sp>
        <p:nvSpPr>
          <p:cNvPr id="151" name="Body Level One…"/>
          <p:cNvSpPr txBox="1"/>
          <p:nvPr>
            <p:ph type="body" idx="1"/>
          </p:nvPr>
        </p:nvSpPr>
        <p:spPr>
          <a:xfrm>
            <a:off x="2194560" y="3691468"/>
            <a:ext cx="20116801" cy="8046720"/>
          </a:xfrm>
          <a:prstGeom prst="rect">
            <a:avLst/>
          </a:prstGeom>
        </p:spPr>
        <p:txBody>
          <a:bodyPr lIns="0" tIns="0" rIns="0" bIns="0"/>
          <a:lstStyle>
            <a:lvl1pPr marL="182879" indent="-182879" defTabSz="1828800">
              <a:spcBef>
                <a:spcPts val="2400"/>
              </a:spcBef>
              <a:buClr>
                <a:srgbClr val="FFC000"/>
              </a:buClr>
              <a:buSzPct val="100000"/>
              <a:buFont typeface="Calibri"/>
              <a:buChar char=" "/>
              <a:defRPr sz="4000">
                <a:solidFill>
                  <a:srgbClr val="404040"/>
                </a:solidFill>
                <a:latin typeface="Calibri"/>
                <a:ea typeface="Calibri"/>
                <a:cs typeface="Calibri"/>
                <a:sym typeface="Calibri"/>
              </a:defRPr>
            </a:lvl1pPr>
            <a:lvl2pPr marL="607567" indent="-406399" defTabSz="1828800">
              <a:spcBef>
                <a:spcPts val="2400"/>
              </a:spcBef>
              <a:buClr>
                <a:srgbClr val="FFC000"/>
              </a:buClr>
              <a:buSzPct val="100000"/>
              <a:buFont typeface="Calibri"/>
              <a:buChar char="◦"/>
              <a:defRPr sz="4000">
                <a:solidFill>
                  <a:srgbClr val="404040"/>
                </a:solidFill>
                <a:latin typeface="Calibri"/>
                <a:ea typeface="Calibri"/>
                <a:cs typeface="Calibri"/>
                <a:sym typeface="Calibri"/>
              </a:defRPr>
            </a:lvl2pPr>
            <a:lvl3pPr marL="906562" indent="-522514" defTabSz="1828800">
              <a:spcBef>
                <a:spcPts val="2400"/>
              </a:spcBef>
              <a:buClr>
                <a:srgbClr val="FFC000"/>
              </a:buClr>
              <a:buSzPct val="100000"/>
              <a:buFont typeface="Calibri"/>
              <a:buChar char="◦"/>
              <a:defRPr sz="4000">
                <a:solidFill>
                  <a:srgbClr val="404040"/>
                </a:solidFill>
                <a:latin typeface="Calibri"/>
                <a:ea typeface="Calibri"/>
                <a:cs typeface="Calibri"/>
                <a:sym typeface="Calibri"/>
              </a:defRPr>
            </a:lvl3pPr>
            <a:lvl4pPr marL="1089442" indent="-522514" defTabSz="1828800">
              <a:spcBef>
                <a:spcPts val="2400"/>
              </a:spcBef>
              <a:buClr>
                <a:srgbClr val="FFC000"/>
              </a:buClr>
              <a:buSzPct val="100000"/>
              <a:buFont typeface="Calibri"/>
              <a:buChar char="◦"/>
              <a:defRPr sz="4000">
                <a:solidFill>
                  <a:srgbClr val="404040"/>
                </a:solidFill>
                <a:latin typeface="Calibri"/>
                <a:ea typeface="Calibri"/>
                <a:cs typeface="Calibri"/>
                <a:sym typeface="Calibri"/>
              </a:defRPr>
            </a:lvl4pPr>
            <a:lvl5pPr marL="1272322" indent="-522514" defTabSz="1828800">
              <a:spcBef>
                <a:spcPts val="2400"/>
              </a:spcBef>
              <a:buClr>
                <a:srgbClr val="FFC000"/>
              </a:buClr>
              <a:buSzPct val="100000"/>
              <a:buFont typeface="Calibri"/>
              <a:buChar char="◦"/>
              <a:defRPr sz="4000">
                <a:solidFill>
                  <a:srgbClr val="404040"/>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52" name="Slide Number"/>
          <p:cNvSpPr/>
          <p:nvPr>
            <p:ph type="sldNum" sz="quarter" idx="2"/>
          </p:nvPr>
        </p:nvSpPr>
        <p:spPr>
          <a:xfrm>
            <a:off x="23059966" y="12723356"/>
            <a:ext cx="684431" cy="767081"/>
          </a:xfrm>
          <a:prstGeom prst="rect">
            <a:avLst/>
          </a:prstGeom>
          <a:solidFill>
            <a:srgbClr val="FFFFFF"/>
          </a:solidFill>
          <a:ln w="25400">
            <a:solidFill>
              <a:srgbClr val="FFC000"/>
            </a:solidFill>
            <a:round/>
          </a:ln>
          <a:effectLst>
            <a:outerShdw sx="100000" sy="100000" kx="0" ky="0" algn="b" rotWithShape="0" blurRad="101600" dist="76200" dir="2700000">
              <a:srgbClr val="000000">
                <a:alpha val="60000"/>
              </a:srgbClr>
            </a:outerShdw>
          </a:effectLst>
        </p:spPr>
        <p:txBody>
          <a:bodyPr lIns="91439" tIns="91439" rIns="91439" bIns="91439" anchor="ctr"/>
          <a:lstStyle>
            <a:lvl1pPr algn="l" defTabSz="914400">
              <a:defRPr sz="3600">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59" name="Title Text"/>
          <p:cNvSpPr txBox="1"/>
          <p:nvPr>
            <p:ph type="title"/>
          </p:nvPr>
        </p:nvSpPr>
        <p:spPr>
          <a:xfrm>
            <a:off x="2194560" y="1517903"/>
            <a:ext cx="20116801" cy="7132321"/>
          </a:xfrm>
          <a:prstGeom prst="rect">
            <a:avLst/>
          </a:prstGeom>
        </p:spPr>
        <p:txBody>
          <a:bodyPr lIns="91439" tIns="91439" rIns="91439" bIns="91439" anchor="b"/>
          <a:lstStyle>
            <a:lvl1pPr defTabSz="1828800">
              <a:lnSpc>
                <a:spcPct val="85000"/>
              </a:lnSpc>
              <a:defRPr b="0" spc="-100" sz="16000">
                <a:solidFill>
                  <a:srgbClr val="262626"/>
                </a:solidFill>
                <a:latin typeface="Calibri Light"/>
                <a:ea typeface="Calibri Light"/>
                <a:cs typeface="Calibri Light"/>
                <a:sym typeface="Calibri Light"/>
              </a:defRPr>
            </a:lvl1pPr>
          </a:lstStyle>
          <a:p>
            <a:pPr/>
            <a:r>
              <a:t>Title Text</a:t>
            </a:r>
          </a:p>
        </p:txBody>
      </p:sp>
      <p:sp>
        <p:nvSpPr>
          <p:cNvPr id="160" name="Body Level One…"/>
          <p:cNvSpPr txBox="1"/>
          <p:nvPr>
            <p:ph type="body" sz="quarter" idx="1"/>
          </p:nvPr>
        </p:nvSpPr>
        <p:spPr>
          <a:xfrm>
            <a:off x="2200101" y="8911239"/>
            <a:ext cx="20116801" cy="2286001"/>
          </a:xfrm>
          <a:prstGeom prst="rect">
            <a:avLst/>
          </a:prstGeom>
        </p:spPr>
        <p:txBody>
          <a:bodyPr lIns="91439" tIns="91439" rIns="91439" bIns="91439"/>
          <a:lstStyle>
            <a:lvl1pPr marL="0" indent="0" defTabSz="1828800">
              <a:spcBef>
                <a:spcPts val="2400"/>
              </a:spcBef>
              <a:buSzTx/>
              <a:buNone/>
              <a:defRPr cap="all" spc="400">
                <a:latin typeface="Calibri Light"/>
                <a:ea typeface="Calibri Light"/>
                <a:cs typeface="Calibri Light"/>
                <a:sym typeface="Calibri Light"/>
              </a:defRPr>
            </a:lvl1pPr>
            <a:lvl2pPr marL="0" indent="457200" defTabSz="1828800">
              <a:spcBef>
                <a:spcPts val="2400"/>
              </a:spcBef>
              <a:buSzTx/>
              <a:buNone/>
              <a:defRPr cap="all" spc="400">
                <a:latin typeface="Calibri Light"/>
                <a:ea typeface="Calibri Light"/>
                <a:cs typeface="Calibri Light"/>
                <a:sym typeface="Calibri Light"/>
              </a:defRPr>
            </a:lvl2pPr>
            <a:lvl3pPr marL="0" indent="914400" defTabSz="1828800">
              <a:spcBef>
                <a:spcPts val="2400"/>
              </a:spcBef>
              <a:buSzTx/>
              <a:buNone/>
              <a:defRPr cap="all" spc="400">
                <a:latin typeface="Calibri Light"/>
                <a:ea typeface="Calibri Light"/>
                <a:cs typeface="Calibri Light"/>
                <a:sym typeface="Calibri Light"/>
              </a:defRPr>
            </a:lvl3pPr>
            <a:lvl4pPr marL="0" indent="1371600" defTabSz="1828800">
              <a:spcBef>
                <a:spcPts val="2400"/>
              </a:spcBef>
              <a:buSzTx/>
              <a:buNone/>
              <a:defRPr cap="all" spc="400">
                <a:latin typeface="Calibri Light"/>
                <a:ea typeface="Calibri Light"/>
                <a:cs typeface="Calibri Light"/>
                <a:sym typeface="Calibri Light"/>
              </a:defRPr>
            </a:lvl4pPr>
            <a:lvl5pPr marL="0" indent="1828800" defTabSz="1828800">
              <a:spcBef>
                <a:spcPts val="2400"/>
              </a:spcBef>
              <a:buSzTx/>
              <a:buNone/>
              <a:defRPr cap="all" spc="400">
                <a:latin typeface="Calibri Light"/>
                <a:ea typeface="Calibri Light"/>
                <a:cs typeface="Calibri Light"/>
                <a:sym typeface="Calibri Light"/>
              </a:defRPr>
            </a:lvl5pPr>
          </a:lstStyle>
          <a:p>
            <a:pPr/>
            <a:r>
              <a:t>Body Level One</a:t>
            </a:r>
          </a:p>
          <a:p>
            <a:pPr lvl="1"/>
            <a:r>
              <a:t>Body Level Two</a:t>
            </a:r>
          </a:p>
          <a:p>
            <a:pPr lvl="2"/>
            <a:r>
              <a:t>Body Level Three</a:t>
            </a:r>
          </a:p>
          <a:p>
            <a:pPr lvl="3"/>
            <a:r>
              <a:t>Body Level Four</a:t>
            </a:r>
          </a:p>
          <a:p>
            <a:pPr lvl="4"/>
            <a:r>
              <a:t>Body Level Five</a:t>
            </a:r>
          </a:p>
        </p:txBody>
      </p:sp>
      <p:sp>
        <p:nvSpPr>
          <p:cNvPr id="161" name="Slide Number"/>
          <p:cNvSpPr txBox="1"/>
          <p:nvPr>
            <p:ph type="sldNum" sz="quarter" idx="2"/>
          </p:nvPr>
        </p:nvSpPr>
        <p:spPr>
          <a:xfrm>
            <a:off x="21971913" y="13040856"/>
            <a:ext cx="453054" cy="487681"/>
          </a:xfrm>
          <a:prstGeom prst="rect">
            <a:avLst/>
          </a:prstGeom>
        </p:spPr>
        <p:txBody>
          <a:bodyPr lIns="91439" tIns="91439" rIns="91439" bIns="91439" anchor="ctr"/>
          <a:lstStyle>
            <a:lvl1pPr algn="r" defTabSz="914400">
              <a:defRPr sz="2000">
                <a:solidFill>
                  <a:srgbClr val="FFFFFF"/>
                </a:solidFill>
                <a:latin typeface="Calibri"/>
                <a:ea typeface="Calibri"/>
                <a:cs typeface="Calibri"/>
                <a:sym typeface="Calibri"/>
              </a:defRPr>
            </a:lvl1pPr>
          </a:lstStyle>
          <a:p>
            <a:pPr/>
            <a:fld id="{86CB4B4D-7CA3-9044-876B-883B54F8677D}" type="slidenum"/>
          </a:p>
        </p:txBody>
      </p:sp>
      <p:sp>
        <p:nvSpPr>
          <p:cNvPr id="162" name="Line"/>
          <p:cNvSpPr/>
          <p:nvPr/>
        </p:nvSpPr>
        <p:spPr>
          <a:xfrm>
            <a:off x="2415315" y="8686800"/>
            <a:ext cx="19751042" cy="0"/>
          </a:xfrm>
          <a:prstGeom prst="line">
            <a:avLst/>
          </a:prstGeom>
          <a:ln w="12700">
            <a:solidFill>
              <a:srgbClr val="808080"/>
            </a:solidFill>
          </a:ln>
        </p:spPr>
        <p:txBody>
          <a:bodyPr tIns="91439" bIns="91439"/>
          <a:lstStyle/>
          <a:p>
            <a:pPr algn="l" defTabSz="914400">
              <a:defRPr sz="3600">
                <a:solidFill>
                  <a:srgbClr val="000000"/>
                </a:solidFill>
                <a:latin typeface="Calibri"/>
                <a:ea typeface="Calibri"/>
                <a:cs typeface="Calibri"/>
                <a:sym typeface="Calibri"/>
              </a:defRPr>
            </a:pP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ccl.northwestern.edu/netlogo/docs/gis.html#gis:set-world-envelope"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ccl.northwestern.edu/netlogo/docs/gis.html" TargetMode="External"/><Relationship Id="rId3" Type="http://schemas.openxmlformats.org/officeDocument/2006/relationships/image" Target="../media/image1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hyperlink" Target="https://ccl.northwestern.edu/netlogo/docs/gis.html" TargetMode="External"/><Relationship Id="rId4"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Agent Based Modeling and GIS"/>
          <p:cNvSpPr txBox="1"/>
          <p:nvPr>
            <p:ph type="ctrTitle"/>
          </p:nvPr>
        </p:nvSpPr>
        <p:spPr>
          <a:prstGeom prst="rect">
            <a:avLst/>
          </a:prstGeom>
        </p:spPr>
        <p:txBody>
          <a:bodyPr/>
          <a:lstStyle/>
          <a:p>
            <a:pPr/>
            <a:r>
              <a:t>Agent Based Modeling and GIS</a:t>
            </a:r>
          </a:p>
        </p:txBody>
      </p:sp>
      <p:sp>
        <p:nvSpPr>
          <p:cNvPr id="172" name="Schelling Segregation Polygon Model"/>
          <p:cNvSpPr txBox="1"/>
          <p:nvPr>
            <p:ph type="subTitle" sz="quarter" idx="1"/>
          </p:nvPr>
        </p:nvSpPr>
        <p:spPr>
          <a:prstGeom prst="rect">
            <a:avLst/>
          </a:prstGeom>
        </p:spPr>
        <p:txBody>
          <a:bodyPr/>
          <a:lstStyle/>
          <a:p>
            <a:pPr/>
            <a:r>
              <a:t>Schelling Segregation Polygon Model</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etting up the Agents"/>
          <p:cNvSpPr txBox="1"/>
          <p:nvPr>
            <p:ph type="title"/>
          </p:nvPr>
        </p:nvSpPr>
        <p:spPr>
          <a:prstGeom prst="rect">
            <a:avLst/>
          </a:prstGeom>
        </p:spPr>
        <p:txBody>
          <a:bodyPr/>
          <a:lstStyle/>
          <a:p>
            <a:pPr/>
            <a:r>
              <a:t>Setting up the Agents</a:t>
            </a:r>
          </a:p>
        </p:txBody>
      </p:sp>
      <p:sp>
        <p:nvSpPr>
          <p:cNvPr id="207" name="turtles-own[tcolor ;;sets the color of the agent…"/>
          <p:cNvSpPr txBox="1"/>
          <p:nvPr/>
        </p:nvSpPr>
        <p:spPr>
          <a:xfrm>
            <a:off x="1189605" y="3803099"/>
            <a:ext cx="22004791" cy="76428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182879" indent="-182879" algn="l" defTabSz="1828800">
              <a:lnSpc>
                <a:spcPct val="90000"/>
              </a:lnSpc>
              <a:spcBef>
                <a:spcPts val="2400"/>
              </a:spcBef>
              <a:buClr>
                <a:srgbClr val="FFC000"/>
              </a:buClr>
              <a:buSzPct val="100000"/>
              <a:buFont typeface="Calibri"/>
              <a:buChar char=" "/>
              <a:defRPr sz="4000">
                <a:solidFill>
                  <a:srgbClr val="404040"/>
                </a:solidFill>
                <a:latin typeface="Calibri"/>
                <a:ea typeface="Calibri"/>
                <a:cs typeface="Calibri"/>
                <a:sym typeface="Calibri"/>
              </a:defRPr>
            </a:pPr>
            <a:r>
              <a:rPr>
                <a:solidFill>
                  <a:srgbClr val="007F69"/>
                </a:solidFill>
              </a:rPr>
              <a:t>turtles-own</a:t>
            </a:r>
            <a:r>
              <a:t>[tcolor ;;sets the color of the agent</a:t>
            </a:r>
          </a:p>
          <a:p>
            <a:pPr marL="182879" indent="-182879" algn="l" defTabSz="1828800">
              <a:lnSpc>
                <a:spcPct val="90000"/>
              </a:lnSpc>
              <a:spcBef>
                <a:spcPts val="2400"/>
              </a:spcBef>
              <a:buClr>
                <a:srgbClr val="FFC000"/>
              </a:buClr>
              <a:buSzPct val="100000"/>
              <a:buFont typeface="Calibri"/>
              <a:buChar char=" "/>
              <a:defRPr sz="4000">
                <a:solidFill>
                  <a:srgbClr val="404040"/>
                </a:solidFill>
                <a:latin typeface="Calibri"/>
                <a:ea typeface="Calibri"/>
                <a:cs typeface="Calibri"/>
                <a:sym typeface="Calibri"/>
              </a:defRPr>
            </a:pPr>
            <a:r>
              <a:t>            percentage-same   ;;percentage of same color turtles on neighbors</a:t>
            </a:r>
          </a:p>
          <a:p>
            <a:pPr marL="182879" indent="-182879" algn="l" defTabSz="1828800">
              <a:lnSpc>
                <a:spcPct val="90000"/>
              </a:lnSpc>
              <a:spcBef>
                <a:spcPts val="2400"/>
              </a:spcBef>
              <a:buClr>
                <a:srgbClr val="FFC000"/>
              </a:buClr>
              <a:buSzPct val="100000"/>
              <a:buFont typeface="Calibri"/>
              <a:buChar char=" "/>
              <a:defRPr sz="4000">
                <a:solidFill>
                  <a:srgbClr val="404040"/>
                </a:solidFill>
                <a:latin typeface="Calibri"/>
                <a:ea typeface="Calibri"/>
                <a:cs typeface="Calibri"/>
                <a:sym typeface="Calibri"/>
              </a:defRPr>
            </a:pPr>
            <a:r>
              <a:t>            happy?   ;;happy if neighboring same color agents &gt;= 50%</a:t>
            </a:r>
          </a:p>
          <a:p>
            <a:pPr marL="182879" indent="-182879" algn="l" defTabSz="1828800">
              <a:lnSpc>
                <a:spcPct val="90000"/>
              </a:lnSpc>
              <a:spcBef>
                <a:spcPts val="2400"/>
              </a:spcBef>
              <a:buClr>
                <a:srgbClr val="FFC000"/>
              </a:buClr>
              <a:buSzPct val="100000"/>
              <a:buFont typeface="Calibri"/>
              <a:buChar char=" "/>
              <a:defRPr sz="4000">
                <a:solidFill>
                  <a:srgbClr val="404040"/>
                </a:solidFill>
                <a:latin typeface="Calibri"/>
                <a:ea typeface="Calibri"/>
                <a:cs typeface="Calibri"/>
                <a:sym typeface="Calibri"/>
              </a:defRPr>
            </a:pPr>
            <a:r>
              <a:t>            tneighbors   ;;an agentset of its neighbor turtles</a:t>
            </a:r>
          </a:p>
          <a:p>
            <a:pPr marL="182879" indent="-182879" algn="l" defTabSz="1828800">
              <a:lnSpc>
                <a:spcPct val="90000"/>
              </a:lnSpc>
              <a:spcBef>
                <a:spcPts val="2400"/>
              </a:spcBef>
              <a:buClr>
                <a:srgbClr val="FFC000"/>
              </a:buClr>
              <a:buSzPct val="100000"/>
              <a:buFont typeface="Calibri"/>
              <a:buChar char=" "/>
              <a:defRPr sz="4000">
                <a:solidFill>
                  <a:srgbClr val="404040"/>
                </a:solidFill>
                <a:latin typeface="Calibri"/>
                <a:ea typeface="Calibri"/>
                <a:cs typeface="Calibri"/>
                <a:sym typeface="Calibri"/>
              </a:defRPr>
            </a:pPr>
            <a:r>
              <a:t>            rneighbors   ;;number of red neighbors</a:t>
            </a:r>
          </a:p>
          <a:p>
            <a:pPr marL="182879" indent="-182879" algn="l" defTabSz="1828800">
              <a:lnSpc>
                <a:spcPct val="90000"/>
              </a:lnSpc>
              <a:spcBef>
                <a:spcPts val="2400"/>
              </a:spcBef>
              <a:buClr>
                <a:srgbClr val="FFC000"/>
              </a:buClr>
              <a:buSzPct val="100000"/>
              <a:buFont typeface="Calibri"/>
              <a:buChar char=" "/>
              <a:defRPr sz="4000">
                <a:solidFill>
                  <a:srgbClr val="404040"/>
                </a:solidFill>
                <a:latin typeface="Calibri"/>
                <a:ea typeface="Calibri"/>
                <a:cs typeface="Calibri"/>
                <a:sym typeface="Calibri"/>
              </a:defRPr>
            </a:pPr>
            <a:r>
              <a:t>            bneighbors   ;;number of blue neighbors</a:t>
            </a:r>
          </a:p>
          <a:p>
            <a:pPr marL="182879" indent="-182879" algn="l" defTabSz="1828800">
              <a:lnSpc>
                <a:spcPct val="90000"/>
              </a:lnSpc>
              <a:spcBef>
                <a:spcPts val="2400"/>
              </a:spcBef>
              <a:buClr>
                <a:srgbClr val="FFC000"/>
              </a:buClr>
              <a:buSzPct val="100000"/>
              <a:buFont typeface="Calibri"/>
              <a:buChar char=" "/>
              <a:defRPr sz="4000">
                <a:solidFill>
                  <a:srgbClr val="404040"/>
                </a:solidFill>
                <a:latin typeface="Calibri"/>
                <a:ea typeface="Calibri"/>
                <a:cs typeface="Calibri"/>
                <a:sym typeface="Calibri"/>
              </a:defRPr>
            </a:pPr>
            <a:r>
              <a:t>            tneighborpolygons  ;;neighboring polygons' centroid patches</a:t>
            </a:r>
          </a:p>
          <a:p>
            <a:pPr marL="182879" indent="-182879" algn="l" defTabSz="1828800">
              <a:lnSpc>
                <a:spcPct val="90000"/>
              </a:lnSpc>
              <a:spcBef>
                <a:spcPts val="2400"/>
              </a:spcBef>
              <a:buClr>
                <a:srgbClr val="FFC000"/>
              </a:buClr>
              <a:buSzPct val="100000"/>
              <a:buFont typeface="Calibri"/>
              <a:buChar char=" "/>
              <a:defRPr sz="4000">
                <a:solidFill>
                  <a:srgbClr val="404040"/>
                </a:solidFill>
                <a:latin typeface="Calibri"/>
                <a:ea typeface="Calibri"/>
                <a:cs typeface="Calibri"/>
                <a:sym typeface="Calibri"/>
              </a:defRPr>
            </a:pPr>
            <a:r>
              <a:t>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1" name="Group"/>
          <p:cNvGrpSpPr/>
          <p:nvPr/>
        </p:nvGrpSpPr>
        <p:grpSpPr>
          <a:xfrm>
            <a:off x="16796398" y="2469367"/>
            <a:ext cx="7251701" cy="6376406"/>
            <a:chOff x="0" y="0"/>
            <a:chExt cx="7251700" cy="6376405"/>
          </a:xfrm>
        </p:grpSpPr>
        <p:pic>
          <p:nvPicPr>
            <p:cNvPr id="209" name="Screen Shot 2022-03-10 at 1.41.20 PM.png" descr="Screen Shot 2022-03-10 at 1.41.20 PM.png"/>
            <p:cNvPicPr>
              <a:picLocks noChangeAspect="1"/>
            </p:cNvPicPr>
            <p:nvPr/>
          </p:nvPicPr>
          <p:blipFill>
            <a:blip r:embed="rId3">
              <a:extLst/>
            </a:blip>
            <a:stretch>
              <a:fillRect/>
            </a:stretch>
          </p:blipFill>
          <p:spPr>
            <a:xfrm>
              <a:off x="0" y="0"/>
              <a:ext cx="7251700" cy="5842000"/>
            </a:xfrm>
            <a:prstGeom prst="rect">
              <a:avLst/>
            </a:prstGeom>
            <a:ln w="12700" cap="flat">
              <a:noFill/>
              <a:miter lim="400000"/>
            </a:ln>
            <a:effectLst/>
          </p:spPr>
        </p:pic>
        <p:sp>
          <p:nvSpPr>
            <p:cNvPr id="210" name="All the agents Properties are held within the .DBF"/>
            <p:cNvSpPr txBox="1"/>
            <p:nvPr/>
          </p:nvSpPr>
          <p:spPr>
            <a:xfrm>
              <a:off x="232359" y="5915039"/>
              <a:ext cx="6786982"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All the agents Properties are held within the .DBF</a:t>
              </a:r>
            </a:p>
          </p:txBody>
        </p:sp>
      </p:grpSp>
      <p:sp>
        <p:nvSpPr>
          <p:cNvPr id="212" name="Importing the data and Creating Agents"/>
          <p:cNvSpPr txBox="1"/>
          <p:nvPr>
            <p:ph type="title"/>
          </p:nvPr>
        </p:nvSpPr>
        <p:spPr>
          <a:prstGeom prst="rect">
            <a:avLst/>
          </a:prstGeom>
        </p:spPr>
        <p:txBody>
          <a:bodyPr/>
          <a:lstStyle/>
          <a:p>
            <a:pPr/>
            <a:r>
              <a:t>Importing the data and Creating Agents</a:t>
            </a:r>
          </a:p>
        </p:txBody>
      </p:sp>
      <p:sp>
        <p:nvSpPr>
          <p:cNvPr id="213" name="to setup…"/>
          <p:cNvSpPr txBox="1"/>
          <p:nvPr>
            <p:ph type="body" idx="1"/>
          </p:nvPr>
        </p:nvSpPr>
        <p:spPr>
          <a:xfrm>
            <a:off x="1233681" y="3100593"/>
            <a:ext cx="21916638" cy="10050443"/>
          </a:xfrm>
          <a:prstGeom prst="rect">
            <a:avLst/>
          </a:prstGeom>
        </p:spPr>
        <p:txBody>
          <a:bodyPr lIns="0" tIns="0" rIns="0" bIns="0"/>
          <a:lstStyle/>
          <a:p>
            <a:pPr marL="144475" indent="-144475" defTabSz="1444752">
              <a:spcBef>
                <a:spcPts val="1800"/>
              </a:spcBef>
              <a:buClr>
                <a:srgbClr val="FFC000"/>
              </a:buClr>
              <a:buSzPct val="100000"/>
              <a:buFont typeface="Calibri"/>
              <a:buChar char=" "/>
              <a:defRPr sz="3160">
                <a:solidFill>
                  <a:srgbClr val="404040"/>
                </a:solidFill>
                <a:latin typeface="Calibri"/>
                <a:ea typeface="Calibri"/>
                <a:cs typeface="Calibri"/>
                <a:sym typeface="Calibri"/>
              </a:defRPr>
            </a:pPr>
            <a:r>
              <a:rPr>
                <a:solidFill>
                  <a:srgbClr val="007F69"/>
                </a:solidFill>
              </a:rPr>
              <a:t>to</a:t>
            </a:r>
            <a:r>
              <a:t> setup</a:t>
            </a:r>
          </a:p>
          <a:p>
            <a:pPr marL="144475" indent="-144475" defTabSz="1444752">
              <a:spcBef>
                <a:spcPts val="1800"/>
              </a:spcBef>
              <a:buClr>
                <a:srgbClr val="FFC000"/>
              </a:buClr>
              <a:buSzPct val="100000"/>
              <a:buFont typeface="Calibri"/>
              <a:buChar char=" "/>
              <a:defRPr sz="3160">
                <a:solidFill>
                  <a:srgbClr val="404040"/>
                </a:solidFill>
                <a:latin typeface="Calibri"/>
                <a:ea typeface="Calibri"/>
                <a:cs typeface="Calibri"/>
                <a:sym typeface="Calibri"/>
              </a:defRPr>
            </a:pPr>
            <a:r>
              <a:t> </a:t>
            </a:r>
            <a:r>
              <a:rPr>
                <a:solidFill>
                  <a:srgbClr val="021FAD"/>
                </a:solidFill>
              </a:rPr>
              <a:t> ca</a:t>
            </a:r>
            <a:endParaRPr>
              <a:solidFill>
                <a:srgbClr val="021FAD"/>
              </a:solidFill>
            </a:endParaRPr>
          </a:p>
          <a:p>
            <a:pPr marL="144475" indent="-144475" defTabSz="1444752">
              <a:spcBef>
                <a:spcPts val="1800"/>
              </a:spcBef>
              <a:buClr>
                <a:srgbClr val="FFC000"/>
              </a:buClr>
              <a:buSzPct val="100000"/>
              <a:buFont typeface="Calibri"/>
              <a:buChar char=" "/>
              <a:defRPr sz="3160">
                <a:solidFill>
                  <a:srgbClr val="021FAD"/>
                </a:solidFill>
                <a:latin typeface="Calibri"/>
                <a:ea typeface="Calibri"/>
                <a:cs typeface="Calibri"/>
                <a:sym typeface="Calibri"/>
              </a:defRPr>
            </a:pPr>
            <a:r>
              <a:t>  reset-ticks</a:t>
            </a:r>
          </a:p>
          <a:p>
            <a:pPr marL="144475" indent="-144475" defTabSz="1444752">
              <a:spcBef>
                <a:spcPts val="1800"/>
              </a:spcBef>
              <a:buClr>
                <a:srgbClr val="FFC000"/>
              </a:buClr>
              <a:buSzPct val="100000"/>
              <a:buFont typeface="Calibri"/>
              <a:buChar char=" "/>
              <a:defRPr sz="3160">
                <a:solidFill>
                  <a:srgbClr val="404040"/>
                </a:solidFill>
                <a:latin typeface="Calibri"/>
                <a:ea typeface="Calibri"/>
                <a:cs typeface="Calibri"/>
                <a:sym typeface="Calibri"/>
              </a:defRPr>
            </a:pPr>
            <a:r>
              <a:rPr>
                <a:solidFill>
                  <a:srgbClr val="021FAD"/>
                </a:solidFill>
              </a:rPr>
              <a:t>  set </a:t>
            </a:r>
            <a:r>
              <a:t>dc-dataset </a:t>
            </a:r>
            <a:r>
              <a:rPr>
                <a:solidFill>
                  <a:srgbClr val="942192"/>
                </a:solidFill>
              </a:rPr>
              <a:t>gis:load-dataset</a:t>
            </a:r>
            <a:r>
              <a:t> "</a:t>
            </a:r>
            <a:r>
              <a:rPr>
                <a:solidFill>
                  <a:srgbClr val="FF2600"/>
                </a:solidFill>
              </a:rPr>
              <a:t>data/DC.shp</a:t>
            </a:r>
            <a:r>
              <a:t>"  ;;loading the vector data of DC</a:t>
            </a:r>
          </a:p>
          <a:p>
            <a:pPr marL="144475" indent="-144475" defTabSz="1444752">
              <a:spcBef>
                <a:spcPts val="1800"/>
              </a:spcBef>
              <a:buClr>
                <a:srgbClr val="FFC000"/>
              </a:buClr>
              <a:buSzPct val="100000"/>
              <a:buFont typeface="Calibri"/>
              <a:buChar char=" "/>
              <a:defRPr sz="3160">
                <a:solidFill>
                  <a:srgbClr val="404040"/>
                </a:solidFill>
                <a:latin typeface="Calibri"/>
                <a:ea typeface="Calibri"/>
                <a:cs typeface="Calibri"/>
                <a:sym typeface="Calibri"/>
              </a:defRPr>
            </a:pPr>
            <a:r>
              <a:t>  </a:t>
            </a:r>
            <a:r>
              <a:rPr>
                <a:solidFill>
                  <a:srgbClr val="0433FF"/>
                </a:solidFill>
              </a:rPr>
              <a:t>gis:set-world-envelope</a:t>
            </a:r>
            <a:r>
              <a:t> </a:t>
            </a:r>
            <a:r>
              <a:rPr>
                <a:solidFill>
                  <a:srgbClr val="942192"/>
                </a:solidFill>
              </a:rPr>
              <a:t>gis:envelope-of</a:t>
            </a:r>
            <a:r>
              <a:t> dc-dataset</a:t>
            </a:r>
          </a:p>
          <a:p>
            <a:pPr marL="144475" indent="-144475" defTabSz="1444752">
              <a:spcBef>
                <a:spcPts val="1800"/>
              </a:spcBef>
              <a:buClr>
                <a:srgbClr val="FFC000"/>
              </a:buClr>
              <a:buSzPct val="100000"/>
              <a:buFont typeface="Calibri"/>
              <a:buChar char=" "/>
              <a:defRPr sz="3160">
                <a:solidFill>
                  <a:srgbClr val="404040"/>
                </a:solidFill>
                <a:latin typeface="Calibri"/>
                <a:ea typeface="Calibri"/>
                <a:cs typeface="Calibri"/>
                <a:sym typeface="Calibri"/>
              </a:defRPr>
            </a:pPr>
            <a:r>
              <a:t>  ;;drawing the map</a:t>
            </a:r>
          </a:p>
          <a:p>
            <a:pPr marL="144475" indent="-144475" defTabSz="1444752">
              <a:spcBef>
                <a:spcPts val="1800"/>
              </a:spcBef>
              <a:buClr>
                <a:srgbClr val="FFC000"/>
              </a:buClr>
              <a:buSzPct val="100000"/>
              <a:buFont typeface="Calibri"/>
              <a:buChar char=" "/>
              <a:defRPr sz="3160">
                <a:solidFill>
                  <a:srgbClr val="404040"/>
                </a:solidFill>
                <a:latin typeface="Calibri"/>
                <a:ea typeface="Calibri"/>
                <a:cs typeface="Calibri"/>
                <a:sym typeface="Calibri"/>
              </a:defRPr>
            </a:pPr>
            <a:r>
              <a:t>  </a:t>
            </a:r>
            <a:r>
              <a:rPr>
                <a:solidFill>
                  <a:srgbClr val="0433FF"/>
                </a:solidFill>
              </a:rPr>
              <a:t>foreach</a:t>
            </a:r>
            <a:r>
              <a:t> </a:t>
            </a:r>
            <a:r>
              <a:rPr>
                <a:solidFill>
                  <a:srgbClr val="942192"/>
                </a:solidFill>
              </a:rPr>
              <a:t>gis:feature-list-of</a:t>
            </a:r>
            <a:r>
              <a:t> dc-dataset</a:t>
            </a:r>
          </a:p>
          <a:p>
            <a:pPr marL="144475" indent="-144475" defTabSz="1444752">
              <a:spcBef>
                <a:spcPts val="1800"/>
              </a:spcBef>
              <a:buClr>
                <a:srgbClr val="FFC000"/>
              </a:buClr>
              <a:buSzPct val="100000"/>
              <a:buFont typeface="Calibri"/>
              <a:buChar char=" "/>
              <a:defRPr sz="3160">
                <a:solidFill>
                  <a:srgbClr val="404040"/>
                </a:solidFill>
                <a:latin typeface="Calibri"/>
                <a:ea typeface="Calibri"/>
                <a:cs typeface="Calibri"/>
                <a:sym typeface="Calibri"/>
              </a:defRPr>
            </a:pPr>
            <a:r>
              <a:t>  [ [?1] -&gt; </a:t>
            </a:r>
            <a:r>
              <a:rPr>
                <a:solidFill>
                  <a:srgbClr val="0433FF"/>
                </a:solidFill>
              </a:rPr>
              <a:t>if</a:t>
            </a:r>
            <a:r>
              <a:t> </a:t>
            </a:r>
            <a:r>
              <a:rPr>
                <a:solidFill>
                  <a:srgbClr val="942192"/>
                </a:solidFill>
              </a:rPr>
              <a:t>gis:property-value</a:t>
            </a:r>
            <a:r>
              <a:t> ?1 </a:t>
            </a:r>
            <a:r>
              <a:rPr>
                <a:solidFill>
                  <a:srgbClr val="FF2600"/>
                </a:solidFill>
              </a:rPr>
              <a:t>"SOC"</a:t>
            </a:r>
            <a:r>
              <a:t> </a:t>
            </a:r>
            <a:r>
              <a:rPr>
                <a:solidFill>
                  <a:srgbClr val="942192"/>
                </a:solidFill>
              </a:rPr>
              <a:t>= </a:t>
            </a:r>
            <a:r>
              <a:rPr>
                <a:solidFill>
                  <a:srgbClr val="FF2600"/>
                </a:solidFill>
              </a:rPr>
              <a:t>"RED"</a:t>
            </a:r>
            <a:r>
              <a:t> [ </a:t>
            </a:r>
            <a:r>
              <a:rPr>
                <a:solidFill>
                  <a:srgbClr val="0433FF"/>
                </a:solidFill>
              </a:rPr>
              <a:t>gis:set-drawing-color </a:t>
            </a:r>
            <a:r>
              <a:rPr>
                <a:solidFill>
                  <a:srgbClr val="FF2600"/>
                </a:solidFill>
              </a:rPr>
              <a:t>red</a:t>
            </a:r>
            <a:r>
              <a:t>  </a:t>
            </a:r>
            <a:r>
              <a:rPr>
                <a:solidFill>
                  <a:srgbClr val="0433FF"/>
                </a:solidFill>
              </a:rPr>
              <a:t>gis:fill</a:t>
            </a:r>
            <a:r>
              <a:t> ?1 </a:t>
            </a:r>
            <a:r>
              <a:rPr>
                <a:solidFill>
                  <a:srgbClr val="FF2600"/>
                </a:solidFill>
              </a:rPr>
              <a:t>2.0</a:t>
            </a:r>
            <a:r>
              <a:t>]</a:t>
            </a:r>
          </a:p>
          <a:p>
            <a:pPr marL="144475" indent="-144475" defTabSz="1444752">
              <a:spcBef>
                <a:spcPts val="1800"/>
              </a:spcBef>
              <a:buClr>
                <a:srgbClr val="FFC000"/>
              </a:buClr>
              <a:buSzPct val="100000"/>
              <a:buFont typeface="Calibri"/>
              <a:buChar char=" "/>
              <a:defRPr sz="3160">
                <a:solidFill>
                  <a:srgbClr val="404040"/>
                </a:solidFill>
                <a:latin typeface="Calibri"/>
                <a:ea typeface="Calibri"/>
                <a:cs typeface="Calibri"/>
                <a:sym typeface="Calibri"/>
              </a:defRPr>
            </a:pPr>
            <a:r>
              <a:t>    </a:t>
            </a:r>
            <a:r>
              <a:rPr>
                <a:solidFill>
                  <a:srgbClr val="0433FF"/>
                </a:solidFill>
              </a:rPr>
              <a:t>if </a:t>
            </a:r>
            <a:r>
              <a:rPr>
                <a:solidFill>
                  <a:srgbClr val="942192"/>
                </a:solidFill>
              </a:rPr>
              <a:t>gis:property-value</a:t>
            </a:r>
            <a:r>
              <a:t> ?1 </a:t>
            </a:r>
            <a:r>
              <a:rPr>
                <a:solidFill>
                  <a:srgbClr val="FF2600"/>
                </a:solidFill>
              </a:rPr>
              <a:t>"SOC"</a:t>
            </a:r>
            <a:r>
              <a:t> = </a:t>
            </a:r>
            <a:r>
              <a:rPr>
                <a:solidFill>
                  <a:srgbClr val="FF2600"/>
                </a:solidFill>
              </a:rPr>
              <a:t>"BLUE"</a:t>
            </a:r>
            <a:r>
              <a:t> [ </a:t>
            </a:r>
            <a:r>
              <a:rPr>
                <a:solidFill>
                  <a:srgbClr val="0433FF"/>
                </a:solidFill>
              </a:rPr>
              <a:t>gis:set-drawing-color</a:t>
            </a:r>
            <a:r>
              <a:t> </a:t>
            </a:r>
            <a:r>
              <a:rPr>
                <a:solidFill>
                  <a:srgbClr val="FF2600"/>
                </a:solidFill>
              </a:rPr>
              <a:t>blue</a:t>
            </a:r>
            <a:r>
              <a:t>  </a:t>
            </a:r>
            <a:r>
              <a:rPr>
                <a:solidFill>
                  <a:srgbClr val="0433FF"/>
                </a:solidFill>
              </a:rPr>
              <a:t>gis:fill</a:t>
            </a:r>
            <a:r>
              <a:t> ?1 </a:t>
            </a:r>
            <a:r>
              <a:rPr>
                <a:solidFill>
                  <a:srgbClr val="FF2600"/>
                </a:solidFill>
              </a:rPr>
              <a:t>2.0</a:t>
            </a:r>
            <a:r>
              <a:t>]</a:t>
            </a:r>
          </a:p>
          <a:p>
            <a:pPr marL="144475" indent="-144475" defTabSz="1444752">
              <a:spcBef>
                <a:spcPts val="1800"/>
              </a:spcBef>
              <a:buClr>
                <a:srgbClr val="FFC000"/>
              </a:buClr>
              <a:buSzPct val="100000"/>
              <a:buFont typeface="Calibri"/>
              <a:buChar char=" "/>
              <a:defRPr sz="3160">
                <a:solidFill>
                  <a:srgbClr val="404040"/>
                </a:solidFill>
                <a:latin typeface="Calibri"/>
                <a:ea typeface="Calibri"/>
                <a:cs typeface="Calibri"/>
                <a:sym typeface="Calibri"/>
              </a:defRPr>
            </a:pPr>
            <a:r>
              <a:t>    </a:t>
            </a:r>
            <a:r>
              <a:rPr>
                <a:solidFill>
                  <a:srgbClr val="0433FF"/>
                </a:solidFill>
              </a:rPr>
              <a:t>if </a:t>
            </a:r>
            <a:r>
              <a:rPr>
                <a:solidFill>
                  <a:srgbClr val="942192"/>
                </a:solidFill>
              </a:rPr>
              <a:t>gis:property-value </a:t>
            </a:r>
            <a:r>
              <a:t>?1 </a:t>
            </a:r>
            <a:r>
              <a:rPr>
                <a:solidFill>
                  <a:srgbClr val="FF2600"/>
                </a:solidFill>
              </a:rPr>
              <a:t>"SOC"</a:t>
            </a:r>
            <a:r>
              <a:t> = </a:t>
            </a:r>
            <a:r>
              <a:rPr>
                <a:solidFill>
                  <a:srgbClr val="FF2600"/>
                </a:solidFill>
              </a:rPr>
              <a:t>"UNOCCUPIED"</a:t>
            </a:r>
            <a:r>
              <a:t> [ </a:t>
            </a:r>
            <a:r>
              <a:rPr>
                <a:solidFill>
                  <a:srgbClr val="0433FF"/>
                </a:solidFill>
              </a:rPr>
              <a:t>gis:set-drawing-color</a:t>
            </a:r>
            <a:r>
              <a:t> </a:t>
            </a:r>
            <a:r>
              <a:rPr>
                <a:solidFill>
                  <a:srgbClr val="FF2600"/>
                </a:solidFill>
              </a:rPr>
              <a:t>grey</a:t>
            </a:r>
            <a:r>
              <a:t>  </a:t>
            </a:r>
            <a:r>
              <a:rPr>
                <a:solidFill>
                  <a:srgbClr val="0433FF"/>
                </a:solidFill>
              </a:rPr>
              <a:t>gis:fill</a:t>
            </a:r>
            <a:r>
              <a:t> ?1 </a:t>
            </a:r>
            <a:r>
              <a:rPr>
                <a:solidFill>
                  <a:srgbClr val="FF2600"/>
                </a:solidFill>
              </a:rPr>
              <a:t>2.0</a:t>
            </a:r>
            <a:r>
              <a:t>]</a:t>
            </a:r>
          </a:p>
          <a:p>
            <a:pPr marL="144475" indent="-144475" defTabSz="1444752">
              <a:spcBef>
                <a:spcPts val="1800"/>
              </a:spcBef>
              <a:buClr>
                <a:srgbClr val="FFC000"/>
              </a:buClr>
              <a:buSzPct val="100000"/>
              <a:buFont typeface="Calibri"/>
              <a:buChar char=" "/>
              <a:defRPr sz="3160">
                <a:solidFill>
                  <a:srgbClr val="404040"/>
                </a:solidFill>
                <a:latin typeface="Calibri"/>
                <a:ea typeface="Calibri"/>
                <a:cs typeface="Calibri"/>
                <a:sym typeface="Calibri"/>
              </a:defRPr>
            </a:pPr>
            <a:r>
              <a:t>  ]</a:t>
            </a:r>
          </a:p>
          <a:p>
            <a:pPr marL="144475" indent="-144475" defTabSz="1444752">
              <a:spcBef>
                <a:spcPts val="1800"/>
              </a:spcBef>
              <a:buClr>
                <a:srgbClr val="FFC000"/>
              </a:buClr>
              <a:buSzPct val="100000"/>
              <a:buFont typeface="Calibri"/>
              <a:buChar char=" "/>
              <a:defRPr sz="3160">
                <a:solidFill>
                  <a:srgbClr val="404040"/>
                </a:solidFill>
                <a:latin typeface="Calibri"/>
                <a:ea typeface="Calibri"/>
                <a:cs typeface="Calibri"/>
                <a:sym typeface="Calibri"/>
              </a:defRPr>
            </a:pPr>
            <a:r>
              <a:t>  ;;In the next  two lines, we use gis:draw to draw the boundary of polygon data using white color</a:t>
            </a:r>
          </a:p>
          <a:p>
            <a:pPr marL="144475" indent="-144475" defTabSz="1444752">
              <a:spcBef>
                <a:spcPts val="1800"/>
              </a:spcBef>
              <a:buClr>
                <a:srgbClr val="FFC000"/>
              </a:buClr>
              <a:buSzPct val="100000"/>
              <a:buFont typeface="Calibri"/>
              <a:buChar char=" "/>
              <a:defRPr sz="3160">
                <a:solidFill>
                  <a:srgbClr val="404040"/>
                </a:solidFill>
                <a:latin typeface="Calibri"/>
                <a:ea typeface="Calibri"/>
                <a:cs typeface="Calibri"/>
                <a:sym typeface="Calibri"/>
              </a:defRPr>
            </a:pPr>
            <a:r>
              <a:rPr>
                <a:solidFill>
                  <a:srgbClr val="0433FF"/>
                </a:solidFill>
              </a:rPr>
              <a:t>  gis:set-drawing-color </a:t>
            </a:r>
            <a:r>
              <a:rPr>
                <a:solidFill>
                  <a:srgbClr val="FF2600"/>
                </a:solidFill>
              </a:rPr>
              <a:t>white</a:t>
            </a:r>
          </a:p>
          <a:p>
            <a:pPr marL="144475" indent="-144475" defTabSz="1444752">
              <a:spcBef>
                <a:spcPts val="1800"/>
              </a:spcBef>
              <a:buClr>
                <a:srgbClr val="FFC000"/>
              </a:buClr>
              <a:buSzPct val="100000"/>
              <a:buFont typeface="Calibri"/>
              <a:buChar char=" "/>
              <a:defRPr sz="3160">
                <a:solidFill>
                  <a:srgbClr val="404040"/>
                </a:solidFill>
                <a:latin typeface="Calibri"/>
                <a:ea typeface="Calibri"/>
                <a:cs typeface="Calibri"/>
                <a:sym typeface="Calibri"/>
              </a:defRPr>
            </a:pPr>
            <a:r>
              <a:t> </a:t>
            </a:r>
            <a:r>
              <a:rPr>
                <a:solidFill>
                  <a:srgbClr val="0433FF"/>
                </a:solidFill>
              </a:rPr>
              <a:t> gis:draw</a:t>
            </a:r>
            <a:r>
              <a:t> dc-dataset </a:t>
            </a:r>
            <a:r>
              <a:rPr>
                <a:solidFill>
                  <a:srgbClr val="FF2600"/>
                </a:solidFill>
              </a:rPr>
              <a:t>1</a:t>
            </a:r>
          </a:p>
          <a:p>
            <a:pPr marL="144475" indent="-144475" defTabSz="1444752">
              <a:spcBef>
                <a:spcPts val="1800"/>
              </a:spcBef>
              <a:buClr>
                <a:srgbClr val="FFC000"/>
              </a:buClr>
              <a:buSzPct val="100000"/>
              <a:buFont typeface="Calibri"/>
              <a:buChar char=" "/>
              <a:defRPr sz="3160">
                <a:solidFill>
                  <a:srgbClr val="007F69"/>
                </a:solidFill>
                <a:latin typeface="Calibri"/>
                <a:ea typeface="Calibri"/>
                <a:cs typeface="Calibri"/>
                <a:sym typeface="Calibri"/>
              </a:defRPr>
            </a:pPr>
            <a:r>
              <a:t>end</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Setting the Extent of the World"/>
          <p:cNvSpPr txBox="1"/>
          <p:nvPr>
            <p:ph type="title"/>
          </p:nvPr>
        </p:nvSpPr>
        <p:spPr>
          <a:prstGeom prst="rect">
            <a:avLst/>
          </a:prstGeom>
        </p:spPr>
        <p:txBody>
          <a:bodyPr/>
          <a:lstStyle/>
          <a:p>
            <a:pPr/>
            <a:r>
              <a:t>Setting the Extent of the World</a:t>
            </a:r>
          </a:p>
        </p:txBody>
      </p:sp>
      <p:sp>
        <p:nvSpPr>
          <p:cNvPr id="218" name="Slide Subtitle"/>
          <p:cNvSpPr txBox="1"/>
          <p:nvPr>
            <p:ph type="body" idx="21"/>
          </p:nvPr>
        </p:nvSpPr>
        <p:spPr>
          <a:prstGeom prst="rect">
            <a:avLst/>
          </a:prstGeom>
        </p:spPr>
        <p:txBody>
          <a:bodyPr/>
          <a:lstStyle/>
          <a:p>
            <a:pPr/>
          </a:p>
        </p:txBody>
      </p:sp>
      <p:sp>
        <p:nvSpPr>
          <p:cNvPr id="219" name="It is also necessary to set the extent of the world using the tis:set-world-envelope command, which maps the envelope of the NetLogo world to the GIS envelope, maintaining the same x and y scale…"/>
          <p:cNvSpPr txBox="1"/>
          <p:nvPr>
            <p:ph type="body" idx="1"/>
          </p:nvPr>
        </p:nvSpPr>
        <p:spPr>
          <a:prstGeom prst="rect">
            <a:avLst/>
          </a:prstGeom>
        </p:spPr>
        <p:txBody>
          <a:bodyPr/>
          <a:lstStyle/>
          <a:p>
            <a:pPr/>
            <a:r>
              <a:t>It is also necessary to set the extent of the world using the tis:set-world-envelope command, which maps the envelope of the NetLogo world to the GIS envelope, maintaining the same x and y scale</a:t>
            </a:r>
          </a:p>
          <a:p>
            <a:pPr/>
            <a:r>
              <a:t>See </a:t>
            </a:r>
            <a:r>
              <a:rPr>
                <a:solidFill>
                  <a:schemeClr val="accent3">
                    <a:hueOff val="914338"/>
                    <a:satOff val="31515"/>
                    <a:lumOff val="-30790"/>
                  </a:schemeClr>
                </a:solidFill>
              </a:rPr>
              <a:t>gis:set-world-envelope</a:t>
            </a:r>
            <a:r>
              <a:t> documentation for more information: </a:t>
            </a:r>
          </a:p>
          <a:p>
            <a:pPr lvl="1"/>
            <a:r>
              <a:rPr u="sng">
                <a:hlinkClick r:id="rId2" invalidUrl="" action="" tgtFrame="" tooltip="" history="1" highlightClick="0" endSnd="0"/>
              </a:rPr>
              <a:t>https://ccl.northwestern.edu/netlogo/docs/gis.html#gis:set-world-envelope</a:t>
            </a:r>
            <a:r>
              <a:t>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Importing the data and Creating Agents"/>
          <p:cNvSpPr txBox="1"/>
          <p:nvPr>
            <p:ph type="title"/>
          </p:nvPr>
        </p:nvSpPr>
        <p:spPr>
          <a:prstGeom prst="rect">
            <a:avLst/>
          </a:prstGeom>
        </p:spPr>
        <p:txBody>
          <a:bodyPr/>
          <a:lstStyle/>
          <a:p>
            <a:pPr/>
            <a:r>
              <a:t>Importing the data and Creating Agents</a:t>
            </a:r>
          </a:p>
        </p:txBody>
      </p:sp>
      <p:sp>
        <p:nvSpPr>
          <p:cNvPr id="222" name="The line of code above loads the shapefile (dc.shp) along with the attribute data file (DC.dbf)"/>
          <p:cNvSpPr txBox="1"/>
          <p:nvPr>
            <p:ph type="body" idx="1"/>
          </p:nvPr>
        </p:nvSpPr>
        <p:spPr>
          <a:xfrm>
            <a:off x="1381066" y="5993584"/>
            <a:ext cx="21971001" cy="8256011"/>
          </a:xfrm>
          <a:prstGeom prst="rect">
            <a:avLst/>
          </a:prstGeom>
        </p:spPr>
        <p:txBody>
          <a:bodyPr/>
          <a:lstStyle/>
          <a:p>
            <a:pPr/>
            <a:r>
              <a:t>The line of code above loads the shapefile (dc.shp) along with the attribute data file (DC.dbf)</a:t>
            </a:r>
          </a:p>
        </p:txBody>
      </p:sp>
      <p:sp>
        <p:nvSpPr>
          <p:cNvPr id="223" name="set dc-dataset gis:load-dataset &quot;data/DC.shp&quot;"/>
          <p:cNvSpPr txBox="1"/>
          <p:nvPr/>
        </p:nvSpPr>
        <p:spPr>
          <a:xfrm>
            <a:off x="2308166" y="3681126"/>
            <a:ext cx="20116801" cy="1367353"/>
          </a:xfrm>
          <a:prstGeom prst="rect">
            <a:avLst/>
          </a:prstGeom>
          <a:ln w="3175">
            <a:solidFill>
              <a:srgbClr val="000000"/>
            </a:solidFill>
          </a:ln>
          <a:extLst>
            <a:ext uri="{C572A759-6A51-4108-AA02-DFA0A04FC94B}">
              <ma14:wrappingTextBoxFlag xmlns:ma14="http://schemas.microsoft.com/office/mac/drawingml/2011/main" val="1"/>
            </a:ext>
          </a:extLst>
        </p:spPr>
        <p:txBody>
          <a:bodyPr lIns="0" tIns="0" rIns="0" bIns="0">
            <a:normAutofit fontScale="100000" lnSpcReduction="0"/>
          </a:bodyPr>
          <a:lstStyle/>
          <a:p>
            <a:pPr marL="182879" indent="-182879" algn="l" defTabSz="1828800">
              <a:lnSpc>
                <a:spcPct val="90000"/>
              </a:lnSpc>
              <a:spcBef>
                <a:spcPts val="2400"/>
              </a:spcBef>
              <a:buClr>
                <a:srgbClr val="FFC000"/>
              </a:buClr>
              <a:buSzPct val="100000"/>
              <a:buFont typeface="Calibri"/>
              <a:buChar char=" "/>
              <a:defRPr sz="6400">
                <a:solidFill>
                  <a:srgbClr val="005490"/>
                </a:solidFill>
                <a:latin typeface="Calibri"/>
                <a:ea typeface="Calibri"/>
                <a:cs typeface="Calibri"/>
                <a:sym typeface="Calibri"/>
              </a:defRPr>
            </a:pPr>
            <a:r>
              <a:t>set</a:t>
            </a:r>
            <a:r>
              <a:rPr>
                <a:solidFill>
                  <a:srgbClr val="404040"/>
                </a:solidFill>
              </a:rPr>
              <a:t> dc-dataset </a:t>
            </a:r>
            <a:r>
              <a:rPr>
                <a:solidFill>
                  <a:srgbClr val="7030A0"/>
                </a:solidFill>
              </a:rPr>
              <a:t>gis:load-dataset</a:t>
            </a:r>
            <a:r>
              <a:rPr>
                <a:solidFill>
                  <a:srgbClr val="404040"/>
                </a:solidFill>
              </a:rPr>
              <a:t> </a:t>
            </a:r>
            <a:r>
              <a:rPr>
                <a:solidFill>
                  <a:srgbClr val="FF7070"/>
                </a:solidFill>
              </a:rPr>
              <a:t>"data/DC.shp"</a:t>
            </a:r>
          </a:p>
        </p:txBody>
      </p:sp>
      <p:pic>
        <p:nvPicPr>
          <p:cNvPr id="224" name="image6.png" descr="image6.png"/>
          <p:cNvPicPr>
            <a:picLocks noChangeAspect="1"/>
          </p:cNvPicPr>
          <p:nvPr/>
        </p:nvPicPr>
        <p:blipFill>
          <a:blip r:embed="rId2">
            <a:extLst/>
          </a:blip>
          <a:stretch>
            <a:fillRect/>
          </a:stretch>
        </p:blipFill>
        <p:spPr>
          <a:xfrm>
            <a:off x="4276723" y="8651074"/>
            <a:ext cx="11791951" cy="401955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Copying Attributes to Patches"/>
          <p:cNvSpPr txBox="1"/>
          <p:nvPr>
            <p:ph type="title"/>
          </p:nvPr>
        </p:nvSpPr>
        <p:spPr>
          <a:prstGeom prst="rect">
            <a:avLst/>
          </a:prstGeom>
        </p:spPr>
        <p:txBody>
          <a:bodyPr/>
          <a:lstStyle/>
          <a:p>
            <a:pPr/>
            <a:r>
              <a:t> Copying Attributes to Patches</a:t>
            </a:r>
          </a:p>
        </p:txBody>
      </p:sp>
      <p:sp>
        <p:nvSpPr>
          <p:cNvPr id="227" name="Make one patch represent one polygon (one color) by copy the color attributes to the patch centroid (add this to setup before the end)"/>
          <p:cNvSpPr txBox="1"/>
          <p:nvPr>
            <p:ph type="body" sz="quarter" idx="1"/>
          </p:nvPr>
        </p:nvSpPr>
        <p:spPr>
          <a:xfrm>
            <a:off x="1206500" y="3449356"/>
            <a:ext cx="21971000" cy="3006502"/>
          </a:xfrm>
          <a:prstGeom prst="rect">
            <a:avLst/>
          </a:prstGeom>
        </p:spPr>
        <p:txBody>
          <a:bodyPr/>
          <a:lstStyle/>
          <a:p>
            <a:pPr/>
            <a:r>
              <a:t>Make one patch represent one polygon (one color) by copy the color attributes to the patch centroid (add this to setup before the end)</a:t>
            </a:r>
          </a:p>
        </p:txBody>
      </p:sp>
      <p:sp>
        <p:nvSpPr>
          <p:cNvPr id="228" name="let n 1…"/>
          <p:cNvSpPr txBox="1"/>
          <p:nvPr/>
        </p:nvSpPr>
        <p:spPr>
          <a:xfrm>
            <a:off x="1822930" y="5350757"/>
            <a:ext cx="21656550" cy="763672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82879" indent="-182879" algn="l" defTabSz="1828800">
              <a:lnSpc>
                <a:spcPct val="90000"/>
              </a:lnSpc>
              <a:spcBef>
                <a:spcPts val="2400"/>
              </a:spcBef>
              <a:buClr>
                <a:srgbClr val="FFC000"/>
              </a:buClr>
              <a:buSzPct val="100000"/>
              <a:buFont typeface="Calibri"/>
              <a:buChar char=" "/>
              <a:defRPr sz="4000">
                <a:solidFill>
                  <a:srgbClr val="404040"/>
                </a:solidFill>
                <a:latin typeface="Calibri"/>
                <a:ea typeface="Calibri"/>
                <a:cs typeface="Calibri"/>
                <a:sym typeface="Calibri"/>
              </a:defRPr>
            </a:pPr>
            <a:r>
              <a:rPr>
                <a:solidFill>
                  <a:srgbClr val="0433FF"/>
                </a:solidFill>
              </a:rPr>
              <a:t>let</a:t>
            </a:r>
            <a:r>
              <a:t> n </a:t>
            </a:r>
            <a:r>
              <a:rPr>
                <a:solidFill>
                  <a:srgbClr val="FF2600"/>
                </a:solidFill>
              </a:rPr>
              <a:t>1</a:t>
            </a:r>
          </a:p>
          <a:p>
            <a:pPr marL="182879" indent="-182879" algn="l" defTabSz="1828800">
              <a:lnSpc>
                <a:spcPct val="90000"/>
              </a:lnSpc>
              <a:spcBef>
                <a:spcPts val="2400"/>
              </a:spcBef>
              <a:buClr>
                <a:srgbClr val="FFC000"/>
              </a:buClr>
              <a:buSzPct val="100000"/>
              <a:buFont typeface="Calibri"/>
              <a:buChar char=" "/>
              <a:defRPr sz="4000">
                <a:solidFill>
                  <a:srgbClr val="404040"/>
                </a:solidFill>
                <a:latin typeface="Calibri"/>
                <a:ea typeface="Calibri"/>
                <a:cs typeface="Calibri"/>
                <a:sym typeface="Calibri"/>
              </a:defRPr>
            </a:pPr>
            <a:r>
              <a:t>  </a:t>
            </a:r>
            <a:r>
              <a:rPr>
                <a:solidFill>
                  <a:srgbClr val="0433FF"/>
                </a:solidFill>
              </a:rPr>
              <a:t>foreach</a:t>
            </a:r>
            <a:r>
              <a:t> </a:t>
            </a:r>
            <a:r>
              <a:rPr>
                <a:solidFill>
                  <a:srgbClr val="942192"/>
                </a:solidFill>
              </a:rPr>
              <a:t>gis:feature-list-of</a:t>
            </a:r>
            <a:r>
              <a:t> dc-dataset</a:t>
            </a:r>
          </a:p>
          <a:p>
            <a:pPr marL="182879" indent="-182879" algn="l" defTabSz="1828800">
              <a:lnSpc>
                <a:spcPct val="90000"/>
              </a:lnSpc>
              <a:spcBef>
                <a:spcPts val="2400"/>
              </a:spcBef>
              <a:buClr>
                <a:srgbClr val="FFC000"/>
              </a:buClr>
              <a:buSzPct val="100000"/>
              <a:buFont typeface="Calibri"/>
              <a:buChar char=" "/>
              <a:defRPr sz="4000">
                <a:solidFill>
                  <a:srgbClr val="404040"/>
                </a:solidFill>
                <a:latin typeface="Calibri"/>
                <a:ea typeface="Calibri"/>
                <a:cs typeface="Calibri"/>
                <a:sym typeface="Calibri"/>
              </a:defRPr>
            </a:pPr>
            <a:r>
              <a:t>  [ [?1] -&gt; </a:t>
            </a:r>
            <a:r>
              <a:rPr>
                <a:solidFill>
                  <a:srgbClr val="0433FF"/>
                </a:solidFill>
              </a:rPr>
              <a:t>let</a:t>
            </a:r>
            <a:r>
              <a:t> center-point </a:t>
            </a:r>
            <a:r>
              <a:rPr>
                <a:solidFill>
                  <a:srgbClr val="942192"/>
                </a:solidFill>
              </a:rPr>
              <a:t>gis:location-of gis:centroid-of ?</a:t>
            </a:r>
            <a:r>
              <a:t>1</a:t>
            </a:r>
          </a:p>
          <a:p>
            <a:pPr marL="182879" indent="-182879" algn="l" defTabSz="1828800">
              <a:lnSpc>
                <a:spcPct val="90000"/>
              </a:lnSpc>
              <a:spcBef>
                <a:spcPts val="2400"/>
              </a:spcBef>
              <a:buClr>
                <a:srgbClr val="FFC000"/>
              </a:buClr>
              <a:buSzPct val="100000"/>
              <a:buFont typeface="Calibri"/>
              <a:buChar char=" "/>
              <a:defRPr sz="4000">
                <a:solidFill>
                  <a:srgbClr val="404040"/>
                </a:solidFill>
                <a:latin typeface="Calibri"/>
                <a:ea typeface="Calibri"/>
                <a:cs typeface="Calibri"/>
                <a:sym typeface="Calibri"/>
              </a:defRPr>
            </a:pPr>
            <a:r>
              <a:t>    </a:t>
            </a:r>
            <a:r>
              <a:rPr>
                <a:solidFill>
                  <a:srgbClr val="0433FF"/>
                </a:solidFill>
              </a:rPr>
              <a:t>ask</a:t>
            </a:r>
            <a:r>
              <a:rPr>
                <a:solidFill>
                  <a:srgbClr val="942192"/>
                </a:solidFill>
              </a:rPr>
              <a:t> patch item</a:t>
            </a:r>
            <a:r>
              <a:t> </a:t>
            </a:r>
            <a:r>
              <a:rPr>
                <a:solidFill>
                  <a:srgbClr val="FF2600"/>
                </a:solidFill>
              </a:rPr>
              <a:t>0</a:t>
            </a:r>
            <a:r>
              <a:t> center-point </a:t>
            </a:r>
            <a:r>
              <a:rPr>
                <a:solidFill>
                  <a:srgbClr val="942192"/>
                </a:solidFill>
              </a:rPr>
              <a:t>item</a:t>
            </a:r>
            <a:r>
              <a:t> </a:t>
            </a:r>
            <a:r>
              <a:rPr>
                <a:solidFill>
                  <a:srgbClr val="FF2600"/>
                </a:solidFill>
              </a:rPr>
              <a:t>1</a:t>
            </a:r>
            <a:r>
              <a:t> center-point [</a:t>
            </a:r>
          </a:p>
          <a:p>
            <a:pPr marL="182879" indent="-182879" algn="l" defTabSz="1828800">
              <a:lnSpc>
                <a:spcPct val="90000"/>
              </a:lnSpc>
              <a:spcBef>
                <a:spcPts val="2400"/>
              </a:spcBef>
              <a:buClr>
                <a:srgbClr val="FFC000"/>
              </a:buClr>
              <a:buSzPct val="100000"/>
              <a:buFont typeface="Calibri"/>
              <a:buChar char=" "/>
              <a:defRPr sz="4000">
                <a:solidFill>
                  <a:srgbClr val="404040"/>
                </a:solidFill>
                <a:latin typeface="Calibri"/>
                <a:ea typeface="Calibri"/>
                <a:cs typeface="Calibri"/>
                <a:sym typeface="Calibri"/>
              </a:defRPr>
            </a:pPr>
            <a:r>
              <a:t>      </a:t>
            </a:r>
            <a:r>
              <a:rPr>
                <a:solidFill>
                  <a:srgbClr val="0433FF"/>
                </a:solidFill>
              </a:rPr>
              <a:t>set</a:t>
            </a:r>
            <a:r>
              <a:t> ID n</a:t>
            </a:r>
          </a:p>
          <a:p>
            <a:pPr marL="182879" indent="-182879" algn="l" defTabSz="1828800">
              <a:lnSpc>
                <a:spcPct val="90000"/>
              </a:lnSpc>
              <a:spcBef>
                <a:spcPts val="2400"/>
              </a:spcBef>
              <a:buClr>
                <a:srgbClr val="FFC000"/>
              </a:buClr>
              <a:buSzPct val="100000"/>
              <a:buFont typeface="Calibri"/>
              <a:buChar char=" "/>
              <a:defRPr sz="4000">
                <a:solidFill>
                  <a:srgbClr val="404040"/>
                </a:solidFill>
                <a:latin typeface="Calibri"/>
                <a:ea typeface="Calibri"/>
                <a:cs typeface="Calibri"/>
                <a:sym typeface="Calibri"/>
              </a:defRPr>
            </a:pPr>
            <a:r>
              <a:t>     </a:t>
            </a:r>
            <a:r>
              <a:rPr>
                <a:solidFill>
                  <a:srgbClr val="0433FF"/>
                </a:solidFill>
              </a:rPr>
              <a:t>set</a:t>
            </a:r>
            <a:r>
              <a:t> mycolor </a:t>
            </a:r>
            <a:r>
              <a:rPr>
                <a:solidFill>
                  <a:srgbClr val="942192"/>
                </a:solidFill>
              </a:rPr>
              <a:t>gis:property-value</a:t>
            </a:r>
            <a:r>
              <a:t> ?1 "</a:t>
            </a:r>
            <a:r>
              <a:rPr>
                <a:solidFill>
                  <a:srgbClr val="FF2600"/>
                </a:solidFill>
              </a:rPr>
              <a:t>SOC"</a:t>
            </a:r>
          </a:p>
          <a:p>
            <a:pPr marL="182879" indent="-182879" algn="l" defTabSz="1828800">
              <a:lnSpc>
                <a:spcPct val="90000"/>
              </a:lnSpc>
              <a:spcBef>
                <a:spcPts val="2400"/>
              </a:spcBef>
              <a:buClr>
                <a:srgbClr val="FFC000"/>
              </a:buClr>
              <a:buSzPct val="100000"/>
              <a:buFont typeface="Calibri"/>
              <a:buChar char=" "/>
              <a:defRPr sz="4000">
                <a:solidFill>
                  <a:srgbClr val="404040"/>
                </a:solidFill>
                <a:latin typeface="Calibri"/>
                <a:ea typeface="Calibri"/>
                <a:cs typeface="Calibri"/>
                <a:sym typeface="Calibri"/>
              </a:defRPr>
            </a:pPr>
            <a:r>
              <a:t>     </a:t>
            </a:r>
            <a:r>
              <a:rPr>
                <a:solidFill>
                  <a:srgbClr val="0433FF"/>
                </a:solidFill>
              </a:rPr>
              <a:t> if</a:t>
            </a:r>
            <a:r>
              <a:t> mycolor != </a:t>
            </a:r>
            <a:r>
              <a:rPr>
                <a:solidFill>
                  <a:srgbClr val="FF2600"/>
                </a:solidFill>
              </a:rPr>
              <a:t>"UNOCCUPIED"</a:t>
            </a:r>
            <a:r>
              <a:t> [</a:t>
            </a:r>
            <a:r>
              <a:rPr>
                <a:solidFill>
                  <a:srgbClr val="0433FF"/>
                </a:solidFill>
              </a:rPr>
              <a:t>sprout</a:t>
            </a:r>
            <a:r>
              <a:t> </a:t>
            </a:r>
            <a:r>
              <a:rPr>
                <a:solidFill>
                  <a:srgbClr val="FF2600"/>
                </a:solidFill>
              </a:rPr>
              <a:t>1</a:t>
            </a:r>
            <a:r>
              <a:t> [ </a:t>
            </a:r>
            <a:r>
              <a:rPr>
                <a:solidFill>
                  <a:srgbClr val="0433FF"/>
                </a:solidFill>
              </a:rPr>
              <a:t>ht set</a:t>
            </a:r>
            <a:r>
              <a:t> tcolor [mycolor] </a:t>
            </a:r>
            <a:r>
              <a:rPr>
                <a:solidFill>
                  <a:srgbClr val="942192"/>
                </a:solidFill>
              </a:rPr>
              <a:t>of myself</a:t>
            </a:r>
            <a:r>
              <a:t> setcolor]</a:t>
            </a:r>
          </a:p>
          <a:p>
            <a:pPr marL="182879" indent="-182879" algn="l" defTabSz="1828800">
              <a:lnSpc>
                <a:spcPct val="90000"/>
              </a:lnSpc>
              <a:spcBef>
                <a:spcPts val="2400"/>
              </a:spcBef>
              <a:buClr>
                <a:srgbClr val="FFC000"/>
              </a:buClr>
              <a:buSzPct val="100000"/>
              <a:buFont typeface="Calibri"/>
              <a:buChar char=" "/>
              <a:defRPr sz="4000">
                <a:solidFill>
                  <a:srgbClr val="404040"/>
                </a:solidFill>
                <a:latin typeface="Calibri"/>
                <a:ea typeface="Calibri"/>
                <a:cs typeface="Calibri"/>
                <a:sym typeface="Calibri"/>
              </a:defRPr>
            </a:pPr>
            <a:r>
              <a:t>    ]]</a:t>
            </a:r>
          </a:p>
          <a:p>
            <a:pPr marL="182879" indent="-182879" algn="l" defTabSz="1828800">
              <a:lnSpc>
                <a:spcPct val="90000"/>
              </a:lnSpc>
              <a:spcBef>
                <a:spcPts val="2400"/>
              </a:spcBef>
              <a:buClr>
                <a:srgbClr val="FFC000"/>
              </a:buClr>
              <a:buSzPct val="100000"/>
              <a:buFont typeface="Calibri"/>
              <a:buChar char=" "/>
              <a:defRPr sz="4000">
                <a:solidFill>
                  <a:srgbClr val="404040"/>
                </a:solidFill>
                <a:latin typeface="Calibri"/>
                <a:ea typeface="Calibri"/>
                <a:cs typeface="Calibri"/>
                <a:sym typeface="Calibri"/>
              </a:defRPr>
            </a:pPr>
            <a:r>
              <a:t>    </a:t>
            </a:r>
            <a:r>
              <a:rPr>
                <a:solidFill>
                  <a:srgbClr val="0433FF"/>
                </a:solidFill>
              </a:rPr>
              <a:t>set</a:t>
            </a:r>
            <a:r>
              <a:t> n n + </a:t>
            </a:r>
            <a:r>
              <a:rPr>
                <a:solidFill>
                  <a:srgbClr val="FF2600"/>
                </a:solidFill>
              </a:rPr>
              <a:t>1</a:t>
            </a:r>
            <a:r>
              <a:t>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Setup Color of Patches"/>
          <p:cNvSpPr txBox="1"/>
          <p:nvPr>
            <p:ph type="title"/>
          </p:nvPr>
        </p:nvSpPr>
        <p:spPr>
          <a:prstGeom prst="rect">
            <a:avLst/>
          </a:prstGeom>
        </p:spPr>
        <p:txBody>
          <a:bodyPr/>
          <a:lstStyle/>
          <a:p>
            <a:pPr/>
            <a:r>
              <a:t>Setup Color of Patches</a:t>
            </a:r>
          </a:p>
        </p:txBody>
      </p:sp>
      <p:sp>
        <p:nvSpPr>
          <p:cNvPr id="233" name="to setcolor…"/>
          <p:cNvSpPr txBox="1"/>
          <p:nvPr>
            <p:ph type="body" sz="half" idx="1"/>
          </p:nvPr>
        </p:nvSpPr>
        <p:spPr>
          <a:xfrm>
            <a:off x="2194560" y="4943395"/>
            <a:ext cx="20116801" cy="3829210"/>
          </a:xfrm>
          <a:prstGeom prst="rect">
            <a:avLst/>
          </a:prstGeom>
        </p:spPr>
        <p:txBody>
          <a:bodyPr lIns="0" tIns="0" rIns="0" bIns="0"/>
          <a:lstStyle/>
          <a:p>
            <a:pPr marL="182879" indent="-182879" defTabSz="1828800">
              <a:spcBef>
                <a:spcPts val="2400"/>
              </a:spcBef>
              <a:buClr>
                <a:srgbClr val="FFC000"/>
              </a:buClr>
              <a:buSzPct val="100000"/>
              <a:buFont typeface="Calibri"/>
              <a:buChar char=" "/>
              <a:defRPr sz="4000">
                <a:solidFill>
                  <a:srgbClr val="404040"/>
                </a:solidFill>
                <a:latin typeface="Calibri"/>
                <a:ea typeface="Calibri"/>
                <a:cs typeface="Calibri"/>
                <a:sym typeface="Calibri"/>
              </a:defRPr>
            </a:pPr>
            <a:r>
              <a:rPr>
                <a:solidFill>
                  <a:srgbClr val="007F69"/>
                </a:solidFill>
              </a:rPr>
              <a:t>to</a:t>
            </a:r>
            <a:r>
              <a:t> setcolor</a:t>
            </a:r>
          </a:p>
          <a:p>
            <a:pPr marL="182879" indent="-182879" defTabSz="1828800">
              <a:spcBef>
                <a:spcPts val="2400"/>
              </a:spcBef>
              <a:buClr>
                <a:srgbClr val="FFC000"/>
              </a:buClr>
              <a:buSzPct val="100000"/>
              <a:buFont typeface="Calibri"/>
              <a:buChar char=" "/>
              <a:defRPr sz="4000">
                <a:solidFill>
                  <a:srgbClr val="404040"/>
                </a:solidFill>
                <a:latin typeface="Calibri"/>
                <a:ea typeface="Calibri"/>
                <a:cs typeface="Calibri"/>
                <a:sym typeface="Calibri"/>
              </a:defRPr>
            </a:pPr>
            <a:r>
              <a:t>  </a:t>
            </a:r>
            <a:r>
              <a:rPr>
                <a:solidFill>
                  <a:srgbClr val="0433FF"/>
                </a:solidFill>
              </a:rPr>
              <a:t>if</a:t>
            </a:r>
            <a:r>
              <a:t> tcolor = </a:t>
            </a:r>
            <a:r>
              <a:rPr>
                <a:solidFill>
                  <a:srgbClr val="FF2600"/>
                </a:solidFill>
              </a:rPr>
              <a:t>"RED" </a:t>
            </a:r>
            <a:r>
              <a:t>[</a:t>
            </a:r>
            <a:r>
              <a:rPr>
                <a:solidFill>
                  <a:srgbClr val="0433FF"/>
                </a:solidFill>
              </a:rPr>
              <a:t>set</a:t>
            </a:r>
            <a:r>
              <a:t> </a:t>
            </a:r>
            <a:r>
              <a:rPr>
                <a:solidFill>
                  <a:srgbClr val="942192"/>
                </a:solidFill>
              </a:rPr>
              <a:t>color</a:t>
            </a:r>
            <a:r>
              <a:t> </a:t>
            </a:r>
            <a:r>
              <a:rPr>
                <a:solidFill>
                  <a:srgbClr val="FF2600"/>
                </a:solidFill>
              </a:rPr>
              <a:t>red</a:t>
            </a:r>
            <a:r>
              <a:t>]</a:t>
            </a:r>
          </a:p>
          <a:p>
            <a:pPr marL="182879" indent="-182879" defTabSz="1828800">
              <a:spcBef>
                <a:spcPts val="2400"/>
              </a:spcBef>
              <a:buClr>
                <a:srgbClr val="FFC000"/>
              </a:buClr>
              <a:buSzPct val="100000"/>
              <a:buFont typeface="Calibri"/>
              <a:buChar char=" "/>
              <a:defRPr sz="4000">
                <a:solidFill>
                  <a:srgbClr val="404040"/>
                </a:solidFill>
                <a:latin typeface="Calibri"/>
                <a:ea typeface="Calibri"/>
                <a:cs typeface="Calibri"/>
                <a:sym typeface="Calibri"/>
              </a:defRPr>
            </a:pPr>
            <a:r>
              <a:rPr>
                <a:solidFill>
                  <a:srgbClr val="0433FF"/>
                </a:solidFill>
              </a:rPr>
              <a:t>  if</a:t>
            </a:r>
            <a:r>
              <a:t> tcolor = "</a:t>
            </a:r>
            <a:r>
              <a:rPr>
                <a:solidFill>
                  <a:srgbClr val="FF2600"/>
                </a:solidFill>
              </a:rPr>
              <a:t>BLUE"</a:t>
            </a:r>
            <a:r>
              <a:t> [</a:t>
            </a:r>
            <a:r>
              <a:rPr>
                <a:solidFill>
                  <a:srgbClr val="0433FF"/>
                </a:solidFill>
              </a:rPr>
              <a:t>set</a:t>
            </a:r>
            <a:r>
              <a:t> </a:t>
            </a:r>
            <a:r>
              <a:rPr>
                <a:solidFill>
                  <a:srgbClr val="942192"/>
                </a:solidFill>
              </a:rPr>
              <a:t>color</a:t>
            </a:r>
            <a:r>
              <a:t> </a:t>
            </a:r>
            <a:r>
              <a:rPr>
                <a:solidFill>
                  <a:srgbClr val="FF2600"/>
                </a:solidFill>
              </a:rPr>
              <a:t>blue</a:t>
            </a:r>
            <a:r>
              <a:t>]</a:t>
            </a:r>
          </a:p>
          <a:p>
            <a:pPr marL="182879" indent="-182879" defTabSz="1828800">
              <a:spcBef>
                <a:spcPts val="2400"/>
              </a:spcBef>
              <a:buClr>
                <a:srgbClr val="FFC000"/>
              </a:buClr>
              <a:buSzPct val="100000"/>
              <a:buFont typeface="Calibri"/>
              <a:buChar char=" "/>
              <a:defRPr sz="4000">
                <a:solidFill>
                  <a:srgbClr val="007F69"/>
                </a:solidFill>
                <a:latin typeface="Calibri"/>
                <a:ea typeface="Calibri"/>
                <a:cs typeface="Calibri"/>
                <a:sym typeface="Calibri"/>
              </a:defRPr>
            </a:pPr>
            <a:r>
              <a:t>end</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So far we have:"/>
          <p:cNvSpPr txBox="1"/>
          <p:nvPr>
            <p:ph type="title"/>
          </p:nvPr>
        </p:nvSpPr>
        <p:spPr>
          <a:prstGeom prst="rect">
            <a:avLst/>
          </a:prstGeom>
        </p:spPr>
        <p:txBody>
          <a:bodyPr/>
          <a:lstStyle/>
          <a:p>
            <a:pPr/>
            <a:r>
              <a:t>So far we have:</a:t>
            </a:r>
          </a:p>
        </p:txBody>
      </p:sp>
      <p:sp>
        <p:nvSpPr>
          <p:cNvPr id="236" name="Slide Subtitle"/>
          <p:cNvSpPr txBox="1"/>
          <p:nvPr>
            <p:ph type="body" idx="21"/>
          </p:nvPr>
        </p:nvSpPr>
        <p:spPr>
          <a:prstGeom prst="rect">
            <a:avLst/>
          </a:prstGeom>
        </p:spPr>
        <p:txBody>
          <a:bodyPr/>
          <a:lstStyle/>
          <a:p>
            <a:pPr/>
          </a:p>
        </p:txBody>
      </p:sp>
      <p:sp>
        <p:nvSpPr>
          <p:cNvPr id="237" name="Set the bounding rectangle to shape envelope of the GIS space…"/>
          <p:cNvSpPr txBox="1"/>
          <p:nvPr>
            <p:ph type="body" idx="1"/>
          </p:nvPr>
        </p:nvSpPr>
        <p:spPr>
          <a:prstGeom prst="rect">
            <a:avLst/>
          </a:prstGeom>
        </p:spPr>
        <p:txBody>
          <a:bodyPr/>
          <a:lstStyle/>
          <a:p>
            <a:pPr/>
            <a:r>
              <a:t>Set the bounding rectangle to shape envelope of the GIS space</a:t>
            </a:r>
          </a:p>
          <a:p>
            <a:pPr/>
            <a:r>
              <a:t>Color the polygons with either red or blue or grey  and borderline of 2 points</a:t>
            </a:r>
          </a:p>
          <a:p>
            <a:pPr/>
            <a:r>
              <a:t>Go back to Interface and add a set up button</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Interface Objects"/>
          <p:cNvSpPr txBox="1"/>
          <p:nvPr>
            <p:ph type="title"/>
          </p:nvPr>
        </p:nvSpPr>
        <p:spPr>
          <a:prstGeom prst="rect">
            <a:avLst/>
          </a:prstGeom>
        </p:spPr>
        <p:txBody>
          <a:bodyPr/>
          <a:lstStyle/>
          <a:p>
            <a:pPr/>
            <a:r>
              <a:t>Interface Objects</a:t>
            </a:r>
          </a:p>
        </p:txBody>
      </p:sp>
      <p:sp>
        <p:nvSpPr>
          <p:cNvPr id="240" name="Add some user interface control objects…"/>
          <p:cNvSpPr txBox="1"/>
          <p:nvPr>
            <p:ph type="body" sz="half" idx="1"/>
          </p:nvPr>
        </p:nvSpPr>
        <p:spPr>
          <a:xfrm>
            <a:off x="1206500" y="4248504"/>
            <a:ext cx="13004800" cy="8256012"/>
          </a:xfrm>
          <a:prstGeom prst="rect">
            <a:avLst/>
          </a:prstGeom>
        </p:spPr>
        <p:txBody>
          <a:bodyPr/>
          <a:lstStyle/>
          <a:p>
            <a:pPr/>
            <a:r>
              <a:t>Add some </a:t>
            </a:r>
            <a:r>
              <a:rPr>
                <a:solidFill>
                  <a:schemeClr val="accent3">
                    <a:hueOff val="914338"/>
                    <a:satOff val="31515"/>
                    <a:lumOff val="-30790"/>
                  </a:schemeClr>
                </a:solidFill>
              </a:rPr>
              <a:t>user interface</a:t>
            </a:r>
            <a:r>
              <a:t> control objects</a:t>
            </a:r>
          </a:p>
          <a:p>
            <a:pPr lvl="1"/>
            <a:r>
              <a:t>To improve the usability, we'll add some interface control objects to the Interface tab.  </a:t>
            </a:r>
          </a:p>
          <a:p>
            <a:pPr lvl="1"/>
            <a:r>
              <a:t>Click on the Interface tab, and click on the pulldown selector labeled "</a:t>
            </a:r>
            <a:r>
              <a:rPr>
                <a:solidFill>
                  <a:schemeClr val="accent3">
                    <a:hueOff val="914338"/>
                    <a:satOff val="31515"/>
                    <a:lumOff val="-30790"/>
                  </a:schemeClr>
                </a:solidFill>
              </a:rPr>
              <a:t>button</a:t>
            </a:r>
            <a:r>
              <a:t>".  Highlight the "</a:t>
            </a:r>
            <a:r>
              <a:rPr>
                <a:solidFill>
                  <a:schemeClr val="accent3">
                    <a:hueOff val="914338"/>
                    <a:satOff val="31515"/>
                    <a:lumOff val="-30790"/>
                  </a:schemeClr>
                </a:solidFill>
              </a:rPr>
              <a:t>button</a:t>
            </a:r>
            <a:r>
              <a:t>" type as shown to the right.</a:t>
            </a:r>
          </a:p>
        </p:txBody>
      </p:sp>
      <p:pic>
        <p:nvPicPr>
          <p:cNvPr id="241" name="Screen Shot 2021-03-04 at 9.34.07 AM.png" descr="Screen Shot 2021-03-04 at 9.34.07 AM.png"/>
          <p:cNvPicPr>
            <a:picLocks noChangeAspect="1"/>
          </p:cNvPicPr>
          <p:nvPr/>
        </p:nvPicPr>
        <p:blipFill>
          <a:blip r:embed="rId2">
            <a:extLst/>
          </a:blip>
          <a:stretch>
            <a:fillRect/>
          </a:stretch>
        </p:blipFill>
        <p:spPr>
          <a:xfrm>
            <a:off x="16398775" y="4641850"/>
            <a:ext cx="6444351" cy="6904660"/>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Interface Objects"/>
          <p:cNvSpPr txBox="1"/>
          <p:nvPr>
            <p:ph type="title"/>
          </p:nvPr>
        </p:nvSpPr>
        <p:spPr>
          <a:prstGeom prst="rect">
            <a:avLst/>
          </a:prstGeom>
        </p:spPr>
        <p:txBody>
          <a:bodyPr/>
          <a:lstStyle/>
          <a:p>
            <a:pPr/>
            <a:r>
              <a:t>Interface Objects</a:t>
            </a:r>
          </a:p>
        </p:txBody>
      </p:sp>
      <p:sp>
        <p:nvSpPr>
          <p:cNvPr id="244" name="In the &quot;Commands&quot; field of the dialog box, type &quot;setup&quot;.  In the &quot;Display name&quot; field, type &quot;Setup&quot;.  Your dialog box should now look like this.…"/>
          <p:cNvSpPr txBox="1"/>
          <p:nvPr>
            <p:ph type="body" sz="half" idx="1"/>
          </p:nvPr>
        </p:nvSpPr>
        <p:spPr>
          <a:xfrm>
            <a:off x="2628900" y="4680304"/>
            <a:ext cx="8354021" cy="8256012"/>
          </a:xfrm>
          <a:prstGeom prst="rect">
            <a:avLst/>
          </a:prstGeom>
        </p:spPr>
        <p:txBody>
          <a:bodyPr/>
          <a:lstStyle/>
          <a:p>
            <a:pPr marL="579119" indent="-579119" defTabSz="2316421">
              <a:spcBef>
                <a:spcPts val="4200"/>
              </a:spcBef>
              <a:defRPr sz="4560"/>
            </a:pPr>
            <a:r>
              <a:t>In the "Commands" field of the dialog box, type "</a:t>
            </a:r>
            <a:r>
              <a:rPr>
                <a:solidFill>
                  <a:schemeClr val="accent3">
                    <a:hueOff val="914338"/>
                    <a:satOff val="31515"/>
                    <a:lumOff val="-30790"/>
                  </a:schemeClr>
                </a:solidFill>
              </a:rPr>
              <a:t>setup</a:t>
            </a:r>
            <a:r>
              <a:t>".  In the "Display name" field, type "</a:t>
            </a:r>
            <a:r>
              <a:rPr>
                <a:solidFill>
                  <a:schemeClr val="accent3">
                    <a:hueOff val="914338"/>
                    <a:satOff val="31515"/>
                    <a:lumOff val="-30790"/>
                  </a:schemeClr>
                </a:solidFill>
              </a:rPr>
              <a:t>Setup</a:t>
            </a:r>
            <a:r>
              <a:t>".  Your dialog box should now look like this.</a:t>
            </a:r>
          </a:p>
          <a:p>
            <a:pPr marL="579119" indent="-579119" defTabSz="2316421">
              <a:spcBef>
                <a:spcPts val="4200"/>
              </a:spcBef>
              <a:defRPr sz="4560"/>
            </a:pPr>
            <a:r>
              <a:t>Press OK, and the dialog box will close.  To reposition your button, place the cursor on the button, Right-click, and choose "select".  You may now reposition the button on the screen.</a:t>
            </a:r>
          </a:p>
        </p:txBody>
      </p:sp>
      <p:pic>
        <p:nvPicPr>
          <p:cNvPr id="245" name="Screen Shot 2021-03-04 at 9.36.54 AM.png" descr="Screen Shot 2021-03-04 at 9.36.54 AM.png"/>
          <p:cNvPicPr>
            <a:picLocks noChangeAspect="1"/>
          </p:cNvPicPr>
          <p:nvPr/>
        </p:nvPicPr>
        <p:blipFill>
          <a:blip r:embed="rId3">
            <a:extLst/>
          </a:blip>
          <a:stretch>
            <a:fillRect/>
          </a:stretch>
        </p:blipFill>
        <p:spPr>
          <a:xfrm>
            <a:off x="14625538" y="2971303"/>
            <a:ext cx="7332987" cy="8595044"/>
          </a:xfrm>
          <a:prstGeom prst="rect">
            <a:avLst/>
          </a:prstGeom>
          <a:ln w="12700">
            <a:miter lim="400000"/>
          </a:ln>
        </p:spPr>
      </p:pic>
      <p:sp>
        <p:nvSpPr>
          <p:cNvPr id="246" name="Arrow"/>
          <p:cNvSpPr/>
          <p:nvPr/>
        </p:nvSpPr>
        <p:spPr>
          <a:xfrm>
            <a:off x="11379200" y="6908800"/>
            <a:ext cx="3614837" cy="1270000"/>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Draw Vector Data"/>
          <p:cNvSpPr txBox="1"/>
          <p:nvPr>
            <p:ph type="title"/>
          </p:nvPr>
        </p:nvSpPr>
        <p:spPr>
          <a:prstGeom prst="rect">
            <a:avLst/>
          </a:prstGeom>
        </p:spPr>
        <p:txBody>
          <a:bodyPr/>
          <a:lstStyle/>
          <a:p>
            <a:pPr/>
            <a:r>
              <a:t>Draw Vector Data </a:t>
            </a:r>
          </a:p>
        </p:txBody>
      </p:sp>
      <p:sp>
        <p:nvSpPr>
          <p:cNvPr id="251" name="Slide Subtitle"/>
          <p:cNvSpPr txBox="1"/>
          <p:nvPr>
            <p:ph type="body" idx="21"/>
          </p:nvPr>
        </p:nvSpPr>
        <p:spPr>
          <a:prstGeom prst="rect">
            <a:avLst/>
          </a:prstGeom>
        </p:spPr>
        <p:txBody>
          <a:bodyPr/>
          <a:lstStyle/>
          <a:p>
            <a:pPr/>
          </a:p>
        </p:txBody>
      </p:sp>
      <p:pic>
        <p:nvPicPr>
          <p:cNvPr id="252" name="Screen Shot 2017-11-15 at 3.25.26 PM.png" descr="Screen Shot 2017-11-15 at 3.25.26 PM.png"/>
          <p:cNvPicPr>
            <a:picLocks noChangeAspect="1"/>
          </p:cNvPicPr>
          <p:nvPr/>
        </p:nvPicPr>
        <p:blipFill>
          <a:blip r:embed="rId2">
            <a:extLst/>
          </a:blip>
          <a:stretch>
            <a:fillRect/>
          </a:stretch>
        </p:blipFill>
        <p:spPr>
          <a:xfrm>
            <a:off x="5123996" y="4086107"/>
            <a:ext cx="11467284" cy="861945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Why is Space Important?"/>
          <p:cNvSpPr txBox="1"/>
          <p:nvPr>
            <p:ph type="title"/>
          </p:nvPr>
        </p:nvSpPr>
        <p:spPr>
          <a:prstGeom prst="rect">
            <a:avLst/>
          </a:prstGeom>
        </p:spPr>
        <p:txBody>
          <a:bodyPr/>
          <a:lstStyle/>
          <a:p>
            <a:pPr/>
            <a:r>
              <a:t>Why is Space Important?</a:t>
            </a:r>
          </a:p>
        </p:txBody>
      </p:sp>
      <p:sp>
        <p:nvSpPr>
          <p:cNvPr id="175" name="Space matters: our perception of the World is naturally spatial.…"/>
          <p:cNvSpPr txBox="1"/>
          <p:nvPr>
            <p:ph type="body" sz="half" idx="1"/>
          </p:nvPr>
        </p:nvSpPr>
        <p:spPr>
          <a:xfrm>
            <a:off x="1206500" y="4248504"/>
            <a:ext cx="10121316" cy="8256012"/>
          </a:xfrm>
          <a:prstGeom prst="rect">
            <a:avLst/>
          </a:prstGeom>
        </p:spPr>
        <p:txBody>
          <a:bodyPr/>
          <a:lstStyle/>
          <a:p>
            <a:pPr/>
            <a:r>
              <a:rPr>
                <a:solidFill>
                  <a:schemeClr val="accent3">
                    <a:hueOff val="914338"/>
                    <a:satOff val="31515"/>
                    <a:lumOff val="-30790"/>
                  </a:schemeClr>
                </a:solidFill>
              </a:rPr>
              <a:t>Space matters</a:t>
            </a:r>
            <a:r>
              <a:t>: our perception of the World is naturally spatial.</a:t>
            </a:r>
          </a:p>
          <a:p>
            <a:pPr/>
            <a:r>
              <a:t>GIS allows us to link a place and often a time to  agents behaviors within a model</a:t>
            </a:r>
          </a:p>
          <a:p>
            <a:pPr/>
            <a:r>
              <a:t>There are many examples of how agents and their aggregations interact and change in space and time</a:t>
            </a:r>
          </a:p>
        </p:txBody>
      </p:sp>
      <p:pic>
        <p:nvPicPr>
          <p:cNvPr id="176" name="Figure5_9_7.png" descr="Figure5_9_7.png"/>
          <p:cNvPicPr>
            <a:picLocks noChangeAspect="1"/>
          </p:cNvPicPr>
          <p:nvPr/>
        </p:nvPicPr>
        <p:blipFill>
          <a:blip r:embed="rId2">
            <a:extLst/>
          </a:blip>
          <a:stretch>
            <a:fillRect/>
          </a:stretch>
        </p:blipFill>
        <p:spPr>
          <a:xfrm>
            <a:off x="11862136" y="3115474"/>
            <a:ext cx="12077913" cy="9230174"/>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Set the Neighbors for Each Patch (in setup)"/>
          <p:cNvSpPr txBox="1"/>
          <p:nvPr>
            <p:ph type="title"/>
          </p:nvPr>
        </p:nvSpPr>
        <p:spPr>
          <a:prstGeom prst="rect">
            <a:avLst/>
          </a:prstGeom>
        </p:spPr>
        <p:txBody>
          <a:bodyPr/>
          <a:lstStyle/>
          <a:p>
            <a:pPr/>
            <a:r>
              <a:t>Set the Neighbors for Each Patch (in setup)</a:t>
            </a:r>
          </a:p>
        </p:txBody>
      </p:sp>
      <p:sp>
        <p:nvSpPr>
          <p:cNvPr id="255" name="Slide Subtitle"/>
          <p:cNvSpPr txBox="1"/>
          <p:nvPr>
            <p:ph type="body" idx="21"/>
          </p:nvPr>
        </p:nvSpPr>
        <p:spPr>
          <a:prstGeom prst="rect">
            <a:avLst/>
          </a:prstGeom>
        </p:spPr>
        <p:txBody>
          <a:bodyPr/>
          <a:lstStyle/>
          <a:p>
            <a:pPr/>
          </a:p>
        </p:txBody>
      </p:sp>
      <p:sp>
        <p:nvSpPr>
          <p:cNvPr id="256" name="We have data about polygons with coinciding edges.…"/>
          <p:cNvSpPr txBox="1"/>
          <p:nvPr>
            <p:ph type="body" sz="quarter" idx="1"/>
          </p:nvPr>
        </p:nvSpPr>
        <p:spPr>
          <a:xfrm>
            <a:off x="1206500" y="4248504"/>
            <a:ext cx="21971000" cy="2607820"/>
          </a:xfrm>
          <a:prstGeom prst="rect">
            <a:avLst/>
          </a:prstGeom>
        </p:spPr>
        <p:txBody>
          <a:bodyPr/>
          <a:lstStyle/>
          <a:p>
            <a:pPr marL="481584" indent="-481584" defTabSz="1926287">
              <a:spcBef>
                <a:spcPts val="3500"/>
              </a:spcBef>
              <a:defRPr sz="3792"/>
            </a:pPr>
            <a:r>
              <a:t>We have data about polygons with coinciding edges.</a:t>
            </a:r>
          </a:p>
          <a:p>
            <a:pPr marL="481584" indent="-481584" defTabSz="1926287">
              <a:spcBef>
                <a:spcPts val="3500"/>
              </a:spcBef>
              <a:defRPr sz="3792"/>
            </a:pPr>
            <a:r>
              <a:t>Polygon 1 has 3, 5, 6, 62, 81, 82 and 91 as neighbor</a:t>
            </a:r>
          </a:p>
          <a:p>
            <a:pPr marL="481584" indent="-481584" defTabSz="1926287">
              <a:spcBef>
                <a:spcPts val="3500"/>
              </a:spcBef>
              <a:defRPr sz="3792"/>
            </a:pPr>
            <a:r>
              <a:t>Load this from neighbors.txt</a:t>
            </a:r>
          </a:p>
        </p:txBody>
      </p:sp>
      <p:pic>
        <p:nvPicPr>
          <p:cNvPr id="257" name="image8.png" descr="image8.png"/>
          <p:cNvPicPr>
            <a:picLocks noChangeAspect="1"/>
          </p:cNvPicPr>
          <p:nvPr/>
        </p:nvPicPr>
        <p:blipFill>
          <a:blip r:embed="rId2">
            <a:extLst/>
          </a:blip>
          <a:stretch>
            <a:fillRect/>
          </a:stretch>
        </p:blipFill>
        <p:spPr>
          <a:xfrm>
            <a:off x="19326677" y="4322796"/>
            <a:ext cx="3054723" cy="9201725"/>
          </a:xfrm>
          <a:prstGeom prst="rect">
            <a:avLst/>
          </a:prstGeom>
          <a:ln w="12700">
            <a:miter lim="400000"/>
          </a:ln>
        </p:spPr>
      </p:pic>
      <p:grpSp>
        <p:nvGrpSpPr>
          <p:cNvPr id="260" name="Group"/>
          <p:cNvGrpSpPr/>
          <p:nvPr/>
        </p:nvGrpSpPr>
        <p:grpSpPr>
          <a:xfrm>
            <a:off x="1660107" y="7140136"/>
            <a:ext cx="16697580" cy="6095631"/>
            <a:chOff x="0" y="0"/>
            <a:chExt cx="16697579" cy="6095629"/>
          </a:xfrm>
        </p:grpSpPr>
        <p:sp>
          <p:nvSpPr>
            <p:cNvPr id="258" name="Rectangle"/>
            <p:cNvSpPr/>
            <p:nvPr/>
          </p:nvSpPr>
          <p:spPr>
            <a:xfrm>
              <a:off x="-1" y="-1"/>
              <a:ext cx="16697580" cy="5892146"/>
            </a:xfrm>
            <a:prstGeom prst="rect">
              <a:avLst/>
            </a:prstGeom>
            <a:noFill/>
            <a:ln w="3175" cap="flat">
              <a:solidFill>
                <a:srgbClr val="000000"/>
              </a:solidFill>
              <a:prstDash val="solid"/>
              <a:round/>
            </a:ln>
            <a:effectLst/>
          </p:spPr>
          <p:txBody>
            <a:bodyPr wrap="square" lIns="91439" tIns="91439" rIns="91439" bIns="91439" numCol="1" anchor="t">
              <a:noAutofit/>
            </a:bodyPr>
            <a:lstStyle/>
            <a:p>
              <a:pPr algn="l" defTabSz="1828800">
                <a:spcBef>
                  <a:spcPts val="2400"/>
                </a:spcBef>
                <a:defRPr sz="4000">
                  <a:solidFill>
                    <a:srgbClr val="404040"/>
                  </a:solidFill>
                  <a:latin typeface="Calibri"/>
                  <a:ea typeface="Calibri"/>
                  <a:cs typeface="Calibri"/>
                  <a:sym typeface="Calibri"/>
                </a:defRPr>
              </a:pPr>
            </a:p>
          </p:txBody>
        </p:sp>
        <p:sp>
          <p:nvSpPr>
            <p:cNvPr id="259" name="ask patches with [ID &gt; 0] [ set myneighbors n-of 0 patches ;;empty agentset…"/>
            <p:cNvSpPr txBox="1"/>
            <p:nvPr/>
          </p:nvSpPr>
          <p:spPr>
            <a:xfrm>
              <a:off x="-1" y="-1"/>
              <a:ext cx="16697580" cy="60956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p>
              <a:pPr algn="l" defTabSz="1828800">
                <a:spcBef>
                  <a:spcPts val="400"/>
                </a:spcBef>
                <a:defRPr sz="2600">
                  <a:solidFill>
                    <a:srgbClr val="000000"/>
                  </a:solidFill>
                  <a:latin typeface="Calibri"/>
                  <a:ea typeface="Calibri"/>
                  <a:cs typeface="Calibri"/>
                  <a:sym typeface="Calibri"/>
                </a:defRPr>
              </a:pPr>
              <a:r>
                <a:rPr>
                  <a:solidFill>
                    <a:srgbClr val="0433FF"/>
                  </a:solidFill>
                </a:rPr>
                <a:t>ask</a:t>
              </a:r>
              <a:r>
                <a:t> </a:t>
              </a:r>
              <a:r>
                <a:rPr>
                  <a:solidFill>
                    <a:srgbClr val="942192"/>
                  </a:solidFill>
                </a:rPr>
                <a:t>patches with</a:t>
              </a:r>
              <a:r>
                <a:t> [ID</a:t>
              </a:r>
              <a:r>
                <a:rPr>
                  <a:solidFill>
                    <a:srgbClr val="942192"/>
                  </a:solidFill>
                </a:rPr>
                <a:t> &gt;</a:t>
              </a:r>
              <a:r>
                <a:t> </a:t>
              </a:r>
              <a:r>
                <a:rPr>
                  <a:solidFill>
                    <a:srgbClr val="FF2600"/>
                  </a:solidFill>
                </a:rPr>
                <a:t>0</a:t>
              </a:r>
              <a:r>
                <a:t>] [ </a:t>
              </a:r>
              <a:r>
                <a:rPr>
                  <a:solidFill>
                    <a:srgbClr val="0433FF"/>
                  </a:solidFill>
                </a:rPr>
                <a:t>set</a:t>
              </a:r>
              <a:r>
                <a:t> myneighbors </a:t>
              </a:r>
              <a:r>
                <a:rPr>
                  <a:solidFill>
                    <a:srgbClr val="942192"/>
                  </a:solidFill>
                </a:rPr>
                <a:t>n-of</a:t>
              </a:r>
              <a:r>
                <a:t> </a:t>
              </a:r>
              <a:r>
                <a:rPr>
                  <a:solidFill>
                    <a:srgbClr val="FF2600"/>
                  </a:solidFill>
                </a:rPr>
                <a:t>0</a:t>
              </a:r>
              <a:r>
                <a:t> </a:t>
              </a:r>
              <a:r>
                <a:rPr>
                  <a:solidFill>
                    <a:srgbClr val="942192"/>
                  </a:solidFill>
                </a:rPr>
                <a:t>patches</a:t>
              </a:r>
              <a:r>
                <a:t> ;;empty agentset</a:t>
              </a:r>
            </a:p>
            <a:p>
              <a:pPr algn="l" defTabSz="1828800">
                <a:spcBef>
                  <a:spcPts val="400"/>
                </a:spcBef>
                <a:defRPr sz="2600">
                  <a:solidFill>
                    <a:srgbClr val="000000"/>
                  </a:solidFill>
                  <a:latin typeface="Calibri"/>
                  <a:ea typeface="Calibri"/>
                  <a:cs typeface="Calibri"/>
                  <a:sym typeface="Calibri"/>
                </a:defRPr>
              </a:pPr>
              <a:r>
                <a:t>  ]</a:t>
              </a:r>
            </a:p>
            <a:p>
              <a:pPr algn="l" defTabSz="1828800">
                <a:spcBef>
                  <a:spcPts val="400"/>
                </a:spcBef>
                <a:defRPr sz="2600">
                  <a:solidFill>
                    <a:srgbClr val="000000"/>
                  </a:solidFill>
                  <a:latin typeface="Calibri"/>
                  <a:ea typeface="Calibri"/>
                  <a:cs typeface="Calibri"/>
                  <a:sym typeface="Calibri"/>
                </a:defRPr>
              </a:pPr>
            </a:p>
            <a:p>
              <a:pPr algn="l" defTabSz="1828800">
                <a:spcBef>
                  <a:spcPts val="400"/>
                </a:spcBef>
                <a:defRPr sz="2600">
                  <a:solidFill>
                    <a:srgbClr val="000000"/>
                  </a:solidFill>
                  <a:latin typeface="Calibri"/>
                  <a:ea typeface="Calibri"/>
                  <a:cs typeface="Calibri"/>
                  <a:sym typeface="Calibri"/>
                </a:defRPr>
              </a:pPr>
              <a:r>
                <a:t>  ;;find neighbors using a txt file produced by ArcGIS Polygon Neighbors. Please read NETLOGO FEATURES in info tab for more information.</a:t>
              </a:r>
            </a:p>
            <a:p>
              <a:pPr algn="l" defTabSz="1828800">
                <a:spcBef>
                  <a:spcPts val="400"/>
                </a:spcBef>
                <a:defRPr sz="2600">
                  <a:solidFill>
                    <a:srgbClr val="000000"/>
                  </a:solidFill>
                  <a:latin typeface="Calibri"/>
                  <a:ea typeface="Calibri"/>
                  <a:cs typeface="Calibri"/>
                  <a:sym typeface="Calibri"/>
                </a:defRPr>
              </a:pPr>
              <a:r>
                <a:t>  </a:t>
              </a:r>
              <a:r>
                <a:rPr>
                  <a:solidFill>
                    <a:srgbClr val="0433FF"/>
                  </a:solidFill>
                </a:rPr>
                <a:t>file-close</a:t>
              </a:r>
              <a:endParaRPr>
                <a:solidFill>
                  <a:srgbClr val="0433FF"/>
                </a:solidFill>
              </a:endParaRPr>
            </a:p>
            <a:p>
              <a:pPr algn="l" defTabSz="1828800">
                <a:spcBef>
                  <a:spcPts val="400"/>
                </a:spcBef>
                <a:defRPr sz="2600">
                  <a:solidFill>
                    <a:srgbClr val="000000"/>
                  </a:solidFill>
                  <a:latin typeface="Calibri"/>
                  <a:ea typeface="Calibri"/>
                  <a:cs typeface="Calibri"/>
                  <a:sym typeface="Calibri"/>
                </a:defRPr>
              </a:pPr>
              <a:r>
                <a:rPr>
                  <a:solidFill>
                    <a:srgbClr val="0433FF"/>
                  </a:solidFill>
                </a:rPr>
                <a:t>  file-open</a:t>
              </a:r>
              <a:r>
                <a:t> </a:t>
              </a:r>
              <a:r>
                <a:rPr>
                  <a:solidFill>
                    <a:srgbClr val="FF2600"/>
                  </a:solidFill>
                </a:rPr>
                <a:t>"data/neighbors.txt"</a:t>
              </a:r>
            </a:p>
            <a:p>
              <a:pPr algn="l" defTabSz="1828800">
                <a:spcBef>
                  <a:spcPts val="400"/>
                </a:spcBef>
                <a:defRPr sz="2600">
                  <a:solidFill>
                    <a:srgbClr val="000000"/>
                  </a:solidFill>
                  <a:latin typeface="Calibri"/>
                  <a:ea typeface="Calibri"/>
                  <a:cs typeface="Calibri"/>
                  <a:sym typeface="Calibri"/>
                </a:defRPr>
              </a:pPr>
            </a:p>
            <a:p>
              <a:pPr algn="l" defTabSz="1828800">
                <a:spcBef>
                  <a:spcPts val="400"/>
                </a:spcBef>
                <a:defRPr sz="2600">
                  <a:solidFill>
                    <a:srgbClr val="000000"/>
                  </a:solidFill>
                  <a:latin typeface="Calibri"/>
                  <a:ea typeface="Calibri"/>
                  <a:cs typeface="Calibri"/>
                  <a:sym typeface="Calibri"/>
                </a:defRPr>
              </a:pPr>
              <a:r>
                <a:t>  </a:t>
              </a:r>
              <a:r>
                <a:rPr>
                  <a:solidFill>
                    <a:srgbClr val="0433FF"/>
                  </a:solidFill>
                </a:rPr>
                <a:t>while</a:t>
              </a:r>
              <a:r>
                <a:t> [</a:t>
              </a:r>
              <a:r>
                <a:rPr>
                  <a:solidFill>
                    <a:srgbClr val="942192"/>
                  </a:solidFill>
                </a:rPr>
                <a:t>not file-at-end?</a:t>
              </a:r>
              <a:r>
                <a:t>] [</a:t>
              </a:r>
            </a:p>
            <a:p>
              <a:pPr algn="l" defTabSz="1828800">
                <a:spcBef>
                  <a:spcPts val="400"/>
                </a:spcBef>
                <a:defRPr sz="2600">
                  <a:solidFill>
                    <a:srgbClr val="000000"/>
                  </a:solidFill>
                  <a:latin typeface="Calibri"/>
                  <a:ea typeface="Calibri"/>
                  <a:cs typeface="Calibri"/>
                  <a:sym typeface="Calibri"/>
                </a:defRPr>
              </a:pPr>
              <a:r>
                <a:t>    </a:t>
              </a:r>
              <a:r>
                <a:rPr>
                  <a:solidFill>
                    <a:srgbClr val="0433FF"/>
                  </a:solidFill>
                </a:rPr>
                <a:t>let</a:t>
              </a:r>
              <a:r>
                <a:t> x </a:t>
              </a:r>
              <a:r>
                <a:rPr>
                  <a:solidFill>
                    <a:srgbClr val="942192"/>
                  </a:solidFill>
                </a:rPr>
                <a:t>file-read</a:t>
              </a:r>
              <a:r>
                <a:t> </a:t>
              </a:r>
              <a:r>
                <a:rPr>
                  <a:solidFill>
                    <a:srgbClr val="0433FF"/>
                  </a:solidFill>
                </a:rPr>
                <a:t>let</a:t>
              </a:r>
              <a:r>
                <a:t> y </a:t>
              </a:r>
              <a:r>
                <a:rPr>
                  <a:solidFill>
                    <a:srgbClr val="942192"/>
                  </a:solidFill>
                </a:rPr>
                <a:t>file-read</a:t>
              </a:r>
            </a:p>
            <a:p>
              <a:pPr algn="l" defTabSz="1828800">
                <a:spcBef>
                  <a:spcPts val="400"/>
                </a:spcBef>
                <a:defRPr sz="2600">
                  <a:solidFill>
                    <a:srgbClr val="000000"/>
                  </a:solidFill>
                  <a:latin typeface="Calibri"/>
                  <a:ea typeface="Calibri"/>
                  <a:cs typeface="Calibri"/>
                  <a:sym typeface="Calibri"/>
                </a:defRPr>
              </a:pPr>
              <a:r>
                <a:t>    </a:t>
              </a:r>
              <a:r>
                <a:rPr>
                  <a:solidFill>
                    <a:srgbClr val="0433FF"/>
                  </a:solidFill>
                </a:rPr>
                <a:t>ask</a:t>
              </a:r>
              <a:r>
                <a:t> </a:t>
              </a:r>
              <a:r>
                <a:rPr>
                  <a:solidFill>
                    <a:srgbClr val="942192"/>
                  </a:solidFill>
                </a:rPr>
                <a:t>patches with</a:t>
              </a:r>
              <a:r>
                <a:t> [ID = x ] [</a:t>
              </a:r>
              <a:r>
                <a:rPr>
                  <a:solidFill>
                    <a:srgbClr val="0433FF"/>
                  </a:solidFill>
                </a:rPr>
                <a:t>set</a:t>
              </a:r>
              <a:r>
                <a:t> myneighbors (</a:t>
              </a:r>
              <a:r>
                <a:rPr>
                  <a:solidFill>
                    <a:srgbClr val="942192"/>
                  </a:solidFill>
                </a:rPr>
                <a:t>patch-set</a:t>
              </a:r>
              <a:r>
                <a:t> myneighbors </a:t>
              </a:r>
              <a:r>
                <a:rPr>
                  <a:solidFill>
                    <a:srgbClr val="942192"/>
                  </a:solidFill>
                </a:rPr>
                <a:t>patches with</a:t>
              </a:r>
              <a:r>
                <a:t> [ID = y ]) ]</a:t>
              </a:r>
            </a:p>
            <a:p>
              <a:pPr algn="l" defTabSz="1828800">
                <a:spcBef>
                  <a:spcPts val="400"/>
                </a:spcBef>
                <a:defRPr sz="2600">
                  <a:solidFill>
                    <a:srgbClr val="000000"/>
                  </a:solidFill>
                  <a:latin typeface="Calibri"/>
                  <a:ea typeface="Calibri"/>
                  <a:cs typeface="Calibri"/>
                  <a:sym typeface="Calibri"/>
                </a:defRPr>
              </a:pPr>
              <a:r>
                <a:t>  ]</a:t>
              </a:r>
            </a:p>
            <a:p>
              <a:pPr algn="l" defTabSz="1828800">
                <a:spcBef>
                  <a:spcPts val="400"/>
                </a:spcBef>
                <a:defRPr sz="2600">
                  <a:solidFill>
                    <a:srgbClr val="0433FF"/>
                  </a:solidFill>
                  <a:latin typeface="Calibri"/>
                  <a:ea typeface="Calibri"/>
                  <a:cs typeface="Calibri"/>
                  <a:sym typeface="Calibri"/>
                </a:defRPr>
              </a:pPr>
              <a:r>
                <a:t>  file-close</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0"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Calculating Polygon Neighbors"/>
          <p:cNvSpPr txBox="1"/>
          <p:nvPr>
            <p:ph type="title"/>
          </p:nvPr>
        </p:nvSpPr>
        <p:spPr>
          <a:prstGeom prst="rect">
            <a:avLst/>
          </a:prstGeom>
        </p:spPr>
        <p:txBody>
          <a:bodyPr/>
          <a:lstStyle/>
          <a:p>
            <a:pPr/>
            <a:r>
              <a:t>Calculating Polygon Neighbors</a:t>
            </a:r>
          </a:p>
        </p:txBody>
      </p:sp>
      <p:sp>
        <p:nvSpPr>
          <p:cNvPr id="263" name="While it is possible to calculating polygon neighbours via the model it is easier to do this outside of the model.…"/>
          <p:cNvSpPr txBox="1"/>
          <p:nvPr>
            <p:ph type="body" sz="half" idx="1"/>
          </p:nvPr>
        </p:nvSpPr>
        <p:spPr>
          <a:xfrm>
            <a:off x="1206500" y="4248504"/>
            <a:ext cx="15107458" cy="8256012"/>
          </a:xfrm>
          <a:prstGeom prst="rect">
            <a:avLst/>
          </a:prstGeom>
        </p:spPr>
        <p:txBody>
          <a:bodyPr/>
          <a:lstStyle/>
          <a:p>
            <a:pPr/>
            <a:r>
              <a:t>While it is possible to calculating polygon neighbours via the model it is easier to do this outside of the model.</a:t>
            </a:r>
          </a:p>
          <a:p>
            <a:pPr/>
            <a:r>
              <a:t>In this example, the neighbours are calculated separately in a GIS (using the ‘Polygon Neighbors’ function in ArcGIS in this case) and stored in a plain text (.txt) file. </a:t>
            </a:r>
          </a:p>
        </p:txBody>
      </p:sp>
      <p:pic>
        <p:nvPicPr>
          <p:cNvPr id="264" name="image8.png" descr="image8.png"/>
          <p:cNvPicPr>
            <a:picLocks noChangeAspect="1"/>
          </p:cNvPicPr>
          <p:nvPr/>
        </p:nvPicPr>
        <p:blipFill>
          <a:blip r:embed="rId2">
            <a:extLst/>
          </a:blip>
          <a:stretch>
            <a:fillRect/>
          </a:stretch>
        </p:blipFill>
        <p:spPr>
          <a:xfrm>
            <a:off x="18462291" y="2838662"/>
            <a:ext cx="3054723" cy="9201726"/>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Now Lets make the model run…."/>
          <p:cNvSpPr txBox="1"/>
          <p:nvPr>
            <p:ph type="title"/>
          </p:nvPr>
        </p:nvSpPr>
        <p:spPr>
          <a:prstGeom prst="rect">
            <a:avLst/>
          </a:prstGeom>
        </p:spPr>
        <p:txBody>
          <a:bodyPr/>
          <a:lstStyle/>
          <a:p>
            <a:pPr/>
            <a:r>
              <a:t>Now Lets make the model run….</a:t>
            </a:r>
          </a:p>
        </p:txBody>
      </p:sp>
      <p:sp>
        <p:nvSpPr>
          <p:cNvPr id="267" name="to go…"/>
          <p:cNvSpPr txBox="1"/>
          <p:nvPr>
            <p:ph type="body" idx="1"/>
          </p:nvPr>
        </p:nvSpPr>
        <p:spPr>
          <a:xfrm>
            <a:off x="1206263" y="3691468"/>
            <a:ext cx="21800976" cy="8046720"/>
          </a:xfrm>
          <a:prstGeom prst="rect">
            <a:avLst/>
          </a:prstGeom>
        </p:spPr>
        <p:txBody>
          <a:bodyPr lIns="0" tIns="0" rIns="0" bIns="0"/>
          <a:lstStyle/>
          <a:p>
            <a:pPr marL="182879" indent="-182879" defTabSz="1828800">
              <a:spcBef>
                <a:spcPts val="2400"/>
              </a:spcBef>
              <a:buClr>
                <a:srgbClr val="FFC000"/>
              </a:buClr>
              <a:buSzPct val="100000"/>
              <a:buFont typeface="Calibri"/>
              <a:buChar char=" "/>
              <a:defRPr sz="4000">
                <a:solidFill>
                  <a:srgbClr val="404040"/>
                </a:solidFill>
                <a:latin typeface="Calibri"/>
                <a:ea typeface="Calibri"/>
                <a:cs typeface="Calibri"/>
                <a:sym typeface="Calibri"/>
              </a:defRPr>
            </a:pPr>
            <a:r>
              <a:rPr>
                <a:solidFill>
                  <a:srgbClr val="007F69"/>
                </a:solidFill>
              </a:rPr>
              <a:t>to</a:t>
            </a:r>
            <a:r>
              <a:t> go</a:t>
            </a:r>
          </a:p>
          <a:p>
            <a:pPr marL="182879" indent="-182879" defTabSz="1828800">
              <a:spcBef>
                <a:spcPts val="2400"/>
              </a:spcBef>
              <a:buClr>
                <a:srgbClr val="FFC000"/>
              </a:buClr>
              <a:buSzPct val="100000"/>
              <a:buFont typeface="Calibri"/>
              <a:buChar char=" "/>
              <a:defRPr sz="4000">
                <a:solidFill>
                  <a:srgbClr val="404040"/>
                </a:solidFill>
                <a:latin typeface="Calibri"/>
                <a:ea typeface="Calibri"/>
                <a:cs typeface="Calibri"/>
                <a:sym typeface="Calibri"/>
              </a:defRPr>
            </a:pPr>
            <a:r>
              <a:t>  move</a:t>
            </a:r>
          </a:p>
          <a:p>
            <a:pPr marL="182879" indent="-182879" defTabSz="1828800">
              <a:spcBef>
                <a:spcPts val="2400"/>
              </a:spcBef>
              <a:buClr>
                <a:srgbClr val="FFC000"/>
              </a:buClr>
              <a:buSzPct val="100000"/>
              <a:buFont typeface="Calibri"/>
              <a:buChar char=" "/>
              <a:defRPr sz="4000">
                <a:solidFill>
                  <a:srgbClr val="404040"/>
                </a:solidFill>
                <a:latin typeface="Calibri"/>
                <a:ea typeface="Calibri"/>
                <a:cs typeface="Calibri"/>
                <a:sym typeface="Calibri"/>
              </a:defRPr>
            </a:pPr>
            <a:r>
              <a:t>  </a:t>
            </a:r>
            <a:r>
              <a:rPr>
                <a:solidFill>
                  <a:srgbClr val="0433FF"/>
                </a:solidFill>
              </a:rPr>
              <a:t>ask</a:t>
            </a:r>
            <a:r>
              <a:rPr>
                <a:solidFill>
                  <a:srgbClr val="942192"/>
                </a:solidFill>
              </a:rPr>
              <a:t> patches with</a:t>
            </a:r>
            <a:r>
              <a:t> [ID </a:t>
            </a:r>
            <a:r>
              <a:rPr>
                <a:solidFill>
                  <a:srgbClr val="942192"/>
                </a:solidFill>
              </a:rPr>
              <a:t>&gt;</a:t>
            </a:r>
            <a:r>
              <a:t> </a:t>
            </a:r>
            <a:r>
              <a:rPr>
                <a:solidFill>
                  <a:srgbClr val="FF2600"/>
                </a:solidFill>
              </a:rPr>
              <a:t>0</a:t>
            </a:r>
            <a:r>
              <a:t>] [</a:t>
            </a:r>
            <a:r>
              <a:rPr>
                <a:solidFill>
                  <a:srgbClr val="0433FF"/>
                </a:solidFill>
              </a:rPr>
              <a:t>if</a:t>
            </a:r>
            <a:r>
              <a:t> </a:t>
            </a:r>
            <a:r>
              <a:rPr>
                <a:solidFill>
                  <a:srgbClr val="942192"/>
                </a:solidFill>
              </a:rPr>
              <a:t>count turtles-here &gt;</a:t>
            </a:r>
            <a:r>
              <a:t> </a:t>
            </a:r>
            <a:r>
              <a:rPr>
                <a:solidFill>
                  <a:srgbClr val="FF2600"/>
                </a:solidFill>
              </a:rPr>
              <a:t>1</a:t>
            </a:r>
            <a:r>
              <a:t> [</a:t>
            </a:r>
            <a:r>
              <a:rPr>
                <a:solidFill>
                  <a:srgbClr val="0433FF"/>
                </a:solidFill>
              </a:rPr>
              <a:t>print</a:t>
            </a:r>
            <a:r>
              <a:t> </a:t>
            </a:r>
            <a:r>
              <a:rPr>
                <a:solidFill>
                  <a:srgbClr val="FF2600"/>
                </a:solidFill>
              </a:rPr>
              <a:t>"ERROR"</a:t>
            </a:r>
            <a:r>
              <a:t>]]  ;;verification</a:t>
            </a:r>
          </a:p>
          <a:p>
            <a:pPr marL="182879" indent="-182879" defTabSz="1828800">
              <a:spcBef>
                <a:spcPts val="2400"/>
              </a:spcBef>
              <a:buClr>
                <a:srgbClr val="FFC000"/>
              </a:buClr>
              <a:buSzPct val="100000"/>
              <a:buFont typeface="Calibri"/>
              <a:buChar char=" "/>
              <a:defRPr sz="4000">
                <a:solidFill>
                  <a:srgbClr val="404040"/>
                </a:solidFill>
                <a:latin typeface="Calibri"/>
                <a:ea typeface="Calibri"/>
                <a:cs typeface="Calibri"/>
                <a:sym typeface="Calibri"/>
              </a:defRPr>
            </a:pPr>
            <a:r>
              <a:t>  update-colors</a:t>
            </a:r>
          </a:p>
          <a:p>
            <a:pPr marL="182879" indent="-182879" defTabSz="1828800">
              <a:spcBef>
                <a:spcPts val="2400"/>
              </a:spcBef>
              <a:buClr>
                <a:srgbClr val="FFC000"/>
              </a:buClr>
              <a:buSzPct val="100000"/>
              <a:buFont typeface="Calibri"/>
              <a:buChar char=" "/>
              <a:defRPr sz="4000">
                <a:solidFill>
                  <a:srgbClr val="404040"/>
                </a:solidFill>
                <a:latin typeface="Calibri"/>
                <a:ea typeface="Calibri"/>
                <a:cs typeface="Calibri"/>
                <a:sym typeface="Calibri"/>
              </a:defRPr>
            </a:pPr>
            <a:r>
              <a:t>  </a:t>
            </a:r>
            <a:r>
              <a:rPr>
                <a:solidFill>
                  <a:srgbClr val="0433FF"/>
                </a:solidFill>
              </a:rPr>
              <a:t>tick</a:t>
            </a:r>
          </a:p>
          <a:p>
            <a:pPr marL="182879" indent="-182879" defTabSz="1828800">
              <a:spcBef>
                <a:spcPts val="2400"/>
              </a:spcBef>
              <a:buClr>
                <a:srgbClr val="FFC000"/>
              </a:buClr>
              <a:buSzPct val="100000"/>
              <a:buFont typeface="Calibri"/>
              <a:buChar char=" "/>
              <a:defRPr sz="4000">
                <a:solidFill>
                  <a:srgbClr val="404040"/>
                </a:solidFill>
                <a:latin typeface="Calibri"/>
                <a:ea typeface="Calibri"/>
                <a:cs typeface="Calibri"/>
                <a:sym typeface="Calibri"/>
              </a:defRPr>
            </a:pPr>
            <a:r>
              <a:t>  </a:t>
            </a:r>
            <a:r>
              <a:rPr>
                <a:solidFill>
                  <a:srgbClr val="0433FF"/>
                </a:solidFill>
              </a:rPr>
              <a:t>if</a:t>
            </a:r>
            <a:r>
              <a:t> </a:t>
            </a:r>
            <a:r>
              <a:rPr>
                <a:solidFill>
                  <a:srgbClr val="942192"/>
                </a:solidFill>
              </a:rPr>
              <a:t>count turtles with</a:t>
            </a:r>
            <a:r>
              <a:t> [happy? = </a:t>
            </a:r>
            <a:r>
              <a:rPr>
                <a:solidFill>
                  <a:srgbClr val="FF2600"/>
                </a:solidFill>
              </a:rPr>
              <a:t>true</a:t>
            </a:r>
            <a:r>
              <a:t>] </a:t>
            </a:r>
            <a:r>
              <a:rPr>
                <a:solidFill>
                  <a:srgbClr val="942192"/>
                </a:solidFill>
              </a:rPr>
              <a:t>= count turtles</a:t>
            </a:r>
            <a:r>
              <a:t> [</a:t>
            </a:r>
            <a:r>
              <a:rPr>
                <a:solidFill>
                  <a:srgbClr val="0433FF"/>
                </a:solidFill>
              </a:rPr>
              <a:t>stop</a:t>
            </a:r>
            <a:r>
              <a:t>];;stops the model when all agents are happy</a:t>
            </a:r>
          </a:p>
          <a:p>
            <a:pPr marL="182879" indent="-182879" defTabSz="1828800">
              <a:spcBef>
                <a:spcPts val="2400"/>
              </a:spcBef>
              <a:buClr>
                <a:srgbClr val="FFC000"/>
              </a:buClr>
              <a:buSzPct val="100000"/>
              <a:buFont typeface="Calibri"/>
              <a:buChar char=" "/>
              <a:defRPr sz="4000">
                <a:solidFill>
                  <a:srgbClr val="1F8D77"/>
                </a:solidFill>
                <a:latin typeface="Calibri"/>
                <a:ea typeface="Calibri"/>
                <a:cs typeface="Calibri"/>
                <a:sym typeface="Calibri"/>
              </a:defRPr>
            </a:pPr>
            <a:r>
              <a:t>end</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Don’t Forget to Add the “Go” Button"/>
          <p:cNvSpPr txBox="1"/>
          <p:nvPr>
            <p:ph type="title"/>
          </p:nvPr>
        </p:nvSpPr>
        <p:spPr>
          <a:prstGeom prst="rect">
            <a:avLst/>
          </a:prstGeom>
        </p:spPr>
        <p:txBody>
          <a:bodyPr/>
          <a:lstStyle/>
          <a:p>
            <a:pPr/>
            <a:r>
              <a:t>Don’t Forget to Add the “Go” Button</a:t>
            </a:r>
          </a:p>
        </p:txBody>
      </p:sp>
      <p:sp>
        <p:nvSpPr>
          <p:cNvPr id="270" name="Slide Subtitle"/>
          <p:cNvSpPr txBox="1"/>
          <p:nvPr>
            <p:ph type="body" idx="21"/>
          </p:nvPr>
        </p:nvSpPr>
        <p:spPr>
          <a:prstGeom prst="rect">
            <a:avLst/>
          </a:prstGeom>
        </p:spPr>
        <p:txBody>
          <a:bodyPr/>
          <a:lstStyle/>
          <a:p>
            <a:pPr/>
          </a:p>
        </p:txBody>
      </p:sp>
      <p:sp>
        <p:nvSpPr>
          <p:cNvPr id="271" name="Slide bullet tex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In “Go” we ask the agents to “Move”:"/>
          <p:cNvSpPr txBox="1"/>
          <p:nvPr>
            <p:ph type="title"/>
          </p:nvPr>
        </p:nvSpPr>
        <p:spPr>
          <a:prstGeom prst="rect">
            <a:avLst/>
          </a:prstGeom>
        </p:spPr>
        <p:txBody>
          <a:bodyPr/>
          <a:lstStyle/>
          <a:p>
            <a:pPr/>
            <a:r>
              <a:t>In “Go” we ask the agents to “Move”:</a:t>
            </a:r>
          </a:p>
        </p:txBody>
      </p:sp>
      <p:sp>
        <p:nvSpPr>
          <p:cNvPr id="274" name="to move…"/>
          <p:cNvSpPr txBox="1"/>
          <p:nvPr>
            <p:ph type="body" idx="1"/>
          </p:nvPr>
        </p:nvSpPr>
        <p:spPr>
          <a:xfrm>
            <a:off x="1206500" y="2912107"/>
            <a:ext cx="21971000" cy="10414902"/>
          </a:xfrm>
          <a:prstGeom prst="rect">
            <a:avLst/>
          </a:prstGeom>
        </p:spPr>
        <p:txBody>
          <a:bodyPr lIns="0" tIns="0" rIns="0" bIns="0"/>
          <a:lstStyle/>
          <a:p>
            <a:pPr marL="109728" indent="-109728" defTabSz="1097280">
              <a:spcBef>
                <a:spcPts val="1400"/>
              </a:spcBef>
              <a:buClr>
                <a:srgbClr val="FFC000"/>
              </a:buClr>
              <a:buSzPct val="100000"/>
              <a:buFont typeface="Calibri"/>
              <a:buChar char=" "/>
              <a:defRPr sz="2400">
                <a:solidFill>
                  <a:srgbClr val="404040"/>
                </a:solidFill>
                <a:latin typeface="Calibri"/>
                <a:ea typeface="Calibri"/>
                <a:cs typeface="Calibri"/>
                <a:sym typeface="Calibri"/>
              </a:defRPr>
            </a:pPr>
            <a:r>
              <a:rPr>
                <a:solidFill>
                  <a:srgbClr val="007F69"/>
                </a:solidFill>
              </a:rPr>
              <a:t>to</a:t>
            </a:r>
            <a:r>
              <a:t> move</a:t>
            </a:r>
          </a:p>
          <a:p>
            <a:pPr marL="109728" indent="-109728" defTabSz="1097280">
              <a:spcBef>
                <a:spcPts val="1400"/>
              </a:spcBef>
              <a:buClr>
                <a:srgbClr val="FFC000"/>
              </a:buClr>
              <a:buSzPct val="100000"/>
              <a:buFont typeface="Calibri"/>
              <a:buChar char=" "/>
              <a:defRPr sz="2400">
                <a:solidFill>
                  <a:srgbClr val="404040"/>
                </a:solidFill>
                <a:latin typeface="Calibri"/>
                <a:ea typeface="Calibri"/>
                <a:cs typeface="Calibri"/>
                <a:sym typeface="Calibri"/>
              </a:defRPr>
            </a:pPr>
            <a:r>
              <a:t>  ;;count the number of red or blue turtles in neighboring polygons</a:t>
            </a:r>
          </a:p>
          <a:p>
            <a:pPr marL="109728" indent="-109728" defTabSz="1097280">
              <a:spcBef>
                <a:spcPts val="1400"/>
              </a:spcBef>
              <a:buClr>
                <a:srgbClr val="FFC000"/>
              </a:buClr>
              <a:buSzPct val="100000"/>
              <a:buFont typeface="Calibri"/>
              <a:buChar char=" "/>
              <a:defRPr sz="2400">
                <a:solidFill>
                  <a:srgbClr val="404040"/>
                </a:solidFill>
                <a:latin typeface="Calibri"/>
                <a:ea typeface="Calibri"/>
                <a:cs typeface="Calibri"/>
                <a:sym typeface="Calibri"/>
              </a:defRPr>
            </a:pPr>
            <a:r>
              <a:t>  </a:t>
            </a:r>
            <a:r>
              <a:rPr>
                <a:solidFill>
                  <a:srgbClr val="0433FF"/>
                </a:solidFill>
              </a:rPr>
              <a:t>ask</a:t>
            </a:r>
            <a:r>
              <a:t> </a:t>
            </a:r>
            <a:r>
              <a:rPr>
                <a:solidFill>
                  <a:srgbClr val="942192"/>
                </a:solidFill>
              </a:rPr>
              <a:t>turtles</a:t>
            </a:r>
            <a:r>
              <a:t> [</a:t>
            </a:r>
            <a:r>
              <a:rPr>
                <a:solidFill>
                  <a:srgbClr val="0433FF"/>
                </a:solidFill>
              </a:rPr>
              <a:t>set</a:t>
            </a:r>
            <a:r>
              <a:t> tneighbors </a:t>
            </a:r>
            <a:r>
              <a:rPr>
                <a:solidFill>
                  <a:srgbClr val="942192"/>
                </a:solidFill>
              </a:rPr>
              <a:t>turtles-on</a:t>
            </a:r>
            <a:r>
              <a:t> [myneighbors] </a:t>
            </a:r>
            <a:r>
              <a:rPr>
                <a:solidFill>
                  <a:srgbClr val="942192"/>
                </a:solidFill>
              </a:rPr>
              <a:t>of patch-here</a:t>
            </a:r>
          </a:p>
          <a:p>
            <a:pPr marL="109728" indent="-109728" defTabSz="1097280">
              <a:spcBef>
                <a:spcPts val="1400"/>
              </a:spcBef>
              <a:buClr>
                <a:srgbClr val="FFC000"/>
              </a:buClr>
              <a:buSzPct val="100000"/>
              <a:buFont typeface="Calibri"/>
              <a:buChar char=" "/>
              <a:defRPr sz="2400">
                <a:solidFill>
                  <a:srgbClr val="404040"/>
                </a:solidFill>
                <a:latin typeface="Calibri"/>
                <a:ea typeface="Calibri"/>
                <a:cs typeface="Calibri"/>
                <a:sym typeface="Calibri"/>
              </a:defRPr>
            </a:pPr>
            <a:r>
              <a:t>    </a:t>
            </a:r>
            <a:r>
              <a:rPr>
                <a:solidFill>
                  <a:srgbClr val="0433FF"/>
                </a:solidFill>
              </a:rPr>
              <a:t>set</a:t>
            </a:r>
            <a:r>
              <a:t> tneighborpolygons [myneighbors] </a:t>
            </a:r>
            <a:r>
              <a:rPr>
                <a:solidFill>
                  <a:srgbClr val="942192"/>
                </a:solidFill>
              </a:rPr>
              <a:t>of patch-here</a:t>
            </a:r>
          </a:p>
          <a:p>
            <a:pPr marL="109728" indent="-109728" defTabSz="1097280">
              <a:spcBef>
                <a:spcPts val="1400"/>
              </a:spcBef>
              <a:buClr>
                <a:srgbClr val="FFC000"/>
              </a:buClr>
              <a:buSzPct val="100000"/>
              <a:buFont typeface="Calibri"/>
              <a:buChar char=" "/>
              <a:defRPr sz="2400">
                <a:solidFill>
                  <a:srgbClr val="404040"/>
                </a:solidFill>
                <a:latin typeface="Calibri"/>
                <a:ea typeface="Calibri"/>
                <a:cs typeface="Calibri"/>
                <a:sym typeface="Calibri"/>
              </a:defRPr>
            </a:pPr>
            <a:r>
              <a:t>    </a:t>
            </a:r>
            <a:r>
              <a:rPr>
                <a:solidFill>
                  <a:srgbClr val="0433FF"/>
                </a:solidFill>
              </a:rPr>
              <a:t>set</a:t>
            </a:r>
            <a:r>
              <a:t> bneighbors </a:t>
            </a:r>
            <a:r>
              <a:rPr>
                <a:solidFill>
                  <a:srgbClr val="942192"/>
                </a:solidFill>
              </a:rPr>
              <a:t>count</a:t>
            </a:r>
            <a:r>
              <a:t> tneighbors </a:t>
            </a:r>
            <a:r>
              <a:rPr>
                <a:solidFill>
                  <a:srgbClr val="942192"/>
                </a:solidFill>
              </a:rPr>
              <a:t>with</a:t>
            </a:r>
            <a:r>
              <a:t> [tcolor = </a:t>
            </a:r>
            <a:r>
              <a:rPr>
                <a:solidFill>
                  <a:srgbClr val="FF2600"/>
                </a:solidFill>
              </a:rPr>
              <a:t>"BLUE"</a:t>
            </a:r>
            <a:r>
              <a:t>]</a:t>
            </a:r>
          </a:p>
          <a:p>
            <a:pPr marL="109728" indent="-109728" defTabSz="1097280">
              <a:spcBef>
                <a:spcPts val="1400"/>
              </a:spcBef>
              <a:buClr>
                <a:srgbClr val="FFC000"/>
              </a:buClr>
              <a:buSzPct val="100000"/>
              <a:buFont typeface="Calibri"/>
              <a:buChar char=" "/>
              <a:defRPr sz="2400">
                <a:solidFill>
                  <a:srgbClr val="404040"/>
                </a:solidFill>
                <a:latin typeface="Calibri"/>
                <a:ea typeface="Calibri"/>
                <a:cs typeface="Calibri"/>
                <a:sym typeface="Calibri"/>
              </a:defRPr>
            </a:pPr>
            <a:r>
              <a:t>    set rneighbors </a:t>
            </a:r>
            <a:r>
              <a:rPr>
                <a:solidFill>
                  <a:srgbClr val="942192"/>
                </a:solidFill>
              </a:rPr>
              <a:t>count</a:t>
            </a:r>
            <a:r>
              <a:t> tneighbors </a:t>
            </a:r>
            <a:r>
              <a:rPr>
                <a:solidFill>
                  <a:srgbClr val="942192"/>
                </a:solidFill>
              </a:rPr>
              <a:t>with</a:t>
            </a:r>
            <a:r>
              <a:t> [tcolor = </a:t>
            </a:r>
            <a:r>
              <a:rPr>
                <a:solidFill>
                  <a:srgbClr val="FF2600"/>
                </a:solidFill>
              </a:rPr>
              <a:t>"RED"</a:t>
            </a:r>
            <a:r>
              <a:t>]]</a:t>
            </a:r>
          </a:p>
          <a:p>
            <a:pPr marL="109728" indent="-109728" defTabSz="1097280">
              <a:spcBef>
                <a:spcPts val="1400"/>
              </a:spcBef>
              <a:buClr>
                <a:srgbClr val="FFC000"/>
              </a:buClr>
              <a:buSzPct val="100000"/>
              <a:buFont typeface="Calibri"/>
              <a:buChar char=" "/>
              <a:defRPr sz="2400">
                <a:solidFill>
                  <a:srgbClr val="404040"/>
                </a:solidFill>
                <a:latin typeface="Calibri"/>
                <a:ea typeface="Calibri"/>
                <a:cs typeface="Calibri"/>
                <a:sym typeface="Calibri"/>
              </a:defRPr>
            </a:pPr>
          </a:p>
          <a:p>
            <a:pPr marL="109728" indent="-109728" defTabSz="1097280">
              <a:spcBef>
                <a:spcPts val="1400"/>
              </a:spcBef>
              <a:buClr>
                <a:srgbClr val="FFC000"/>
              </a:buClr>
              <a:buSzPct val="100000"/>
              <a:buFont typeface="Calibri"/>
              <a:buChar char=" "/>
              <a:defRPr sz="2400">
                <a:solidFill>
                  <a:srgbClr val="404040"/>
                </a:solidFill>
                <a:latin typeface="Calibri"/>
                <a:ea typeface="Calibri"/>
                <a:cs typeface="Calibri"/>
                <a:sym typeface="Calibri"/>
              </a:defRPr>
            </a:pPr>
            <a:r>
              <a:t>  ;;calculate the percentage of same color turtles</a:t>
            </a:r>
          </a:p>
          <a:p>
            <a:pPr marL="109728" indent="-109728" defTabSz="1097280">
              <a:spcBef>
                <a:spcPts val="1400"/>
              </a:spcBef>
              <a:buClr>
                <a:srgbClr val="FFC000"/>
              </a:buClr>
              <a:buSzPct val="100000"/>
              <a:buFont typeface="Calibri"/>
              <a:buChar char=" "/>
              <a:defRPr sz="2400">
                <a:solidFill>
                  <a:srgbClr val="404040"/>
                </a:solidFill>
                <a:latin typeface="Calibri"/>
                <a:ea typeface="Calibri"/>
                <a:cs typeface="Calibri"/>
                <a:sym typeface="Calibri"/>
              </a:defRPr>
            </a:pPr>
            <a:r>
              <a:t>  </a:t>
            </a:r>
            <a:r>
              <a:rPr>
                <a:solidFill>
                  <a:srgbClr val="0433FF"/>
                </a:solidFill>
              </a:rPr>
              <a:t>ask</a:t>
            </a:r>
            <a:r>
              <a:t> </a:t>
            </a:r>
            <a:r>
              <a:rPr>
                <a:solidFill>
                  <a:srgbClr val="942192"/>
                </a:solidFill>
              </a:rPr>
              <a:t>turtles</a:t>
            </a:r>
            <a:r>
              <a:t> [ </a:t>
            </a:r>
            <a:r>
              <a:rPr>
                <a:solidFill>
                  <a:srgbClr val="0433FF"/>
                </a:solidFill>
              </a:rPr>
              <a:t>ifelse</a:t>
            </a:r>
            <a:r>
              <a:t> rneighbors + bneighbors </a:t>
            </a:r>
            <a:r>
              <a:rPr>
                <a:solidFill>
                  <a:srgbClr val="942192"/>
                </a:solidFill>
              </a:rPr>
              <a:t>=</a:t>
            </a:r>
            <a:r>
              <a:t> </a:t>
            </a:r>
            <a:r>
              <a:rPr>
                <a:solidFill>
                  <a:srgbClr val="FF2600"/>
                </a:solidFill>
              </a:rPr>
              <a:t>0</a:t>
            </a:r>
            <a:r>
              <a:t> [</a:t>
            </a:r>
            <a:r>
              <a:rPr>
                <a:solidFill>
                  <a:srgbClr val="0433FF"/>
                </a:solidFill>
              </a:rPr>
              <a:t>set</a:t>
            </a:r>
            <a:r>
              <a:t> percentage-same </a:t>
            </a:r>
            <a:r>
              <a:rPr>
                <a:solidFill>
                  <a:srgbClr val="FF2600"/>
                </a:solidFill>
              </a:rPr>
              <a:t>1</a:t>
            </a:r>
            <a:r>
              <a:t>][</a:t>
            </a:r>
          </a:p>
          <a:p>
            <a:pPr marL="109728" indent="-109728" defTabSz="1097280">
              <a:spcBef>
                <a:spcPts val="1400"/>
              </a:spcBef>
              <a:buClr>
                <a:srgbClr val="FFC000"/>
              </a:buClr>
              <a:buSzPct val="100000"/>
              <a:buFont typeface="Calibri"/>
              <a:buChar char=" "/>
              <a:defRPr sz="2400">
                <a:solidFill>
                  <a:srgbClr val="404040"/>
                </a:solidFill>
                <a:latin typeface="Calibri"/>
                <a:ea typeface="Calibri"/>
                <a:cs typeface="Calibri"/>
                <a:sym typeface="Calibri"/>
              </a:defRPr>
            </a:pPr>
            <a:r>
              <a:t>  </a:t>
            </a:r>
            <a:r>
              <a:rPr>
                <a:solidFill>
                  <a:srgbClr val="0433FF"/>
                </a:solidFill>
              </a:rPr>
              <a:t>  if</a:t>
            </a:r>
            <a:r>
              <a:t> tcolor = </a:t>
            </a:r>
            <a:r>
              <a:rPr>
                <a:solidFill>
                  <a:srgbClr val="FF2600"/>
                </a:solidFill>
              </a:rPr>
              <a:t>"RED"</a:t>
            </a:r>
            <a:r>
              <a:t> [</a:t>
            </a:r>
            <a:r>
              <a:rPr>
                <a:solidFill>
                  <a:srgbClr val="0433FF"/>
                </a:solidFill>
              </a:rPr>
              <a:t>set</a:t>
            </a:r>
            <a:r>
              <a:t> percentage-same rneighbors</a:t>
            </a:r>
            <a:r>
              <a:rPr>
                <a:solidFill>
                  <a:srgbClr val="942192"/>
                </a:solidFill>
              </a:rPr>
              <a:t> /</a:t>
            </a:r>
            <a:r>
              <a:t> (rneighbors </a:t>
            </a:r>
            <a:r>
              <a:rPr>
                <a:solidFill>
                  <a:srgbClr val="942192"/>
                </a:solidFill>
              </a:rPr>
              <a:t>+</a:t>
            </a:r>
            <a:r>
              <a:t> bneighbors)]</a:t>
            </a:r>
          </a:p>
          <a:p>
            <a:pPr marL="109728" indent="-109728" defTabSz="1097280">
              <a:spcBef>
                <a:spcPts val="1400"/>
              </a:spcBef>
              <a:buClr>
                <a:srgbClr val="FFC000"/>
              </a:buClr>
              <a:buSzPct val="100000"/>
              <a:buFont typeface="Calibri"/>
              <a:buChar char=" "/>
              <a:defRPr sz="2400">
                <a:solidFill>
                  <a:srgbClr val="404040"/>
                </a:solidFill>
                <a:latin typeface="Calibri"/>
                <a:ea typeface="Calibri"/>
                <a:cs typeface="Calibri"/>
                <a:sym typeface="Calibri"/>
              </a:defRPr>
            </a:pPr>
            <a:r>
              <a:t>    </a:t>
            </a:r>
            <a:r>
              <a:rPr>
                <a:solidFill>
                  <a:srgbClr val="0433FF"/>
                </a:solidFill>
              </a:rPr>
              <a:t>if</a:t>
            </a:r>
            <a:r>
              <a:t> tcolor = </a:t>
            </a:r>
            <a:r>
              <a:rPr>
                <a:solidFill>
                  <a:srgbClr val="FF2600"/>
                </a:solidFill>
              </a:rPr>
              <a:t>"BLUE"</a:t>
            </a:r>
            <a:r>
              <a:t> [</a:t>
            </a:r>
            <a:r>
              <a:rPr>
                <a:solidFill>
                  <a:srgbClr val="0433FF"/>
                </a:solidFill>
              </a:rPr>
              <a:t>set</a:t>
            </a:r>
            <a:r>
              <a:t> percentage-same bneighbors </a:t>
            </a:r>
            <a:r>
              <a:rPr>
                <a:solidFill>
                  <a:srgbClr val="942192"/>
                </a:solidFill>
              </a:rPr>
              <a:t>/</a:t>
            </a:r>
            <a:r>
              <a:t> (rneighbors </a:t>
            </a:r>
            <a:r>
              <a:rPr>
                <a:solidFill>
                  <a:srgbClr val="942192"/>
                </a:solidFill>
              </a:rPr>
              <a:t>+</a:t>
            </a:r>
            <a:r>
              <a:t> bneighbors)]]</a:t>
            </a:r>
          </a:p>
          <a:p>
            <a:pPr marL="109728" indent="-109728" defTabSz="1097280">
              <a:spcBef>
                <a:spcPts val="1400"/>
              </a:spcBef>
              <a:buClr>
                <a:srgbClr val="FFC000"/>
              </a:buClr>
              <a:buSzPct val="100000"/>
              <a:buFont typeface="Calibri"/>
              <a:buChar char=" "/>
              <a:defRPr sz="2400">
                <a:solidFill>
                  <a:srgbClr val="404040"/>
                </a:solidFill>
                <a:latin typeface="Calibri"/>
                <a:ea typeface="Calibri"/>
                <a:cs typeface="Calibri"/>
                <a:sym typeface="Calibri"/>
              </a:defRPr>
            </a:pPr>
            <a:r>
              <a:t>    </a:t>
            </a:r>
            <a:r>
              <a:rPr>
                <a:solidFill>
                  <a:srgbClr val="0433FF"/>
                </a:solidFill>
              </a:rPr>
              <a:t>ifelse</a:t>
            </a:r>
            <a:r>
              <a:t> percentage-same </a:t>
            </a:r>
            <a:r>
              <a:rPr>
                <a:solidFill>
                  <a:srgbClr val="942192"/>
                </a:solidFill>
              </a:rPr>
              <a:t>&lt; </a:t>
            </a:r>
            <a:r>
              <a:t>(Percentage-same-to-be-happy </a:t>
            </a:r>
            <a:r>
              <a:rPr>
                <a:solidFill>
                  <a:srgbClr val="942192"/>
                </a:solidFill>
              </a:rPr>
              <a:t>/ </a:t>
            </a:r>
            <a:r>
              <a:rPr>
                <a:solidFill>
                  <a:srgbClr val="FF2600"/>
                </a:solidFill>
              </a:rPr>
              <a:t>100</a:t>
            </a:r>
            <a:r>
              <a:t>) [</a:t>
            </a:r>
            <a:r>
              <a:rPr>
                <a:solidFill>
                  <a:srgbClr val="0433FF"/>
                </a:solidFill>
              </a:rPr>
              <a:t>set</a:t>
            </a:r>
            <a:r>
              <a:t> happy? </a:t>
            </a:r>
            <a:r>
              <a:rPr>
                <a:solidFill>
                  <a:srgbClr val="FF2600"/>
                </a:solidFill>
              </a:rPr>
              <a:t>false</a:t>
            </a:r>
            <a:r>
              <a:t>][</a:t>
            </a:r>
            <a:r>
              <a:rPr>
                <a:solidFill>
                  <a:srgbClr val="0433FF"/>
                </a:solidFill>
              </a:rPr>
              <a:t>set</a:t>
            </a:r>
            <a:r>
              <a:t> happy? </a:t>
            </a:r>
            <a:r>
              <a:rPr>
                <a:solidFill>
                  <a:srgbClr val="FF2600"/>
                </a:solidFill>
              </a:rPr>
              <a:t>true</a:t>
            </a:r>
            <a:r>
              <a:t>]]</a:t>
            </a:r>
          </a:p>
          <a:p>
            <a:pPr marL="109728" indent="-109728" defTabSz="1097280">
              <a:spcBef>
                <a:spcPts val="1400"/>
              </a:spcBef>
              <a:buClr>
                <a:srgbClr val="FFC000"/>
              </a:buClr>
              <a:buSzPct val="100000"/>
              <a:buFont typeface="Calibri"/>
              <a:buChar char=" "/>
              <a:defRPr sz="2400">
                <a:solidFill>
                  <a:srgbClr val="404040"/>
                </a:solidFill>
                <a:latin typeface="Calibri"/>
                <a:ea typeface="Calibri"/>
                <a:cs typeface="Calibri"/>
                <a:sym typeface="Calibri"/>
              </a:defRPr>
            </a:pPr>
          </a:p>
          <a:p>
            <a:pPr marL="109728" indent="-109728" defTabSz="1097280">
              <a:spcBef>
                <a:spcPts val="1400"/>
              </a:spcBef>
              <a:buClr>
                <a:srgbClr val="FFC000"/>
              </a:buClr>
              <a:buSzPct val="100000"/>
              <a:buFont typeface="Calibri"/>
              <a:buChar char=" "/>
              <a:defRPr sz="2400">
                <a:solidFill>
                  <a:srgbClr val="404040"/>
                </a:solidFill>
                <a:latin typeface="Calibri"/>
                <a:ea typeface="Calibri"/>
                <a:cs typeface="Calibri"/>
                <a:sym typeface="Calibri"/>
              </a:defRPr>
            </a:pPr>
            <a:r>
              <a:t>  ;;move to an unoccupied polygon if not happy. change the color here.</a:t>
            </a:r>
          </a:p>
          <a:p>
            <a:pPr marL="109728" indent="-109728" defTabSz="1097280">
              <a:spcBef>
                <a:spcPts val="1400"/>
              </a:spcBef>
              <a:buClr>
                <a:srgbClr val="FFC000"/>
              </a:buClr>
              <a:buSzPct val="100000"/>
              <a:buFont typeface="Calibri"/>
              <a:buChar char=" "/>
              <a:defRPr sz="2400">
                <a:solidFill>
                  <a:srgbClr val="404040"/>
                </a:solidFill>
                <a:latin typeface="Calibri"/>
                <a:ea typeface="Calibri"/>
                <a:cs typeface="Calibri"/>
                <a:sym typeface="Calibri"/>
              </a:defRPr>
            </a:pPr>
            <a:r>
              <a:t>  </a:t>
            </a:r>
            <a:r>
              <a:rPr>
                <a:solidFill>
                  <a:srgbClr val="0433FF"/>
                </a:solidFill>
              </a:rPr>
              <a:t>ask</a:t>
            </a:r>
            <a:r>
              <a:t> </a:t>
            </a:r>
            <a:r>
              <a:rPr>
                <a:solidFill>
                  <a:srgbClr val="942192"/>
                </a:solidFill>
              </a:rPr>
              <a:t>turtles</a:t>
            </a:r>
            <a:r>
              <a:t> [</a:t>
            </a:r>
            <a:r>
              <a:rPr>
                <a:solidFill>
                  <a:srgbClr val="0433FF"/>
                </a:solidFill>
              </a:rPr>
              <a:t>if</a:t>
            </a:r>
            <a:r>
              <a:t> happy? = </a:t>
            </a:r>
            <a:r>
              <a:rPr>
                <a:solidFill>
                  <a:srgbClr val="FF2600"/>
                </a:solidFill>
              </a:rPr>
              <a:t>false</a:t>
            </a:r>
            <a:r>
              <a:t> </a:t>
            </a:r>
            <a:r>
              <a:rPr>
                <a:solidFill>
                  <a:srgbClr val="942192"/>
                </a:solidFill>
              </a:rPr>
              <a:t>and count</a:t>
            </a:r>
            <a:r>
              <a:t> tneighborpolygons </a:t>
            </a:r>
            <a:r>
              <a:rPr>
                <a:solidFill>
                  <a:srgbClr val="942192"/>
                </a:solidFill>
              </a:rPr>
              <a:t>with</a:t>
            </a:r>
            <a:r>
              <a:t> [mycolor </a:t>
            </a:r>
            <a:r>
              <a:rPr>
                <a:solidFill>
                  <a:srgbClr val="942192"/>
                </a:solidFill>
              </a:rPr>
              <a:t>=</a:t>
            </a:r>
            <a:r>
              <a:t> </a:t>
            </a:r>
            <a:r>
              <a:rPr>
                <a:solidFill>
                  <a:srgbClr val="FF2600"/>
                </a:solidFill>
              </a:rPr>
              <a:t>"UNOCCUPIED"</a:t>
            </a:r>
            <a:r>
              <a:t>] </a:t>
            </a:r>
            <a:r>
              <a:rPr>
                <a:solidFill>
                  <a:srgbClr val="942192"/>
                </a:solidFill>
              </a:rPr>
              <a:t>&gt;</a:t>
            </a:r>
            <a:r>
              <a:t> </a:t>
            </a:r>
            <a:r>
              <a:rPr>
                <a:solidFill>
                  <a:srgbClr val="FF2600"/>
                </a:solidFill>
              </a:rPr>
              <a:t>0</a:t>
            </a:r>
          </a:p>
          <a:p>
            <a:pPr marL="109728" indent="-109728" defTabSz="1097280">
              <a:spcBef>
                <a:spcPts val="1400"/>
              </a:spcBef>
              <a:buClr>
                <a:srgbClr val="FFC000"/>
              </a:buClr>
              <a:buSzPct val="100000"/>
              <a:buFont typeface="Calibri"/>
              <a:buChar char=" "/>
              <a:defRPr sz="2400">
                <a:solidFill>
                  <a:srgbClr val="404040"/>
                </a:solidFill>
                <a:latin typeface="Calibri"/>
                <a:ea typeface="Calibri"/>
                <a:cs typeface="Calibri"/>
                <a:sym typeface="Calibri"/>
              </a:defRPr>
            </a:pPr>
            <a:r>
              <a:t>    [</a:t>
            </a:r>
            <a:r>
              <a:rPr>
                <a:solidFill>
                  <a:srgbClr val="0433FF"/>
                </a:solidFill>
              </a:rPr>
              <a:t>ask</a:t>
            </a:r>
            <a:r>
              <a:t> </a:t>
            </a:r>
            <a:r>
              <a:rPr>
                <a:solidFill>
                  <a:srgbClr val="942192"/>
                </a:solidFill>
              </a:rPr>
              <a:t>patch-here</a:t>
            </a:r>
            <a:r>
              <a:t> [</a:t>
            </a:r>
            <a:r>
              <a:rPr>
                <a:solidFill>
                  <a:srgbClr val="0433FF"/>
                </a:solidFill>
              </a:rPr>
              <a:t>set</a:t>
            </a:r>
            <a:r>
              <a:t> mycolor </a:t>
            </a:r>
            <a:r>
              <a:rPr>
                <a:solidFill>
                  <a:srgbClr val="FF2600"/>
                </a:solidFill>
              </a:rPr>
              <a:t>"UNOCCUPIED"</a:t>
            </a:r>
            <a:r>
              <a:t>]</a:t>
            </a:r>
          </a:p>
          <a:p>
            <a:pPr marL="109728" indent="-109728" defTabSz="1097280">
              <a:spcBef>
                <a:spcPts val="1400"/>
              </a:spcBef>
              <a:buClr>
                <a:srgbClr val="FFC000"/>
              </a:buClr>
              <a:buSzPct val="100000"/>
              <a:buFont typeface="Calibri"/>
              <a:buChar char=" "/>
              <a:defRPr sz="2400">
                <a:solidFill>
                  <a:srgbClr val="404040"/>
                </a:solidFill>
                <a:latin typeface="Calibri"/>
                <a:ea typeface="Calibri"/>
                <a:cs typeface="Calibri"/>
                <a:sym typeface="Calibri"/>
              </a:defRPr>
            </a:pPr>
            <a:r>
              <a:t>      </a:t>
            </a:r>
            <a:r>
              <a:rPr>
                <a:solidFill>
                  <a:srgbClr val="0433FF"/>
                </a:solidFill>
              </a:rPr>
              <a:t>move-to</a:t>
            </a:r>
            <a:r>
              <a:t> </a:t>
            </a:r>
            <a:r>
              <a:rPr>
                <a:solidFill>
                  <a:srgbClr val="942192"/>
                </a:solidFill>
              </a:rPr>
              <a:t>one-of </a:t>
            </a:r>
            <a:r>
              <a:t>tneighborpolygons </a:t>
            </a:r>
            <a:r>
              <a:rPr>
                <a:solidFill>
                  <a:srgbClr val="942192"/>
                </a:solidFill>
              </a:rPr>
              <a:t>with</a:t>
            </a:r>
            <a:r>
              <a:t> [mycolor = </a:t>
            </a:r>
            <a:r>
              <a:rPr>
                <a:solidFill>
                  <a:srgbClr val="FF2600"/>
                </a:solidFill>
              </a:rPr>
              <a:t>"UNOCCUPIED"</a:t>
            </a:r>
            <a:r>
              <a:t>]</a:t>
            </a:r>
          </a:p>
          <a:p>
            <a:pPr marL="109728" indent="-109728" defTabSz="1097280">
              <a:spcBef>
                <a:spcPts val="1400"/>
              </a:spcBef>
              <a:buClr>
                <a:srgbClr val="FFC000"/>
              </a:buClr>
              <a:buSzPct val="100000"/>
              <a:buFont typeface="Calibri"/>
              <a:buChar char=" "/>
              <a:defRPr sz="2400">
                <a:solidFill>
                  <a:srgbClr val="404040"/>
                </a:solidFill>
                <a:latin typeface="Calibri"/>
                <a:ea typeface="Calibri"/>
                <a:cs typeface="Calibri"/>
                <a:sym typeface="Calibri"/>
              </a:defRPr>
            </a:pPr>
            <a:r>
              <a:t>      </a:t>
            </a:r>
            <a:r>
              <a:rPr>
                <a:solidFill>
                  <a:srgbClr val="0433FF"/>
                </a:solidFill>
              </a:rPr>
              <a:t>ask</a:t>
            </a:r>
            <a:r>
              <a:rPr>
                <a:solidFill>
                  <a:srgbClr val="942192"/>
                </a:solidFill>
              </a:rPr>
              <a:t> patch-here</a:t>
            </a:r>
            <a:r>
              <a:t> [</a:t>
            </a:r>
            <a:r>
              <a:rPr>
                <a:solidFill>
                  <a:srgbClr val="0433FF"/>
                </a:solidFill>
              </a:rPr>
              <a:t>set</a:t>
            </a:r>
            <a:r>
              <a:t> mycolor [tcolor] </a:t>
            </a:r>
            <a:r>
              <a:rPr>
                <a:solidFill>
                  <a:srgbClr val="942192"/>
                </a:solidFill>
              </a:rPr>
              <a:t>of myself</a:t>
            </a:r>
            <a:r>
              <a:t>]]</a:t>
            </a:r>
          </a:p>
          <a:p>
            <a:pPr marL="109728" indent="-109728" defTabSz="1097280">
              <a:spcBef>
                <a:spcPts val="1400"/>
              </a:spcBef>
              <a:buClr>
                <a:srgbClr val="FFC000"/>
              </a:buClr>
              <a:buSzPct val="100000"/>
              <a:buFont typeface="Calibri"/>
              <a:buChar char=" "/>
              <a:defRPr sz="2400">
                <a:solidFill>
                  <a:srgbClr val="404040"/>
                </a:solidFill>
                <a:latin typeface="Calibri"/>
                <a:ea typeface="Calibri"/>
                <a:cs typeface="Calibri"/>
                <a:sym typeface="Calibri"/>
              </a:defRPr>
            </a:pPr>
            <a:r>
              <a:t>  ]</a:t>
            </a:r>
          </a:p>
          <a:p>
            <a:pPr marL="109728" indent="-109728" defTabSz="1097280">
              <a:spcBef>
                <a:spcPts val="1400"/>
              </a:spcBef>
              <a:buClr>
                <a:srgbClr val="FFC000"/>
              </a:buClr>
              <a:buSzPct val="100000"/>
              <a:buFont typeface="Calibri"/>
              <a:buChar char=" "/>
              <a:defRPr sz="2400">
                <a:solidFill>
                  <a:srgbClr val="007F69"/>
                </a:solidFill>
                <a:latin typeface="Calibri"/>
                <a:ea typeface="Calibri"/>
                <a:cs typeface="Calibri"/>
                <a:sym typeface="Calibri"/>
              </a:defRPr>
            </a:pPr>
            <a:r>
              <a:t>end</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In “Go” we also asked the agents to “update-colors”:"/>
          <p:cNvSpPr txBox="1"/>
          <p:nvPr>
            <p:ph type="title"/>
          </p:nvPr>
        </p:nvSpPr>
        <p:spPr>
          <a:prstGeom prst="rect">
            <a:avLst/>
          </a:prstGeom>
        </p:spPr>
        <p:txBody>
          <a:bodyPr/>
          <a:lstStyle>
            <a:lvl1pPr defTabSz="2023821">
              <a:defRPr spc="-141" sz="7054"/>
            </a:lvl1pPr>
          </a:lstStyle>
          <a:p>
            <a:pPr/>
            <a:r>
              <a:t>In “Go” we also asked the agents to “update-colors”:</a:t>
            </a:r>
          </a:p>
        </p:txBody>
      </p:sp>
      <p:sp>
        <p:nvSpPr>
          <p:cNvPr id="277" name="Update Colors of the Patch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Update Colors of the Patches</a:t>
            </a:r>
          </a:p>
        </p:txBody>
      </p:sp>
      <p:sp>
        <p:nvSpPr>
          <p:cNvPr id="278" name=";if agents move patch colors need to be updated…"/>
          <p:cNvSpPr txBox="1"/>
          <p:nvPr>
            <p:ph type="body" idx="1"/>
          </p:nvPr>
        </p:nvSpPr>
        <p:spPr>
          <a:xfrm>
            <a:off x="1233403" y="3691468"/>
            <a:ext cx="21917195" cy="8046720"/>
          </a:xfrm>
          <a:prstGeom prst="rect">
            <a:avLst/>
          </a:prstGeom>
        </p:spPr>
        <p:txBody>
          <a:bodyPr lIns="0" tIns="0" rIns="0" bIns="0"/>
          <a:lstStyle/>
          <a:p>
            <a:pPr marL="159105" indent="-159105" defTabSz="1591055">
              <a:spcBef>
                <a:spcPts val="2000"/>
              </a:spcBef>
              <a:buClr>
                <a:srgbClr val="FFC000"/>
              </a:buClr>
              <a:buSzPct val="100000"/>
              <a:buFont typeface="Calibri"/>
              <a:buChar char=" "/>
              <a:defRPr sz="3480">
                <a:solidFill>
                  <a:srgbClr val="404040"/>
                </a:solidFill>
                <a:latin typeface="Calibri"/>
                <a:ea typeface="Calibri"/>
                <a:cs typeface="Calibri"/>
                <a:sym typeface="Calibri"/>
              </a:defRPr>
            </a:pPr>
            <a:r>
              <a:t>;if agents move patch colors need to be updated</a:t>
            </a:r>
          </a:p>
          <a:p>
            <a:pPr marL="159105" indent="-159105" defTabSz="1591055">
              <a:spcBef>
                <a:spcPts val="2000"/>
              </a:spcBef>
              <a:buClr>
                <a:srgbClr val="FFC000"/>
              </a:buClr>
              <a:buSzPct val="100000"/>
              <a:buFont typeface="Calibri"/>
              <a:buChar char=" "/>
              <a:defRPr sz="3480">
                <a:solidFill>
                  <a:srgbClr val="404040"/>
                </a:solidFill>
                <a:latin typeface="Calibri"/>
                <a:ea typeface="Calibri"/>
                <a:cs typeface="Calibri"/>
                <a:sym typeface="Calibri"/>
              </a:defRPr>
            </a:pPr>
            <a:r>
              <a:rPr>
                <a:solidFill>
                  <a:srgbClr val="007F69"/>
                </a:solidFill>
              </a:rPr>
              <a:t>to</a:t>
            </a:r>
            <a:r>
              <a:t> update-colors   ;;update polygon colors</a:t>
            </a:r>
          </a:p>
          <a:p>
            <a:pPr marL="159105" indent="-159105" defTabSz="1591055">
              <a:spcBef>
                <a:spcPts val="2000"/>
              </a:spcBef>
              <a:buClr>
                <a:srgbClr val="FFC000"/>
              </a:buClr>
              <a:buSzPct val="100000"/>
              <a:buFont typeface="Calibri"/>
              <a:buChar char=" "/>
              <a:defRPr sz="3480">
                <a:solidFill>
                  <a:srgbClr val="404040"/>
                </a:solidFill>
                <a:latin typeface="Calibri"/>
                <a:ea typeface="Calibri"/>
                <a:cs typeface="Calibri"/>
                <a:sym typeface="Calibri"/>
              </a:defRPr>
            </a:pPr>
            <a:r>
              <a:t>                   </a:t>
            </a:r>
            <a:r>
              <a:rPr>
                <a:solidFill>
                  <a:srgbClr val="0433FF"/>
                </a:solidFill>
              </a:rPr>
              <a:t>ask</a:t>
            </a:r>
            <a:r>
              <a:t> </a:t>
            </a:r>
            <a:r>
              <a:rPr>
                <a:solidFill>
                  <a:srgbClr val="942192"/>
                </a:solidFill>
              </a:rPr>
              <a:t>patches with</a:t>
            </a:r>
            <a:r>
              <a:t> [ID </a:t>
            </a:r>
            <a:r>
              <a:rPr>
                <a:solidFill>
                  <a:srgbClr val="942192"/>
                </a:solidFill>
              </a:rPr>
              <a:t>&gt;</a:t>
            </a:r>
            <a:r>
              <a:t> </a:t>
            </a:r>
            <a:r>
              <a:rPr>
                <a:solidFill>
                  <a:srgbClr val="FF2600"/>
                </a:solidFill>
              </a:rPr>
              <a:t>0</a:t>
            </a:r>
            <a:r>
              <a:t>][</a:t>
            </a:r>
          </a:p>
          <a:p>
            <a:pPr marL="159105" indent="-159105" defTabSz="1591055">
              <a:spcBef>
                <a:spcPts val="2000"/>
              </a:spcBef>
              <a:buClr>
                <a:srgbClr val="FFC000"/>
              </a:buClr>
              <a:buSzPct val="100000"/>
              <a:buFont typeface="Calibri"/>
              <a:buChar char=" "/>
              <a:defRPr sz="3480">
                <a:solidFill>
                  <a:srgbClr val="404040"/>
                </a:solidFill>
                <a:latin typeface="Calibri"/>
                <a:ea typeface="Calibri"/>
                <a:cs typeface="Calibri"/>
                <a:sym typeface="Calibri"/>
              </a:defRPr>
            </a:pPr>
          </a:p>
          <a:p>
            <a:pPr marL="159105" indent="-159105" defTabSz="1591055">
              <a:spcBef>
                <a:spcPts val="2000"/>
              </a:spcBef>
              <a:buClr>
                <a:srgbClr val="FFC000"/>
              </a:buClr>
              <a:buSzPct val="100000"/>
              <a:buFont typeface="Calibri"/>
              <a:buChar char=" "/>
              <a:defRPr sz="3480">
                <a:solidFill>
                  <a:srgbClr val="404040"/>
                </a:solidFill>
                <a:latin typeface="Calibri"/>
                <a:ea typeface="Calibri"/>
                <a:cs typeface="Calibri"/>
                <a:sym typeface="Calibri"/>
              </a:defRPr>
            </a:pPr>
            <a:r>
              <a:t>    </a:t>
            </a:r>
            <a:r>
              <a:rPr>
                <a:solidFill>
                  <a:srgbClr val="0433FF"/>
                </a:solidFill>
              </a:rPr>
              <a:t>if </a:t>
            </a:r>
            <a:r>
              <a:t>mycolor </a:t>
            </a:r>
            <a:r>
              <a:rPr>
                <a:solidFill>
                  <a:srgbClr val="942192"/>
                </a:solidFill>
              </a:rPr>
              <a:t>=</a:t>
            </a:r>
            <a:r>
              <a:t> </a:t>
            </a:r>
            <a:r>
              <a:rPr>
                <a:solidFill>
                  <a:srgbClr val="FF2600"/>
                </a:solidFill>
              </a:rPr>
              <a:t>"RED"</a:t>
            </a:r>
            <a:r>
              <a:t> [ </a:t>
            </a:r>
            <a:r>
              <a:rPr>
                <a:solidFill>
                  <a:srgbClr val="0433FF"/>
                </a:solidFill>
              </a:rPr>
              <a:t>gis:set-drawing-color</a:t>
            </a:r>
            <a:r>
              <a:t> </a:t>
            </a:r>
            <a:r>
              <a:rPr>
                <a:solidFill>
                  <a:srgbClr val="FF2600"/>
                </a:solidFill>
              </a:rPr>
              <a:t>red</a:t>
            </a:r>
            <a:r>
              <a:t>  </a:t>
            </a:r>
            <a:r>
              <a:rPr>
                <a:solidFill>
                  <a:srgbClr val="0433FF"/>
                </a:solidFill>
              </a:rPr>
              <a:t>gis:fill</a:t>
            </a:r>
            <a:r>
              <a:t>  </a:t>
            </a:r>
            <a:r>
              <a:rPr>
                <a:solidFill>
                  <a:srgbClr val="942192"/>
                </a:solidFill>
              </a:rPr>
              <a:t>item</a:t>
            </a:r>
            <a:r>
              <a:t> (ID </a:t>
            </a:r>
            <a:r>
              <a:rPr>
                <a:solidFill>
                  <a:srgbClr val="942192"/>
                </a:solidFill>
              </a:rPr>
              <a:t>-</a:t>
            </a:r>
            <a:r>
              <a:t> </a:t>
            </a:r>
            <a:r>
              <a:rPr>
                <a:solidFill>
                  <a:srgbClr val="FF2600"/>
                </a:solidFill>
              </a:rPr>
              <a:t>1</a:t>
            </a:r>
            <a:r>
              <a:t>) </a:t>
            </a:r>
            <a:r>
              <a:rPr>
                <a:solidFill>
                  <a:srgbClr val="942192"/>
                </a:solidFill>
              </a:rPr>
              <a:t>gis:feature-list-of</a:t>
            </a:r>
            <a:r>
              <a:t> dc-dataset </a:t>
            </a:r>
            <a:r>
              <a:rPr>
                <a:solidFill>
                  <a:srgbClr val="FF2600"/>
                </a:solidFill>
              </a:rPr>
              <a:t>2.0</a:t>
            </a:r>
            <a:r>
              <a:t>]</a:t>
            </a:r>
          </a:p>
          <a:p>
            <a:pPr marL="159105" indent="-159105" defTabSz="1591055">
              <a:spcBef>
                <a:spcPts val="2000"/>
              </a:spcBef>
              <a:buClr>
                <a:srgbClr val="FFC000"/>
              </a:buClr>
              <a:buSzPct val="100000"/>
              <a:buFont typeface="Calibri"/>
              <a:buChar char=" "/>
              <a:defRPr sz="3480">
                <a:solidFill>
                  <a:srgbClr val="404040"/>
                </a:solidFill>
                <a:latin typeface="Calibri"/>
                <a:ea typeface="Calibri"/>
                <a:cs typeface="Calibri"/>
                <a:sym typeface="Calibri"/>
              </a:defRPr>
            </a:pPr>
            <a:r>
              <a:t>  </a:t>
            </a:r>
            <a:r>
              <a:rPr>
                <a:solidFill>
                  <a:srgbClr val="0433FF"/>
                </a:solidFill>
              </a:rPr>
              <a:t>  if </a:t>
            </a:r>
            <a:r>
              <a:t>mycolor </a:t>
            </a:r>
            <a:r>
              <a:rPr>
                <a:solidFill>
                  <a:srgbClr val="942192"/>
                </a:solidFill>
              </a:rPr>
              <a:t>=</a:t>
            </a:r>
            <a:r>
              <a:t> </a:t>
            </a:r>
            <a:r>
              <a:rPr>
                <a:solidFill>
                  <a:srgbClr val="FF2600"/>
                </a:solidFill>
              </a:rPr>
              <a:t>"BLUE"</a:t>
            </a:r>
            <a:r>
              <a:t> [ </a:t>
            </a:r>
            <a:r>
              <a:rPr>
                <a:solidFill>
                  <a:srgbClr val="0433FF"/>
                </a:solidFill>
              </a:rPr>
              <a:t>gis:set-drawing-color</a:t>
            </a:r>
            <a:r>
              <a:t> </a:t>
            </a:r>
            <a:r>
              <a:rPr>
                <a:solidFill>
                  <a:srgbClr val="FF2600"/>
                </a:solidFill>
              </a:rPr>
              <a:t>blue</a:t>
            </a:r>
            <a:r>
              <a:t>  </a:t>
            </a:r>
            <a:r>
              <a:rPr>
                <a:solidFill>
                  <a:srgbClr val="0433FF"/>
                </a:solidFill>
              </a:rPr>
              <a:t>gis:fill</a:t>
            </a:r>
            <a:r>
              <a:t>  </a:t>
            </a:r>
            <a:r>
              <a:rPr>
                <a:solidFill>
                  <a:srgbClr val="942192"/>
                </a:solidFill>
              </a:rPr>
              <a:t>item</a:t>
            </a:r>
            <a:r>
              <a:t> (ID </a:t>
            </a:r>
            <a:r>
              <a:rPr>
                <a:solidFill>
                  <a:srgbClr val="942192"/>
                </a:solidFill>
              </a:rPr>
              <a:t>-</a:t>
            </a:r>
            <a:r>
              <a:t> </a:t>
            </a:r>
            <a:r>
              <a:rPr>
                <a:solidFill>
                  <a:srgbClr val="FF2600"/>
                </a:solidFill>
              </a:rPr>
              <a:t>1</a:t>
            </a:r>
            <a:r>
              <a:t>) </a:t>
            </a:r>
            <a:r>
              <a:rPr>
                <a:solidFill>
                  <a:srgbClr val="942192"/>
                </a:solidFill>
              </a:rPr>
              <a:t>gis:feature-list-of </a:t>
            </a:r>
            <a:r>
              <a:t>dc-dataset </a:t>
            </a:r>
            <a:r>
              <a:rPr>
                <a:solidFill>
                  <a:srgbClr val="FF2600"/>
                </a:solidFill>
              </a:rPr>
              <a:t>2.0</a:t>
            </a:r>
            <a:r>
              <a:t>]</a:t>
            </a:r>
          </a:p>
          <a:p>
            <a:pPr marL="159105" indent="-159105" defTabSz="1591055">
              <a:spcBef>
                <a:spcPts val="2000"/>
              </a:spcBef>
              <a:buClr>
                <a:srgbClr val="FFC000"/>
              </a:buClr>
              <a:buSzPct val="100000"/>
              <a:buFont typeface="Calibri"/>
              <a:buChar char=" "/>
              <a:defRPr sz="3480">
                <a:solidFill>
                  <a:srgbClr val="404040"/>
                </a:solidFill>
                <a:latin typeface="Calibri"/>
                <a:ea typeface="Calibri"/>
                <a:cs typeface="Calibri"/>
                <a:sym typeface="Calibri"/>
              </a:defRPr>
            </a:pPr>
            <a:r>
              <a:rPr>
                <a:solidFill>
                  <a:srgbClr val="0433FF"/>
                </a:solidFill>
              </a:rPr>
              <a:t>    if </a:t>
            </a:r>
            <a:r>
              <a:t>mycolor </a:t>
            </a:r>
            <a:r>
              <a:rPr>
                <a:solidFill>
                  <a:srgbClr val="942192"/>
                </a:solidFill>
              </a:rPr>
              <a:t>=</a:t>
            </a:r>
            <a:r>
              <a:t> </a:t>
            </a:r>
            <a:r>
              <a:rPr>
                <a:solidFill>
                  <a:srgbClr val="FF2600"/>
                </a:solidFill>
              </a:rPr>
              <a:t>"UNOCCUPIED" </a:t>
            </a:r>
            <a:r>
              <a:t>[ </a:t>
            </a:r>
            <a:r>
              <a:rPr>
                <a:solidFill>
                  <a:srgbClr val="0433FF"/>
                </a:solidFill>
              </a:rPr>
              <a:t>gis:set-drawing-color</a:t>
            </a:r>
            <a:r>
              <a:t> </a:t>
            </a:r>
            <a:r>
              <a:rPr>
                <a:solidFill>
                  <a:srgbClr val="FF2600"/>
                </a:solidFill>
              </a:rPr>
              <a:t>grey</a:t>
            </a:r>
            <a:r>
              <a:t>  </a:t>
            </a:r>
            <a:r>
              <a:rPr>
                <a:solidFill>
                  <a:srgbClr val="0433FF"/>
                </a:solidFill>
              </a:rPr>
              <a:t>gis:fill </a:t>
            </a:r>
            <a:r>
              <a:t> </a:t>
            </a:r>
            <a:r>
              <a:rPr>
                <a:solidFill>
                  <a:srgbClr val="942192"/>
                </a:solidFill>
              </a:rPr>
              <a:t>item</a:t>
            </a:r>
            <a:r>
              <a:t> (ID </a:t>
            </a:r>
            <a:r>
              <a:rPr>
                <a:solidFill>
                  <a:srgbClr val="942192"/>
                </a:solidFill>
              </a:rPr>
              <a:t>-</a:t>
            </a:r>
            <a:r>
              <a:t> </a:t>
            </a:r>
            <a:r>
              <a:rPr>
                <a:solidFill>
                  <a:srgbClr val="FF2600"/>
                </a:solidFill>
              </a:rPr>
              <a:t>1</a:t>
            </a:r>
            <a:r>
              <a:t>) </a:t>
            </a:r>
            <a:r>
              <a:rPr>
                <a:solidFill>
                  <a:srgbClr val="942192"/>
                </a:solidFill>
              </a:rPr>
              <a:t>gis:feature-list-of</a:t>
            </a:r>
            <a:r>
              <a:t> dc-dataset </a:t>
            </a:r>
            <a:r>
              <a:rPr>
                <a:solidFill>
                  <a:srgbClr val="FF2600"/>
                </a:solidFill>
              </a:rPr>
              <a:t>2.0</a:t>
            </a:r>
            <a:r>
              <a:t>]</a:t>
            </a:r>
          </a:p>
          <a:p>
            <a:pPr marL="159105" indent="-159105" defTabSz="1591055">
              <a:spcBef>
                <a:spcPts val="2000"/>
              </a:spcBef>
              <a:buClr>
                <a:srgbClr val="FFC000"/>
              </a:buClr>
              <a:buSzPct val="100000"/>
              <a:buFont typeface="Calibri"/>
              <a:buChar char=" "/>
              <a:defRPr sz="3480">
                <a:solidFill>
                  <a:srgbClr val="404040"/>
                </a:solidFill>
                <a:latin typeface="Calibri"/>
                <a:ea typeface="Calibri"/>
                <a:cs typeface="Calibri"/>
                <a:sym typeface="Calibri"/>
              </a:defRPr>
            </a:pPr>
            <a:r>
              <a:t>  ]</a:t>
            </a:r>
          </a:p>
          <a:p>
            <a:pPr marL="159105" indent="-159105" defTabSz="1591055">
              <a:spcBef>
                <a:spcPts val="2000"/>
              </a:spcBef>
              <a:buClr>
                <a:srgbClr val="FFC000"/>
              </a:buClr>
              <a:buSzPct val="100000"/>
              <a:buFont typeface="Calibri"/>
              <a:buChar char=" "/>
              <a:defRPr sz="3480">
                <a:solidFill>
                  <a:srgbClr val="404040"/>
                </a:solidFill>
                <a:latin typeface="Calibri"/>
                <a:ea typeface="Calibri"/>
                <a:cs typeface="Calibri"/>
                <a:sym typeface="Calibri"/>
              </a:defRPr>
            </a:pPr>
            <a:r>
              <a:t> </a:t>
            </a:r>
            <a:r>
              <a:rPr>
                <a:solidFill>
                  <a:srgbClr val="0433FF"/>
                </a:solidFill>
              </a:rPr>
              <a:t> gis:set-drawing-color</a:t>
            </a:r>
            <a:r>
              <a:t> </a:t>
            </a:r>
            <a:r>
              <a:rPr>
                <a:solidFill>
                  <a:srgbClr val="FF2600"/>
                </a:solidFill>
              </a:rPr>
              <a:t>white</a:t>
            </a:r>
          </a:p>
          <a:p>
            <a:pPr marL="159105" indent="-159105" defTabSz="1591055">
              <a:spcBef>
                <a:spcPts val="2000"/>
              </a:spcBef>
              <a:buClr>
                <a:srgbClr val="FFC000"/>
              </a:buClr>
              <a:buSzPct val="100000"/>
              <a:buFont typeface="Calibri"/>
              <a:buChar char=" "/>
              <a:defRPr sz="3480">
                <a:solidFill>
                  <a:srgbClr val="404040"/>
                </a:solidFill>
                <a:latin typeface="Calibri"/>
                <a:ea typeface="Calibri"/>
                <a:cs typeface="Calibri"/>
                <a:sym typeface="Calibri"/>
              </a:defRPr>
            </a:pPr>
            <a:r>
              <a:t>  </a:t>
            </a:r>
            <a:r>
              <a:rPr>
                <a:solidFill>
                  <a:srgbClr val="0433FF"/>
                </a:solidFill>
              </a:rPr>
              <a:t>gis:draw </a:t>
            </a:r>
            <a:r>
              <a:t>dc-dataset </a:t>
            </a:r>
            <a:r>
              <a:rPr>
                <a:solidFill>
                  <a:srgbClr val="FF2600"/>
                </a:solidFill>
              </a:rPr>
              <a:t>1</a:t>
            </a:r>
          </a:p>
          <a:p>
            <a:pPr marL="159105" indent="-159105" defTabSz="1591055">
              <a:spcBef>
                <a:spcPts val="2000"/>
              </a:spcBef>
              <a:buClr>
                <a:srgbClr val="FFC000"/>
              </a:buClr>
              <a:buSzPct val="100000"/>
              <a:buFont typeface="Calibri"/>
              <a:buChar char=" "/>
              <a:defRPr sz="3480">
                <a:solidFill>
                  <a:srgbClr val="00826B"/>
                </a:solidFill>
                <a:latin typeface="Calibri"/>
                <a:ea typeface="Calibri"/>
                <a:cs typeface="Calibri"/>
                <a:sym typeface="Calibri"/>
              </a:defRPr>
            </a:pPr>
            <a:r>
              <a:t>end</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Error"/>
          <p:cNvSpPr txBox="1"/>
          <p:nvPr>
            <p:ph type="title"/>
          </p:nvPr>
        </p:nvSpPr>
        <p:spPr>
          <a:prstGeom prst="rect">
            <a:avLst/>
          </a:prstGeom>
        </p:spPr>
        <p:txBody>
          <a:bodyPr/>
          <a:lstStyle/>
          <a:p>
            <a:pPr/>
            <a:r>
              <a:t>Error</a:t>
            </a:r>
          </a:p>
        </p:txBody>
      </p:sp>
      <p:sp>
        <p:nvSpPr>
          <p:cNvPr id="281" name="You should of Noticed an Erro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You should of Noticed an Error</a:t>
            </a:r>
          </a:p>
        </p:txBody>
      </p:sp>
      <p:sp>
        <p:nvSpPr>
          <p:cNvPr id="282" name="Need to add a global parameter called “Percentage-same-to-be-happy”"/>
          <p:cNvSpPr txBox="1"/>
          <p:nvPr>
            <p:ph type="body" idx="1"/>
          </p:nvPr>
        </p:nvSpPr>
        <p:spPr>
          <a:prstGeom prst="rect">
            <a:avLst/>
          </a:prstGeom>
        </p:spPr>
        <p:txBody>
          <a:bodyPr/>
          <a:lstStyle/>
          <a:p>
            <a:pPr/>
            <a:r>
              <a:t>Need to add a global parameter called “Percentage-same-to-be-happy”</a:t>
            </a:r>
          </a:p>
        </p:txBody>
      </p:sp>
      <p:pic>
        <p:nvPicPr>
          <p:cNvPr id="283" name="Screen Shot 2017-11-15 at 3.16.10 PM.png" descr="Screen Shot 2017-11-15 at 3.16.10 PM.png"/>
          <p:cNvPicPr>
            <a:picLocks noChangeAspect="1"/>
          </p:cNvPicPr>
          <p:nvPr/>
        </p:nvPicPr>
        <p:blipFill>
          <a:blip r:embed="rId2">
            <a:extLst/>
          </a:blip>
          <a:stretch>
            <a:fillRect/>
          </a:stretch>
        </p:blipFill>
        <p:spPr>
          <a:xfrm>
            <a:off x="2876153" y="5376703"/>
            <a:ext cx="19583401" cy="7264401"/>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Adding GUI Elements"/>
          <p:cNvSpPr txBox="1"/>
          <p:nvPr>
            <p:ph type="title"/>
          </p:nvPr>
        </p:nvSpPr>
        <p:spPr>
          <a:prstGeom prst="rect">
            <a:avLst/>
          </a:prstGeom>
        </p:spPr>
        <p:txBody>
          <a:bodyPr/>
          <a:lstStyle/>
          <a:p>
            <a:pPr/>
            <a:r>
              <a:t>Adding GUI Elements</a:t>
            </a:r>
          </a:p>
        </p:txBody>
      </p:sp>
      <p:sp>
        <p:nvSpPr>
          <p:cNvPr id="286" name="Add monitors so we can see what is going on:…"/>
          <p:cNvSpPr txBox="1"/>
          <p:nvPr>
            <p:ph type="body" sz="half" idx="1"/>
          </p:nvPr>
        </p:nvSpPr>
        <p:spPr>
          <a:xfrm>
            <a:off x="1206500" y="2923513"/>
            <a:ext cx="12818952" cy="9581003"/>
          </a:xfrm>
          <a:prstGeom prst="rect">
            <a:avLst/>
          </a:prstGeom>
        </p:spPr>
        <p:txBody>
          <a:bodyPr/>
          <a:lstStyle/>
          <a:p>
            <a:pPr marL="335280" indent="-335280" defTabSz="1341086">
              <a:spcBef>
                <a:spcPts val="2400"/>
              </a:spcBef>
              <a:defRPr sz="2640"/>
            </a:pPr>
            <a:r>
              <a:t>Add monitors so we can see what is going on:</a:t>
            </a:r>
          </a:p>
          <a:p>
            <a:pPr marL="335280" indent="-335280" defTabSz="1341086">
              <a:spcBef>
                <a:spcPts val="2400"/>
              </a:spcBef>
              <a:defRPr sz="2640"/>
            </a:pPr>
            <a:r>
              <a:t>count turtles, </a:t>
            </a:r>
          </a:p>
          <a:p>
            <a:pPr marL="335280" indent="-335280" defTabSz="1341086">
              <a:spcBef>
                <a:spcPts val="2400"/>
              </a:spcBef>
              <a:defRPr sz="2640"/>
            </a:pPr>
            <a:r>
              <a:t>Count polygons :</a:t>
            </a:r>
          </a:p>
          <a:p>
            <a:pPr lvl="1" marL="670560" indent="-335280" defTabSz="1341086">
              <a:spcBef>
                <a:spcPts val="2400"/>
              </a:spcBef>
              <a:defRPr sz="2640"/>
            </a:pPr>
            <a:r>
              <a:t>count patches with [ID &gt; 0]</a:t>
            </a:r>
          </a:p>
          <a:p>
            <a:pPr marL="335280" indent="-335280" defTabSz="1341086">
              <a:spcBef>
                <a:spcPts val="2400"/>
              </a:spcBef>
              <a:defRPr sz="2640"/>
            </a:pPr>
            <a:r>
              <a:t>UNOCCUPIED areas:</a:t>
            </a:r>
          </a:p>
          <a:p>
            <a:pPr lvl="1" marL="670560" indent="-335280" defTabSz="1341086">
              <a:spcBef>
                <a:spcPts val="2400"/>
              </a:spcBef>
              <a:defRPr sz="2640"/>
            </a:pPr>
            <a:r>
              <a:t>count patches with [mycolor = "UNOCCUPIED"]</a:t>
            </a:r>
          </a:p>
          <a:p>
            <a:pPr marL="335280" indent="-335280" defTabSz="1341086">
              <a:spcBef>
                <a:spcPts val="2400"/>
              </a:spcBef>
              <a:defRPr sz="2640"/>
            </a:pPr>
            <a:r>
              <a:t>Count of Red Agents: </a:t>
            </a:r>
          </a:p>
          <a:p>
            <a:pPr lvl="1" marL="670560" indent="-335280" defTabSz="1341086">
              <a:spcBef>
                <a:spcPts val="2400"/>
              </a:spcBef>
              <a:defRPr sz="2640"/>
            </a:pPr>
            <a:r>
              <a:t>count turtles with [mycolor = “RED"]</a:t>
            </a:r>
          </a:p>
          <a:p>
            <a:pPr marL="335280" indent="-335280" defTabSz="1341086">
              <a:spcBef>
                <a:spcPts val="2400"/>
              </a:spcBef>
              <a:defRPr sz="2640"/>
            </a:pPr>
            <a:r>
              <a:t>Count of Blue Agents: </a:t>
            </a:r>
          </a:p>
          <a:p>
            <a:pPr lvl="1" marL="670560" indent="-335280" defTabSz="1341086">
              <a:spcBef>
                <a:spcPts val="2400"/>
              </a:spcBef>
              <a:defRPr sz="2640"/>
            </a:pPr>
            <a:r>
              <a:t>count turtles with [mycolor = "BLUE"]</a:t>
            </a:r>
          </a:p>
          <a:p>
            <a:pPr marL="335280" indent="-335280" defTabSz="1341086">
              <a:spcBef>
                <a:spcPts val="2400"/>
              </a:spcBef>
              <a:defRPr sz="2640"/>
            </a:pPr>
            <a:r>
              <a:t>Count Number of happy agents:</a:t>
            </a:r>
          </a:p>
          <a:p>
            <a:pPr lvl="1" marL="670560" indent="-335280" defTabSz="1341086">
              <a:spcBef>
                <a:spcPts val="2400"/>
              </a:spcBef>
              <a:defRPr sz="2640"/>
            </a:pPr>
            <a:r>
              <a:t>count turtles with [happy? = true]</a:t>
            </a:r>
          </a:p>
          <a:p>
            <a:pPr marL="335280" indent="-335280" defTabSz="1341086">
              <a:spcBef>
                <a:spcPts val="2400"/>
              </a:spcBef>
              <a:defRPr sz="2640"/>
            </a:pPr>
            <a:r>
              <a:t>Add Plot of Happy Agents</a:t>
            </a:r>
          </a:p>
          <a:p>
            <a:pPr lvl="1" marL="670560" indent="-335280" defTabSz="1341086">
              <a:spcBef>
                <a:spcPts val="2400"/>
              </a:spcBef>
              <a:defRPr sz="2640"/>
            </a:pPr>
            <a:r>
              <a:t>plot count turtles with [happy? = true]</a:t>
            </a:r>
          </a:p>
        </p:txBody>
      </p:sp>
      <p:pic>
        <p:nvPicPr>
          <p:cNvPr id="287" name="Screen Shot 2017-11-14 at 11.45.07 AM.png" descr="Screen Shot 2017-11-14 at 11.45.07 AM.png"/>
          <p:cNvPicPr>
            <a:picLocks noChangeAspect="1"/>
          </p:cNvPicPr>
          <p:nvPr/>
        </p:nvPicPr>
        <p:blipFill>
          <a:blip r:embed="rId2">
            <a:extLst/>
          </a:blip>
          <a:stretch>
            <a:fillRect/>
          </a:stretch>
        </p:blipFill>
        <p:spPr>
          <a:xfrm>
            <a:off x="14046657" y="0"/>
            <a:ext cx="8599964" cy="13716000"/>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Resize the world"/>
          <p:cNvSpPr txBox="1"/>
          <p:nvPr>
            <p:ph type="title"/>
          </p:nvPr>
        </p:nvSpPr>
        <p:spPr>
          <a:xfrm>
            <a:off x="1206500" y="1077359"/>
            <a:ext cx="21971000" cy="1433164"/>
          </a:xfrm>
          <a:prstGeom prst="rect">
            <a:avLst/>
          </a:prstGeom>
        </p:spPr>
        <p:txBody>
          <a:bodyPr/>
          <a:lstStyle/>
          <a:p>
            <a:pPr/>
            <a:r>
              <a:t>Resize the world</a:t>
            </a:r>
          </a:p>
        </p:txBody>
      </p:sp>
      <p:sp>
        <p:nvSpPr>
          <p:cNvPr id="290" name="How many Polygons and Agents do you have?"/>
          <p:cNvSpPr txBox="1"/>
          <p:nvPr>
            <p:ph type="body" sz="half" idx="1"/>
          </p:nvPr>
        </p:nvSpPr>
        <p:spPr>
          <a:xfrm>
            <a:off x="1222809" y="4248504"/>
            <a:ext cx="11539257" cy="8256012"/>
          </a:xfrm>
          <a:prstGeom prst="rect">
            <a:avLst/>
          </a:prstGeom>
        </p:spPr>
        <p:txBody>
          <a:bodyPr/>
          <a:lstStyle/>
          <a:p>
            <a:pPr/>
            <a:r>
              <a:t>How many Polygons and Agents do you have? </a:t>
            </a:r>
          </a:p>
        </p:txBody>
      </p:sp>
      <p:pic>
        <p:nvPicPr>
          <p:cNvPr id="291" name="Screen Shot 2017-11-15 at 4.24.58 PM.png" descr="Screen Shot 2017-11-15 at 4.24.58 PM.png"/>
          <p:cNvPicPr>
            <a:picLocks noChangeAspect="1"/>
          </p:cNvPicPr>
          <p:nvPr/>
        </p:nvPicPr>
        <p:blipFill>
          <a:blip r:embed="rId2">
            <a:extLst/>
          </a:blip>
          <a:stretch>
            <a:fillRect/>
          </a:stretch>
        </p:blipFill>
        <p:spPr>
          <a:xfrm>
            <a:off x="12792340" y="2379414"/>
            <a:ext cx="8382185" cy="10379721"/>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Resize the world"/>
          <p:cNvSpPr txBox="1"/>
          <p:nvPr>
            <p:ph type="title"/>
          </p:nvPr>
        </p:nvSpPr>
        <p:spPr>
          <a:xfrm>
            <a:off x="1206500" y="1077359"/>
            <a:ext cx="21971000" cy="1433164"/>
          </a:xfrm>
          <a:prstGeom prst="rect">
            <a:avLst/>
          </a:prstGeom>
        </p:spPr>
        <p:txBody>
          <a:bodyPr/>
          <a:lstStyle/>
          <a:p>
            <a:pPr/>
            <a:r>
              <a:t>Resize the world</a:t>
            </a:r>
          </a:p>
        </p:txBody>
      </p:sp>
      <p:sp>
        <p:nvSpPr>
          <p:cNvPr id="294" name="How many Polygons and Agents do you have?…"/>
          <p:cNvSpPr txBox="1"/>
          <p:nvPr>
            <p:ph type="body" sz="half" idx="1"/>
          </p:nvPr>
        </p:nvSpPr>
        <p:spPr>
          <a:xfrm>
            <a:off x="1222809" y="4248504"/>
            <a:ext cx="11539257" cy="8256012"/>
          </a:xfrm>
          <a:prstGeom prst="rect">
            <a:avLst/>
          </a:prstGeom>
        </p:spPr>
        <p:txBody>
          <a:bodyPr/>
          <a:lstStyle/>
          <a:p>
            <a:pPr marL="518160" indent="-518160" defTabSz="2072588">
              <a:spcBef>
                <a:spcPts val="3800"/>
              </a:spcBef>
              <a:defRPr sz="4080"/>
            </a:pPr>
            <a:r>
              <a:t>How many Polygons and Agents do you have? </a:t>
            </a:r>
          </a:p>
          <a:p>
            <a:pPr marL="518160" indent="-518160" defTabSz="2072588">
              <a:spcBef>
                <a:spcPts val="3800"/>
              </a:spcBef>
              <a:defRPr sz="4080"/>
            </a:pPr>
            <a:r>
              <a:t>But the DBF file has:</a:t>
            </a:r>
          </a:p>
          <a:p>
            <a:pPr lvl="1" marL="1036320" indent="-518160" defTabSz="2072588">
              <a:spcBef>
                <a:spcPts val="800"/>
              </a:spcBef>
              <a:buChar char="-"/>
              <a:defRPr sz="4080"/>
            </a:pPr>
            <a:r>
              <a:rPr b="1"/>
              <a:t>188 </a:t>
            </a:r>
            <a:r>
              <a:t>wards, </a:t>
            </a:r>
            <a:r>
              <a:rPr b="1"/>
              <a:t>75</a:t>
            </a:r>
            <a:r>
              <a:t> are Red, </a:t>
            </a:r>
            <a:r>
              <a:rPr b="1"/>
              <a:t>75</a:t>
            </a:r>
            <a:r>
              <a:t> are Blue; and </a:t>
            </a:r>
            <a:r>
              <a:rPr b="1"/>
              <a:t>38</a:t>
            </a:r>
            <a:r>
              <a:t> are Unoccupied</a:t>
            </a:r>
          </a:p>
          <a:p>
            <a:pPr marL="518160" indent="-518160" defTabSz="2072588">
              <a:spcBef>
                <a:spcPts val="3800"/>
              </a:spcBef>
              <a:defRPr sz="4080"/>
            </a:pPr>
            <a:r>
              <a:t>Why? </a:t>
            </a:r>
          </a:p>
          <a:p>
            <a:pPr lvl="1" marL="1036320" indent="-518160" defTabSz="2072588">
              <a:spcBef>
                <a:spcPts val="800"/>
              </a:spcBef>
              <a:buChar char="-"/>
              <a:defRPr sz="4080"/>
            </a:pPr>
            <a:r>
              <a:t>Some of the wards are smaller than the patches, therefore multiple centroids are place on top of each other. </a:t>
            </a:r>
          </a:p>
          <a:p>
            <a:pPr marL="518160" indent="-518160" defTabSz="2072588">
              <a:spcBef>
                <a:spcPts val="3800"/>
              </a:spcBef>
              <a:defRPr sz="4080"/>
            </a:pPr>
            <a:r>
              <a:t>Therefore we need to resize the world.</a:t>
            </a:r>
          </a:p>
          <a:p>
            <a:pPr marL="518160" indent="-518160" defTabSz="2072588">
              <a:spcBef>
                <a:spcPts val="3800"/>
              </a:spcBef>
              <a:defRPr sz="4080"/>
            </a:pPr>
            <a:r>
              <a:t>Now check the monitors</a:t>
            </a:r>
          </a:p>
        </p:txBody>
      </p:sp>
      <p:pic>
        <p:nvPicPr>
          <p:cNvPr id="295" name="Screen Shot 2017-11-15 at 4.24.58 PM.png" descr="Screen Shot 2017-11-15 at 4.24.58 PM.png"/>
          <p:cNvPicPr>
            <a:picLocks noChangeAspect="1"/>
          </p:cNvPicPr>
          <p:nvPr/>
        </p:nvPicPr>
        <p:blipFill>
          <a:blip r:embed="rId2">
            <a:extLst/>
          </a:blip>
          <a:stretch>
            <a:fillRect/>
          </a:stretch>
        </p:blipFill>
        <p:spPr>
          <a:xfrm>
            <a:off x="12792340" y="2379414"/>
            <a:ext cx="8382185" cy="1037972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GIS and Agent Based Modelling"/>
          <p:cNvSpPr txBox="1"/>
          <p:nvPr>
            <p:ph type="title"/>
          </p:nvPr>
        </p:nvSpPr>
        <p:spPr>
          <a:prstGeom prst="rect">
            <a:avLst/>
          </a:prstGeom>
        </p:spPr>
        <p:txBody>
          <a:bodyPr/>
          <a:lstStyle/>
          <a:p>
            <a:pPr/>
            <a:r>
              <a:t>GIS and Agent Based Modelling </a:t>
            </a:r>
          </a:p>
        </p:txBody>
      </p:sp>
      <p:sp>
        <p:nvSpPr>
          <p:cNvPr id="179" name="Linking models to GIS provide a more realistic representation of the world…"/>
          <p:cNvSpPr txBox="1"/>
          <p:nvPr>
            <p:ph type="body" sz="half" idx="1"/>
          </p:nvPr>
        </p:nvSpPr>
        <p:spPr>
          <a:xfrm>
            <a:off x="1206500" y="4248504"/>
            <a:ext cx="10168650" cy="8256012"/>
          </a:xfrm>
          <a:prstGeom prst="rect">
            <a:avLst/>
          </a:prstGeom>
        </p:spPr>
        <p:txBody>
          <a:bodyPr/>
          <a:lstStyle/>
          <a:p>
            <a:pPr/>
            <a:r>
              <a:t>Linking models to GIS provide a more realistic representation of the world </a:t>
            </a:r>
          </a:p>
          <a:p>
            <a:pPr/>
            <a:r>
              <a:t>GISystems represent the world in a series of layers and objects of different types</a:t>
            </a:r>
          </a:p>
          <a:p>
            <a:pPr/>
            <a:r>
              <a:t>Layers and objects can be referenced and translated into an ABM</a:t>
            </a:r>
          </a:p>
        </p:txBody>
      </p:sp>
      <p:pic>
        <p:nvPicPr>
          <p:cNvPr id="180" name="Figure5_9_7.png" descr="Figure5_9_7.png"/>
          <p:cNvPicPr>
            <a:picLocks noChangeAspect="1"/>
          </p:cNvPicPr>
          <p:nvPr/>
        </p:nvPicPr>
        <p:blipFill>
          <a:blip r:embed="rId2">
            <a:extLst/>
          </a:blip>
          <a:stretch>
            <a:fillRect/>
          </a:stretch>
        </p:blipFill>
        <p:spPr>
          <a:xfrm>
            <a:off x="11862136" y="3115474"/>
            <a:ext cx="12077913" cy="9230174"/>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Running the Model"/>
          <p:cNvSpPr txBox="1"/>
          <p:nvPr>
            <p:ph type="title"/>
          </p:nvPr>
        </p:nvSpPr>
        <p:spPr>
          <a:prstGeom prst="rect">
            <a:avLst/>
          </a:prstGeom>
        </p:spPr>
        <p:txBody>
          <a:bodyPr/>
          <a:lstStyle/>
          <a:p>
            <a:pPr/>
            <a:r>
              <a:t>Running the Model </a:t>
            </a:r>
          </a:p>
        </p:txBody>
      </p:sp>
      <p:sp>
        <p:nvSpPr>
          <p:cNvPr id="298" name="Verify the code for errors…"/>
          <p:cNvSpPr txBox="1"/>
          <p:nvPr>
            <p:ph type="body" idx="1"/>
          </p:nvPr>
        </p:nvSpPr>
        <p:spPr>
          <a:prstGeom prst="rect">
            <a:avLst/>
          </a:prstGeom>
        </p:spPr>
        <p:txBody>
          <a:bodyPr/>
          <a:lstStyle/>
          <a:p>
            <a:pPr/>
            <a:r>
              <a:t>Verify the code for errors</a:t>
            </a:r>
          </a:p>
          <a:p>
            <a:pPr/>
            <a:r>
              <a:t>Go back to Interface tab</a:t>
            </a:r>
          </a:p>
          <a:p>
            <a:pPr lvl="1"/>
            <a:r>
              <a:t>Click on Setup</a:t>
            </a:r>
          </a:p>
          <a:p>
            <a:pPr lvl="2"/>
            <a:r>
              <a:t>Run the model with 25% Percentage-same to be happy</a:t>
            </a:r>
          </a:p>
          <a:p>
            <a:pPr lvl="2"/>
            <a:r>
              <a:t>Reset and run the model with 50% Percentage-same to be happy</a:t>
            </a:r>
          </a:p>
          <a:p>
            <a:pPr lvl="2"/>
            <a:r>
              <a:t>Reset and run the model with 75% Percentage-same to be happy</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Recap"/>
          <p:cNvSpPr txBox="1"/>
          <p:nvPr>
            <p:ph type="title"/>
          </p:nvPr>
        </p:nvSpPr>
        <p:spPr>
          <a:prstGeom prst="rect">
            <a:avLst/>
          </a:prstGeom>
        </p:spPr>
        <p:txBody>
          <a:bodyPr/>
          <a:lstStyle/>
          <a:p>
            <a:pPr/>
            <a:r>
              <a:t>Recap</a:t>
            </a:r>
          </a:p>
        </p:txBody>
      </p:sp>
      <p:sp>
        <p:nvSpPr>
          <p:cNvPr id="301" name="Slide Subtitle"/>
          <p:cNvSpPr txBox="1"/>
          <p:nvPr>
            <p:ph type="body" idx="21"/>
          </p:nvPr>
        </p:nvSpPr>
        <p:spPr>
          <a:prstGeom prst="rect">
            <a:avLst/>
          </a:prstGeom>
        </p:spPr>
        <p:txBody>
          <a:bodyPr/>
          <a:lstStyle/>
          <a:p>
            <a:pPr/>
          </a:p>
        </p:txBody>
      </p:sp>
      <p:sp>
        <p:nvSpPr>
          <p:cNvPr id="302" name="Why is GIS is important for ABM ?…"/>
          <p:cNvSpPr txBox="1"/>
          <p:nvPr>
            <p:ph type="body" idx="1"/>
          </p:nvPr>
        </p:nvSpPr>
        <p:spPr>
          <a:prstGeom prst="rect">
            <a:avLst/>
          </a:prstGeom>
        </p:spPr>
        <p:txBody>
          <a:bodyPr/>
          <a:lstStyle/>
          <a:p>
            <a:pPr/>
            <a:r>
              <a:t> Why is GIS is important for ABM ?</a:t>
            </a:r>
          </a:p>
          <a:p>
            <a:pPr/>
            <a:r>
              <a:t> How to load GIS vector data into NetLogo</a:t>
            </a:r>
          </a:p>
          <a:p>
            <a:pPr/>
            <a:r>
              <a:t> How to integrate GIS attributes to NetLogo Elements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Find out More"/>
          <p:cNvSpPr txBox="1"/>
          <p:nvPr>
            <p:ph type="title"/>
          </p:nvPr>
        </p:nvSpPr>
        <p:spPr>
          <a:prstGeom prst="rect">
            <a:avLst/>
          </a:prstGeom>
        </p:spPr>
        <p:txBody>
          <a:bodyPr/>
          <a:lstStyle/>
          <a:p>
            <a:pPr/>
            <a:r>
              <a:t>Find out More</a:t>
            </a:r>
          </a:p>
        </p:txBody>
      </p:sp>
      <p:pic>
        <p:nvPicPr>
          <p:cNvPr id="305" name="Screen Shot 2022-03-10 at 3.33.19 PM.png" descr="Screen Shot 2022-03-10 at 3.33.19 PM.png">
            <a:hlinkClick r:id="rId2" invalidUrl="" action="" tgtFrame="" tooltip="" history="1" highlightClick="0" endSnd="0"/>
          </p:cNvPr>
          <p:cNvPicPr>
            <a:picLocks noChangeAspect="1"/>
          </p:cNvPicPr>
          <p:nvPr/>
        </p:nvPicPr>
        <p:blipFill>
          <a:blip r:embed="rId3">
            <a:extLst/>
          </a:blip>
          <a:stretch>
            <a:fillRect/>
          </a:stretch>
        </p:blipFill>
        <p:spPr>
          <a:xfrm>
            <a:off x="3597788" y="2552467"/>
            <a:ext cx="16277338" cy="9599456"/>
          </a:xfrm>
          <a:prstGeom prst="rect">
            <a:avLst/>
          </a:prstGeom>
          <a:ln w="12700">
            <a:miter lim="400000"/>
          </a:ln>
        </p:spPr>
      </p:pic>
      <p:sp>
        <p:nvSpPr>
          <p:cNvPr id="306" name="https://ccl.northwestern.edu/netlogo/docs/gis.html"/>
          <p:cNvSpPr txBox="1"/>
          <p:nvPr/>
        </p:nvSpPr>
        <p:spPr>
          <a:xfrm>
            <a:off x="8629345" y="12694322"/>
            <a:ext cx="712531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u="sng">
                <a:hlinkClick r:id="rId2" invalidUrl="" action="" tgtFrame="" tooltip="" history="1" highlightClick="0" endSnd="0"/>
              </a:rPr>
              <a:t>https://ccl.northwestern.edu/netlogo/docs/gis.html</a:t>
            </a:r>
            <a:r>
              <a: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A Simple GIS &amp; Agent-based Modeling Example"/>
          <p:cNvSpPr txBox="1"/>
          <p:nvPr>
            <p:ph type="title"/>
          </p:nvPr>
        </p:nvSpPr>
        <p:spPr>
          <a:prstGeom prst="rect">
            <a:avLst/>
          </a:prstGeom>
        </p:spPr>
        <p:txBody>
          <a:bodyPr/>
          <a:lstStyle>
            <a:lvl1pPr defTabSz="2243271">
              <a:defRPr spc="-156" sz="7820"/>
            </a:lvl1pPr>
          </a:lstStyle>
          <a:p>
            <a:pPr/>
            <a:r>
              <a:t>A Simple GIS &amp; Agent-based Modeling Example</a:t>
            </a:r>
          </a:p>
        </p:txBody>
      </p:sp>
      <p:sp>
        <p:nvSpPr>
          <p:cNvPr id="183" name="Schelling Segregation Model"/>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Schelling Segregation Model </a:t>
            </a:r>
          </a:p>
        </p:txBody>
      </p:sp>
      <p:sp>
        <p:nvSpPr>
          <p:cNvPr id="184" name="Model provides an understanding the behavior of two types of agents in a neighborhood over time.…"/>
          <p:cNvSpPr txBox="1"/>
          <p:nvPr>
            <p:ph type="body" sz="half" idx="1"/>
          </p:nvPr>
        </p:nvSpPr>
        <p:spPr>
          <a:xfrm>
            <a:off x="1206500" y="4248504"/>
            <a:ext cx="10989460" cy="8256012"/>
          </a:xfrm>
          <a:prstGeom prst="rect">
            <a:avLst/>
          </a:prstGeom>
        </p:spPr>
        <p:txBody>
          <a:bodyPr/>
          <a:lstStyle/>
          <a:p>
            <a:pPr/>
            <a:r>
              <a:t>Model provides an understanding the behavior of two types of agents in a neighborhood over time.</a:t>
            </a:r>
          </a:p>
          <a:p>
            <a:pPr/>
            <a:r>
              <a:t>In this example, a GIS layer allows a realistic representation of neighborhoods (i.e., surrounding census tracks)</a:t>
            </a:r>
          </a:p>
          <a:p>
            <a:pPr/>
            <a:r>
              <a:t>Stylized on Washington DC</a:t>
            </a:r>
          </a:p>
        </p:txBody>
      </p:sp>
      <p:pic>
        <p:nvPicPr>
          <p:cNvPr id="185" name="image3.png" descr="image3.png"/>
          <p:cNvPicPr>
            <a:picLocks noChangeAspect="1"/>
          </p:cNvPicPr>
          <p:nvPr/>
        </p:nvPicPr>
        <p:blipFill>
          <a:blip r:embed="rId2">
            <a:extLst/>
          </a:blip>
          <a:stretch>
            <a:fillRect/>
          </a:stretch>
        </p:blipFill>
        <p:spPr>
          <a:xfrm>
            <a:off x="17484436" y="2528789"/>
            <a:ext cx="4632961" cy="4610471"/>
          </a:xfrm>
          <a:prstGeom prst="rect">
            <a:avLst/>
          </a:prstGeom>
          <a:ln w="12700">
            <a:miter lim="400000"/>
          </a:ln>
        </p:spPr>
      </p:pic>
      <p:pic>
        <p:nvPicPr>
          <p:cNvPr id="186" name="Image result for washington dc gis" descr="Image result for washington dc gis"/>
          <p:cNvPicPr>
            <a:picLocks noChangeAspect="1"/>
          </p:cNvPicPr>
          <p:nvPr/>
        </p:nvPicPr>
        <p:blipFill>
          <a:blip r:embed="rId3">
            <a:extLst/>
          </a:blip>
          <a:stretch>
            <a:fillRect/>
          </a:stretch>
        </p:blipFill>
        <p:spPr>
          <a:xfrm>
            <a:off x="15926085" y="8428468"/>
            <a:ext cx="8010609" cy="5176087"/>
          </a:xfrm>
          <a:prstGeom prst="rect">
            <a:avLst/>
          </a:prstGeom>
          <a:ln w="12700">
            <a:miter lim="400000"/>
          </a:ln>
        </p:spPr>
      </p:pic>
      <p:sp>
        <p:nvSpPr>
          <p:cNvPr id="187" name="Arrow"/>
          <p:cNvSpPr/>
          <p:nvPr/>
        </p:nvSpPr>
        <p:spPr>
          <a:xfrm flipH="1" rot="16197328">
            <a:off x="18945048" y="7315713"/>
            <a:ext cx="1270001"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6"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GIS and NetLogo"/>
          <p:cNvSpPr txBox="1"/>
          <p:nvPr>
            <p:ph type="title"/>
          </p:nvPr>
        </p:nvSpPr>
        <p:spPr>
          <a:prstGeom prst="rect">
            <a:avLst/>
          </a:prstGeom>
        </p:spPr>
        <p:txBody>
          <a:bodyPr/>
          <a:lstStyle/>
          <a:p>
            <a:pPr/>
            <a:r>
              <a:t>GIS and NetLogo</a:t>
            </a:r>
          </a:p>
        </p:txBody>
      </p:sp>
      <p:sp>
        <p:nvSpPr>
          <p:cNvPr id="190" name="NetLogo’s GIS extension provides support for reading both vector data (in the form of ESRI shapefiles) and raster data (in the form of ESRI ASCII grid files).…"/>
          <p:cNvSpPr txBox="1"/>
          <p:nvPr/>
        </p:nvSpPr>
        <p:spPr>
          <a:xfrm>
            <a:off x="1206500" y="2822052"/>
            <a:ext cx="15184545" cy="104291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58800" indent="-558800" algn="l" defTabSz="914400">
              <a:lnSpc>
                <a:spcPct val="90000"/>
              </a:lnSpc>
              <a:spcBef>
                <a:spcPts val="1000"/>
              </a:spcBef>
              <a:buSzPct val="100000"/>
              <a:buFont typeface="Arial"/>
              <a:buChar char="•"/>
              <a:defRPr sz="4700">
                <a:solidFill>
                  <a:srgbClr val="000000"/>
                </a:solidFill>
              </a:defRPr>
            </a:pPr>
            <a:r>
              <a:t>NetLogo’s GIS extension provides support for reading both vector data (in the form of ESRI shapefiles) and raster data (in the form of ESRI ASCII grid files). </a:t>
            </a:r>
          </a:p>
          <a:p>
            <a:pPr marL="558800" indent="-558800" algn="l" defTabSz="914400">
              <a:lnSpc>
                <a:spcPct val="90000"/>
              </a:lnSpc>
              <a:spcBef>
                <a:spcPts val="1000"/>
              </a:spcBef>
              <a:buSzPct val="100000"/>
              <a:buFont typeface="Arial"/>
              <a:buChar char="•"/>
              <a:defRPr sz="4700">
                <a:solidFill>
                  <a:srgbClr val="000000"/>
                </a:solidFill>
              </a:defRPr>
            </a:pPr>
          </a:p>
          <a:p>
            <a:pPr marL="558800" indent="-558800" algn="l" defTabSz="914400">
              <a:lnSpc>
                <a:spcPct val="90000"/>
              </a:lnSpc>
              <a:spcBef>
                <a:spcPts val="1000"/>
              </a:spcBef>
              <a:buSzPct val="100000"/>
              <a:buFont typeface="Arial"/>
              <a:buChar char="•"/>
              <a:defRPr sz="4700">
                <a:solidFill>
                  <a:srgbClr val="000000"/>
                </a:solidFill>
              </a:defRPr>
            </a:pPr>
            <a:r>
              <a:t>The </a:t>
            </a:r>
            <a:r>
              <a:rPr u="sng">
                <a:solidFill>
                  <a:srgbClr val="0563C1"/>
                </a:solidFill>
                <a:uFill>
                  <a:solidFill>
                    <a:srgbClr val="0563C1"/>
                  </a:solidFill>
                </a:uFill>
                <a:hlinkClick r:id="rId3" invalidUrl="" action="" tgtFrame="" tooltip="" history="1" highlightClick="0" endSnd="0"/>
              </a:rPr>
              <a:t>NetLogo documentation </a:t>
            </a:r>
            <a:r>
              <a:t>states: ‘</a:t>
            </a:r>
            <a:r>
              <a:rPr i="1"/>
              <a:t>This extension adds GIS (Geographic Information Systems) support to NetLogo. It provides the ability to load vector GIS data (points, lines, and polygons), and raster GIS data (grids) into your model</a:t>
            </a:r>
            <a:r>
              <a:t>.’</a:t>
            </a:r>
          </a:p>
          <a:p>
            <a:pPr marL="558800" indent="-558800" algn="l" defTabSz="914400">
              <a:lnSpc>
                <a:spcPct val="90000"/>
              </a:lnSpc>
              <a:spcBef>
                <a:spcPts val="1000"/>
              </a:spcBef>
              <a:buSzPct val="100000"/>
              <a:buFont typeface="Arial"/>
              <a:buChar char="•"/>
              <a:defRPr sz="4700">
                <a:solidFill>
                  <a:srgbClr val="000000"/>
                </a:solidFill>
              </a:defRPr>
            </a:pPr>
          </a:p>
          <a:p>
            <a:pPr marL="558800" indent="-558800" algn="l" defTabSz="914400">
              <a:lnSpc>
                <a:spcPct val="90000"/>
              </a:lnSpc>
              <a:spcBef>
                <a:spcPts val="1000"/>
              </a:spcBef>
              <a:buSzPct val="100000"/>
              <a:buFont typeface="Arial"/>
              <a:buChar char="•"/>
              <a:defRPr sz="4700">
                <a:solidFill>
                  <a:srgbClr val="000000"/>
                </a:solidFill>
              </a:defRPr>
            </a:pPr>
            <a:r>
              <a:t>As with all NetLogo extensions, the model needs to ‘</a:t>
            </a:r>
            <a:r>
              <a:rPr i="1"/>
              <a:t>activate</a:t>
            </a:r>
            <a:r>
              <a:t>’ it with the following line at the beginning of the model code:</a:t>
            </a:r>
          </a:p>
          <a:p>
            <a:pPr marL="558800" indent="-558800" algn="l" defTabSz="914400">
              <a:lnSpc>
                <a:spcPct val="90000"/>
              </a:lnSpc>
              <a:spcBef>
                <a:spcPts val="1000"/>
              </a:spcBef>
              <a:buSzPct val="100000"/>
              <a:buFont typeface="Arial"/>
              <a:buChar char="•"/>
              <a:defRPr sz="4700">
                <a:solidFill>
                  <a:srgbClr val="000000"/>
                </a:solidFill>
              </a:defRPr>
            </a:pPr>
          </a:p>
          <a:p>
            <a:pPr lvl="2" algn="l" defTabSz="914400">
              <a:lnSpc>
                <a:spcPct val="90000"/>
              </a:lnSpc>
              <a:spcBef>
                <a:spcPts val="500"/>
              </a:spcBef>
              <a:defRPr sz="4300">
                <a:solidFill>
                  <a:srgbClr val="000000"/>
                </a:solidFill>
              </a:defRPr>
            </a:pPr>
            <a:r>
              <a:t>extensions</a:t>
            </a:r>
            <a:r>
              <a:rPr b="1">
                <a:solidFill>
                  <a:srgbClr val="0000FF"/>
                </a:solidFill>
              </a:rPr>
              <a:t>[</a:t>
            </a:r>
            <a:r>
              <a:t>gis</a:t>
            </a:r>
            <a:r>
              <a:rPr b="1">
                <a:solidFill>
                  <a:srgbClr val="0000FF"/>
                </a:solidFill>
              </a:rPr>
              <a:t>]</a:t>
            </a:r>
          </a:p>
        </p:txBody>
      </p:sp>
      <p:pic>
        <p:nvPicPr>
          <p:cNvPr id="191" name="image5.jpg" descr="image5.jpg"/>
          <p:cNvPicPr>
            <a:picLocks noChangeAspect="1"/>
          </p:cNvPicPr>
          <p:nvPr/>
        </p:nvPicPr>
        <p:blipFill>
          <a:blip r:embed="rId4">
            <a:extLst/>
          </a:blip>
          <a:stretch>
            <a:fillRect/>
          </a:stretch>
        </p:blipFill>
        <p:spPr>
          <a:xfrm>
            <a:off x="16111535" y="4828326"/>
            <a:ext cx="8054015" cy="564231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GIS in NetLogo"/>
          <p:cNvSpPr txBox="1"/>
          <p:nvPr>
            <p:ph type="title"/>
          </p:nvPr>
        </p:nvSpPr>
        <p:spPr>
          <a:prstGeom prst="rect">
            <a:avLst/>
          </a:prstGeom>
        </p:spPr>
        <p:txBody>
          <a:bodyPr/>
          <a:lstStyle/>
          <a:p>
            <a:pPr/>
            <a:r>
              <a:t>GIS in NetLogo</a:t>
            </a:r>
          </a:p>
        </p:txBody>
      </p:sp>
      <p:sp>
        <p:nvSpPr>
          <p:cNvPr id="196" name="Although the Shapefile is a proprietary format, it has become the de facto standard GIS data format for most GIS tools.…"/>
          <p:cNvSpPr txBox="1"/>
          <p:nvPr>
            <p:ph type="body" idx="1"/>
          </p:nvPr>
        </p:nvSpPr>
        <p:spPr>
          <a:prstGeom prst="rect">
            <a:avLst/>
          </a:prstGeom>
        </p:spPr>
        <p:txBody>
          <a:bodyPr/>
          <a:lstStyle/>
          <a:p>
            <a:pPr marL="603504" indent="-603504" defTabSz="2413955">
              <a:spcBef>
                <a:spcPts val="4400"/>
              </a:spcBef>
              <a:defRPr sz="4752"/>
            </a:pPr>
            <a:r>
              <a:t>Although the Shapefile is a proprietary format, it has become the de facto standard GIS data format for most GIS tools. </a:t>
            </a:r>
          </a:p>
          <a:p>
            <a:pPr marL="603504" indent="-603504" defTabSz="2413955">
              <a:spcBef>
                <a:spcPts val="4400"/>
              </a:spcBef>
              <a:defRPr sz="4752"/>
            </a:pPr>
            <a:r>
              <a:t>A number of files are associated with the Shapefile format: </a:t>
            </a:r>
          </a:p>
          <a:p>
            <a:pPr lvl="1" marL="1760220" indent="-880110" defTabSz="2413955">
              <a:spcBef>
                <a:spcPts val="4400"/>
              </a:spcBef>
              <a:buSzPct val="100000"/>
              <a:buAutoNum type="arabicPeriod" startAt="1"/>
              <a:defRPr sz="4752"/>
            </a:pPr>
            <a:r>
              <a:t>the </a:t>
            </a:r>
            <a:r>
              <a:rPr>
                <a:solidFill>
                  <a:schemeClr val="accent3">
                    <a:hueOff val="914338"/>
                    <a:satOff val="31515"/>
                    <a:lumOff val="-30790"/>
                  </a:schemeClr>
                </a:solidFill>
              </a:rPr>
              <a:t>Shapefile</a:t>
            </a:r>
            <a:r>
              <a:t> (</a:t>
            </a:r>
            <a:r>
              <a:rPr>
                <a:solidFill>
                  <a:schemeClr val="accent3">
                    <a:hueOff val="914338"/>
                    <a:satOff val="31515"/>
                    <a:lumOff val="-30790"/>
                  </a:schemeClr>
                </a:solidFill>
              </a:rPr>
              <a:t>.shp</a:t>
            </a:r>
            <a:r>
              <a:t>), which stores the geographical information needed to display the feature (x, y, z coordinates of vertexes and edges of the geometric shapes); </a:t>
            </a:r>
          </a:p>
          <a:p>
            <a:pPr lvl="1" marL="1760220" indent="-880110" defTabSz="2413955">
              <a:spcBef>
                <a:spcPts val="4400"/>
              </a:spcBef>
              <a:buSzPct val="100000"/>
              <a:buAutoNum type="arabicPeriod" startAt="1"/>
              <a:defRPr sz="4752"/>
            </a:pPr>
            <a:r>
              <a:t>the </a:t>
            </a:r>
            <a:r>
              <a:rPr>
                <a:solidFill>
                  <a:schemeClr val="accent3">
                    <a:hueOff val="914338"/>
                    <a:satOff val="31515"/>
                    <a:lumOff val="-30790"/>
                  </a:schemeClr>
                </a:solidFill>
              </a:rPr>
              <a:t>database file</a:t>
            </a:r>
            <a:r>
              <a:t> (</a:t>
            </a:r>
            <a:r>
              <a:rPr>
                <a:solidFill>
                  <a:schemeClr val="accent3">
                    <a:hueOff val="914338"/>
                    <a:satOff val="31515"/>
                    <a:lumOff val="-30790"/>
                  </a:schemeClr>
                </a:solidFill>
              </a:rPr>
              <a:t>.dbf</a:t>
            </a:r>
            <a:r>
              <a:t>), which stores the data records for the feature; and </a:t>
            </a:r>
          </a:p>
          <a:p>
            <a:pPr lvl="1" marL="1760220" indent="-880110" defTabSz="2413955">
              <a:spcBef>
                <a:spcPts val="4400"/>
              </a:spcBef>
              <a:buSzPct val="100000"/>
              <a:buAutoNum type="arabicPeriod" startAt="1"/>
              <a:defRPr sz="4752"/>
            </a:pPr>
            <a:r>
              <a:t>the </a:t>
            </a:r>
            <a:r>
              <a:rPr>
                <a:solidFill>
                  <a:schemeClr val="accent3">
                    <a:hueOff val="914338"/>
                    <a:satOff val="31515"/>
                    <a:lumOff val="-30790"/>
                  </a:schemeClr>
                </a:solidFill>
              </a:rPr>
              <a:t>index file </a:t>
            </a:r>
            <a:r>
              <a:t>(</a:t>
            </a:r>
            <a:r>
              <a:rPr>
                <a:solidFill>
                  <a:schemeClr val="accent3">
                    <a:hueOff val="914338"/>
                    <a:satOff val="31515"/>
                    <a:lumOff val="-30790"/>
                  </a:schemeClr>
                </a:solidFill>
              </a:rPr>
              <a:t>.shx</a:t>
            </a:r>
            <a:r>
              <a:t>) which links the database file to the Shapefile (via the feature ID).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Lets Build a Model"/>
          <p:cNvSpPr txBox="1"/>
          <p:nvPr>
            <p:ph type="title"/>
          </p:nvPr>
        </p:nvSpPr>
        <p:spPr>
          <a:prstGeom prst="rect">
            <a:avLst/>
          </a:prstGeom>
        </p:spPr>
        <p:txBody>
          <a:bodyPr/>
          <a:lstStyle/>
          <a:p>
            <a:pPr/>
            <a:r>
              <a:t>Lets Build a Model</a:t>
            </a:r>
          </a:p>
        </p:txBody>
      </p:sp>
      <p:sp>
        <p:nvSpPr>
          <p:cNvPr id="199" name="To get the most out of this, refer to Chapters 3, 4 and 6 from…"/>
          <p:cNvSpPr txBox="1"/>
          <p:nvPr>
            <p:ph type="body" idx="1"/>
          </p:nvPr>
        </p:nvSpPr>
        <p:spPr>
          <a:prstGeom prst="rect">
            <a:avLst/>
          </a:prstGeom>
        </p:spPr>
        <p:txBody>
          <a:bodyPr/>
          <a:lstStyle/>
          <a:p>
            <a:pPr/>
            <a:r>
              <a:t>To get the most out of this, refer to Chapters 3, 4 and 6 from </a:t>
            </a:r>
          </a:p>
          <a:p>
            <a:pPr lvl="1"/>
            <a:r>
              <a:rPr b="1"/>
              <a:t>Crooks, A.T., Malleson, N., Manley, E. and Heppenstall, A.J. </a:t>
            </a:r>
            <a:r>
              <a:t>(2019), </a:t>
            </a:r>
            <a:r>
              <a:rPr i="1"/>
              <a:t>Agent-based Modelling and Geographical Information Systems: A Practical Primer</a:t>
            </a:r>
            <a:r>
              <a:t>, Sage, London, UK.</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Lets First Create the Basic Scaffolding of a Model"/>
          <p:cNvSpPr txBox="1"/>
          <p:nvPr>
            <p:ph type="title"/>
          </p:nvPr>
        </p:nvSpPr>
        <p:spPr>
          <a:prstGeom prst="rect">
            <a:avLst/>
          </a:prstGeom>
        </p:spPr>
        <p:txBody>
          <a:bodyPr/>
          <a:lstStyle>
            <a:lvl1pPr defTabSz="2170121">
              <a:defRPr spc="-151" sz="7565"/>
            </a:lvl1pPr>
          </a:lstStyle>
          <a:p>
            <a:pPr/>
            <a:r>
              <a:t>Lets First Create the Basic Scaffolding of a Model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Setting up the Globals, and Patches"/>
          <p:cNvSpPr txBox="1"/>
          <p:nvPr>
            <p:ph type="title"/>
          </p:nvPr>
        </p:nvSpPr>
        <p:spPr>
          <a:prstGeom prst="rect">
            <a:avLst/>
          </a:prstGeom>
        </p:spPr>
        <p:txBody>
          <a:bodyPr/>
          <a:lstStyle/>
          <a:p>
            <a:pPr/>
            <a:r>
              <a:t>Setting up the Globals, and Patches</a:t>
            </a:r>
          </a:p>
        </p:txBody>
      </p:sp>
      <p:sp>
        <p:nvSpPr>
          <p:cNvPr id="204" name="extensions [gis] ;; informs NetLogo to call the GIS extension…"/>
          <p:cNvSpPr txBox="1"/>
          <p:nvPr>
            <p:ph type="body" idx="1"/>
          </p:nvPr>
        </p:nvSpPr>
        <p:spPr>
          <a:xfrm>
            <a:off x="2194560" y="3691468"/>
            <a:ext cx="20116801" cy="8046720"/>
          </a:xfrm>
          <a:prstGeom prst="rect">
            <a:avLst/>
          </a:prstGeom>
        </p:spPr>
        <p:txBody>
          <a:bodyPr lIns="0" tIns="0" rIns="0" bIns="0"/>
          <a:lstStyle/>
          <a:p>
            <a:pPr marL="173735" indent="-173735" defTabSz="1737360">
              <a:spcBef>
                <a:spcPts val="2200"/>
              </a:spcBef>
              <a:buClr>
                <a:srgbClr val="FFC000"/>
              </a:buClr>
              <a:buSzPct val="100000"/>
              <a:buFont typeface="Calibri"/>
              <a:buChar char=" "/>
              <a:defRPr sz="3800">
                <a:solidFill>
                  <a:srgbClr val="404040"/>
                </a:solidFill>
                <a:latin typeface="Calibri"/>
                <a:ea typeface="Calibri"/>
                <a:cs typeface="Calibri"/>
                <a:sym typeface="Calibri"/>
              </a:defRPr>
            </a:pPr>
            <a:r>
              <a:rPr>
                <a:solidFill>
                  <a:srgbClr val="007F69"/>
                </a:solidFill>
              </a:rPr>
              <a:t>extensions</a:t>
            </a:r>
            <a:r>
              <a:t> [gis] ;; informs NetLogo to call the GIS extension</a:t>
            </a:r>
          </a:p>
          <a:p>
            <a:pPr marL="173735" indent="-173735" defTabSz="1737360">
              <a:spcBef>
                <a:spcPts val="2200"/>
              </a:spcBef>
              <a:buClr>
                <a:srgbClr val="FFC000"/>
              </a:buClr>
              <a:buSzPct val="100000"/>
              <a:buFont typeface="Calibri"/>
              <a:buChar char=" "/>
              <a:defRPr sz="3800">
                <a:solidFill>
                  <a:srgbClr val="404040"/>
                </a:solidFill>
                <a:latin typeface="Calibri"/>
                <a:ea typeface="Calibri"/>
                <a:cs typeface="Calibri"/>
                <a:sym typeface="Calibri"/>
              </a:defRPr>
            </a:pPr>
          </a:p>
          <a:p>
            <a:pPr marL="173735" indent="-173735" defTabSz="1737360">
              <a:spcBef>
                <a:spcPts val="2200"/>
              </a:spcBef>
              <a:buClr>
                <a:srgbClr val="FFC000"/>
              </a:buClr>
              <a:buSzPct val="100000"/>
              <a:buFont typeface="Calibri"/>
              <a:buChar char=" "/>
              <a:defRPr sz="3800">
                <a:solidFill>
                  <a:srgbClr val="404040"/>
                </a:solidFill>
                <a:latin typeface="Calibri"/>
                <a:ea typeface="Calibri"/>
                <a:cs typeface="Calibri"/>
                <a:sym typeface="Calibri"/>
              </a:defRPr>
            </a:pPr>
            <a:r>
              <a:rPr>
                <a:solidFill>
                  <a:srgbClr val="007F69"/>
                </a:solidFill>
              </a:rPr>
              <a:t>globals</a:t>
            </a:r>
            <a:r>
              <a:t> [dc-dataset</a:t>
            </a:r>
          </a:p>
          <a:p>
            <a:pPr marL="173735" indent="-173735" defTabSz="1737360">
              <a:spcBef>
                <a:spcPts val="2200"/>
              </a:spcBef>
              <a:buClr>
                <a:srgbClr val="FFC000"/>
              </a:buClr>
              <a:buSzPct val="100000"/>
              <a:buFont typeface="Calibri"/>
              <a:buChar char=" "/>
              <a:defRPr sz="3800">
                <a:solidFill>
                  <a:srgbClr val="404040"/>
                </a:solidFill>
                <a:latin typeface="Calibri"/>
                <a:ea typeface="Calibri"/>
                <a:cs typeface="Calibri"/>
                <a:sym typeface="Calibri"/>
              </a:defRPr>
            </a:pPr>
            <a:r>
              <a:t> ] ;;this will be the container for the data</a:t>
            </a:r>
          </a:p>
          <a:p>
            <a:pPr marL="173735" indent="-173735" defTabSz="1737360">
              <a:spcBef>
                <a:spcPts val="2200"/>
              </a:spcBef>
              <a:buClr>
                <a:srgbClr val="FFC000"/>
              </a:buClr>
              <a:buSzPct val="100000"/>
              <a:buFont typeface="Calibri"/>
              <a:buChar char=" "/>
              <a:defRPr sz="3800">
                <a:solidFill>
                  <a:srgbClr val="404040"/>
                </a:solidFill>
                <a:latin typeface="Calibri"/>
                <a:ea typeface="Calibri"/>
                <a:cs typeface="Calibri"/>
                <a:sym typeface="Calibri"/>
              </a:defRPr>
            </a:pPr>
          </a:p>
          <a:p>
            <a:pPr marL="173735" indent="-173735" defTabSz="1737360">
              <a:spcBef>
                <a:spcPts val="2200"/>
              </a:spcBef>
              <a:buClr>
                <a:srgbClr val="FFC000"/>
              </a:buClr>
              <a:buSzPct val="100000"/>
              <a:buFont typeface="Calibri"/>
              <a:buChar char=" "/>
              <a:defRPr sz="3800">
                <a:solidFill>
                  <a:srgbClr val="404040"/>
                </a:solidFill>
                <a:latin typeface="Calibri"/>
                <a:ea typeface="Calibri"/>
                <a:cs typeface="Calibri"/>
                <a:sym typeface="Calibri"/>
              </a:defRPr>
            </a:pPr>
            <a:r>
              <a:rPr>
                <a:solidFill>
                  <a:srgbClr val="007F69"/>
                </a:solidFill>
              </a:rPr>
              <a:t>patches-own</a:t>
            </a:r>
            <a:r>
              <a:t> [ID     ;;patch ID is identical with polygon ID_ID</a:t>
            </a:r>
          </a:p>
          <a:p>
            <a:pPr marL="173735" indent="-173735" defTabSz="1737360">
              <a:spcBef>
                <a:spcPts val="2200"/>
              </a:spcBef>
              <a:buClr>
                <a:srgbClr val="FFC000"/>
              </a:buClr>
              <a:buSzPct val="100000"/>
              <a:buFont typeface="Calibri"/>
              <a:buChar char=" "/>
              <a:defRPr sz="3800">
                <a:solidFill>
                  <a:srgbClr val="404040"/>
                </a:solidFill>
                <a:latin typeface="Calibri"/>
                <a:ea typeface="Calibri"/>
                <a:cs typeface="Calibri"/>
                <a:sym typeface="Calibri"/>
              </a:defRPr>
            </a:pPr>
            <a:r>
              <a:t>             popu          ;;population</a:t>
            </a:r>
          </a:p>
          <a:p>
            <a:pPr marL="173735" indent="-173735" defTabSz="1737360">
              <a:spcBef>
                <a:spcPts val="2200"/>
              </a:spcBef>
              <a:buClr>
                <a:srgbClr val="FFC000"/>
              </a:buClr>
              <a:buSzPct val="100000"/>
              <a:buFont typeface="Calibri"/>
              <a:buChar char=" "/>
              <a:defRPr sz="3800">
                <a:solidFill>
                  <a:srgbClr val="404040"/>
                </a:solidFill>
                <a:latin typeface="Calibri"/>
                <a:ea typeface="Calibri"/>
                <a:cs typeface="Calibri"/>
                <a:sym typeface="Calibri"/>
              </a:defRPr>
            </a:pPr>
            <a:r>
              <a:t>             mycolor      ;;its color</a:t>
            </a:r>
          </a:p>
          <a:p>
            <a:pPr marL="173735" indent="-173735" defTabSz="1737360">
              <a:spcBef>
                <a:spcPts val="2200"/>
              </a:spcBef>
              <a:buClr>
                <a:srgbClr val="FFC000"/>
              </a:buClr>
              <a:buSzPct val="100000"/>
              <a:buFont typeface="Calibri"/>
              <a:buChar char=" "/>
              <a:defRPr sz="3800">
                <a:solidFill>
                  <a:srgbClr val="404040"/>
                </a:solidFill>
                <a:latin typeface="Calibri"/>
                <a:ea typeface="Calibri"/>
                <a:cs typeface="Calibri"/>
                <a:sym typeface="Calibri"/>
              </a:defRPr>
            </a:pPr>
            <a:r>
              <a:t>             myneighbors  ;;neighboring polygons' centroid patches</a:t>
            </a:r>
          </a:p>
          <a:p>
            <a:pPr marL="173735" indent="-173735" defTabSz="1737360">
              <a:spcBef>
                <a:spcPts val="2200"/>
              </a:spcBef>
              <a:buClr>
                <a:srgbClr val="FFC000"/>
              </a:buClr>
              <a:buSzPct val="100000"/>
              <a:buFont typeface="Calibri"/>
              <a:buChar char=" "/>
              <a:defRPr sz="3800">
                <a:solidFill>
                  <a:srgbClr val="404040"/>
                </a:solidFill>
                <a:latin typeface="Calibri"/>
                <a:ea typeface="Calibri"/>
                <a:cs typeface="Calibri"/>
                <a:sym typeface="Calibri"/>
              </a:defRPr>
            </a:pPr>
            <a:r>
              <a: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