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3" r:id="rId4"/>
    <p:sldId id="264" r:id="rId5"/>
    <p:sldId id="265" r:id="rId6"/>
    <p:sldId id="266" r:id="rId7"/>
    <p:sldId id="261" r:id="rId8"/>
    <p:sldId id="258" r:id="rId9"/>
    <p:sldId id="259"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BCF7014-AC49-4B94-9F77-B6EBEF64067C}">
          <p14:sldIdLst>
            <p14:sldId id="257"/>
            <p14:sldId id="262"/>
            <p14:sldId id="263"/>
            <p14:sldId id="264"/>
            <p14:sldId id="265"/>
            <p14:sldId id="266"/>
            <p14:sldId id="261"/>
            <p14:sldId id="258"/>
            <p14:sldId id="259"/>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34" autoAdjust="0"/>
    <p:restoredTop sz="94660"/>
  </p:normalViewPr>
  <p:slideViewPr>
    <p:cSldViewPr snapToGrid="0">
      <p:cViewPr varScale="1">
        <p:scale>
          <a:sx n="112" d="100"/>
          <a:sy n="112" d="100"/>
        </p:scale>
        <p:origin x="102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9F25E-BE93-4F49-ABC1-BA5FEA7908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3FE46C-0356-4946-B7E6-DF3FF422E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EEE7A0-0EC9-492F-8178-CA2701155422}"/>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5" name="Footer Placeholder 4">
            <a:extLst>
              <a:ext uri="{FF2B5EF4-FFF2-40B4-BE49-F238E27FC236}">
                <a16:creationId xmlns:a16="http://schemas.microsoft.com/office/drawing/2014/main" id="{041CD9E5-A14F-4EF3-8A46-8CD513292D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369EB8-2D6E-4022-890E-46B2373DB634}"/>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08341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2A48-653A-43F4-9247-9ED24C4EB3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93857B-AC12-4936-9FEA-51FE8A2083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3B34B-D62B-4D1F-A54D-7FB0B29E5AD2}"/>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5" name="Footer Placeholder 4">
            <a:extLst>
              <a:ext uri="{FF2B5EF4-FFF2-40B4-BE49-F238E27FC236}">
                <a16:creationId xmlns:a16="http://schemas.microsoft.com/office/drawing/2014/main" id="{878F2D6C-FBA0-44C6-9A16-E4EBA3ECD7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DC4094-1194-498B-995E-92D3FD0F2B4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20210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060066-82A5-413B-AA8F-E67EB00A84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2E3CDC-2C7F-40BD-BB03-96C60C4D2A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B9444-5F31-4954-AC5A-A32AF3FC0424}"/>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5" name="Footer Placeholder 4">
            <a:extLst>
              <a:ext uri="{FF2B5EF4-FFF2-40B4-BE49-F238E27FC236}">
                <a16:creationId xmlns:a16="http://schemas.microsoft.com/office/drawing/2014/main" id="{7D2999F0-80E3-4D1F-91F7-1A2592A8B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78C839-1027-47CD-BB42-BED0F8847488}"/>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97068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6376-9354-4473-A38C-5CC4476483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CD8736-3D13-479D-9564-9857F1D1CA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CC7203-3A91-43B5-84BA-7F35981A5F06}"/>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5" name="Footer Placeholder 4">
            <a:extLst>
              <a:ext uri="{FF2B5EF4-FFF2-40B4-BE49-F238E27FC236}">
                <a16:creationId xmlns:a16="http://schemas.microsoft.com/office/drawing/2014/main" id="{B305F0C6-E96F-4A81-A5D7-F95A9006ED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6EE7B1-02BF-4AC1-B28C-12A30467068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83445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2A2B-404E-4FA5-A0D2-DCB3EE401B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044E22-0B61-44E6-9262-6A21F43B3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B50759-5704-4AEC-82A0-055C751FBB0B}"/>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5" name="Footer Placeholder 4">
            <a:extLst>
              <a:ext uri="{FF2B5EF4-FFF2-40B4-BE49-F238E27FC236}">
                <a16:creationId xmlns:a16="http://schemas.microsoft.com/office/drawing/2014/main" id="{EAE53512-230A-4B89-808B-64465624F6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00AD5-965D-48E2-AD66-D27858563AD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246128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BDEE-71C0-462B-94CE-3347FCCFF5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988A8B-8821-4231-AD6B-7E764D494A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AA73EA-5520-436E-A22F-15BDE8C3FE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8F76EB-0CDF-414B-A674-DDC6C3FDD8D8}"/>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6" name="Footer Placeholder 5">
            <a:extLst>
              <a:ext uri="{FF2B5EF4-FFF2-40B4-BE49-F238E27FC236}">
                <a16:creationId xmlns:a16="http://schemas.microsoft.com/office/drawing/2014/main" id="{CEB1B4B8-1288-49B1-97C3-DBC67A14DF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228BF3-ABEC-4070-B528-7BBA0C0B181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76692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1656-0A09-4F5E-AD10-EE6B65AC47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14314F-3F6E-4D65-A5B1-AAC2EBBAB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7DBAC4-A265-4C92-9B06-56863FF08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625574-10B7-4E8F-BEBD-182CEC9EA5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A48981-D6C5-433F-9BD7-A15F746BE0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B914E2-E732-45D8-8D66-FF33B4368EB7}"/>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8" name="Footer Placeholder 7">
            <a:extLst>
              <a:ext uri="{FF2B5EF4-FFF2-40B4-BE49-F238E27FC236}">
                <a16:creationId xmlns:a16="http://schemas.microsoft.com/office/drawing/2014/main" id="{A49E4B59-1728-40A7-A2EE-BC64FF235F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7830E2-B752-489A-8EAA-CF01F9477B5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0741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315E-B1C2-4751-B694-217EA2A476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E43B1-510D-4F40-BF1E-8A27C40E5294}"/>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4" name="Footer Placeholder 3">
            <a:extLst>
              <a:ext uri="{FF2B5EF4-FFF2-40B4-BE49-F238E27FC236}">
                <a16:creationId xmlns:a16="http://schemas.microsoft.com/office/drawing/2014/main" id="{6A8B6E2F-B590-468D-A149-A367FB2A2F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5DEF35-F4B5-45CD-B640-1488F145E66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7434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A4DEEC-6FFD-4FB1-862C-7ADCA146BA00}"/>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3" name="Footer Placeholder 2">
            <a:extLst>
              <a:ext uri="{FF2B5EF4-FFF2-40B4-BE49-F238E27FC236}">
                <a16:creationId xmlns:a16="http://schemas.microsoft.com/office/drawing/2014/main" id="{5BABF407-582C-423D-90C4-E50A9D4B3F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8CAE73-C0A3-4BBD-9835-BA53950F8921}"/>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6561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0121E-EBA5-418C-9836-12A0E768B1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2B21EA-F1A9-4D40-B151-8971661521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439DB2-AEAC-4A37-9B02-E6C236520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63B9F-C875-4CAB-841E-742A2161967B}"/>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6" name="Footer Placeholder 5">
            <a:extLst>
              <a:ext uri="{FF2B5EF4-FFF2-40B4-BE49-F238E27FC236}">
                <a16:creationId xmlns:a16="http://schemas.microsoft.com/office/drawing/2014/main" id="{D9055E10-8DB0-4359-98ED-DBC9034F1B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6A3D0D-9A4E-43F2-87F5-62BC2EA0801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185293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F55F4-A92B-4553-A167-D2E612047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F17C44-08C7-4C68-AFAE-35C90592B2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9BE0AC-2D15-4C98-B4FC-19588CA85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8E49B-AE1F-4DF3-85F1-FDB9D0C6A87A}"/>
              </a:ext>
            </a:extLst>
          </p:cNvPr>
          <p:cNvSpPr>
            <a:spLocks noGrp="1"/>
          </p:cNvSpPr>
          <p:nvPr>
            <p:ph type="dt" sz="half" idx="10"/>
          </p:nvPr>
        </p:nvSpPr>
        <p:spPr/>
        <p:txBody>
          <a:bodyPr/>
          <a:lstStyle/>
          <a:p>
            <a:fld id="{BDC0887E-30F6-48B0-B326-7E062E530290}" type="datetimeFigureOut">
              <a:rPr lang="en-IN" smtClean="0"/>
              <a:t>02-02-2022</a:t>
            </a:fld>
            <a:endParaRPr lang="en-IN"/>
          </a:p>
        </p:txBody>
      </p:sp>
      <p:sp>
        <p:nvSpPr>
          <p:cNvPr id="6" name="Footer Placeholder 5">
            <a:extLst>
              <a:ext uri="{FF2B5EF4-FFF2-40B4-BE49-F238E27FC236}">
                <a16:creationId xmlns:a16="http://schemas.microsoft.com/office/drawing/2014/main" id="{D8192A84-E3AE-4D7E-B1B3-C65B4FBADA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992EDF-0331-4336-A30B-A6616FAD6C82}"/>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54770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0C1850-AC6B-4911-A93B-CDD6B19CE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9BB9D4-BD2A-411B-8A59-1F277A9F00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5B34E5-7AAC-41C3-9057-E589F76F5B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0887E-30F6-48B0-B326-7E062E530290}" type="datetimeFigureOut">
              <a:rPr lang="en-IN" smtClean="0"/>
              <a:t>02-02-2022</a:t>
            </a:fld>
            <a:endParaRPr lang="en-IN"/>
          </a:p>
        </p:txBody>
      </p:sp>
      <p:sp>
        <p:nvSpPr>
          <p:cNvPr id="5" name="Footer Placeholder 4">
            <a:extLst>
              <a:ext uri="{FF2B5EF4-FFF2-40B4-BE49-F238E27FC236}">
                <a16:creationId xmlns:a16="http://schemas.microsoft.com/office/drawing/2014/main" id="{720A8C1A-F9DD-4251-80F2-A0FF2441CE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B8B07C-0C91-4A22-8B8B-E489E564A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17A0A-F200-42E2-BF1C-95E5F68E2863}" type="slidenum">
              <a:rPr lang="en-IN" smtClean="0"/>
              <a:t>‹#›</a:t>
            </a:fld>
            <a:endParaRPr lang="en-IN"/>
          </a:p>
        </p:txBody>
      </p:sp>
    </p:spTree>
    <p:extLst>
      <p:ext uri="{BB962C8B-B14F-4D97-AF65-F5344CB8AC3E}">
        <p14:creationId xmlns:p14="http://schemas.microsoft.com/office/powerpoint/2010/main" val="667576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hyperlink" Target="https://github.com/abmishra1234/4AM_Club_Coding/tree/main/RecursionAndBacktracking" TargetMode="External"/><Relationship Id="rId4" Type="http://schemas.openxmlformats.org/officeDocument/2006/relationships/image" Target="../media/image11.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Recursion &amp; Backtracking – Fundamentals </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447675" y="865841"/>
            <a:ext cx="10906125" cy="51263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000" b="1" i="0" dirty="0">
                <a:solidFill>
                  <a:srgbClr val="000000"/>
                </a:solidFill>
                <a:effectLst/>
                <a:latin typeface="Century Gothic" panose="020B0502020202020204" pitchFamily="34" charset="0"/>
              </a:rPr>
              <a:t>What is Recursion?</a:t>
            </a:r>
          </a:p>
          <a:p>
            <a:pPr marL="0" indent="0">
              <a:buFont typeface="Arial" panose="020B0604020202020204" pitchFamily="34" charset="0"/>
              <a:buNone/>
            </a:pPr>
            <a:r>
              <a:rPr lang="en-US" sz="1000" b="1" i="0" dirty="0">
                <a:solidFill>
                  <a:srgbClr val="3D3D4E"/>
                </a:solidFill>
                <a:effectLst/>
                <a:latin typeface="Century Gothic" panose="020B0502020202020204" pitchFamily="34" charset="0"/>
              </a:rPr>
              <a:t>Recursion</a:t>
            </a:r>
            <a:r>
              <a:rPr lang="en-US" sz="1000" b="0" i="0" dirty="0">
                <a:solidFill>
                  <a:srgbClr val="3D3D4E"/>
                </a:solidFill>
                <a:effectLst/>
                <a:latin typeface="Century Gothic" panose="020B0502020202020204" pitchFamily="34" charset="0"/>
              </a:rPr>
              <a:t> is when a function calls itself again and again until it reaches a specified stopping condition</a:t>
            </a:r>
            <a:r>
              <a:rPr lang="en-US" sz="800" b="0" i="0" dirty="0">
                <a:solidFill>
                  <a:srgbClr val="3D3D4E"/>
                </a:solidFill>
                <a:effectLst/>
                <a:latin typeface="Droid Serif"/>
              </a:rPr>
              <a:t>.</a:t>
            </a:r>
            <a:endParaRPr lang="en-US" sz="1000" b="1" dirty="0">
              <a:solidFill>
                <a:srgbClr val="3D3D4E"/>
              </a:solidFill>
              <a:highlight>
                <a:srgbClr val="FFFF00"/>
              </a:highlight>
              <a:latin typeface="Century Gothic" panose="020B0502020202020204" pitchFamily="34" charset="0"/>
            </a:endParaRPr>
          </a:p>
          <a:p>
            <a:pPr marL="0" indent="0" algn="l">
              <a:buNone/>
            </a:pPr>
            <a:endParaRPr lang="en-US" sz="1000" b="1" i="0" dirty="0">
              <a:effectLst/>
              <a:latin typeface="Century Gothic" panose="020B0502020202020204" pitchFamily="34" charset="0"/>
            </a:endParaRPr>
          </a:p>
          <a:p>
            <a:pPr marL="0" indent="0" algn="l">
              <a:buNone/>
            </a:pPr>
            <a:r>
              <a:rPr lang="en-US" sz="1000" b="1" i="0" dirty="0">
                <a:effectLst/>
                <a:latin typeface="Century Gothic" panose="020B0502020202020204" pitchFamily="34" charset="0"/>
              </a:rPr>
              <a:t>Parts of a Recursive Function</a:t>
            </a:r>
          </a:p>
          <a:p>
            <a:pPr marL="0" indent="0" algn="l">
              <a:buNone/>
            </a:pPr>
            <a:r>
              <a:rPr lang="en-US" sz="1000" b="0" i="0" dirty="0">
                <a:solidFill>
                  <a:srgbClr val="3D3D4E"/>
                </a:solidFill>
                <a:effectLst/>
                <a:latin typeface="Century Gothic" panose="020B0502020202020204" pitchFamily="34" charset="0"/>
              </a:rPr>
              <a:t>Each recursive function has two parts:</a:t>
            </a:r>
          </a:p>
          <a:p>
            <a:pPr algn="l">
              <a:buFont typeface="Arial" panose="020B0604020202020204" pitchFamily="34" charset="0"/>
              <a:buChar char="•"/>
            </a:pPr>
            <a:r>
              <a:rPr lang="en-US" sz="1000" b="1" i="0" dirty="0">
                <a:solidFill>
                  <a:srgbClr val="3D3D4E"/>
                </a:solidFill>
                <a:effectLst/>
                <a:latin typeface="Century Gothic" panose="020B0502020202020204" pitchFamily="34" charset="0"/>
              </a:rPr>
              <a:t>Base Case:</a:t>
            </a:r>
            <a:r>
              <a:rPr lang="en-US" sz="1000" b="0" i="0" dirty="0">
                <a:solidFill>
                  <a:srgbClr val="3D3D4E"/>
                </a:solidFill>
                <a:effectLst/>
                <a:latin typeface="Century Gothic" panose="020B0502020202020204" pitchFamily="34" charset="0"/>
              </a:rPr>
              <a:t> The base case is where the call to the function stops i.e., it does not make any subsequent recursive calls</a:t>
            </a:r>
          </a:p>
          <a:p>
            <a:pPr algn="l">
              <a:buFont typeface="Arial" panose="020B0604020202020204" pitchFamily="34" charset="0"/>
              <a:buChar char="•"/>
            </a:pPr>
            <a:r>
              <a:rPr lang="en-US" sz="1000" b="1" i="0" dirty="0">
                <a:solidFill>
                  <a:srgbClr val="3D3D4E"/>
                </a:solidFill>
                <a:effectLst/>
                <a:latin typeface="Century Gothic" panose="020B0502020202020204" pitchFamily="34" charset="0"/>
              </a:rPr>
              <a:t>Recursive Case:</a:t>
            </a:r>
            <a:r>
              <a:rPr lang="en-US" sz="1000" b="0" i="0" dirty="0">
                <a:solidFill>
                  <a:srgbClr val="3D3D4E"/>
                </a:solidFill>
                <a:effectLst/>
                <a:latin typeface="Century Gothic" panose="020B0502020202020204" pitchFamily="34" charset="0"/>
              </a:rPr>
              <a:t> The recursive case is where the function calls itself again and again until it reaches the base case.</a:t>
            </a:r>
          </a:p>
          <a:p>
            <a:pPr marL="0" indent="0">
              <a:buFont typeface="Arial" panose="020B0604020202020204" pitchFamily="34" charset="0"/>
              <a:buNone/>
            </a:pPr>
            <a:endParaRPr lang="en-US" sz="1000" b="1" dirty="0">
              <a:solidFill>
                <a:srgbClr val="3D3D4E"/>
              </a:solidFill>
              <a:highlight>
                <a:srgbClr val="FFFF00"/>
              </a:highlight>
              <a:latin typeface="Century Gothic" panose="020B0502020202020204" pitchFamily="34" charset="0"/>
            </a:endParaRPr>
          </a:p>
          <a:p>
            <a:pPr marL="0" indent="0">
              <a:buNone/>
            </a:pPr>
            <a:r>
              <a:rPr lang="en-US" sz="1100" b="1" i="0" dirty="0">
                <a:effectLst/>
                <a:latin typeface="Century Gothic" panose="020B0502020202020204" pitchFamily="34" charset="0"/>
              </a:rPr>
              <a:t>How do you solve a problem using recursion?</a:t>
            </a:r>
          </a:p>
          <a:p>
            <a:pPr marL="0" indent="0">
              <a:buFont typeface="Arial" panose="020B0604020202020204" pitchFamily="34" charset="0"/>
              <a:buNone/>
            </a:pPr>
            <a:r>
              <a:rPr lang="en-US" sz="1100" b="0" i="0" dirty="0">
                <a:solidFill>
                  <a:srgbClr val="3D3D4E"/>
                </a:solidFill>
                <a:effectLst/>
                <a:latin typeface="Century Gothic" panose="020B0502020202020204" pitchFamily="34" charset="0"/>
              </a:rPr>
              <a:t>To solve a problem using recursion, break the problem into one or more smaller problems, and add one or more base conditions that stop the recursion. i.e., make a </a:t>
            </a:r>
            <a:r>
              <a:rPr lang="en-US" sz="1100" b="1" i="0" dirty="0">
                <a:solidFill>
                  <a:srgbClr val="3D3D4E"/>
                </a:solidFill>
                <a:effectLst/>
                <a:latin typeface="Century Gothic" panose="020B0502020202020204" pitchFamily="34" charset="0"/>
              </a:rPr>
              <a:t>recurrence relation</a:t>
            </a:r>
            <a:r>
              <a:rPr lang="en-US" sz="1100" b="0" i="0" dirty="0">
                <a:solidFill>
                  <a:srgbClr val="3D3D4E"/>
                </a:solidFill>
                <a:effectLst/>
                <a:latin typeface="Century Gothic" panose="020B0502020202020204" pitchFamily="34" charset="0"/>
              </a:rPr>
              <a:t> for that problem.</a:t>
            </a:r>
            <a:endParaRPr lang="en-US" sz="1100" b="1" dirty="0">
              <a:solidFill>
                <a:srgbClr val="3D3D4E"/>
              </a:solidFill>
              <a:highlight>
                <a:srgbClr val="FFFF00"/>
              </a:highlight>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000" b="0" i="0" dirty="0">
              <a:solidFill>
                <a:srgbClr val="3D3D4E"/>
              </a:solidFill>
              <a:effectLst/>
              <a:latin typeface="Century Gothic" panose="020B0502020202020204" pitchFamily="34" charset="0"/>
            </a:endParaRPr>
          </a:p>
          <a:p>
            <a:pPr marL="0" indent="0">
              <a:spcBef>
                <a:spcPts val="0"/>
              </a:spcBef>
              <a:buNone/>
            </a:pPr>
            <a:r>
              <a:rPr lang="en-US" sz="1000" b="1" i="0" dirty="0">
                <a:effectLst/>
                <a:latin typeface="Century Gothic" panose="020B0502020202020204" pitchFamily="34" charset="0"/>
              </a:rPr>
              <a:t>How is memory allocated to different function calls in recursion?</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b="0" i="0" dirty="0">
                <a:solidFill>
                  <a:srgbClr val="3D3D4E"/>
                </a:solidFill>
                <a:effectLst/>
                <a:latin typeface="Century Gothic" panose="020B0502020202020204" pitchFamily="34" charset="0"/>
              </a:rPr>
              <a:t>When a function is called, the state of that function is saved in a stack. Each recursive call pushes a new stack frame. When the base case is reached the stack frames start popping from the stack until the stack becomes empty.</a:t>
            </a:r>
            <a:endParaRPr lang="en-US" sz="1000" dirty="0">
              <a:solidFill>
                <a:srgbClr val="3D3D4E"/>
              </a:solidFill>
              <a:latin typeface="Century Gothic" panose="020B0502020202020204" pitchFamily="34" charset="0"/>
            </a:endParaRPr>
          </a:p>
          <a:p>
            <a:pPr marL="0" indent="0">
              <a:buNone/>
            </a:pPr>
            <a:endParaRPr lang="en-IN" sz="1000" b="1" i="0" dirty="0">
              <a:effectLst/>
              <a:latin typeface="Century Gothic" panose="020B0502020202020204" pitchFamily="34" charset="0"/>
            </a:endParaRPr>
          </a:p>
          <a:p>
            <a:pPr marL="0" indent="0">
              <a:buNone/>
            </a:pPr>
            <a:r>
              <a:rPr lang="en-IN" sz="1000" b="1" i="0" dirty="0">
                <a:effectLst/>
                <a:latin typeface="Century Gothic" panose="020B0502020202020204" pitchFamily="34" charset="0"/>
              </a:rPr>
              <a:t>	Visualization Through the Stack</a:t>
            </a:r>
          </a:p>
          <a:p>
            <a:pPr marL="0" indent="0">
              <a:buFont typeface="Arial" panose="020B0604020202020204" pitchFamily="34" charset="0"/>
              <a:buNone/>
            </a:pPr>
            <a:endParaRPr lang="en-US" sz="1000" dirty="0">
              <a:solidFill>
                <a:srgbClr val="3D3D4E"/>
              </a:solidFill>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4" name="Picture 3">
            <a:extLst>
              <a:ext uri="{FF2B5EF4-FFF2-40B4-BE49-F238E27FC236}">
                <a16:creationId xmlns:a16="http://schemas.microsoft.com/office/drawing/2014/main" id="{2892A9BF-4DDB-4D3C-BF83-3575CFBC58FB}"/>
              </a:ext>
            </a:extLst>
          </p:cNvPr>
          <p:cNvPicPr>
            <a:picLocks noChangeAspect="1"/>
          </p:cNvPicPr>
          <p:nvPr/>
        </p:nvPicPr>
        <p:blipFill>
          <a:blip r:embed="rId2"/>
          <a:stretch>
            <a:fillRect/>
          </a:stretch>
        </p:blipFill>
        <p:spPr>
          <a:xfrm>
            <a:off x="4529270" y="4328104"/>
            <a:ext cx="3545395" cy="2083985"/>
          </a:xfrm>
          <a:prstGeom prst="rect">
            <a:avLst/>
          </a:prstGeom>
        </p:spPr>
      </p:pic>
    </p:spTree>
    <p:extLst>
      <p:ext uri="{BB962C8B-B14F-4D97-AF65-F5344CB8AC3E}">
        <p14:creationId xmlns:p14="http://schemas.microsoft.com/office/powerpoint/2010/main" val="2199079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dirty="0">
                <a:latin typeface="Nunito Sans" pitchFamily="2" charset="0"/>
              </a:rPr>
              <a:t>Problem – N Queens problem</a:t>
            </a:r>
            <a:endParaRPr lang="en-IN" b="1" i="0" dirty="0">
              <a:effectLst/>
              <a:latin typeface="Nunito Sans" pitchFamily="2" charset="0"/>
            </a:endParaRPr>
          </a:p>
          <a:p>
            <a:pPr algn="ctr"/>
            <a:endParaRPr lang="en-IN" dirty="0"/>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13" name="TextBox 12">
            <a:extLst>
              <a:ext uri="{FF2B5EF4-FFF2-40B4-BE49-F238E27FC236}">
                <a16:creationId xmlns:a16="http://schemas.microsoft.com/office/drawing/2014/main" id="{85D22AC9-DFC3-4A6B-A1C9-C6410C69CB95}"/>
              </a:ext>
            </a:extLst>
          </p:cNvPr>
          <p:cNvSpPr txBox="1"/>
          <p:nvPr/>
        </p:nvSpPr>
        <p:spPr>
          <a:xfrm>
            <a:off x="299104" y="965675"/>
            <a:ext cx="5982056" cy="4955203"/>
          </a:xfrm>
          <a:prstGeom prst="rect">
            <a:avLst/>
          </a:prstGeom>
          <a:noFill/>
        </p:spPr>
        <p:txBody>
          <a:bodyPr wrap="square" rtlCol="0">
            <a:spAutoFit/>
          </a:bodyPr>
          <a:lstStyle/>
          <a:p>
            <a:r>
              <a:rPr lang="en-IN" sz="1000" b="1" i="0" dirty="0">
                <a:solidFill>
                  <a:srgbClr val="000000"/>
                </a:solidFill>
                <a:effectLst/>
                <a:latin typeface="Century Gothic" panose="020B0502020202020204" pitchFamily="34" charset="0"/>
              </a:rPr>
              <a:t>N Queens Problem – Very famous recursive and backtrack problem</a:t>
            </a:r>
          </a:p>
          <a:p>
            <a:endParaRPr lang="en-IN" sz="1000" dirty="0">
              <a:solidFill>
                <a:srgbClr val="008000"/>
              </a:solidFill>
              <a:latin typeface="Century Gothic" panose="020B0502020202020204" pitchFamily="34" charset="0"/>
            </a:endParaRPr>
          </a:p>
          <a:p>
            <a:r>
              <a:rPr lang="en-IN" sz="1000" dirty="0">
                <a:solidFill>
                  <a:srgbClr val="008000"/>
                </a:solidFill>
                <a:latin typeface="Century Gothic" panose="020B0502020202020204" pitchFamily="34" charset="0"/>
              </a:rPr>
              <a:t>N - Queens Problem</a:t>
            </a:r>
            <a:endParaRPr lang="en-IN" sz="1000" dirty="0">
              <a:solidFill>
                <a:srgbClr val="000000"/>
              </a:solidFill>
              <a:latin typeface="Century Gothic" panose="020B0502020202020204" pitchFamily="34" charset="0"/>
            </a:endParaRPr>
          </a:p>
          <a:p>
            <a:r>
              <a:rPr lang="en-IN" sz="1000" dirty="0">
                <a:solidFill>
                  <a:srgbClr val="008000"/>
                </a:solidFill>
                <a:latin typeface="Century Gothic" panose="020B0502020202020204" pitchFamily="34" charset="0"/>
              </a:rPr>
              <a:t>Problem statement</a:t>
            </a:r>
            <a:endParaRPr lang="en-IN" sz="1000" dirty="0">
              <a:solidFill>
                <a:srgbClr val="000000"/>
              </a:solidFill>
              <a:latin typeface="Century Gothic" panose="020B0502020202020204" pitchFamily="34" charset="0"/>
            </a:endParaRPr>
          </a:p>
          <a:p>
            <a:endParaRPr lang="en-IN" sz="1000" dirty="0">
              <a:solidFill>
                <a:srgbClr val="000000"/>
              </a:solidFill>
              <a:latin typeface="Century Gothic" panose="020B0502020202020204" pitchFamily="34" charset="0"/>
            </a:endParaRPr>
          </a:p>
          <a:p>
            <a:r>
              <a:rPr lang="en-IN" sz="1000" dirty="0">
                <a:solidFill>
                  <a:srgbClr val="008000"/>
                </a:solidFill>
                <a:latin typeface="Century Gothic" panose="020B0502020202020204" pitchFamily="34" charset="0"/>
              </a:rPr>
              <a:t>Problem statement</a:t>
            </a:r>
            <a:endParaRPr lang="en-IN"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You are given an empty chessboard of size N * N. </a:t>
            </a:r>
            <a:endParaRPr lang="en-US" sz="1000" dirty="0">
              <a:solidFill>
                <a:srgbClr val="000000"/>
              </a:solidFill>
              <a:latin typeface="Century Gothic" panose="020B0502020202020204" pitchFamily="34" charset="0"/>
            </a:endParaRPr>
          </a:p>
          <a:p>
            <a:endParaRPr lang="en-IN"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Find the number of ways to place N queens on the board, </a:t>
            </a:r>
            <a:endParaRPr lang="en-US"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such that no two queens can kill each other in one move. </a:t>
            </a:r>
            <a:endParaRPr lang="en-US"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A queen can move vertically, horizontally, and diagonally.</a:t>
            </a:r>
            <a:endParaRPr lang="en-US" sz="1000" dirty="0">
              <a:solidFill>
                <a:srgbClr val="000000"/>
              </a:solidFill>
              <a:latin typeface="Century Gothic" panose="020B0502020202020204" pitchFamily="34" charset="0"/>
            </a:endParaRPr>
          </a:p>
          <a:p>
            <a:endParaRPr lang="en-IN" sz="1000" dirty="0">
              <a:solidFill>
                <a:srgbClr val="000000"/>
              </a:solidFill>
              <a:latin typeface="Century Gothic" panose="020B0502020202020204" pitchFamily="34" charset="0"/>
            </a:endParaRPr>
          </a:p>
          <a:p>
            <a:r>
              <a:rPr lang="en-IN" sz="1000" dirty="0">
                <a:solidFill>
                  <a:srgbClr val="008000"/>
                </a:solidFill>
                <a:latin typeface="Century Gothic" panose="020B0502020202020204" pitchFamily="34" charset="0"/>
              </a:rPr>
              <a:t>Solution:</a:t>
            </a:r>
          </a:p>
          <a:p>
            <a:endParaRPr lang="en-IN" sz="1000" dirty="0">
              <a:solidFill>
                <a:srgbClr val="000000"/>
              </a:solidFill>
              <a:latin typeface="Century Gothic" panose="020B0502020202020204" pitchFamily="34" charset="0"/>
            </a:endParaRPr>
          </a:p>
          <a:p>
            <a:r>
              <a:rPr lang="en-IN" sz="1000" dirty="0">
                <a:solidFill>
                  <a:srgbClr val="008000"/>
                </a:solidFill>
                <a:latin typeface="Century Gothic" panose="020B0502020202020204" pitchFamily="34" charset="0"/>
              </a:rPr>
              <a:t>[Backtracking Approach]</a:t>
            </a:r>
            <a:endParaRPr lang="en-IN"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The idea is to place queens one by one in different columns, starting from the leftmost column.</a:t>
            </a:r>
            <a:endParaRPr lang="en-US"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When we place a queen in a column, we checked for clashes with already placed queens. </a:t>
            </a:r>
            <a:endParaRPr lang="en-US"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In the current column, if we find a row for which there is no clash, we mark this row &amp; column</a:t>
            </a:r>
            <a:endParaRPr lang="en-US" sz="1000" dirty="0">
              <a:solidFill>
                <a:srgbClr val="000000"/>
              </a:solidFill>
              <a:latin typeface="Century Gothic" panose="020B0502020202020204" pitchFamily="34" charset="0"/>
            </a:endParaRPr>
          </a:p>
          <a:p>
            <a:r>
              <a:rPr lang="en-US" sz="1000" dirty="0">
                <a:solidFill>
                  <a:srgbClr val="008000"/>
                </a:solidFill>
                <a:latin typeface="Century Gothic" panose="020B0502020202020204" pitchFamily="34" charset="0"/>
              </a:rPr>
              <a:t>as part of solution. if we don't find such a row due to clashes, we return false and backtrack.</a:t>
            </a:r>
            <a:endParaRPr lang="en-IN" sz="1000" b="1" dirty="0">
              <a:solidFill>
                <a:srgbClr val="000000"/>
              </a:solidFill>
              <a:latin typeface="Century Gothic" panose="020B0502020202020204" pitchFamily="34" charset="0"/>
            </a:endParaRPr>
          </a:p>
          <a:p>
            <a:endParaRPr lang="en-IN" sz="1000" b="1" i="0" dirty="0">
              <a:solidFill>
                <a:srgbClr val="000000"/>
              </a:solidFill>
              <a:effectLst/>
              <a:latin typeface="Century Gothic" panose="020B0502020202020204" pitchFamily="34" charset="0"/>
            </a:endParaRPr>
          </a:p>
          <a:p>
            <a:r>
              <a:rPr lang="en-IN" sz="1000" b="1" i="0" dirty="0">
                <a:solidFill>
                  <a:srgbClr val="000000"/>
                </a:solidFill>
                <a:effectLst/>
                <a:latin typeface="Century Gothic" panose="020B0502020202020204" pitchFamily="34" charset="0"/>
              </a:rPr>
              <a:t>Code Link : </a:t>
            </a:r>
          </a:p>
          <a:p>
            <a:endParaRPr lang="en-IN" sz="1000" dirty="0">
              <a:solidFill>
                <a:srgbClr val="000000"/>
              </a:solidFill>
              <a:latin typeface="Century Gothic" panose="020B0502020202020204" pitchFamily="34" charset="0"/>
            </a:endParaRPr>
          </a:p>
          <a:p>
            <a:endParaRPr lang="en-IN" sz="1000" b="1" i="0" dirty="0">
              <a:solidFill>
                <a:srgbClr val="000000"/>
              </a:solidFill>
              <a:effectLst/>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IN" dirty="0"/>
          </a:p>
          <a:p>
            <a:endParaRPr lang="en-IN" dirty="0"/>
          </a:p>
        </p:txBody>
      </p:sp>
      <p:sp>
        <p:nvSpPr>
          <p:cNvPr id="3" name="Rectangle 2">
            <a:extLst>
              <a:ext uri="{FF2B5EF4-FFF2-40B4-BE49-F238E27FC236}">
                <a16:creationId xmlns:a16="http://schemas.microsoft.com/office/drawing/2014/main" id="{F6A7575A-0BA4-4673-99B9-B68ECA40AFA3}"/>
              </a:ext>
            </a:extLst>
          </p:cNvPr>
          <p:cNvSpPr/>
          <p:nvPr/>
        </p:nvSpPr>
        <p:spPr>
          <a:xfrm>
            <a:off x="256374" y="940037"/>
            <a:ext cx="5913690" cy="498219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A6CBCF43-9ADC-4F16-888D-6B12DB6EB847}"/>
              </a:ext>
            </a:extLst>
          </p:cNvPr>
          <p:cNvSpPr txBox="1"/>
          <p:nvPr/>
        </p:nvSpPr>
        <p:spPr>
          <a:xfrm>
            <a:off x="6512846" y="991313"/>
            <a:ext cx="5006885" cy="2339102"/>
          </a:xfrm>
          <a:prstGeom prst="rect">
            <a:avLst/>
          </a:prstGeom>
          <a:noFill/>
        </p:spPr>
        <p:txBody>
          <a:bodyPr wrap="square" rtlCol="0">
            <a:spAutoFit/>
          </a:bodyPr>
          <a:lstStyle/>
          <a:p>
            <a:r>
              <a:rPr lang="en-IN" sz="1000" b="1" i="0" dirty="0">
                <a:solidFill>
                  <a:srgbClr val="000000"/>
                </a:solidFill>
                <a:effectLst/>
                <a:latin typeface="Nunito Sans" pitchFamily="2" charset="0"/>
              </a:rPr>
              <a:t>Rat in a Maze Problem</a:t>
            </a:r>
          </a:p>
          <a:p>
            <a:r>
              <a:rPr lang="en-IN" sz="1000" b="1" i="0" dirty="0">
                <a:effectLst/>
                <a:latin typeface="Nunito Sans" pitchFamily="2" charset="0"/>
              </a:rPr>
              <a:t>Problem statement</a:t>
            </a:r>
          </a:p>
          <a:p>
            <a:endParaRPr lang="en-IN" sz="1000" b="1" dirty="0">
              <a:solidFill>
                <a:srgbClr val="000000"/>
              </a:solidFill>
              <a:latin typeface="Nunito Sans" pitchFamily="2" charset="0"/>
            </a:endParaRPr>
          </a:p>
          <a:p>
            <a:endParaRPr lang="en-IN" sz="1000" b="1" i="0" dirty="0">
              <a:solidFill>
                <a:srgbClr val="000000"/>
              </a:solidFill>
              <a:effectLst/>
              <a:latin typeface="Nunito Sans" pitchFamily="2" charset="0"/>
            </a:endParaRPr>
          </a:p>
          <a:p>
            <a:endParaRPr lang="en-IN" sz="1000" b="1" i="0" dirty="0">
              <a:solidFill>
                <a:srgbClr val="000000"/>
              </a:solidFill>
              <a:effectLst/>
              <a:latin typeface="Nunito Sans" pitchFamily="2" charset="0"/>
            </a:endParaRPr>
          </a:p>
          <a:p>
            <a:endParaRPr lang="en-IN" sz="1000" dirty="0">
              <a:solidFill>
                <a:srgbClr val="008000"/>
              </a:solidFill>
              <a:latin typeface="Century Gothic" panose="020B0502020202020204" pitchFamily="34" charset="0"/>
            </a:endParaRPr>
          </a:p>
          <a:p>
            <a:endParaRPr lang="en-IN" sz="1000" b="1" i="0" dirty="0">
              <a:solidFill>
                <a:srgbClr val="000000"/>
              </a:solidFill>
              <a:effectLst/>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IN" dirty="0"/>
          </a:p>
          <a:p>
            <a:endParaRPr lang="en-IN" dirty="0"/>
          </a:p>
        </p:txBody>
      </p:sp>
      <p:pic>
        <p:nvPicPr>
          <p:cNvPr id="5" name="Picture 4">
            <a:extLst>
              <a:ext uri="{FF2B5EF4-FFF2-40B4-BE49-F238E27FC236}">
                <a16:creationId xmlns:a16="http://schemas.microsoft.com/office/drawing/2014/main" id="{78AC6497-C445-483F-AB59-F12F1269F26A}"/>
              </a:ext>
            </a:extLst>
          </p:cNvPr>
          <p:cNvPicPr>
            <a:picLocks noChangeAspect="1"/>
          </p:cNvPicPr>
          <p:nvPr/>
        </p:nvPicPr>
        <p:blipFill>
          <a:blip r:embed="rId2"/>
          <a:stretch>
            <a:fillRect/>
          </a:stretch>
        </p:blipFill>
        <p:spPr>
          <a:xfrm>
            <a:off x="1479054" y="4122028"/>
            <a:ext cx="3400596" cy="1658671"/>
          </a:xfrm>
          <a:prstGeom prst="rect">
            <a:avLst/>
          </a:prstGeom>
        </p:spPr>
      </p:pic>
    </p:spTree>
    <p:extLst>
      <p:ext uri="{BB962C8B-B14F-4D97-AF65-F5344CB8AC3E}">
        <p14:creationId xmlns:p14="http://schemas.microsoft.com/office/powerpoint/2010/main" val="3717722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Recursion &amp; Backtracking – Direct Recursion </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205099" y="784010"/>
            <a:ext cx="11801742" cy="55911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000" b="1" dirty="0">
                <a:solidFill>
                  <a:srgbClr val="000000"/>
                </a:solidFill>
                <a:latin typeface="Century Gothic" panose="020B0502020202020204" pitchFamily="34" charset="0"/>
              </a:rPr>
              <a:t>Recursion continued…</a:t>
            </a:r>
          </a:p>
          <a:p>
            <a:pPr marL="0" indent="0">
              <a:buNone/>
            </a:pPr>
            <a:r>
              <a:rPr lang="en-IN" sz="1000" b="1" i="0" dirty="0">
                <a:solidFill>
                  <a:srgbClr val="000000"/>
                </a:solidFill>
                <a:effectLst/>
                <a:latin typeface="Century Gothic" panose="020B0502020202020204" pitchFamily="34" charset="0"/>
              </a:rPr>
              <a:t>Direct vs. Indirect Recursion</a:t>
            </a:r>
          </a:p>
          <a:p>
            <a:pPr marL="0" indent="0">
              <a:buFont typeface="Arial" panose="020B0604020202020204" pitchFamily="34" charset="0"/>
              <a:buNone/>
            </a:pPr>
            <a:endParaRPr lang="en-US" sz="1000" dirty="0">
              <a:solidFill>
                <a:srgbClr val="3D3D4E"/>
              </a:solidFill>
              <a:highlight>
                <a:srgbClr val="FFFF00"/>
              </a:highlight>
              <a:latin typeface="Century Gothic" panose="020B0502020202020204" pitchFamily="34" charset="0"/>
            </a:endParaRPr>
          </a:p>
          <a:p>
            <a:pPr marL="0" indent="0">
              <a:buFont typeface="Arial" panose="020B0604020202020204" pitchFamily="34" charset="0"/>
              <a:buNone/>
            </a:pPr>
            <a:r>
              <a:rPr lang="en-US" sz="1000" b="1" dirty="0">
                <a:solidFill>
                  <a:srgbClr val="000000"/>
                </a:solidFill>
                <a:latin typeface="Century Gothic" panose="020B0502020202020204" pitchFamily="34" charset="0"/>
              </a:rPr>
              <a:t>Direct Recursion</a:t>
            </a:r>
          </a:p>
          <a:p>
            <a:pPr marL="0" indent="0">
              <a:buFont typeface="Arial" panose="020B0604020202020204" pitchFamily="34" charset="0"/>
              <a:buNone/>
            </a:pPr>
            <a:r>
              <a:rPr lang="en-US" sz="1000" b="0" i="0" dirty="0">
                <a:solidFill>
                  <a:srgbClr val="3D3D4E"/>
                </a:solidFill>
                <a:effectLst/>
                <a:latin typeface="Century Gothic" panose="020B0502020202020204" pitchFamily="34" charset="0"/>
              </a:rPr>
              <a:t>If a function calls itself, it’s known as </a:t>
            </a:r>
            <a:r>
              <a:rPr lang="en-US" sz="1000" b="1" i="0" dirty="0">
                <a:solidFill>
                  <a:srgbClr val="3D3D4E"/>
                </a:solidFill>
                <a:effectLst/>
                <a:latin typeface="Century Gothic" panose="020B0502020202020204" pitchFamily="34" charset="0"/>
              </a:rPr>
              <a:t>direct recursion</a:t>
            </a:r>
            <a:r>
              <a:rPr lang="en-US" sz="1000" b="0" i="0" dirty="0">
                <a:solidFill>
                  <a:srgbClr val="3D3D4E"/>
                </a:solidFill>
                <a:effectLst/>
                <a:latin typeface="Century Gothic" panose="020B0502020202020204" pitchFamily="34" charset="0"/>
              </a:rPr>
              <a:t>. </a:t>
            </a:r>
          </a:p>
          <a:p>
            <a:pPr marL="0" indent="0">
              <a:buFont typeface="Arial" panose="020B0604020202020204" pitchFamily="34" charset="0"/>
              <a:buNone/>
            </a:pPr>
            <a:r>
              <a:rPr lang="en-US" sz="1000" b="0" i="0" dirty="0">
                <a:solidFill>
                  <a:srgbClr val="3D3D4E"/>
                </a:solidFill>
                <a:effectLst/>
                <a:latin typeface="Century Gothic" panose="020B0502020202020204" pitchFamily="34" charset="0"/>
              </a:rPr>
              <a:t>This results in a one-step recursive call: the function makes a recursive call inside its own function body.</a:t>
            </a:r>
          </a:p>
          <a:p>
            <a:pPr marL="0" indent="0">
              <a:buFont typeface="Arial" panose="020B0604020202020204" pitchFamily="34" charset="0"/>
              <a:buNone/>
            </a:pPr>
            <a:endParaRPr lang="en-US" sz="1000" dirty="0">
              <a:solidFill>
                <a:srgbClr val="3D3D4E"/>
              </a:solidFill>
              <a:highlight>
                <a:srgbClr val="FFFF00"/>
              </a:highlight>
              <a:latin typeface="Century Gothic" panose="020B0502020202020204" pitchFamily="34" charset="0"/>
            </a:endParaRPr>
          </a:p>
          <a:p>
            <a:pPr marL="0" indent="0">
              <a:buFont typeface="Arial" panose="020B0604020202020204" pitchFamily="34" charset="0"/>
              <a:buNone/>
            </a:pPr>
            <a:endParaRPr lang="en-US" sz="1000" dirty="0">
              <a:solidFill>
                <a:srgbClr val="3D3D4E"/>
              </a:solidFill>
              <a:highlight>
                <a:srgbClr val="FFFF00"/>
              </a:highlight>
              <a:latin typeface="Century Gothic" panose="020B0502020202020204" pitchFamily="34" charset="0"/>
            </a:endParaRPr>
          </a:p>
          <a:p>
            <a:pPr marL="0" indent="0">
              <a:buFont typeface="Arial" panose="020B0604020202020204" pitchFamily="34" charset="0"/>
              <a:buNone/>
            </a:pPr>
            <a:r>
              <a:rPr lang="en-US" sz="1000" dirty="0">
                <a:solidFill>
                  <a:srgbClr val="3D3D4E"/>
                </a:solidFill>
                <a:latin typeface="Century Gothic" panose="020B0502020202020204" pitchFamily="34" charset="0"/>
              </a:rPr>
              <a:t>One sample code for using the </a:t>
            </a:r>
            <a:r>
              <a:rPr lang="en-US" sz="1000" b="1" dirty="0">
                <a:solidFill>
                  <a:srgbClr val="3D3D4E"/>
                </a:solidFill>
                <a:latin typeface="Century Gothic" panose="020B0502020202020204" pitchFamily="34" charset="0"/>
              </a:rPr>
              <a:t>Direct Recursion</a:t>
            </a:r>
            <a:r>
              <a:rPr lang="en-US" sz="1000" dirty="0">
                <a:solidFill>
                  <a:srgbClr val="3D3D4E"/>
                </a:solidFill>
                <a:latin typeface="Century Gothic" panose="020B0502020202020204" pitchFamily="34" charset="0"/>
              </a:rPr>
              <a:t>, explained right side here</a:t>
            </a:r>
          </a:p>
          <a:p>
            <a:pPr marL="0" indent="0" algn="l">
              <a:buNone/>
            </a:pPr>
            <a:endParaRPr lang="en-US" sz="1000" b="1" i="0" dirty="0">
              <a:effectLst/>
              <a:latin typeface="Century Gothic" panose="020B0502020202020204" pitchFamily="34" charset="0"/>
            </a:endParaRPr>
          </a:p>
          <a:p>
            <a:pPr marL="0" indent="0">
              <a:buFont typeface="Arial" panose="020B0604020202020204" pitchFamily="34" charset="0"/>
              <a:buNone/>
            </a:pPr>
            <a:endParaRPr lang="en-US" sz="1000" dirty="0">
              <a:solidFill>
                <a:srgbClr val="3D3D4E"/>
              </a:solidFill>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5" name="Picture 4">
            <a:extLst>
              <a:ext uri="{FF2B5EF4-FFF2-40B4-BE49-F238E27FC236}">
                <a16:creationId xmlns:a16="http://schemas.microsoft.com/office/drawing/2014/main" id="{E3843BA9-134C-4DDD-89AC-F966594A42B0}"/>
              </a:ext>
            </a:extLst>
          </p:cNvPr>
          <p:cNvPicPr>
            <a:picLocks noChangeAspect="1"/>
          </p:cNvPicPr>
          <p:nvPr/>
        </p:nvPicPr>
        <p:blipFill>
          <a:blip r:embed="rId2"/>
          <a:stretch>
            <a:fillRect/>
          </a:stretch>
        </p:blipFill>
        <p:spPr>
          <a:xfrm>
            <a:off x="4546363" y="830768"/>
            <a:ext cx="2743200" cy="1339864"/>
          </a:xfrm>
          <a:prstGeom prst="rect">
            <a:avLst/>
          </a:prstGeom>
        </p:spPr>
      </p:pic>
      <p:pic>
        <p:nvPicPr>
          <p:cNvPr id="8" name="Picture 7">
            <a:extLst>
              <a:ext uri="{FF2B5EF4-FFF2-40B4-BE49-F238E27FC236}">
                <a16:creationId xmlns:a16="http://schemas.microsoft.com/office/drawing/2014/main" id="{6247855F-AC5F-4100-9B32-AA5550344F66}"/>
              </a:ext>
            </a:extLst>
          </p:cNvPr>
          <p:cNvPicPr>
            <a:picLocks noChangeAspect="1"/>
          </p:cNvPicPr>
          <p:nvPr/>
        </p:nvPicPr>
        <p:blipFill>
          <a:blip r:embed="rId3"/>
          <a:stretch>
            <a:fillRect/>
          </a:stretch>
        </p:blipFill>
        <p:spPr>
          <a:xfrm>
            <a:off x="7776441" y="1781332"/>
            <a:ext cx="4121795" cy="4480611"/>
          </a:xfrm>
          <a:prstGeom prst="rect">
            <a:avLst/>
          </a:prstGeom>
        </p:spPr>
      </p:pic>
    </p:spTree>
    <p:extLst>
      <p:ext uri="{BB962C8B-B14F-4D97-AF65-F5344CB8AC3E}">
        <p14:creationId xmlns:p14="http://schemas.microsoft.com/office/powerpoint/2010/main" val="1441930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Recursion &amp; Backtracking – Indirect Recursion </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205099" y="784011"/>
            <a:ext cx="11801742" cy="97642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000" b="1" dirty="0">
                <a:solidFill>
                  <a:srgbClr val="000000"/>
                </a:solidFill>
                <a:latin typeface="Century Gothic" panose="020B0502020202020204" pitchFamily="34" charset="0"/>
              </a:rPr>
              <a:t>Recursion continued…</a:t>
            </a:r>
          </a:p>
          <a:p>
            <a:pPr marL="0" indent="0">
              <a:spcBef>
                <a:spcPts val="0"/>
              </a:spcBef>
              <a:buNone/>
            </a:pPr>
            <a:endParaRPr lang="en-IN" sz="1000" b="1" i="0" dirty="0">
              <a:solidFill>
                <a:srgbClr val="000000"/>
              </a:solidFill>
              <a:effectLst/>
              <a:latin typeface="Century Gothic" panose="020B0502020202020204" pitchFamily="34" charset="0"/>
            </a:endParaRPr>
          </a:p>
          <a:p>
            <a:pPr marL="0" indent="0">
              <a:spcBef>
                <a:spcPts val="0"/>
              </a:spcBef>
              <a:buNone/>
            </a:pPr>
            <a:r>
              <a:rPr lang="en-IN" sz="1000" b="1" i="0" dirty="0">
                <a:solidFill>
                  <a:srgbClr val="000000"/>
                </a:solidFill>
                <a:effectLst/>
                <a:latin typeface="Century Gothic" panose="020B0502020202020204" pitchFamily="34" charset="0"/>
              </a:rPr>
              <a:t>Indirect Recursion</a:t>
            </a:r>
          </a:p>
          <a:p>
            <a:pPr marL="0" indent="0">
              <a:spcBef>
                <a:spcPts val="0"/>
              </a:spcBef>
              <a:buFont typeface="Arial" panose="020B0604020202020204" pitchFamily="34" charset="0"/>
              <a:buNone/>
            </a:pPr>
            <a:r>
              <a:rPr lang="en-US" sz="1000" b="0" i="0" dirty="0">
                <a:solidFill>
                  <a:srgbClr val="3D3D4E"/>
                </a:solidFill>
                <a:effectLst/>
                <a:latin typeface="Century Gothic" panose="020B0502020202020204" pitchFamily="34" charset="0"/>
              </a:rPr>
              <a:t>If the function function01 calls another function function02 and function02 calls function01 then it is </a:t>
            </a:r>
            <a:r>
              <a:rPr lang="en-US" sz="1000" b="1" i="0" dirty="0">
                <a:solidFill>
                  <a:srgbClr val="3D3D4E"/>
                </a:solidFill>
                <a:effectLst/>
                <a:latin typeface="Century Gothic" panose="020B0502020202020204" pitchFamily="34" charset="0"/>
              </a:rPr>
              <a:t>indirect recursion.</a:t>
            </a:r>
          </a:p>
          <a:p>
            <a:pPr marL="0" indent="0">
              <a:spcBef>
                <a:spcPts val="0"/>
              </a:spcBef>
              <a:buFont typeface="Arial" panose="020B0604020202020204" pitchFamily="34" charset="0"/>
              <a:buNone/>
            </a:pPr>
            <a:r>
              <a:rPr lang="en-US" sz="1000" b="0" i="0" dirty="0">
                <a:solidFill>
                  <a:srgbClr val="3D3D4E"/>
                </a:solidFill>
                <a:effectLst/>
                <a:latin typeface="Century Gothic" panose="020B0502020202020204" pitchFamily="34" charset="0"/>
              </a:rPr>
              <a:t>This is a two-step recursive call: the function calls another function to make a recursive call</a:t>
            </a:r>
            <a:r>
              <a:rPr lang="en-US" sz="800" b="0" i="0" dirty="0">
                <a:solidFill>
                  <a:srgbClr val="3D3D4E"/>
                </a:solidFill>
                <a:effectLst/>
                <a:latin typeface="Droid Serif"/>
              </a:rPr>
              <a:t>.</a:t>
            </a:r>
            <a:endParaRPr lang="en-US" sz="1000" b="1" dirty="0">
              <a:solidFill>
                <a:srgbClr val="3D3D4E"/>
              </a:solidFill>
              <a:highlight>
                <a:srgbClr val="FFFF00"/>
              </a:highlight>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Sample Example code below…</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4" name="Picture 3">
            <a:extLst>
              <a:ext uri="{FF2B5EF4-FFF2-40B4-BE49-F238E27FC236}">
                <a16:creationId xmlns:a16="http://schemas.microsoft.com/office/drawing/2014/main" id="{ABDEF419-D868-4213-90E5-6FECA54C7445}"/>
              </a:ext>
            </a:extLst>
          </p:cNvPr>
          <p:cNvPicPr>
            <a:picLocks noChangeAspect="1"/>
          </p:cNvPicPr>
          <p:nvPr/>
        </p:nvPicPr>
        <p:blipFill>
          <a:blip r:embed="rId2"/>
          <a:stretch>
            <a:fillRect/>
          </a:stretch>
        </p:blipFill>
        <p:spPr>
          <a:xfrm>
            <a:off x="7420386" y="1956987"/>
            <a:ext cx="4318845" cy="3724768"/>
          </a:xfrm>
          <a:prstGeom prst="rect">
            <a:avLst/>
          </a:prstGeom>
        </p:spPr>
      </p:pic>
      <p:sp>
        <p:nvSpPr>
          <p:cNvPr id="11" name="TextBox 10">
            <a:extLst>
              <a:ext uri="{FF2B5EF4-FFF2-40B4-BE49-F238E27FC236}">
                <a16:creationId xmlns:a16="http://schemas.microsoft.com/office/drawing/2014/main" id="{4BDC0D56-0284-414A-8997-8D22276E99F0}"/>
              </a:ext>
            </a:extLst>
          </p:cNvPr>
          <p:cNvSpPr txBox="1"/>
          <p:nvPr/>
        </p:nvSpPr>
        <p:spPr>
          <a:xfrm>
            <a:off x="598205" y="1982624"/>
            <a:ext cx="2599873" cy="3323987"/>
          </a:xfrm>
          <a:prstGeom prst="rect">
            <a:avLst/>
          </a:prstGeom>
          <a:noFill/>
        </p:spPr>
        <p:txBody>
          <a:bodyPr wrap="square" rtlCol="0">
            <a:spAutoFit/>
          </a:bodyPr>
          <a:lstStyle/>
          <a:p>
            <a:pPr marL="0" indent="0">
              <a:spcBef>
                <a:spcPts val="0"/>
              </a:spcBef>
              <a:buNone/>
            </a:pPr>
            <a:r>
              <a:rPr lang="en-US" sz="1000" dirty="0">
                <a:solidFill>
                  <a:srgbClr val="3D3D4E"/>
                </a:solidFill>
                <a:latin typeface="Century Gothic" panose="020B0502020202020204" pitchFamily="34" charset="0"/>
              </a:rPr>
              <a:t>#include &lt;iostream&gt;</a:t>
            </a:r>
          </a:p>
          <a:p>
            <a:pPr marL="0" indent="0">
              <a:spcBef>
                <a:spcPts val="0"/>
              </a:spcBef>
              <a:buNone/>
            </a:pPr>
            <a:r>
              <a:rPr lang="en-US" sz="1000" dirty="0">
                <a:solidFill>
                  <a:srgbClr val="3D3D4E"/>
                </a:solidFill>
                <a:latin typeface="Century Gothic" panose="020B0502020202020204" pitchFamily="34" charset="0"/>
              </a:rPr>
              <a:t>using namespace std;</a:t>
            </a:r>
          </a:p>
          <a:p>
            <a:pPr marL="0" indent="0">
              <a:spcBef>
                <a:spcPts val="0"/>
              </a:spcBef>
              <a:buNone/>
            </a:pPr>
            <a:r>
              <a:rPr lang="en-US" sz="1000" dirty="0">
                <a:solidFill>
                  <a:srgbClr val="3D3D4E"/>
                </a:solidFill>
                <a:latin typeface="Century Gothic" panose="020B0502020202020204" pitchFamily="34" charset="0"/>
              </a:rPr>
              <a:t>int n=0;</a:t>
            </a:r>
          </a:p>
          <a:p>
            <a:pPr marL="0" indent="0">
              <a:spcBef>
                <a:spcPts val="0"/>
              </a:spcBef>
              <a:buNone/>
            </a:pPr>
            <a:r>
              <a:rPr lang="en-US" sz="1000" dirty="0">
                <a:solidFill>
                  <a:srgbClr val="3D3D4E"/>
                </a:solidFill>
                <a:latin typeface="Century Gothic" panose="020B0502020202020204" pitchFamily="34" charset="0"/>
              </a:rPr>
              <a:t>// declaring functions</a:t>
            </a:r>
          </a:p>
          <a:p>
            <a:pPr marL="0" indent="0">
              <a:spcBef>
                <a:spcPts val="0"/>
              </a:spcBef>
              <a:buNone/>
            </a:pPr>
            <a:r>
              <a:rPr lang="en-US" sz="1000" dirty="0">
                <a:solidFill>
                  <a:srgbClr val="3D3D4E"/>
                </a:solidFill>
                <a:latin typeface="Century Gothic" panose="020B0502020202020204" pitchFamily="34" charset="0"/>
              </a:rPr>
              <a:t>void foo1(void);</a:t>
            </a:r>
          </a:p>
          <a:p>
            <a:pPr marL="0" indent="0">
              <a:spcBef>
                <a:spcPts val="0"/>
              </a:spcBef>
              <a:buNone/>
            </a:pPr>
            <a:r>
              <a:rPr lang="en-US" sz="1000" dirty="0">
                <a:solidFill>
                  <a:srgbClr val="3D3D4E"/>
                </a:solidFill>
                <a:latin typeface="Century Gothic" panose="020B0502020202020204" pitchFamily="34" charset="0"/>
              </a:rPr>
              <a:t>void foo2(void);</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 defining recursive functions</a:t>
            </a:r>
          </a:p>
          <a:p>
            <a:pPr marL="0" indent="0">
              <a:spcBef>
                <a:spcPts val="0"/>
              </a:spcBef>
              <a:buNone/>
            </a:pPr>
            <a:r>
              <a:rPr lang="en-US" sz="1000" dirty="0">
                <a:solidFill>
                  <a:srgbClr val="3D3D4E"/>
                </a:solidFill>
                <a:latin typeface="Century Gothic" panose="020B0502020202020204" pitchFamily="34" charset="0"/>
              </a:rPr>
              <a:t>void foo1() </a:t>
            </a:r>
          </a:p>
          <a:p>
            <a:pPr marL="0" indent="0">
              <a:spcBef>
                <a:spcPts val="0"/>
              </a:spcBef>
              <a:buNone/>
            </a:pPr>
            <a:r>
              <a:rPr lang="en-US" sz="1000" dirty="0">
                <a:solidFill>
                  <a:srgbClr val="3D3D4E"/>
                </a:solidFill>
                <a:latin typeface="Century Gothic" panose="020B0502020202020204" pitchFamily="34" charset="0"/>
              </a:rPr>
              <a:t>{ </a:t>
            </a:r>
          </a:p>
          <a:p>
            <a:pPr marL="0" indent="0">
              <a:spcBef>
                <a:spcPts val="0"/>
              </a:spcBef>
              <a:buNone/>
            </a:pPr>
            <a:r>
              <a:rPr lang="en-US" sz="1000" dirty="0">
                <a:solidFill>
                  <a:srgbClr val="3D3D4E"/>
                </a:solidFill>
                <a:latin typeface="Century Gothic" panose="020B0502020202020204" pitchFamily="34" charset="0"/>
              </a:rPr>
              <a:t>  if (n &lt;= 20) </a:t>
            </a:r>
          </a:p>
          <a:p>
            <a:pPr marL="0" indent="0">
              <a:spcBef>
                <a:spcPts val="0"/>
              </a:spcBef>
              <a:buNone/>
            </a:pPr>
            <a:r>
              <a:rPr lang="en-US" sz="1000" dirty="0">
                <a:solidFill>
                  <a:srgbClr val="3D3D4E"/>
                </a:solidFill>
                <a:latin typeface="Century Gothic" panose="020B0502020202020204" pitchFamily="34" charset="0"/>
              </a:rPr>
              <a:t>  { </a:t>
            </a:r>
          </a:p>
          <a:p>
            <a:pPr marL="0" indent="0">
              <a:spcBef>
                <a:spcPts val="0"/>
              </a:spcBef>
              <a:buNone/>
            </a:pPr>
            <a:r>
              <a:rPr lang="en-US" sz="1000" dirty="0">
                <a:solidFill>
                  <a:srgbClr val="3D3D4E"/>
                </a:solidFill>
                <a:latin typeface="Century Gothic" panose="020B0502020202020204" pitchFamily="34" charset="0"/>
              </a:rPr>
              <a:t>    </a:t>
            </a:r>
            <a:r>
              <a:rPr lang="en-US" sz="1000" dirty="0" err="1">
                <a:solidFill>
                  <a:srgbClr val="3D3D4E"/>
                </a:solidFill>
                <a:latin typeface="Century Gothic" panose="020B0502020202020204" pitchFamily="34" charset="0"/>
              </a:rPr>
              <a:t>cout</a:t>
            </a:r>
            <a:r>
              <a:rPr lang="en-US" sz="1000" dirty="0">
                <a:solidFill>
                  <a:srgbClr val="3D3D4E"/>
                </a:solidFill>
                <a:latin typeface="Century Gothic" panose="020B0502020202020204" pitchFamily="34" charset="0"/>
              </a:rPr>
              <a:t>&lt;&lt;n&lt;&lt;" ";  // prints n</a:t>
            </a:r>
          </a:p>
          <a:p>
            <a:pPr marL="0" indent="0">
              <a:spcBef>
                <a:spcPts val="0"/>
              </a:spcBef>
              <a:buNone/>
            </a:pPr>
            <a:r>
              <a:rPr lang="en-US" sz="1000" dirty="0">
                <a:solidFill>
                  <a:srgbClr val="3D3D4E"/>
                </a:solidFill>
                <a:latin typeface="Century Gothic" panose="020B0502020202020204" pitchFamily="34" charset="0"/>
              </a:rPr>
              <a:t>    n++;           // increments n by 1</a:t>
            </a:r>
          </a:p>
          <a:p>
            <a:pPr marL="0" indent="0">
              <a:spcBef>
                <a:spcPts val="0"/>
              </a:spcBef>
              <a:buNone/>
            </a:pPr>
            <a:r>
              <a:rPr lang="en-US" sz="1000" dirty="0">
                <a:solidFill>
                  <a:srgbClr val="3D3D4E"/>
                </a:solidFill>
                <a:latin typeface="Century Gothic" panose="020B0502020202020204" pitchFamily="34" charset="0"/>
              </a:rPr>
              <a:t>    foo2();       // calls foo2() </a:t>
            </a:r>
          </a:p>
          <a:p>
            <a:pPr marL="0" indent="0">
              <a:spcBef>
                <a:spcPts val="0"/>
              </a:spcBef>
              <a:buNone/>
            </a:pPr>
            <a:r>
              <a:rPr lang="en-US" sz="1000" dirty="0">
                <a:solidFill>
                  <a:srgbClr val="3D3D4E"/>
                </a:solidFill>
                <a:latin typeface="Century Gothic" panose="020B0502020202020204" pitchFamily="34" charset="0"/>
              </a:rPr>
              <a:t>  } </a:t>
            </a:r>
          </a:p>
          <a:p>
            <a:pPr marL="0" indent="0">
              <a:spcBef>
                <a:spcPts val="0"/>
              </a:spcBef>
              <a:buNone/>
            </a:pPr>
            <a:r>
              <a:rPr lang="en-US" sz="1000" dirty="0">
                <a:solidFill>
                  <a:srgbClr val="3D3D4E"/>
                </a:solidFill>
                <a:latin typeface="Century Gothic" panose="020B0502020202020204" pitchFamily="34" charset="0"/>
              </a:rPr>
              <a:t>  else</a:t>
            </a:r>
          </a:p>
          <a:p>
            <a:pPr marL="0" indent="0">
              <a:spcBef>
                <a:spcPts val="0"/>
              </a:spcBef>
              <a:buNone/>
            </a:pPr>
            <a:r>
              <a:rPr lang="en-US" sz="1000" dirty="0">
                <a:solidFill>
                  <a:srgbClr val="3D3D4E"/>
                </a:solidFill>
                <a:latin typeface="Century Gothic" panose="020B0502020202020204" pitchFamily="34" charset="0"/>
              </a:rPr>
              <a:t>    return; </a:t>
            </a:r>
          </a:p>
          <a:p>
            <a:pPr marL="0" indent="0">
              <a:spcBef>
                <a:spcPts val="0"/>
              </a:spcBef>
              <a:buNone/>
            </a:pPr>
            <a:r>
              <a:rPr lang="en-US" sz="1000" dirty="0">
                <a:solidFill>
                  <a:srgbClr val="3D3D4E"/>
                </a:solidFill>
                <a:latin typeface="Century Gothic" panose="020B0502020202020204" pitchFamily="34" charset="0"/>
              </a:rPr>
              <a:t>} </a:t>
            </a:r>
          </a:p>
          <a:p>
            <a:pPr marL="0" indent="0">
              <a:spcBef>
                <a:spcPts val="0"/>
              </a:spcBef>
              <a:buNone/>
            </a:pPr>
            <a:endParaRPr lang="en-US" sz="1000" dirty="0">
              <a:solidFill>
                <a:srgbClr val="3D3D4E"/>
              </a:solidFill>
              <a:latin typeface="Century Gothic" panose="020B0502020202020204" pitchFamily="34" charset="0"/>
            </a:endParaRPr>
          </a:p>
          <a:p>
            <a:endParaRPr lang="en-IN" sz="1000" dirty="0"/>
          </a:p>
        </p:txBody>
      </p:sp>
      <p:sp>
        <p:nvSpPr>
          <p:cNvPr id="14" name="TextBox 13">
            <a:extLst>
              <a:ext uri="{FF2B5EF4-FFF2-40B4-BE49-F238E27FC236}">
                <a16:creationId xmlns:a16="http://schemas.microsoft.com/office/drawing/2014/main" id="{E4740649-05DB-4C22-A6A5-697CE9C409B9}"/>
              </a:ext>
            </a:extLst>
          </p:cNvPr>
          <p:cNvSpPr txBox="1"/>
          <p:nvPr/>
        </p:nvSpPr>
        <p:spPr>
          <a:xfrm>
            <a:off x="3537959" y="1999716"/>
            <a:ext cx="2709016" cy="3016210"/>
          </a:xfrm>
          <a:prstGeom prst="rect">
            <a:avLst/>
          </a:prstGeom>
          <a:noFill/>
        </p:spPr>
        <p:txBody>
          <a:bodyPr wrap="square" rtlCol="0">
            <a:spAutoFit/>
          </a:bodyPr>
          <a:lstStyle/>
          <a:p>
            <a:pPr marL="0" indent="0">
              <a:spcBef>
                <a:spcPts val="0"/>
              </a:spcBef>
              <a:buNone/>
            </a:pPr>
            <a:r>
              <a:rPr lang="en-US" sz="1000" dirty="0">
                <a:solidFill>
                  <a:srgbClr val="3D3D4E"/>
                </a:solidFill>
                <a:latin typeface="Century Gothic" panose="020B0502020202020204" pitchFamily="34" charset="0"/>
              </a:rPr>
              <a:t>void foo2() </a:t>
            </a:r>
          </a:p>
          <a:p>
            <a:pPr marL="0" indent="0">
              <a:spcBef>
                <a:spcPts val="0"/>
              </a:spcBef>
              <a:buNone/>
            </a:pPr>
            <a:r>
              <a:rPr lang="en-US" sz="1000" dirty="0">
                <a:solidFill>
                  <a:srgbClr val="3D3D4E"/>
                </a:solidFill>
                <a:latin typeface="Century Gothic" panose="020B0502020202020204" pitchFamily="34" charset="0"/>
              </a:rPr>
              <a:t>{ </a:t>
            </a:r>
          </a:p>
          <a:p>
            <a:pPr marL="0" indent="0">
              <a:spcBef>
                <a:spcPts val="0"/>
              </a:spcBef>
              <a:buNone/>
            </a:pPr>
            <a:r>
              <a:rPr lang="en-US" sz="1000" dirty="0">
                <a:solidFill>
                  <a:srgbClr val="3D3D4E"/>
                </a:solidFill>
                <a:latin typeface="Century Gothic" panose="020B0502020202020204" pitchFamily="34" charset="0"/>
              </a:rPr>
              <a:t>  if (n &lt;= 20) </a:t>
            </a:r>
          </a:p>
          <a:p>
            <a:pPr marL="0" indent="0">
              <a:spcBef>
                <a:spcPts val="0"/>
              </a:spcBef>
              <a:buNone/>
            </a:pPr>
            <a:r>
              <a:rPr lang="en-US" sz="1000" dirty="0">
                <a:solidFill>
                  <a:srgbClr val="3D3D4E"/>
                </a:solidFill>
                <a:latin typeface="Century Gothic" panose="020B0502020202020204" pitchFamily="34" charset="0"/>
              </a:rPr>
              <a:t>  { </a:t>
            </a:r>
          </a:p>
          <a:p>
            <a:pPr marL="0" indent="0">
              <a:spcBef>
                <a:spcPts val="0"/>
              </a:spcBef>
              <a:buNone/>
            </a:pPr>
            <a:r>
              <a:rPr lang="en-US" sz="1000" dirty="0">
                <a:solidFill>
                  <a:srgbClr val="3D3D4E"/>
                </a:solidFill>
                <a:latin typeface="Century Gothic" panose="020B0502020202020204" pitchFamily="34" charset="0"/>
              </a:rPr>
              <a:t>    </a:t>
            </a:r>
            <a:r>
              <a:rPr lang="en-US" sz="1000" dirty="0" err="1">
                <a:solidFill>
                  <a:srgbClr val="3D3D4E"/>
                </a:solidFill>
                <a:latin typeface="Century Gothic" panose="020B0502020202020204" pitchFamily="34" charset="0"/>
              </a:rPr>
              <a:t>cout</a:t>
            </a:r>
            <a:r>
              <a:rPr lang="en-US" sz="1000" dirty="0">
                <a:solidFill>
                  <a:srgbClr val="3D3D4E"/>
                </a:solidFill>
                <a:latin typeface="Century Gothic" panose="020B0502020202020204" pitchFamily="34" charset="0"/>
              </a:rPr>
              <a:t>&lt;&lt;n&lt;&lt;" ";  // prints n</a:t>
            </a:r>
          </a:p>
          <a:p>
            <a:pPr marL="0" indent="0">
              <a:spcBef>
                <a:spcPts val="0"/>
              </a:spcBef>
              <a:buNone/>
            </a:pPr>
            <a:r>
              <a:rPr lang="en-US" sz="1000" dirty="0">
                <a:solidFill>
                  <a:srgbClr val="3D3D4E"/>
                </a:solidFill>
                <a:latin typeface="Century Gothic" panose="020B0502020202020204" pitchFamily="34" charset="0"/>
              </a:rPr>
              <a:t>    n++;           // increments n by 1</a:t>
            </a:r>
          </a:p>
          <a:p>
            <a:pPr marL="0" indent="0">
              <a:spcBef>
                <a:spcPts val="0"/>
              </a:spcBef>
              <a:buNone/>
            </a:pPr>
            <a:r>
              <a:rPr lang="en-US" sz="1000" dirty="0">
                <a:solidFill>
                  <a:srgbClr val="3D3D4E"/>
                </a:solidFill>
                <a:latin typeface="Century Gothic" panose="020B0502020202020204" pitchFamily="34" charset="0"/>
              </a:rPr>
              <a:t>    foo1();       // calls foo1()</a:t>
            </a:r>
          </a:p>
          <a:p>
            <a:pPr marL="0" indent="0">
              <a:spcBef>
                <a:spcPts val="0"/>
              </a:spcBef>
              <a:buNone/>
            </a:pPr>
            <a:r>
              <a:rPr lang="en-US" sz="1000" dirty="0">
                <a:solidFill>
                  <a:srgbClr val="3D3D4E"/>
                </a:solidFill>
                <a:latin typeface="Century Gothic" panose="020B0502020202020204" pitchFamily="34" charset="0"/>
              </a:rPr>
              <a:t>  } </a:t>
            </a:r>
          </a:p>
          <a:p>
            <a:pPr marL="0" indent="0">
              <a:spcBef>
                <a:spcPts val="0"/>
              </a:spcBef>
              <a:buNone/>
            </a:pPr>
            <a:r>
              <a:rPr lang="en-US" sz="1000" dirty="0">
                <a:solidFill>
                  <a:srgbClr val="3D3D4E"/>
                </a:solidFill>
                <a:latin typeface="Century Gothic" panose="020B0502020202020204" pitchFamily="34" charset="0"/>
              </a:rPr>
              <a:t>  else</a:t>
            </a:r>
          </a:p>
          <a:p>
            <a:pPr marL="0" indent="0">
              <a:spcBef>
                <a:spcPts val="0"/>
              </a:spcBef>
              <a:buNone/>
            </a:pPr>
            <a:r>
              <a:rPr lang="en-US" sz="1000" dirty="0">
                <a:solidFill>
                  <a:srgbClr val="3D3D4E"/>
                </a:solidFill>
                <a:latin typeface="Century Gothic" panose="020B0502020202020204" pitchFamily="34" charset="0"/>
              </a:rPr>
              <a:t>    return; </a:t>
            </a:r>
          </a:p>
          <a:p>
            <a:pPr marL="0" indent="0">
              <a:spcBef>
                <a:spcPts val="0"/>
              </a:spcBef>
              <a:buNone/>
            </a:pPr>
            <a:r>
              <a:rPr lang="en-US" sz="1000" dirty="0">
                <a:solidFill>
                  <a:srgbClr val="3D3D4E"/>
                </a:solidFill>
                <a:latin typeface="Century Gothic" panose="020B0502020202020204" pitchFamily="34" charset="0"/>
              </a:rPr>
              <a:t>} </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 Driver Program </a:t>
            </a:r>
          </a:p>
          <a:p>
            <a:pPr marL="0" indent="0">
              <a:spcBef>
                <a:spcPts val="0"/>
              </a:spcBef>
              <a:buNone/>
            </a:pPr>
            <a:r>
              <a:rPr lang="en-US" sz="1000" dirty="0">
                <a:solidFill>
                  <a:srgbClr val="3D3D4E"/>
                </a:solidFill>
                <a:latin typeface="Century Gothic" panose="020B0502020202020204" pitchFamily="34" charset="0"/>
              </a:rPr>
              <a:t>int main(void) </a:t>
            </a:r>
          </a:p>
          <a:p>
            <a:pPr marL="0" indent="0">
              <a:spcBef>
                <a:spcPts val="0"/>
              </a:spcBef>
              <a:buNone/>
            </a:pPr>
            <a:r>
              <a:rPr lang="en-US" sz="1000" dirty="0">
                <a:solidFill>
                  <a:srgbClr val="3D3D4E"/>
                </a:solidFill>
                <a:latin typeface="Century Gothic" panose="020B0502020202020204" pitchFamily="34" charset="0"/>
              </a:rPr>
              <a:t>{ </a:t>
            </a:r>
          </a:p>
          <a:p>
            <a:pPr marL="0" indent="0">
              <a:spcBef>
                <a:spcPts val="0"/>
              </a:spcBef>
              <a:buNone/>
            </a:pPr>
            <a:r>
              <a:rPr lang="en-US" sz="1000" dirty="0">
                <a:solidFill>
                  <a:srgbClr val="3D3D4E"/>
                </a:solidFill>
                <a:latin typeface="Century Gothic" panose="020B0502020202020204" pitchFamily="34" charset="0"/>
              </a:rPr>
              <a:t>  foo1(); </a:t>
            </a:r>
          </a:p>
          <a:p>
            <a:pPr marL="0" indent="0">
              <a:spcBef>
                <a:spcPts val="0"/>
              </a:spcBef>
              <a:buNone/>
            </a:pPr>
            <a:r>
              <a:rPr lang="en-US" sz="1000" dirty="0">
                <a:solidFill>
                  <a:srgbClr val="3D3D4E"/>
                </a:solidFill>
                <a:latin typeface="Century Gothic" panose="020B0502020202020204" pitchFamily="34" charset="0"/>
              </a:rPr>
              <a:t>  return 0; </a:t>
            </a:r>
          </a:p>
          <a:p>
            <a:pPr marL="0" indent="0">
              <a:spcBef>
                <a:spcPts val="0"/>
              </a:spcBef>
              <a:buNone/>
            </a:pPr>
            <a:r>
              <a:rPr lang="en-US" sz="1000" dirty="0">
                <a:solidFill>
                  <a:srgbClr val="3D3D4E"/>
                </a:solidFill>
                <a:latin typeface="Century Gothic" panose="020B0502020202020204" pitchFamily="34" charset="0"/>
              </a:rPr>
              <a:t>} </a:t>
            </a:r>
          </a:p>
          <a:p>
            <a:endParaRPr lang="en-IN" sz="1000" dirty="0"/>
          </a:p>
        </p:txBody>
      </p:sp>
      <p:sp>
        <p:nvSpPr>
          <p:cNvPr id="15" name="Rectangle 14">
            <a:extLst>
              <a:ext uri="{FF2B5EF4-FFF2-40B4-BE49-F238E27FC236}">
                <a16:creationId xmlns:a16="http://schemas.microsoft.com/office/drawing/2014/main" id="{56CB108E-5A9F-4E34-94E6-867A0A5E527E}"/>
              </a:ext>
            </a:extLst>
          </p:cNvPr>
          <p:cNvSpPr/>
          <p:nvPr/>
        </p:nvSpPr>
        <p:spPr>
          <a:xfrm>
            <a:off x="525935" y="1982624"/>
            <a:ext cx="2672143" cy="3323987"/>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16" name="Rectangle 15">
            <a:extLst>
              <a:ext uri="{FF2B5EF4-FFF2-40B4-BE49-F238E27FC236}">
                <a16:creationId xmlns:a16="http://schemas.microsoft.com/office/drawing/2014/main" id="{F93490D6-C4F7-4BA0-BFC5-17C77231B65D}"/>
              </a:ext>
            </a:extLst>
          </p:cNvPr>
          <p:cNvSpPr/>
          <p:nvPr/>
        </p:nvSpPr>
        <p:spPr>
          <a:xfrm>
            <a:off x="3465689" y="1982624"/>
            <a:ext cx="2912322" cy="3323987"/>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Tree>
    <p:extLst>
      <p:ext uri="{BB962C8B-B14F-4D97-AF65-F5344CB8AC3E}">
        <p14:creationId xmlns:p14="http://schemas.microsoft.com/office/powerpoint/2010/main" val="1510011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Recursion &amp; Backtracking – Advantages &amp; Disadvantages </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189484" y="895105"/>
            <a:ext cx="6023309" cy="5368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000" b="1" dirty="0">
                <a:solidFill>
                  <a:srgbClr val="000000"/>
                </a:solidFill>
                <a:latin typeface="Century Gothic" panose="020B0502020202020204" pitchFamily="34" charset="0"/>
              </a:rPr>
              <a:t>Advantages &amp; Disadvantages</a:t>
            </a:r>
          </a:p>
          <a:p>
            <a:pPr marL="0" indent="0">
              <a:spcBef>
                <a:spcPts val="0"/>
              </a:spcBef>
              <a:buNone/>
            </a:pPr>
            <a:endParaRPr lang="en-US" sz="1000" b="1" i="0" dirty="0">
              <a:solidFill>
                <a:srgbClr val="3D3D4E"/>
              </a:solidFill>
              <a:effectLst/>
              <a:latin typeface="Century Gothic" panose="020B0502020202020204" pitchFamily="34" charset="0"/>
            </a:endParaRPr>
          </a:p>
          <a:p>
            <a:pPr marL="0" indent="0">
              <a:spcBef>
                <a:spcPts val="0"/>
              </a:spcBef>
              <a:buNone/>
            </a:pPr>
            <a:r>
              <a:rPr lang="en-US" sz="1000" b="1" dirty="0">
                <a:solidFill>
                  <a:srgbClr val="3D3D4E"/>
                </a:solidFill>
                <a:latin typeface="Century Gothic" panose="020B0502020202020204" pitchFamily="34" charset="0"/>
              </a:rPr>
              <a:t>Advantages</a:t>
            </a:r>
          </a:p>
          <a:p>
            <a:pPr marL="0" indent="0">
              <a:spcBef>
                <a:spcPts val="0"/>
              </a:spcBef>
              <a:buNone/>
            </a:pPr>
            <a:endParaRPr lang="en-US" sz="1000" b="1"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i="0" dirty="0">
                <a:solidFill>
                  <a:srgbClr val="3D3D4E"/>
                </a:solidFill>
                <a:effectLst/>
                <a:latin typeface="Century Gothic" panose="020B0502020202020204" pitchFamily="34" charset="0"/>
              </a:rPr>
              <a:t>Code is simpler and it has limited case to handle</a:t>
            </a:r>
            <a:r>
              <a:rPr lang="en-IN" sz="1000" i="0" dirty="0">
                <a:solidFill>
                  <a:srgbClr val="000000"/>
                </a:solidFill>
                <a:effectLst/>
                <a:latin typeface="Century Gothic" panose="020B0502020202020204" pitchFamily="34" charset="0"/>
              </a:rPr>
              <a:t>. Meaning every recursion method have only two step ( base condition and recursion relationship )</a:t>
            </a:r>
          </a:p>
          <a:p>
            <a:pPr>
              <a:spcBef>
                <a:spcPts val="0"/>
              </a:spcBef>
              <a:buFont typeface="Wingdings" panose="05000000000000000000" pitchFamily="2" charset="2"/>
              <a:buChar char="ü"/>
            </a:pPr>
            <a:r>
              <a:rPr lang="en-IN" sz="1000" dirty="0">
                <a:solidFill>
                  <a:srgbClr val="000000"/>
                </a:solidFill>
                <a:latin typeface="Century Gothic" panose="020B0502020202020204" pitchFamily="34" charset="0"/>
              </a:rPr>
              <a:t>Some problems are inherently recursive for example Graph and Tree etc.</a:t>
            </a:r>
          </a:p>
          <a:p>
            <a:pPr>
              <a:spcBef>
                <a:spcPts val="0"/>
              </a:spcBef>
              <a:buFont typeface="Wingdings" panose="05000000000000000000" pitchFamily="2" charset="2"/>
              <a:buChar char="ü"/>
            </a:pPr>
            <a:endParaRPr lang="en-IN" sz="1000" dirty="0">
              <a:solidFill>
                <a:srgbClr val="000000"/>
              </a:solidFill>
              <a:latin typeface="Century Gothic" panose="020B0502020202020204" pitchFamily="34" charset="0"/>
            </a:endParaRPr>
          </a:p>
          <a:p>
            <a:pPr>
              <a:spcBef>
                <a:spcPts val="0"/>
              </a:spcBef>
              <a:buFont typeface="Wingdings" panose="05000000000000000000" pitchFamily="2" charset="2"/>
              <a:buChar char="ü"/>
            </a:pPr>
            <a:endParaRPr lang="en-IN" sz="1000" dirty="0">
              <a:solidFill>
                <a:srgbClr val="000000"/>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r>
              <a:rPr lang="en-IN" sz="1000" b="1" dirty="0">
                <a:solidFill>
                  <a:srgbClr val="000000"/>
                </a:solidFill>
                <a:latin typeface="Century Gothic" panose="020B0502020202020204" pitchFamily="34" charset="0"/>
              </a:rPr>
              <a:t>Disadvantages</a:t>
            </a:r>
          </a:p>
          <a:p>
            <a:pPr>
              <a:spcBef>
                <a:spcPts val="0"/>
              </a:spcBef>
              <a:buFont typeface="Wingdings" panose="05000000000000000000" pitchFamily="2" charset="2"/>
              <a:buChar char="ü"/>
            </a:pPr>
            <a:endParaRPr lang="en-IN" sz="1000" dirty="0">
              <a:solidFill>
                <a:srgbClr val="000000"/>
              </a:solidFill>
              <a:latin typeface="Century Gothic" panose="020B0502020202020204" pitchFamily="34" charset="0"/>
            </a:endParaRPr>
          </a:p>
          <a:p>
            <a:pPr>
              <a:spcBef>
                <a:spcPts val="0"/>
              </a:spcBef>
              <a:buFont typeface="Wingdings" panose="05000000000000000000" pitchFamily="2" charset="2"/>
              <a:buChar char="ü"/>
            </a:pPr>
            <a:r>
              <a:rPr lang="en-IN" sz="1000" dirty="0">
                <a:solidFill>
                  <a:srgbClr val="000000"/>
                </a:solidFill>
                <a:latin typeface="Century Gothic" panose="020B0502020202020204" pitchFamily="34" charset="0"/>
              </a:rPr>
              <a:t>Recursion method have bigger memory requirement than their Iterative version</a:t>
            </a:r>
          </a:p>
          <a:p>
            <a:pPr>
              <a:spcBef>
                <a:spcPts val="0"/>
              </a:spcBef>
              <a:buFont typeface="Wingdings" panose="05000000000000000000" pitchFamily="2" charset="2"/>
              <a:buChar char="ü"/>
            </a:pPr>
            <a:r>
              <a:rPr lang="en-IN" sz="1000" dirty="0">
                <a:solidFill>
                  <a:srgbClr val="000000"/>
                </a:solidFill>
                <a:latin typeface="Century Gothic" panose="020B0502020202020204" pitchFamily="34" charset="0"/>
              </a:rPr>
              <a:t>In theory recursion is taking more time than iterative method</a:t>
            </a:r>
          </a:p>
          <a:p>
            <a:pPr>
              <a:spcBef>
                <a:spcPts val="0"/>
              </a:spcBef>
              <a:buFont typeface="Wingdings" panose="05000000000000000000" pitchFamily="2" charset="2"/>
              <a:buChar char="ü"/>
            </a:pPr>
            <a:endParaRPr lang="en-IN" sz="1000" dirty="0">
              <a:solidFill>
                <a:srgbClr val="000000"/>
              </a:solidFill>
              <a:latin typeface="Century Gothic" panose="020B0502020202020204" pitchFamily="34" charset="0"/>
            </a:endParaRPr>
          </a:p>
          <a:p>
            <a:pPr>
              <a:spcBef>
                <a:spcPts val="0"/>
              </a:spcBef>
              <a:buFont typeface="Wingdings" panose="05000000000000000000" pitchFamily="2" charset="2"/>
              <a:buChar char="ü"/>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endParaRPr lang="en-US" sz="1000" i="0" dirty="0">
              <a:solidFill>
                <a:srgbClr val="3D3D4E"/>
              </a:solidFill>
              <a:effectLst/>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5" name="Picture 4">
            <a:extLst>
              <a:ext uri="{FF2B5EF4-FFF2-40B4-BE49-F238E27FC236}">
                <a16:creationId xmlns:a16="http://schemas.microsoft.com/office/drawing/2014/main" id="{0DF7ABB5-B742-403B-B0D7-788DBF5FC18B}"/>
              </a:ext>
            </a:extLst>
          </p:cNvPr>
          <p:cNvPicPr>
            <a:picLocks noChangeAspect="1"/>
          </p:cNvPicPr>
          <p:nvPr/>
        </p:nvPicPr>
        <p:blipFill>
          <a:blip r:embed="rId2"/>
          <a:stretch>
            <a:fillRect/>
          </a:stretch>
        </p:blipFill>
        <p:spPr>
          <a:xfrm>
            <a:off x="6453645" y="771710"/>
            <a:ext cx="4229302" cy="2108223"/>
          </a:xfrm>
          <a:prstGeom prst="rect">
            <a:avLst/>
          </a:prstGeom>
        </p:spPr>
      </p:pic>
      <p:pic>
        <p:nvPicPr>
          <p:cNvPr id="8" name="Picture 7">
            <a:extLst>
              <a:ext uri="{FF2B5EF4-FFF2-40B4-BE49-F238E27FC236}">
                <a16:creationId xmlns:a16="http://schemas.microsoft.com/office/drawing/2014/main" id="{6DF1CEAC-E4D4-495F-B02A-8032304FE90C}"/>
              </a:ext>
            </a:extLst>
          </p:cNvPr>
          <p:cNvPicPr>
            <a:picLocks noChangeAspect="1"/>
          </p:cNvPicPr>
          <p:nvPr/>
        </p:nvPicPr>
        <p:blipFill>
          <a:blip r:embed="rId3"/>
          <a:stretch>
            <a:fillRect/>
          </a:stretch>
        </p:blipFill>
        <p:spPr>
          <a:xfrm>
            <a:off x="6655425" y="3005916"/>
            <a:ext cx="3825742" cy="2170158"/>
          </a:xfrm>
          <a:prstGeom prst="rect">
            <a:avLst/>
          </a:prstGeom>
        </p:spPr>
      </p:pic>
    </p:spTree>
    <p:extLst>
      <p:ext uri="{BB962C8B-B14F-4D97-AF65-F5344CB8AC3E}">
        <p14:creationId xmlns:p14="http://schemas.microsoft.com/office/powerpoint/2010/main" val="2479138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Recursion &amp; Backtracking – Recursion vs Iteration </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189484" y="895105"/>
            <a:ext cx="6023309" cy="5368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000" b="1" dirty="0">
                <a:solidFill>
                  <a:srgbClr val="000000"/>
                </a:solidFill>
                <a:latin typeface="Century Gothic" panose="020B0502020202020204" pitchFamily="34" charset="0"/>
              </a:rPr>
              <a:t>Advantages &amp; Disadvantages</a:t>
            </a:r>
          </a:p>
          <a:p>
            <a:pPr marL="0" indent="0">
              <a:spcBef>
                <a:spcPts val="0"/>
              </a:spcBef>
              <a:buNone/>
            </a:pPr>
            <a:endParaRPr lang="en-US" sz="1000" b="1" i="0" dirty="0">
              <a:solidFill>
                <a:srgbClr val="3D3D4E"/>
              </a:solidFill>
              <a:effectLst/>
              <a:latin typeface="Century Gothic" panose="020B0502020202020204" pitchFamily="34" charset="0"/>
            </a:endParaRPr>
          </a:p>
          <a:p>
            <a:pPr marL="0" indent="0">
              <a:spcBef>
                <a:spcPts val="0"/>
              </a:spcBef>
              <a:buNone/>
            </a:pPr>
            <a:r>
              <a:rPr lang="en-US" sz="1000" b="1" dirty="0">
                <a:solidFill>
                  <a:srgbClr val="3D3D4E"/>
                </a:solidFill>
                <a:latin typeface="Century Gothic" panose="020B0502020202020204" pitchFamily="34" charset="0"/>
              </a:rPr>
              <a:t>Iteration</a:t>
            </a:r>
          </a:p>
          <a:p>
            <a:pPr marL="0" indent="0">
              <a:spcBef>
                <a:spcPts val="0"/>
              </a:spcBef>
              <a:buNone/>
            </a:pPr>
            <a:endParaRPr lang="en-US" sz="1000" b="1" dirty="0">
              <a:solidFill>
                <a:srgbClr val="3D3D4E"/>
              </a:solidFill>
              <a:latin typeface="Century Gothic" panose="020B0502020202020204" pitchFamily="34" charset="0"/>
            </a:endParaRPr>
          </a:p>
          <a:p>
            <a:pPr marL="0" indent="0">
              <a:spcBef>
                <a:spcPts val="0"/>
              </a:spcBef>
              <a:buNone/>
            </a:pPr>
            <a:r>
              <a:rPr lang="en-IN" sz="1000" dirty="0">
                <a:solidFill>
                  <a:srgbClr val="000000"/>
                </a:solidFill>
                <a:latin typeface="Century Gothic" panose="020B0502020202020204" pitchFamily="34" charset="0"/>
              </a:rPr>
              <a:t>Iterative code is much like recursion. It is a loop of repeating the same task again &amp; again. If so than this is doing the same what recursion is doing for me. Then what is the difference in them?</a:t>
            </a: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r>
              <a:rPr lang="en-IN" sz="1000" b="1" dirty="0">
                <a:solidFill>
                  <a:srgbClr val="000000"/>
                </a:solidFill>
                <a:latin typeface="Century Gothic" panose="020B0502020202020204" pitchFamily="34" charset="0"/>
              </a:rPr>
              <a:t>Yes, </a:t>
            </a:r>
            <a:r>
              <a:rPr lang="en-IN" sz="1000" dirty="0">
                <a:solidFill>
                  <a:srgbClr val="000000"/>
                </a:solidFill>
                <a:latin typeface="Century Gothic" panose="020B0502020202020204" pitchFamily="34" charset="0"/>
              </a:rPr>
              <a:t>There are good number of differences between them,</a:t>
            </a:r>
          </a:p>
          <a:p>
            <a:pPr marL="0" indent="0">
              <a:spcBef>
                <a:spcPts val="0"/>
              </a:spcBef>
              <a:buNone/>
            </a:pPr>
            <a:endParaRPr lang="en-IN" sz="1000" b="1" dirty="0">
              <a:solidFill>
                <a:srgbClr val="000000"/>
              </a:solidFill>
              <a:latin typeface="Century Gothic" panose="020B0502020202020204" pitchFamily="34" charset="0"/>
            </a:endParaRPr>
          </a:p>
          <a:p>
            <a:pPr>
              <a:spcBef>
                <a:spcPts val="0"/>
              </a:spcBef>
              <a:buFont typeface="Wingdings" panose="05000000000000000000" pitchFamily="2" charset="2"/>
              <a:buChar char="ü"/>
            </a:pPr>
            <a:r>
              <a:rPr lang="en-US" sz="1000" b="0" i="0" dirty="0">
                <a:solidFill>
                  <a:srgbClr val="3D3D4E"/>
                </a:solidFill>
                <a:effectLst/>
                <a:latin typeface="Century Gothic" panose="020B0502020202020204" pitchFamily="34" charset="0"/>
              </a:rPr>
              <a:t>Recursion uses the </a:t>
            </a:r>
            <a:r>
              <a:rPr lang="en-US" sz="1000" b="1" i="0" dirty="0">
                <a:solidFill>
                  <a:srgbClr val="3D3D4E"/>
                </a:solidFill>
                <a:effectLst/>
                <a:latin typeface="Century Gothic" panose="020B0502020202020204" pitchFamily="34" charset="0"/>
              </a:rPr>
              <a:t>system</a:t>
            </a:r>
            <a:r>
              <a:rPr lang="en-US" sz="1000" b="0" i="0" dirty="0">
                <a:solidFill>
                  <a:srgbClr val="3D3D4E"/>
                </a:solidFill>
                <a:effectLst/>
                <a:latin typeface="Century Gothic" panose="020B0502020202020204" pitchFamily="34" charset="0"/>
              </a:rPr>
              <a:t> </a:t>
            </a:r>
            <a:r>
              <a:rPr lang="en-US" sz="1000" b="1" i="0" dirty="0">
                <a:solidFill>
                  <a:srgbClr val="3D3D4E"/>
                </a:solidFill>
                <a:effectLst/>
                <a:latin typeface="Century Gothic" panose="020B0502020202020204" pitchFamily="34" charset="0"/>
              </a:rPr>
              <a:t>stack</a:t>
            </a:r>
            <a:r>
              <a:rPr lang="en-US" sz="1000" b="0" i="0" dirty="0">
                <a:solidFill>
                  <a:srgbClr val="3D3D4E"/>
                </a:solidFill>
                <a:effectLst/>
                <a:latin typeface="Century Gothic" panose="020B0502020202020204" pitchFamily="34" charset="0"/>
              </a:rPr>
              <a:t> to store the variable changes for each recursive call, whereas iterative code does not.</a:t>
            </a:r>
          </a:p>
          <a:p>
            <a:pPr>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b="0" i="0" dirty="0">
                <a:solidFill>
                  <a:srgbClr val="3D3D4E"/>
                </a:solidFill>
                <a:effectLst/>
                <a:latin typeface="Century Gothic" panose="020B0502020202020204" pitchFamily="34" charset="0"/>
              </a:rPr>
              <a:t>Recursive code have overhead of space and time compared with iterative code</a:t>
            </a:r>
          </a:p>
          <a:p>
            <a:pPr>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b="0" i="0" dirty="0">
                <a:solidFill>
                  <a:srgbClr val="3D3D4E"/>
                </a:solidFill>
                <a:effectLst/>
                <a:latin typeface="Century Gothic" panose="020B0502020202020204" pitchFamily="34" charset="0"/>
              </a:rPr>
              <a:t>Recursive code is smaller and neater than iterative code</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r>
              <a:rPr lang="en-US" sz="1000" b="1" i="0" dirty="0">
                <a:solidFill>
                  <a:srgbClr val="3D3D4E"/>
                </a:solidFill>
                <a:effectLst/>
                <a:latin typeface="Century Gothic" panose="020B0502020202020204" pitchFamily="34" charset="0"/>
              </a:rPr>
              <a:t>Recursion</a:t>
            </a:r>
            <a:r>
              <a:rPr lang="en-US" sz="1000" b="0" i="0" dirty="0">
                <a:solidFill>
                  <a:srgbClr val="3D3D4E"/>
                </a:solidFill>
                <a:effectLst/>
                <a:latin typeface="Century Gothic" panose="020B0502020202020204" pitchFamily="34" charset="0"/>
              </a:rPr>
              <a:t> provides us with </a:t>
            </a:r>
            <a:r>
              <a:rPr lang="en-US" sz="1000" b="1" i="0" dirty="0">
                <a:solidFill>
                  <a:srgbClr val="3D3D4E"/>
                </a:solidFill>
                <a:effectLst/>
                <a:latin typeface="Century Gothic" panose="020B0502020202020204" pitchFamily="34" charset="0"/>
              </a:rPr>
              <a:t>neater</a:t>
            </a:r>
            <a:r>
              <a:rPr lang="en-US" sz="1000" b="0" i="0" dirty="0">
                <a:solidFill>
                  <a:srgbClr val="3D3D4E"/>
                </a:solidFill>
                <a:effectLst/>
                <a:latin typeface="Century Gothic" panose="020B0502020202020204" pitchFamily="34" charset="0"/>
              </a:rPr>
              <a:t>, more concise code but more than that it gives us the </a:t>
            </a:r>
            <a:r>
              <a:rPr lang="en-US" sz="1000" b="1" i="0" dirty="0">
                <a:solidFill>
                  <a:srgbClr val="3D3D4E"/>
                </a:solidFill>
                <a:effectLst/>
                <a:latin typeface="Century Gothic" panose="020B0502020202020204" pitchFamily="34" charset="0"/>
              </a:rPr>
              <a:t>advantage of a stack that tracks all memory changes</a:t>
            </a:r>
            <a:r>
              <a:rPr lang="en-US" sz="1000" b="0" i="0" dirty="0">
                <a:solidFill>
                  <a:srgbClr val="3D3D4E"/>
                </a:solidFill>
                <a:effectLst/>
                <a:latin typeface="Century Gothic" panose="020B0502020202020204" pitchFamily="34" charset="0"/>
              </a:rPr>
              <a:t>. For this reason, in problems like </a:t>
            </a:r>
            <a:r>
              <a:rPr lang="en-US" sz="1000" b="1" i="1" dirty="0">
                <a:solidFill>
                  <a:srgbClr val="3D3D4E"/>
                </a:solidFill>
                <a:effectLst/>
                <a:latin typeface="Century Gothic" panose="020B0502020202020204" pitchFamily="34" charset="0"/>
              </a:rPr>
              <a:t>quicksort</a:t>
            </a:r>
            <a:r>
              <a:rPr lang="en-US" sz="1000" b="0" i="0" dirty="0">
                <a:solidFill>
                  <a:srgbClr val="3D3D4E"/>
                </a:solidFill>
                <a:effectLst/>
                <a:latin typeface="Century Gothic" panose="020B0502020202020204" pitchFamily="34" charset="0"/>
              </a:rPr>
              <a:t>, recursion becomes a better solution as the recursion stack makes it easier to implement the sorting algorithm.</a:t>
            </a:r>
            <a:endParaRPr lang="en-IN" sz="1000" dirty="0">
              <a:solidFill>
                <a:srgbClr val="000000"/>
              </a:solidFill>
              <a:latin typeface="Century Gothic" panose="020B0502020202020204" pitchFamily="34" charset="0"/>
            </a:endParaRPr>
          </a:p>
          <a:p>
            <a:pPr>
              <a:spcBef>
                <a:spcPts val="0"/>
              </a:spcBef>
              <a:buFont typeface="Wingdings" panose="05000000000000000000" pitchFamily="2" charset="2"/>
              <a:buChar char="ü"/>
            </a:pPr>
            <a:endParaRPr lang="en-IN" sz="1000" dirty="0">
              <a:solidFill>
                <a:srgbClr val="000000"/>
              </a:solidFill>
              <a:latin typeface="Century Gothic" panose="020B0502020202020204" pitchFamily="34" charset="0"/>
            </a:endParaRPr>
          </a:p>
          <a:p>
            <a:pPr marL="0" indent="0">
              <a:spcBef>
                <a:spcPts val="0"/>
              </a:spcBef>
              <a:buNone/>
            </a:pPr>
            <a:endParaRPr lang="en-IN" sz="1000" i="0" dirty="0">
              <a:solidFill>
                <a:srgbClr val="000000"/>
              </a:solidFill>
              <a:effectLst/>
              <a:latin typeface="Century Gothic" panose="020B0502020202020204" pitchFamily="34" charset="0"/>
            </a:endParaRPr>
          </a:p>
          <a:p>
            <a:pPr marL="0" indent="0">
              <a:spcBef>
                <a:spcPts val="0"/>
              </a:spcBef>
              <a:buNone/>
            </a:pPr>
            <a:r>
              <a:rPr lang="en-US" sz="1000" b="0" i="0" dirty="0">
                <a:solidFill>
                  <a:srgbClr val="3D3D4E"/>
                </a:solidFill>
                <a:effectLst/>
                <a:latin typeface="Century Gothic" panose="020B0502020202020204" pitchFamily="34" charset="0"/>
              </a:rPr>
              <a:t>On the other hand, </a:t>
            </a:r>
            <a:r>
              <a:rPr lang="en-US" sz="1000" b="1" i="0" dirty="0">
                <a:solidFill>
                  <a:srgbClr val="3D3D4E"/>
                </a:solidFill>
                <a:effectLst/>
                <a:latin typeface="Century Gothic" panose="020B0502020202020204" pitchFamily="34" charset="0"/>
              </a:rPr>
              <a:t>iteration is faster and more useful to solve simple problems</a:t>
            </a:r>
            <a:r>
              <a:rPr lang="en-US" sz="1000" b="0" i="0" dirty="0">
                <a:solidFill>
                  <a:srgbClr val="3D3D4E"/>
                </a:solidFill>
                <a:effectLst/>
                <a:latin typeface="Century Gothic" panose="020B0502020202020204" pitchFamily="34" charset="0"/>
              </a:rPr>
              <a:t> like </a:t>
            </a:r>
            <a:r>
              <a:rPr lang="en-US" sz="1000" b="0" i="1" dirty="0">
                <a:solidFill>
                  <a:srgbClr val="3D3D4E"/>
                </a:solidFill>
                <a:effectLst/>
                <a:latin typeface="Century Gothic" panose="020B0502020202020204" pitchFamily="34" charset="0"/>
              </a:rPr>
              <a:t>printing a string letter by letter</a:t>
            </a:r>
            <a:r>
              <a:rPr lang="en-US" sz="1000" b="0" i="0" dirty="0">
                <a:solidFill>
                  <a:srgbClr val="3D3D4E"/>
                </a:solidFill>
                <a:effectLst/>
                <a:latin typeface="Century Gothic" panose="020B0502020202020204" pitchFamily="34" charset="0"/>
              </a:rPr>
              <a:t>, where the </a:t>
            </a:r>
            <a:r>
              <a:rPr lang="en-US" sz="1000" b="1" i="0" dirty="0">
                <a:solidFill>
                  <a:srgbClr val="3D3D4E"/>
                </a:solidFill>
                <a:effectLst/>
                <a:latin typeface="Century Gothic" panose="020B0502020202020204" pitchFamily="34" charset="0"/>
              </a:rPr>
              <a:t>recursion stack just takes up extra memory</a:t>
            </a:r>
            <a:r>
              <a:rPr lang="en-US" sz="1000" b="0" i="0" dirty="0">
                <a:solidFill>
                  <a:srgbClr val="3D3D4E"/>
                </a:solidFill>
                <a:effectLst/>
                <a:latin typeface="Century Gothic" panose="020B0502020202020204" pitchFamily="34" charset="0"/>
              </a:rPr>
              <a:t>.</a:t>
            </a:r>
            <a:endParaRPr lang="en-IN" sz="1000" i="0" dirty="0">
              <a:solidFill>
                <a:srgbClr val="000000"/>
              </a:solidFill>
              <a:effectLst/>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US" sz="1000" i="0" dirty="0">
              <a:solidFill>
                <a:srgbClr val="3D3D4E"/>
              </a:solidFill>
              <a:effectLst/>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4" name="Picture 3">
            <a:extLst>
              <a:ext uri="{FF2B5EF4-FFF2-40B4-BE49-F238E27FC236}">
                <a16:creationId xmlns:a16="http://schemas.microsoft.com/office/drawing/2014/main" id="{0F2DEAF8-160D-4007-9BCC-2167920C2205}"/>
              </a:ext>
            </a:extLst>
          </p:cNvPr>
          <p:cNvPicPr>
            <a:picLocks noChangeAspect="1"/>
          </p:cNvPicPr>
          <p:nvPr/>
        </p:nvPicPr>
        <p:blipFill>
          <a:blip r:embed="rId2"/>
          <a:stretch>
            <a:fillRect/>
          </a:stretch>
        </p:blipFill>
        <p:spPr>
          <a:xfrm>
            <a:off x="6601383" y="1444424"/>
            <a:ext cx="5018381" cy="3221579"/>
          </a:xfrm>
          <a:prstGeom prst="rect">
            <a:avLst/>
          </a:prstGeom>
        </p:spPr>
      </p:pic>
      <p:pic>
        <p:nvPicPr>
          <p:cNvPr id="10" name="Picture 9">
            <a:extLst>
              <a:ext uri="{FF2B5EF4-FFF2-40B4-BE49-F238E27FC236}">
                <a16:creationId xmlns:a16="http://schemas.microsoft.com/office/drawing/2014/main" id="{83DD6D7F-FDAD-4A54-B04E-98C03B2CBF6B}"/>
              </a:ext>
            </a:extLst>
          </p:cNvPr>
          <p:cNvPicPr>
            <a:picLocks noChangeAspect="1"/>
          </p:cNvPicPr>
          <p:nvPr/>
        </p:nvPicPr>
        <p:blipFill>
          <a:blip r:embed="rId3"/>
          <a:stretch>
            <a:fillRect/>
          </a:stretch>
        </p:blipFill>
        <p:spPr>
          <a:xfrm>
            <a:off x="2050991" y="4453790"/>
            <a:ext cx="2470312" cy="1887191"/>
          </a:xfrm>
          <a:prstGeom prst="rect">
            <a:avLst/>
          </a:prstGeom>
        </p:spPr>
      </p:pic>
    </p:spTree>
    <p:extLst>
      <p:ext uri="{BB962C8B-B14F-4D97-AF65-F5344CB8AC3E}">
        <p14:creationId xmlns:p14="http://schemas.microsoft.com/office/powerpoint/2010/main" val="2189762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Recursion &amp; Backtracking – </a:t>
            </a:r>
            <a:r>
              <a:rPr lang="en-IN" b="1" dirty="0">
                <a:latin typeface="Nunito Sans" pitchFamily="2" charset="0"/>
              </a:rPr>
              <a:t>Convert iterative to recursive</a:t>
            </a:r>
            <a:r>
              <a:rPr lang="en-IN" b="1" i="0" dirty="0">
                <a:effectLst/>
                <a:latin typeface="Nunito Sans" pitchFamily="2" charset="0"/>
              </a:rPr>
              <a:t> </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189484" y="895105"/>
            <a:ext cx="6023309" cy="5368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000" b="1" dirty="0">
                <a:solidFill>
                  <a:srgbClr val="000000"/>
                </a:solidFill>
                <a:latin typeface="Century Gothic" panose="020B0502020202020204" pitchFamily="34" charset="0"/>
              </a:rPr>
              <a:t>Advantages &amp; Disadvantages</a:t>
            </a:r>
          </a:p>
          <a:p>
            <a:pPr marL="0" indent="0">
              <a:spcBef>
                <a:spcPts val="0"/>
              </a:spcBef>
              <a:buNone/>
            </a:pPr>
            <a:endParaRPr lang="en-US" sz="1000" b="1" i="0" dirty="0">
              <a:solidFill>
                <a:srgbClr val="3D3D4E"/>
              </a:solidFill>
              <a:effectLst/>
              <a:latin typeface="Century Gothic" panose="020B0502020202020204" pitchFamily="34" charset="0"/>
            </a:endParaRPr>
          </a:p>
          <a:p>
            <a:pPr marL="0" indent="0">
              <a:spcBef>
                <a:spcPts val="0"/>
              </a:spcBef>
              <a:buNone/>
            </a:pPr>
            <a:r>
              <a:rPr lang="en-US" sz="1000" b="1" dirty="0">
                <a:solidFill>
                  <a:srgbClr val="3D3D4E"/>
                </a:solidFill>
                <a:latin typeface="Century Gothic" panose="020B0502020202020204" pitchFamily="34" charset="0"/>
              </a:rPr>
              <a:t>Iteration to Recursive</a:t>
            </a:r>
          </a:p>
          <a:p>
            <a:pPr marL="0" indent="0">
              <a:spcBef>
                <a:spcPts val="0"/>
              </a:spcBef>
              <a:buNone/>
            </a:pPr>
            <a:endParaRPr lang="en-US" sz="1000" b="1" dirty="0">
              <a:solidFill>
                <a:srgbClr val="3D3D4E"/>
              </a:solidFill>
              <a:latin typeface="Century Gothic" panose="020B0502020202020204" pitchFamily="34" charset="0"/>
            </a:endParaRPr>
          </a:p>
          <a:p>
            <a:pPr marL="0" indent="0">
              <a:spcBef>
                <a:spcPts val="0"/>
              </a:spcBef>
              <a:buNone/>
            </a:pPr>
            <a:r>
              <a:rPr lang="en-IN" sz="1000" dirty="0">
                <a:solidFill>
                  <a:srgbClr val="000000"/>
                </a:solidFill>
                <a:latin typeface="Century Gothic" panose="020B0502020202020204" pitchFamily="34" charset="0"/>
              </a:rPr>
              <a:t>Let’s learn this with example.</a:t>
            </a:r>
          </a:p>
          <a:p>
            <a:pPr marL="0" indent="0">
              <a:spcBef>
                <a:spcPts val="0"/>
              </a:spcBef>
              <a:buNone/>
            </a:pPr>
            <a:endParaRPr lang="en-IN" sz="1000">
              <a:solidFill>
                <a:srgbClr val="000000"/>
              </a:solidFill>
              <a:latin typeface="Century Gothic" panose="020B0502020202020204" pitchFamily="34" charset="0"/>
            </a:endParaRPr>
          </a:p>
          <a:p>
            <a:pPr marL="0" indent="0">
              <a:spcBef>
                <a:spcPts val="0"/>
              </a:spcBef>
              <a:buNone/>
            </a:pPr>
            <a:endParaRPr lang="en-IN" sz="1000" dirty="0">
              <a:solidFill>
                <a:srgbClr val="000000"/>
              </a:solidFill>
              <a:latin typeface="Century Gothic" panose="020B0502020202020204" pitchFamily="34" charset="0"/>
            </a:endParaRPr>
          </a:p>
          <a:p>
            <a:pPr marL="0" indent="0">
              <a:spcBef>
                <a:spcPts val="0"/>
              </a:spcBef>
              <a:buNone/>
            </a:pPr>
            <a:endParaRPr lang="en-US" sz="1000" i="0" dirty="0">
              <a:solidFill>
                <a:srgbClr val="3D3D4E"/>
              </a:solidFill>
              <a:effectLst/>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Tree>
    <p:extLst>
      <p:ext uri="{BB962C8B-B14F-4D97-AF65-F5344CB8AC3E}">
        <p14:creationId xmlns:p14="http://schemas.microsoft.com/office/powerpoint/2010/main" val="445213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Recursion &amp; Backtracking - Introduction</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447675" y="865841"/>
            <a:ext cx="10906125" cy="51263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rgbClr val="3D3D4E"/>
                </a:solidFill>
                <a:highlight>
                  <a:srgbClr val="FFFF00"/>
                </a:highlight>
                <a:latin typeface="Century Gothic" panose="020B0502020202020204" pitchFamily="34" charset="0"/>
              </a:rPr>
              <a:t>Recursion:</a:t>
            </a:r>
          </a:p>
          <a:p>
            <a:pPr marL="0" indent="0">
              <a:buNone/>
            </a:pPr>
            <a:r>
              <a:rPr lang="en-US" sz="1000" b="1" i="0" dirty="0">
                <a:effectLst/>
                <a:latin typeface="Century Gothic" panose="020B0502020202020204" pitchFamily="34" charset="0"/>
              </a:rPr>
              <a:t>Rules for the recursive call</a:t>
            </a:r>
          </a:p>
          <a:p>
            <a:pPr marL="0" indent="0" algn="l">
              <a:buNone/>
            </a:pPr>
            <a:r>
              <a:rPr lang="en-US" sz="1000" b="0" i="0" dirty="0">
                <a:solidFill>
                  <a:srgbClr val="3D3D4E"/>
                </a:solidFill>
                <a:effectLst/>
                <a:latin typeface="Century Gothic" panose="020B0502020202020204" pitchFamily="34" charset="0"/>
              </a:rPr>
              <a:t>we need to make sure the following points:</a:t>
            </a:r>
          </a:p>
          <a:p>
            <a:pPr algn="l">
              <a:spcBef>
                <a:spcPts val="600"/>
              </a:spcBef>
              <a:buFont typeface="Wingdings" panose="05000000000000000000" pitchFamily="2" charset="2"/>
              <a:buChar char="ü"/>
            </a:pPr>
            <a:r>
              <a:rPr lang="en-US" sz="1000" b="0" i="0" dirty="0">
                <a:solidFill>
                  <a:srgbClr val="3D3D4E"/>
                </a:solidFill>
                <a:effectLst/>
                <a:latin typeface="Century Gothic" panose="020B0502020202020204" pitchFamily="34" charset="0"/>
              </a:rPr>
              <a:t>the problem can be </a:t>
            </a:r>
            <a:r>
              <a:rPr lang="en-US" sz="1000" b="0" i="0" dirty="0">
                <a:solidFill>
                  <a:srgbClr val="3D3D4E"/>
                </a:solidFill>
                <a:effectLst/>
                <a:highlight>
                  <a:srgbClr val="FFFF00"/>
                </a:highlight>
                <a:latin typeface="Century Gothic" panose="020B0502020202020204" pitchFamily="34" charset="0"/>
              </a:rPr>
              <a:t>broken down into smaller problems of the same type</a:t>
            </a:r>
            <a:r>
              <a:rPr lang="en-US" sz="1000" b="0" i="0" dirty="0">
                <a:solidFill>
                  <a:srgbClr val="3D3D4E"/>
                </a:solidFill>
                <a:effectLst/>
                <a:latin typeface="Century Gothic" panose="020B0502020202020204" pitchFamily="34" charset="0"/>
              </a:rPr>
              <a:t>,</a:t>
            </a:r>
          </a:p>
          <a:p>
            <a:pPr algn="l">
              <a:spcBef>
                <a:spcPts val="600"/>
              </a:spcBef>
              <a:buFont typeface="Wingdings" panose="05000000000000000000" pitchFamily="2" charset="2"/>
              <a:buChar char="ü"/>
            </a:pPr>
            <a:r>
              <a:rPr lang="en-US" sz="1000" b="0" i="0" dirty="0">
                <a:solidFill>
                  <a:srgbClr val="3D3D4E"/>
                </a:solidFill>
                <a:effectLst/>
                <a:latin typeface="Century Gothic" panose="020B0502020202020204" pitchFamily="34" charset="0"/>
              </a:rPr>
              <a:t>the </a:t>
            </a:r>
            <a:r>
              <a:rPr lang="en-US" sz="1000" b="0" i="0" dirty="0">
                <a:solidFill>
                  <a:srgbClr val="3D3D4E"/>
                </a:solidFill>
                <a:effectLst/>
                <a:highlight>
                  <a:srgbClr val="FFFF00"/>
                </a:highlight>
                <a:latin typeface="Century Gothic" panose="020B0502020202020204" pitchFamily="34" charset="0"/>
              </a:rPr>
              <a:t>problem has some base case</a:t>
            </a:r>
            <a:r>
              <a:rPr lang="en-US" sz="1000" b="0" i="0" dirty="0">
                <a:solidFill>
                  <a:srgbClr val="3D3D4E"/>
                </a:solidFill>
                <a:effectLst/>
                <a:latin typeface="Century Gothic" panose="020B0502020202020204" pitchFamily="34" charset="0"/>
              </a:rPr>
              <a:t>(s),</a:t>
            </a:r>
          </a:p>
          <a:p>
            <a:pPr algn="l">
              <a:spcBef>
                <a:spcPts val="600"/>
              </a:spcBef>
              <a:buFont typeface="Wingdings" panose="05000000000000000000" pitchFamily="2" charset="2"/>
              <a:buChar char="ü"/>
            </a:pPr>
            <a:r>
              <a:rPr lang="en-US" sz="1000" b="0" i="0" dirty="0">
                <a:solidFill>
                  <a:srgbClr val="3D3D4E"/>
                </a:solidFill>
                <a:effectLst/>
                <a:latin typeface="Century Gothic" panose="020B0502020202020204" pitchFamily="34" charset="0"/>
              </a:rPr>
              <a:t>the </a:t>
            </a:r>
            <a:r>
              <a:rPr lang="en-US" sz="1000" b="0" i="0" dirty="0">
                <a:solidFill>
                  <a:srgbClr val="3D3D4E"/>
                </a:solidFill>
                <a:effectLst/>
                <a:highlight>
                  <a:srgbClr val="FFFF00"/>
                </a:highlight>
                <a:latin typeface="Century Gothic" panose="020B0502020202020204" pitchFamily="34" charset="0"/>
              </a:rPr>
              <a:t>base case is reached before the stack size limit exceeds</a:t>
            </a:r>
            <a:r>
              <a:rPr lang="en-US" sz="1000" b="0" i="0" dirty="0">
                <a:solidFill>
                  <a:srgbClr val="3D3D4E"/>
                </a:solidFill>
                <a:effectLst/>
                <a:latin typeface="Century Gothic" panose="020B0502020202020204" pitchFamily="34" charset="0"/>
              </a:rPr>
              <a:t>.</a:t>
            </a:r>
          </a:p>
          <a:p>
            <a:pPr marL="0" indent="0">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buNone/>
            </a:pPr>
            <a:r>
              <a:rPr lang="en-IN" sz="1000" b="1" dirty="0">
                <a:solidFill>
                  <a:srgbClr val="3D3D4E"/>
                </a:solidFill>
                <a:highlight>
                  <a:srgbClr val="FFFF00"/>
                </a:highlight>
                <a:latin typeface="Century Gothic" panose="020B0502020202020204" pitchFamily="34" charset="0"/>
              </a:rPr>
              <a:t>Backtracking</a:t>
            </a:r>
          </a:p>
          <a:p>
            <a:pPr marL="0" indent="0">
              <a:spcBef>
                <a:spcPts val="0"/>
              </a:spcBef>
              <a:buFont typeface="Arial" panose="020B0604020202020204" pitchFamily="34" charset="0"/>
              <a:buNone/>
            </a:pPr>
            <a:r>
              <a:rPr lang="en-US" sz="1000" b="0" i="0" dirty="0">
                <a:solidFill>
                  <a:srgbClr val="3D3D4E"/>
                </a:solidFill>
                <a:effectLst/>
                <a:latin typeface="Century Gothic" panose="020B0502020202020204" pitchFamily="34" charset="0"/>
              </a:rPr>
              <a:t>Backtracking is an algorithmic paradigm that tries different solutions until a solution is found that works.</a:t>
            </a:r>
          </a:p>
          <a:p>
            <a:pPr marL="0" indent="0">
              <a:spcBef>
                <a:spcPts val="0"/>
              </a:spcBef>
              <a:buFont typeface="Arial" panose="020B0604020202020204" pitchFamily="34" charset="0"/>
              <a:buNone/>
            </a:pPr>
            <a:r>
              <a:rPr lang="en-US" sz="1000" b="0" i="0" dirty="0">
                <a:solidFill>
                  <a:srgbClr val="3D3D4E"/>
                </a:solidFill>
                <a:effectLst/>
                <a:latin typeface="Century Gothic" panose="020B0502020202020204" pitchFamily="34" charset="0"/>
              </a:rPr>
              <a:t>Problems that are typically solved using the Backtracking technique can only be solved by trying every possible configuration and each configuration is tried only once. </a:t>
            </a: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b="0" i="0" dirty="0">
                <a:solidFill>
                  <a:srgbClr val="3D3D4E"/>
                </a:solidFill>
                <a:effectLst/>
                <a:highlight>
                  <a:srgbClr val="FFFF00"/>
                </a:highlight>
                <a:latin typeface="Century Gothic" panose="020B0502020202020204" pitchFamily="34" charset="0"/>
              </a:rPr>
              <a:t>We can solve this by using Recursion</a:t>
            </a:r>
            <a:r>
              <a:rPr lang="en-US" sz="1000" b="0" i="0" dirty="0">
                <a:solidFill>
                  <a:srgbClr val="3D3D4E"/>
                </a:solidFill>
                <a:effectLst/>
                <a:latin typeface="Century Gothic" panose="020B0502020202020204" pitchFamily="34" charset="0"/>
              </a:rPr>
              <a:t>.</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000" b="0" i="0" dirty="0">
              <a:solidFill>
                <a:srgbClr val="3D3D4E"/>
              </a:solidFill>
              <a:effectLst/>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buFont typeface="Arial" panose="020B0604020202020204" pitchFamily="34" charset="0"/>
              <a:buNone/>
            </a:pPr>
            <a:endParaRPr lang="en-US" sz="1000" dirty="0">
              <a:solidFill>
                <a:srgbClr val="3D3D4E"/>
              </a:solidFill>
              <a:latin typeface="Century Gothic" panose="020B0502020202020204" pitchFamily="34" charset="0"/>
            </a:endParaRP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Tree>
    <p:extLst>
      <p:ext uri="{BB962C8B-B14F-4D97-AF65-F5344CB8AC3E}">
        <p14:creationId xmlns:p14="http://schemas.microsoft.com/office/powerpoint/2010/main" val="4130892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8DEEC3D-ACB7-43B3-AE5B-6E01AFEB18FA}"/>
              </a:ext>
            </a:extLst>
          </p:cNvPr>
          <p:cNvSpPr/>
          <p:nvPr/>
        </p:nvSpPr>
        <p:spPr>
          <a:xfrm>
            <a:off x="3311811" y="954927"/>
            <a:ext cx="2183352" cy="119006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dirty="0">
                <a:latin typeface="Nunito Sans" pitchFamily="2" charset="0"/>
              </a:rPr>
              <a:t>Problem – Tower of Hanoi</a:t>
            </a:r>
            <a:endParaRPr lang="en-IN" b="1" i="0" dirty="0">
              <a:effectLst/>
              <a:latin typeface="Nunito Sans" pitchFamily="2" charset="0"/>
            </a:endParaRPr>
          </a:p>
          <a:p>
            <a:pPr algn="ctr"/>
            <a:endParaRPr lang="en-IN" dirty="0"/>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4" name="Picture 3">
            <a:extLst>
              <a:ext uri="{FF2B5EF4-FFF2-40B4-BE49-F238E27FC236}">
                <a16:creationId xmlns:a16="http://schemas.microsoft.com/office/drawing/2014/main" id="{C6D8F13B-8364-4853-ADC9-CA4BBF645862}"/>
              </a:ext>
            </a:extLst>
          </p:cNvPr>
          <p:cNvPicPr>
            <a:picLocks noChangeAspect="1"/>
          </p:cNvPicPr>
          <p:nvPr/>
        </p:nvPicPr>
        <p:blipFill>
          <a:blip r:embed="rId2"/>
          <a:stretch>
            <a:fillRect/>
          </a:stretch>
        </p:blipFill>
        <p:spPr>
          <a:xfrm>
            <a:off x="504209" y="954928"/>
            <a:ext cx="2481420" cy="1190069"/>
          </a:xfrm>
          <a:prstGeom prst="rect">
            <a:avLst/>
          </a:prstGeom>
        </p:spPr>
      </p:pic>
      <p:sp>
        <p:nvSpPr>
          <p:cNvPr id="5" name="Rectangle 4">
            <a:extLst>
              <a:ext uri="{FF2B5EF4-FFF2-40B4-BE49-F238E27FC236}">
                <a16:creationId xmlns:a16="http://schemas.microsoft.com/office/drawing/2014/main" id="{B5246E87-67E8-4BA5-816C-9E122F0AE007}"/>
              </a:ext>
            </a:extLst>
          </p:cNvPr>
          <p:cNvSpPr/>
          <p:nvPr/>
        </p:nvSpPr>
        <p:spPr>
          <a:xfrm>
            <a:off x="700762" y="954928"/>
            <a:ext cx="2204815" cy="119006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7" name="Oval 6">
            <a:extLst>
              <a:ext uri="{FF2B5EF4-FFF2-40B4-BE49-F238E27FC236}">
                <a16:creationId xmlns:a16="http://schemas.microsoft.com/office/drawing/2014/main" id="{491853FB-4298-46EC-9117-7AF5B44B5EC7}"/>
              </a:ext>
            </a:extLst>
          </p:cNvPr>
          <p:cNvSpPr/>
          <p:nvPr/>
        </p:nvSpPr>
        <p:spPr>
          <a:xfrm>
            <a:off x="581121" y="954928"/>
            <a:ext cx="247828" cy="26712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1</a:t>
            </a:r>
          </a:p>
        </p:txBody>
      </p:sp>
      <p:pic>
        <p:nvPicPr>
          <p:cNvPr id="10" name="Picture 9">
            <a:extLst>
              <a:ext uri="{FF2B5EF4-FFF2-40B4-BE49-F238E27FC236}">
                <a16:creationId xmlns:a16="http://schemas.microsoft.com/office/drawing/2014/main" id="{B7692390-99BD-43C9-A5A5-2E22BA110D4A}"/>
              </a:ext>
            </a:extLst>
          </p:cNvPr>
          <p:cNvPicPr>
            <a:picLocks noChangeAspect="1"/>
          </p:cNvPicPr>
          <p:nvPr/>
        </p:nvPicPr>
        <p:blipFill>
          <a:blip r:embed="rId3"/>
          <a:stretch>
            <a:fillRect/>
          </a:stretch>
        </p:blipFill>
        <p:spPr>
          <a:xfrm>
            <a:off x="3267512" y="954928"/>
            <a:ext cx="2271950" cy="1190069"/>
          </a:xfrm>
          <a:prstGeom prst="rect">
            <a:avLst/>
          </a:prstGeom>
        </p:spPr>
      </p:pic>
      <p:sp>
        <p:nvSpPr>
          <p:cNvPr id="11" name="Oval 10">
            <a:extLst>
              <a:ext uri="{FF2B5EF4-FFF2-40B4-BE49-F238E27FC236}">
                <a16:creationId xmlns:a16="http://schemas.microsoft.com/office/drawing/2014/main" id="{ACAB63CD-B498-424E-B4C4-FAE7CD9A7E87}"/>
              </a:ext>
            </a:extLst>
          </p:cNvPr>
          <p:cNvSpPr/>
          <p:nvPr/>
        </p:nvSpPr>
        <p:spPr>
          <a:xfrm>
            <a:off x="3231759" y="926120"/>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2</a:t>
            </a:r>
          </a:p>
        </p:txBody>
      </p:sp>
      <p:pic>
        <p:nvPicPr>
          <p:cNvPr id="14" name="Picture 13">
            <a:extLst>
              <a:ext uri="{FF2B5EF4-FFF2-40B4-BE49-F238E27FC236}">
                <a16:creationId xmlns:a16="http://schemas.microsoft.com/office/drawing/2014/main" id="{80848D42-1AF5-4447-96D5-5D503AAA6826}"/>
              </a:ext>
            </a:extLst>
          </p:cNvPr>
          <p:cNvPicPr>
            <a:picLocks noChangeAspect="1"/>
          </p:cNvPicPr>
          <p:nvPr/>
        </p:nvPicPr>
        <p:blipFill>
          <a:blip r:embed="rId4"/>
          <a:stretch>
            <a:fillRect/>
          </a:stretch>
        </p:blipFill>
        <p:spPr>
          <a:xfrm>
            <a:off x="5933054" y="963200"/>
            <a:ext cx="2448511" cy="1181796"/>
          </a:xfrm>
          <a:prstGeom prst="rect">
            <a:avLst/>
          </a:prstGeom>
        </p:spPr>
      </p:pic>
      <p:sp>
        <p:nvSpPr>
          <p:cNvPr id="15" name="Rectangle 14">
            <a:extLst>
              <a:ext uri="{FF2B5EF4-FFF2-40B4-BE49-F238E27FC236}">
                <a16:creationId xmlns:a16="http://schemas.microsoft.com/office/drawing/2014/main" id="{B09D4CD8-3A0A-4FDE-8D83-F94A5AF07550}"/>
              </a:ext>
            </a:extLst>
          </p:cNvPr>
          <p:cNvSpPr/>
          <p:nvPr/>
        </p:nvSpPr>
        <p:spPr>
          <a:xfrm>
            <a:off x="5933054" y="954927"/>
            <a:ext cx="2433285" cy="119006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6" name="Oval 15">
            <a:extLst>
              <a:ext uri="{FF2B5EF4-FFF2-40B4-BE49-F238E27FC236}">
                <a16:creationId xmlns:a16="http://schemas.microsoft.com/office/drawing/2014/main" id="{5E358185-CD1B-4B1B-B40A-33E361890C27}"/>
              </a:ext>
            </a:extLst>
          </p:cNvPr>
          <p:cNvSpPr/>
          <p:nvPr/>
        </p:nvSpPr>
        <p:spPr>
          <a:xfrm>
            <a:off x="5842316" y="893684"/>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3</a:t>
            </a:r>
          </a:p>
        </p:txBody>
      </p:sp>
      <p:pic>
        <p:nvPicPr>
          <p:cNvPr id="18" name="Picture 17">
            <a:extLst>
              <a:ext uri="{FF2B5EF4-FFF2-40B4-BE49-F238E27FC236}">
                <a16:creationId xmlns:a16="http://schemas.microsoft.com/office/drawing/2014/main" id="{5CAC7A85-5016-4BA9-B482-2DAA41896966}"/>
              </a:ext>
            </a:extLst>
          </p:cNvPr>
          <p:cNvPicPr>
            <a:picLocks noChangeAspect="1"/>
          </p:cNvPicPr>
          <p:nvPr/>
        </p:nvPicPr>
        <p:blipFill>
          <a:blip r:embed="rId5"/>
          <a:stretch>
            <a:fillRect/>
          </a:stretch>
        </p:blipFill>
        <p:spPr>
          <a:xfrm>
            <a:off x="8801572" y="954926"/>
            <a:ext cx="2468292" cy="1190069"/>
          </a:xfrm>
          <a:prstGeom prst="rect">
            <a:avLst/>
          </a:prstGeom>
        </p:spPr>
      </p:pic>
      <p:sp>
        <p:nvSpPr>
          <p:cNvPr id="19" name="Rectangle 18">
            <a:extLst>
              <a:ext uri="{FF2B5EF4-FFF2-40B4-BE49-F238E27FC236}">
                <a16:creationId xmlns:a16="http://schemas.microsoft.com/office/drawing/2014/main" id="{AEDBBD82-DA06-40A4-A28B-1A8FDE0848AB}"/>
              </a:ext>
            </a:extLst>
          </p:cNvPr>
          <p:cNvSpPr/>
          <p:nvPr/>
        </p:nvSpPr>
        <p:spPr>
          <a:xfrm>
            <a:off x="8775157" y="926120"/>
            <a:ext cx="2513844" cy="1218876"/>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20" name="Oval 19">
            <a:extLst>
              <a:ext uri="{FF2B5EF4-FFF2-40B4-BE49-F238E27FC236}">
                <a16:creationId xmlns:a16="http://schemas.microsoft.com/office/drawing/2014/main" id="{2A8F767B-9D6B-4271-AB11-C73124DD29E2}"/>
              </a:ext>
            </a:extLst>
          </p:cNvPr>
          <p:cNvSpPr/>
          <p:nvPr/>
        </p:nvSpPr>
        <p:spPr>
          <a:xfrm>
            <a:off x="8647537" y="888310"/>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4</a:t>
            </a:r>
          </a:p>
        </p:txBody>
      </p:sp>
      <p:pic>
        <p:nvPicPr>
          <p:cNvPr id="22" name="Picture 21">
            <a:extLst>
              <a:ext uri="{FF2B5EF4-FFF2-40B4-BE49-F238E27FC236}">
                <a16:creationId xmlns:a16="http://schemas.microsoft.com/office/drawing/2014/main" id="{9C5C45C5-3A60-4E20-999E-CD576B08978B}"/>
              </a:ext>
            </a:extLst>
          </p:cNvPr>
          <p:cNvPicPr>
            <a:picLocks noChangeAspect="1"/>
          </p:cNvPicPr>
          <p:nvPr/>
        </p:nvPicPr>
        <p:blipFill>
          <a:blip r:embed="rId6"/>
          <a:stretch>
            <a:fillRect/>
          </a:stretch>
        </p:blipFill>
        <p:spPr>
          <a:xfrm>
            <a:off x="700762" y="2475560"/>
            <a:ext cx="2414546" cy="1038900"/>
          </a:xfrm>
          <a:prstGeom prst="rect">
            <a:avLst/>
          </a:prstGeom>
        </p:spPr>
      </p:pic>
      <p:sp>
        <p:nvSpPr>
          <p:cNvPr id="23" name="Rectangle 22">
            <a:extLst>
              <a:ext uri="{FF2B5EF4-FFF2-40B4-BE49-F238E27FC236}">
                <a16:creationId xmlns:a16="http://schemas.microsoft.com/office/drawing/2014/main" id="{1B9F38D6-1858-4536-A33F-C04CAEFB5554}"/>
              </a:ext>
            </a:extLst>
          </p:cNvPr>
          <p:cNvSpPr/>
          <p:nvPr/>
        </p:nvSpPr>
        <p:spPr>
          <a:xfrm>
            <a:off x="700761" y="2454782"/>
            <a:ext cx="2401368" cy="106822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24" name="Oval 23">
            <a:extLst>
              <a:ext uri="{FF2B5EF4-FFF2-40B4-BE49-F238E27FC236}">
                <a16:creationId xmlns:a16="http://schemas.microsoft.com/office/drawing/2014/main" id="{CB215E7F-0CC9-4F40-9FD0-89B2C621B35C}"/>
              </a:ext>
            </a:extLst>
          </p:cNvPr>
          <p:cNvSpPr/>
          <p:nvPr/>
        </p:nvSpPr>
        <p:spPr>
          <a:xfrm>
            <a:off x="611541" y="2426210"/>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5</a:t>
            </a:r>
          </a:p>
        </p:txBody>
      </p:sp>
      <p:pic>
        <p:nvPicPr>
          <p:cNvPr id="26" name="Picture 25">
            <a:extLst>
              <a:ext uri="{FF2B5EF4-FFF2-40B4-BE49-F238E27FC236}">
                <a16:creationId xmlns:a16="http://schemas.microsoft.com/office/drawing/2014/main" id="{4E71ADAB-1275-4D0F-9137-02C2884B33F9}"/>
              </a:ext>
            </a:extLst>
          </p:cNvPr>
          <p:cNvPicPr>
            <a:picLocks noChangeAspect="1"/>
          </p:cNvPicPr>
          <p:nvPr/>
        </p:nvPicPr>
        <p:blipFill>
          <a:blip r:embed="rId7"/>
          <a:stretch>
            <a:fillRect/>
          </a:stretch>
        </p:blipFill>
        <p:spPr>
          <a:xfrm>
            <a:off x="3384012" y="2426210"/>
            <a:ext cx="2137764" cy="1141912"/>
          </a:xfrm>
          <a:prstGeom prst="rect">
            <a:avLst/>
          </a:prstGeom>
        </p:spPr>
      </p:pic>
      <p:sp>
        <p:nvSpPr>
          <p:cNvPr id="27" name="Rectangle 26">
            <a:extLst>
              <a:ext uri="{FF2B5EF4-FFF2-40B4-BE49-F238E27FC236}">
                <a16:creationId xmlns:a16="http://schemas.microsoft.com/office/drawing/2014/main" id="{D5E4013D-B1A0-40A1-BB92-CE9FD2C97E9C}"/>
              </a:ext>
            </a:extLst>
          </p:cNvPr>
          <p:cNvSpPr/>
          <p:nvPr/>
        </p:nvSpPr>
        <p:spPr>
          <a:xfrm>
            <a:off x="3384012" y="2454782"/>
            <a:ext cx="2227651" cy="111334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28" name="Oval 27">
            <a:extLst>
              <a:ext uri="{FF2B5EF4-FFF2-40B4-BE49-F238E27FC236}">
                <a16:creationId xmlns:a16="http://schemas.microsoft.com/office/drawing/2014/main" id="{0C7EA5A1-90AE-430B-8436-10E95472E0CD}"/>
              </a:ext>
            </a:extLst>
          </p:cNvPr>
          <p:cNvSpPr/>
          <p:nvPr/>
        </p:nvSpPr>
        <p:spPr>
          <a:xfrm>
            <a:off x="3279068" y="2403652"/>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6</a:t>
            </a:r>
          </a:p>
        </p:txBody>
      </p:sp>
      <p:pic>
        <p:nvPicPr>
          <p:cNvPr id="30" name="Picture 29">
            <a:extLst>
              <a:ext uri="{FF2B5EF4-FFF2-40B4-BE49-F238E27FC236}">
                <a16:creationId xmlns:a16="http://schemas.microsoft.com/office/drawing/2014/main" id="{B34D6EBE-0426-432E-BAC2-F392105AC891}"/>
              </a:ext>
            </a:extLst>
          </p:cNvPr>
          <p:cNvPicPr>
            <a:picLocks noChangeAspect="1"/>
          </p:cNvPicPr>
          <p:nvPr/>
        </p:nvPicPr>
        <p:blipFill>
          <a:blip r:embed="rId8"/>
          <a:stretch>
            <a:fillRect/>
          </a:stretch>
        </p:blipFill>
        <p:spPr>
          <a:xfrm>
            <a:off x="5845473" y="2476490"/>
            <a:ext cx="2318742" cy="1041351"/>
          </a:xfrm>
          <a:prstGeom prst="rect">
            <a:avLst/>
          </a:prstGeom>
        </p:spPr>
      </p:pic>
      <p:sp>
        <p:nvSpPr>
          <p:cNvPr id="31" name="Rectangle 30">
            <a:extLst>
              <a:ext uri="{FF2B5EF4-FFF2-40B4-BE49-F238E27FC236}">
                <a16:creationId xmlns:a16="http://schemas.microsoft.com/office/drawing/2014/main" id="{ACFEF40E-0FE1-45FF-A996-424CE4A1D591}"/>
              </a:ext>
            </a:extLst>
          </p:cNvPr>
          <p:cNvSpPr/>
          <p:nvPr/>
        </p:nvSpPr>
        <p:spPr>
          <a:xfrm>
            <a:off x="5803659" y="2454782"/>
            <a:ext cx="2362979" cy="111334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32" name="Oval 31">
            <a:extLst>
              <a:ext uri="{FF2B5EF4-FFF2-40B4-BE49-F238E27FC236}">
                <a16:creationId xmlns:a16="http://schemas.microsoft.com/office/drawing/2014/main" id="{EDA07C8F-9CF0-40D5-8ED3-4F1EED1D60F9}"/>
              </a:ext>
            </a:extLst>
          </p:cNvPr>
          <p:cNvSpPr/>
          <p:nvPr/>
        </p:nvSpPr>
        <p:spPr>
          <a:xfrm>
            <a:off x="5744303" y="2426210"/>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7</a:t>
            </a:r>
          </a:p>
        </p:txBody>
      </p:sp>
      <p:pic>
        <p:nvPicPr>
          <p:cNvPr id="34" name="Picture 33">
            <a:extLst>
              <a:ext uri="{FF2B5EF4-FFF2-40B4-BE49-F238E27FC236}">
                <a16:creationId xmlns:a16="http://schemas.microsoft.com/office/drawing/2014/main" id="{F3E2960D-F011-40E8-8D3A-1BDEA0820C28}"/>
              </a:ext>
            </a:extLst>
          </p:cNvPr>
          <p:cNvPicPr>
            <a:picLocks noChangeAspect="1"/>
          </p:cNvPicPr>
          <p:nvPr/>
        </p:nvPicPr>
        <p:blipFill>
          <a:blip r:embed="rId9"/>
          <a:stretch>
            <a:fillRect/>
          </a:stretch>
        </p:blipFill>
        <p:spPr>
          <a:xfrm>
            <a:off x="8581937" y="2392094"/>
            <a:ext cx="2686830" cy="1188863"/>
          </a:xfrm>
          <a:prstGeom prst="rect">
            <a:avLst/>
          </a:prstGeom>
        </p:spPr>
      </p:pic>
      <p:sp>
        <p:nvSpPr>
          <p:cNvPr id="35" name="Rectangle 34">
            <a:extLst>
              <a:ext uri="{FF2B5EF4-FFF2-40B4-BE49-F238E27FC236}">
                <a16:creationId xmlns:a16="http://schemas.microsoft.com/office/drawing/2014/main" id="{B91D6333-CAA6-4E99-B14A-80CAEEAF5C72}"/>
              </a:ext>
            </a:extLst>
          </p:cNvPr>
          <p:cNvSpPr/>
          <p:nvPr/>
        </p:nvSpPr>
        <p:spPr>
          <a:xfrm>
            <a:off x="8647537" y="2420027"/>
            <a:ext cx="2622327" cy="116093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36" name="Oval 35">
            <a:extLst>
              <a:ext uri="{FF2B5EF4-FFF2-40B4-BE49-F238E27FC236}">
                <a16:creationId xmlns:a16="http://schemas.microsoft.com/office/drawing/2014/main" id="{5E2858F5-E1C9-4E1E-AD3B-D975CD45A931}"/>
              </a:ext>
            </a:extLst>
          </p:cNvPr>
          <p:cNvSpPr/>
          <p:nvPr/>
        </p:nvSpPr>
        <p:spPr>
          <a:xfrm>
            <a:off x="8581937" y="2403651"/>
            <a:ext cx="298485" cy="29593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8</a:t>
            </a:r>
          </a:p>
        </p:txBody>
      </p:sp>
      <p:sp>
        <p:nvSpPr>
          <p:cNvPr id="37" name="Rectangle 36">
            <a:extLst>
              <a:ext uri="{FF2B5EF4-FFF2-40B4-BE49-F238E27FC236}">
                <a16:creationId xmlns:a16="http://schemas.microsoft.com/office/drawing/2014/main" id="{7F3BFB84-5F78-4F55-A641-A5708559BAF0}"/>
              </a:ext>
            </a:extLst>
          </p:cNvPr>
          <p:cNvSpPr/>
          <p:nvPr/>
        </p:nvSpPr>
        <p:spPr>
          <a:xfrm>
            <a:off x="504209" y="888310"/>
            <a:ext cx="2513844" cy="1359234"/>
          </a:xfrm>
          <a:prstGeom prst="rect">
            <a:avLst/>
          </a:prstGeom>
          <a:noFill/>
          <a:ln w="9525" cap="flat" cmpd="sng" algn="ctr">
            <a:solidFill>
              <a:schemeClr val="accent2"/>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sp>
        <p:nvSpPr>
          <p:cNvPr id="38" name="Rectangle 37">
            <a:extLst>
              <a:ext uri="{FF2B5EF4-FFF2-40B4-BE49-F238E27FC236}">
                <a16:creationId xmlns:a16="http://schemas.microsoft.com/office/drawing/2014/main" id="{C67B60B3-8150-465E-B780-25142631F3B7}"/>
              </a:ext>
            </a:extLst>
          </p:cNvPr>
          <p:cNvSpPr/>
          <p:nvPr/>
        </p:nvSpPr>
        <p:spPr>
          <a:xfrm>
            <a:off x="8509310" y="2331835"/>
            <a:ext cx="2899326" cy="1359234"/>
          </a:xfrm>
          <a:prstGeom prst="rect">
            <a:avLst/>
          </a:prstGeom>
          <a:noFill/>
          <a:ln w="9525" cap="flat" cmpd="sng" algn="ctr">
            <a:solidFill>
              <a:schemeClr val="accent2"/>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sp>
        <p:nvSpPr>
          <p:cNvPr id="39" name="TextBox 38">
            <a:extLst>
              <a:ext uri="{FF2B5EF4-FFF2-40B4-BE49-F238E27FC236}">
                <a16:creationId xmlns:a16="http://schemas.microsoft.com/office/drawing/2014/main" id="{BBBD7B47-0064-4FDA-8C14-8E81E0677C97}"/>
              </a:ext>
            </a:extLst>
          </p:cNvPr>
          <p:cNvSpPr txBox="1"/>
          <p:nvPr/>
        </p:nvSpPr>
        <p:spPr>
          <a:xfrm>
            <a:off x="581121" y="3871245"/>
            <a:ext cx="6195694" cy="2062103"/>
          </a:xfrm>
          <a:prstGeom prst="rect">
            <a:avLst/>
          </a:prstGeom>
          <a:noFill/>
        </p:spPr>
        <p:txBody>
          <a:bodyPr wrap="square" rtlCol="0">
            <a:spAutoFit/>
          </a:bodyPr>
          <a:lstStyle/>
          <a:p>
            <a:r>
              <a:rPr lang="en-IN" sz="1000" b="1" dirty="0">
                <a:latin typeface="Century Gothic" panose="020B0502020202020204" pitchFamily="34" charset="0"/>
              </a:rPr>
              <a:t>Recursion Logic</a:t>
            </a:r>
          </a:p>
          <a:p>
            <a:r>
              <a:rPr lang="en-IN" sz="1000" b="1" dirty="0" err="1">
                <a:latin typeface="Century Gothic" panose="020B0502020202020204" pitchFamily="34" charset="0"/>
              </a:rPr>
              <a:t>Toh</a:t>
            </a:r>
            <a:r>
              <a:rPr lang="en-IN" sz="1000" b="1" dirty="0">
                <a:latin typeface="Century Gothic" panose="020B0502020202020204" pitchFamily="34" charset="0"/>
              </a:rPr>
              <a:t> : n, </a:t>
            </a:r>
            <a:r>
              <a:rPr lang="en-IN" sz="1000" b="1" dirty="0" err="1">
                <a:latin typeface="Century Gothic" panose="020B0502020202020204" pitchFamily="34" charset="0"/>
              </a:rPr>
              <a:t>src</a:t>
            </a:r>
            <a:r>
              <a:rPr lang="en-IN" sz="1000" b="1" dirty="0">
                <a:latin typeface="Century Gothic" panose="020B0502020202020204" pitchFamily="34" charset="0"/>
              </a:rPr>
              <a:t>, </a:t>
            </a:r>
            <a:r>
              <a:rPr lang="en-IN" sz="1000" b="1" dirty="0" err="1">
                <a:latin typeface="Century Gothic" panose="020B0502020202020204" pitchFamily="34" charset="0"/>
              </a:rPr>
              <a:t>dest</a:t>
            </a:r>
            <a:r>
              <a:rPr lang="en-IN" sz="1000" b="1" dirty="0">
                <a:latin typeface="Century Gothic" panose="020B0502020202020204" pitchFamily="34" charset="0"/>
              </a:rPr>
              <a:t>, helper</a:t>
            </a:r>
          </a:p>
          <a:p>
            <a:r>
              <a:rPr lang="en-IN" sz="1000" dirty="0">
                <a:latin typeface="Century Gothic" panose="020B0502020202020204" pitchFamily="34" charset="0"/>
              </a:rPr>
              <a:t>// base case</a:t>
            </a:r>
          </a:p>
          <a:p>
            <a:r>
              <a:rPr lang="en-IN" sz="1000" dirty="0">
                <a:latin typeface="Century Gothic" panose="020B0502020202020204" pitchFamily="34" charset="0"/>
              </a:rPr>
              <a:t>n = 0</a:t>
            </a:r>
          </a:p>
          <a:p>
            <a:r>
              <a:rPr lang="en-IN" sz="1000" dirty="0">
                <a:latin typeface="Century Gothic" panose="020B0502020202020204" pitchFamily="34" charset="0"/>
              </a:rPr>
              <a:t>Stop</a:t>
            </a:r>
          </a:p>
          <a:p>
            <a:r>
              <a:rPr lang="en-IN" sz="1000" dirty="0" err="1">
                <a:latin typeface="Century Gothic" panose="020B0502020202020204" pitchFamily="34" charset="0"/>
              </a:rPr>
              <a:t>Toh</a:t>
            </a:r>
            <a:r>
              <a:rPr lang="en-IN" sz="1000" dirty="0">
                <a:latin typeface="Century Gothic" panose="020B0502020202020204" pitchFamily="34" charset="0"/>
              </a:rPr>
              <a:t>: n-1, </a:t>
            </a:r>
            <a:r>
              <a:rPr lang="en-IN" sz="1000" dirty="0" err="1">
                <a:latin typeface="Century Gothic" panose="020B0502020202020204" pitchFamily="34" charset="0"/>
              </a:rPr>
              <a:t>src</a:t>
            </a:r>
            <a:r>
              <a:rPr lang="en-IN" sz="1000" dirty="0">
                <a:latin typeface="Century Gothic" panose="020B0502020202020204" pitchFamily="34" charset="0"/>
              </a:rPr>
              <a:t>, helper, </a:t>
            </a:r>
            <a:r>
              <a:rPr lang="en-IN" sz="1000" dirty="0" err="1">
                <a:latin typeface="Century Gothic" panose="020B0502020202020204" pitchFamily="34" charset="0"/>
              </a:rPr>
              <a:t>dest</a:t>
            </a:r>
            <a:endParaRPr lang="en-IN" sz="1000" dirty="0">
              <a:latin typeface="Century Gothic" panose="020B0502020202020204" pitchFamily="34" charset="0"/>
            </a:endParaRPr>
          </a:p>
          <a:p>
            <a:r>
              <a:rPr lang="en-IN" sz="1000" dirty="0">
                <a:latin typeface="Century Gothic" panose="020B0502020202020204" pitchFamily="34" charset="0"/>
              </a:rPr>
              <a:t>// print the message</a:t>
            </a:r>
          </a:p>
          <a:p>
            <a:r>
              <a:rPr lang="en-IN" sz="1000" dirty="0" err="1">
                <a:latin typeface="Century Gothic" panose="020B0502020202020204" pitchFamily="34" charset="0"/>
              </a:rPr>
              <a:t>Cout</a:t>
            </a:r>
            <a:r>
              <a:rPr lang="en-IN" sz="1000" dirty="0">
                <a:latin typeface="Century Gothic" panose="020B0502020202020204" pitchFamily="34" charset="0"/>
              </a:rPr>
              <a:t> &lt;&lt; “Move” &lt;&lt; n &lt;&lt; “ disk from ” &lt;&lt; </a:t>
            </a:r>
            <a:r>
              <a:rPr lang="en-IN" sz="1000" dirty="0" err="1">
                <a:latin typeface="Century Gothic" panose="020B0502020202020204" pitchFamily="34" charset="0"/>
              </a:rPr>
              <a:t>src</a:t>
            </a:r>
            <a:r>
              <a:rPr lang="en-IN" sz="1000" dirty="0">
                <a:latin typeface="Century Gothic" panose="020B0502020202020204" pitchFamily="34" charset="0"/>
              </a:rPr>
              <a:t> &lt;&lt; “ to ” &lt;&lt; </a:t>
            </a:r>
            <a:r>
              <a:rPr lang="en-IN" sz="1000" dirty="0" err="1">
                <a:latin typeface="Century Gothic" panose="020B0502020202020204" pitchFamily="34" charset="0"/>
              </a:rPr>
              <a:t>dest</a:t>
            </a:r>
            <a:r>
              <a:rPr lang="en-IN" sz="1000" dirty="0">
                <a:latin typeface="Century Gothic" panose="020B0502020202020204" pitchFamily="34" charset="0"/>
              </a:rPr>
              <a:t> &lt;&lt; </a:t>
            </a:r>
            <a:r>
              <a:rPr lang="en-IN" sz="1000" dirty="0" err="1">
                <a:latin typeface="Century Gothic" panose="020B0502020202020204" pitchFamily="34" charset="0"/>
              </a:rPr>
              <a:t>endl</a:t>
            </a:r>
            <a:r>
              <a:rPr lang="en-IN" sz="1000" dirty="0">
                <a:latin typeface="Century Gothic" panose="020B0502020202020204" pitchFamily="34" charset="0"/>
              </a:rPr>
              <a:t>;</a:t>
            </a:r>
          </a:p>
          <a:p>
            <a:r>
              <a:rPr lang="en-IN" sz="1000" dirty="0" err="1">
                <a:latin typeface="Century Gothic" panose="020B0502020202020204" pitchFamily="34" charset="0"/>
              </a:rPr>
              <a:t>Toh</a:t>
            </a:r>
            <a:r>
              <a:rPr lang="en-IN" sz="1000" dirty="0">
                <a:latin typeface="Century Gothic" panose="020B0502020202020204" pitchFamily="34" charset="0"/>
              </a:rPr>
              <a:t>: n-1, helper, </a:t>
            </a:r>
            <a:r>
              <a:rPr lang="en-IN" sz="1000" dirty="0" err="1">
                <a:latin typeface="Century Gothic" panose="020B0502020202020204" pitchFamily="34" charset="0"/>
              </a:rPr>
              <a:t>dest</a:t>
            </a:r>
            <a:r>
              <a:rPr lang="en-IN" sz="1000" dirty="0">
                <a:latin typeface="Century Gothic" panose="020B0502020202020204" pitchFamily="34" charset="0"/>
              </a:rPr>
              <a:t>, </a:t>
            </a:r>
            <a:r>
              <a:rPr lang="en-IN" sz="1000" dirty="0" err="1">
                <a:latin typeface="Century Gothic" panose="020B0502020202020204" pitchFamily="34" charset="0"/>
              </a:rPr>
              <a:t>src</a:t>
            </a:r>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sz="1000" dirty="0">
              <a:latin typeface="Century Gothic" panose="020B0502020202020204" pitchFamily="34" charset="0"/>
            </a:endParaRPr>
          </a:p>
          <a:p>
            <a:endParaRPr lang="en-IN" dirty="0"/>
          </a:p>
        </p:txBody>
      </p:sp>
      <p:sp>
        <p:nvSpPr>
          <p:cNvPr id="40" name="Rectangle 39">
            <a:extLst>
              <a:ext uri="{FF2B5EF4-FFF2-40B4-BE49-F238E27FC236}">
                <a16:creationId xmlns:a16="http://schemas.microsoft.com/office/drawing/2014/main" id="{A2E2994A-0DFE-4FF0-8EAD-F923994508EF}"/>
              </a:ext>
            </a:extLst>
          </p:cNvPr>
          <p:cNvSpPr/>
          <p:nvPr/>
        </p:nvSpPr>
        <p:spPr>
          <a:xfrm>
            <a:off x="504209" y="3862699"/>
            <a:ext cx="6272606" cy="210161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sp>
        <p:nvSpPr>
          <p:cNvPr id="3" name="TextBox 2">
            <a:extLst>
              <a:ext uri="{FF2B5EF4-FFF2-40B4-BE49-F238E27FC236}">
                <a16:creationId xmlns:a16="http://schemas.microsoft.com/office/drawing/2014/main" id="{B42F3AB1-BE10-4C64-BA23-E53A7C7F542B}"/>
              </a:ext>
            </a:extLst>
          </p:cNvPr>
          <p:cNvSpPr txBox="1"/>
          <p:nvPr/>
        </p:nvSpPr>
        <p:spPr>
          <a:xfrm>
            <a:off x="7221196" y="4135860"/>
            <a:ext cx="4623275" cy="784830"/>
          </a:xfrm>
          <a:prstGeom prst="rect">
            <a:avLst/>
          </a:prstGeom>
          <a:noFill/>
        </p:spPr>
        <p:txBody>
          <a:bodyPr wrap="square" rtlCol="0">
            <a:spAutoFit/>
          </a:bodyPr>
          <a:lstStyle/>
          <a:p>
            <a:r>
              <a:rPr lang="en-IN" dirty="0"/>
              <a:t>Code : </a:t>
            </a:r>
            <a:r>
              <a:rPr lang="en-IN" sz="900" dirty="0">
                <a:hlinkClick r:id="rId10"/>
              </a:rPr>
              <a:t>https://github.com/abmishra1234/4AM_Club_Coding/tree/main/RecursionAndBacktracking</a:t>
            </a:r>
            <a:endParaRPr lang="en-IN" sz="900" dirty="0"/>
          </a:p>
          <a:p>
            <a:endParaRPr lang="en-IN" dirty="0"/>
          </a:p>
        </p:txBody>
      </p:sp>
    </p:spTree>
    <p:extLst>
      <p:ext uri="{BB962C8B-B14F-4D97-AF65-F5344CB8AC3E}">
        <p14:creationId xmlns:p14="http://schemas.microsoft.com/office/powerpoint/2010/main" val="1687135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dirty="0">
                <a:latin typeface="Nunito Sans" pitchFamily="2" charset="0"/>
              </a:rPr>
              <a:t>Problem – Phone keypad problem</a:t>
            </a:r>
            <a:endParaRPr lang="en-IN" b="1" i="0" dirty="0">
              <a:effectLst/>
              <a:latin typeface="Nunito Sans" pitchFamily="2" charset="0"/>
            </a:endParaRPr>
          </a:p>
          <a:p>
            <a:pPr algn="ctr"/>
            <a:endParaRPr lang="en-IN" dirty="0"/>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9" name="Picture 8">
            <a:extLst>
              <a:ext uri="{FF2B5EF4-FFF2-40B4-BE49-F238E27FC236}">
                <a16:creationId xmlns:a16="http://schemas.microsoft.com/office/drawing/2014/main" id="{A4B6963B-B3D9-4C0A-A349-B46E7FBCC292}"/>
              </a:ext>
            </a:extLst>
          </p:cNvPr>
          <p:cNvPicPr>
            <a:picLocks noChangeAspect="1"/>
          </p:cNvPicPr>
          <p:nvPr/>
        </p:nvPicPr>
        <p:blipFill>
          <a:blip r:embed="rId2"/>
          <a:stretch>
            <a:fillRect/>
          </a:stretch>
        </p:blipFill>
        <p:spPr>
          <a:xfrm>
            <a:off x="8244475" y="1326339"/>
            <a:ext cx="3372321" cy="3743847"/>
          </a:xfrm>
          <a:prstGeom prst="rect">
            <a:avLst/>
          </a:prstGeom>
        </p:spPr>
      </p:pic>
      <p:sp>
        <p:nvSpPr>
          <p:cNvPr id="13" name="TextBox 12">
            <a:extLst>
              <a:ext uri="{FF2B5EF4-FFF2-40B4-BE49-F238E27FC236}">
                <a16:creationId xmlns:a16="http://schemas.microsoft.com/office/drawing/2014/main" id="{85D22AC9-DFC3-4A6B-A1C9-C6410C69CB95}"/>
              </a:ext>
            </a:extLst>
          </p:cNvPr>
          <p:cNvSpPr txBox="1"/>
          <p:nvPr/>
        </p:nvSpPr>
        <p:spPr>
          <a:xfrm>
            <a:off x="299103" y="965675"/>
            <a:ext cx="7483057" cy="4493538"/>
          </a:xfrm>
          <a:prstGeom prst="rect">
            <a:avLst/>
          </a:prstGeom>
          <a:noFill/>
        </p:spPr>
        <p:txBody>
          <a:bodyPr wrap="square" rtlCol="0">
            <a:spAutoFit/>
          </a:bodyPr>
          <a:lstStyle/>
          <a:p>
            <a:r>
              <a:rPr lang="en-IN" sz="1000" b="1" i="0" dirty="0">
                <a:solidFill>
                  <a:srgbClr val="000000"/>
                </a:solidFill>
                <a:effectLst/>
                <a:latin typeface="Century Gothic" panose="020B0502020202020204" pitchFamily="34" charset="0"/>
              </a:rPr>
              <a:t>Phone Keypad Problem</a:t>
            </a:r>
          </a:p>
          <a:p>
            <a:r>
              <a:rPr lang="en-US" sz="1000" b="0" i="0" dirty="0">
                <a:solidFill>
                  <a:srgbClr val="3D3D4E"/>
                </a:solidFill>
                <a:effectLst/>
                <a:latin typeface="Century Gothic" panose="020B0502020202020204" pitchFamily="34" charset="0"/>
              </a:rPr>
              <a:t>Before the advent of </a:t>
            </a:r>
            <a:r>
              <a:rPr lang="en-US" sz="1000" b="1" i="0" dirty="0">
                <a:solidFill>
                  <a:srgbClr val="3D3D4E"/>
                </a:solidFill>
                <a:effectLst/>
                <a:latin typeface="Century Gothic" panose="020B0502020202020204" pitchFamily="34" charset="0"/>
              </a:rPr>
              <a:t>QWERTY</a:t>
            </a:r>
            <a:r>
              <a:rPr lang="en-US" sz="1000" b="0" i="0" dirty="0">
                <a:solidFill>
                  <a:srgbClr val="3D3D4E"/>
                </a:solidFill>
                <a:effectLst/>
                <a:latin typeface="Century Gothic" panose="020B0502020202020204" pitchFamily="34" charset="0"/>
              </a:rPr>
              <a:t> keyboards, texts and numbers were placed on the same key. For example, </a:t>
            </a:r>
            <a:r>
              <a:rPr lang="en-US" sz="1000" b="1" i="0" dirty="0">
                <a:solidFill>
                  <a:srgbClr val="3D3D4E"/>
                </a:solidFill>
                <a:effectLst/>
                <a:latin typeface="Century Gothic" panose="020B0502020202020204" pitchFamily="34" charset="0"/>
              </a:rPr>
              <a:t>2</a:t>
            </a:r>
            <a:r>
              <a:rPr lang="en-US" sz="1000" b="0" i="0" dirty="0">
                <a:solidFill>
                  <a:srgbClr val="3D3D4E"/>
                </a:solidFill>
                <a:effectLst/>
                <a:latin typeface="Century Gothic" panose="020B0502020202020204" pitchFamily="34" charset="0"/>
              </a:rPr>
              <a:t> had </a:t>
            </a:r>
            <a:r>
              <a:rPr lang="en-US" sz="1000" b="1" i="0" dirty="0">
                <a:solidFill>
                  <a:srgbClr val="3D3D4E"/>
                </a:solidFill>
                <a:effectLst/>
                <a:latin typeface="Century Gothic" panose="020B0502020202020204" pitchFamily="34" charset="0"/>
              </a:rPr>
              <a:t>ABC</a:t>
            </a:r>
            <a:r>
              <a:rPr lang="en-US" sz="1000" b="0" i="0" dirty="0">
                <a:solidFill>
                  <a:srgbClr val="3D3D4E"/>
                </a:solidFill>
                <a:effectLst/>
                <a:latin typeface="Century Gothic" panose="020B0502020202020204" pitchFamily="34" charset="0"/>
              </a:rPr>
              <a:t> and if we wanted to write anything starting with </a:t>
            </a:r>
            <a:r>
              <a:rPr lang="en-US" sz="1000" b="1" i="0" dirty="0">
                <a:solidFill>
                  <a:srgbClr val="3D3D4E"/>
                </a:solidFill>
                <a:effectLst/>
                <a:latin typeface="Century Gothic" panose="020B0502020202020204" pitchFamily="34" charset="0"/>
              </a:rPr>
              <a:t>A</a:t>
            </a:r>
            <a:r>
              <a:rPr lang="en-US" sz="1000" b="0" i="0" dirty="0">
                <a:solidFill>
                  <a:srgbClr val="3D3D4E"/>
                </a:solidFill>
                <a:effectLst/>
                <a:latin typeface="Century Gothic" panose="020B0502020202020204" pitchFamily="34" charset="0"/>
              </a:rPr>
              <a:t>, we needed to type key </a:t>
            </a:r>
            <a:r>
              <a:rPr lang="en-US" sz="1000" b="1" i="0" dirty="0">
                <a:solidFill>
                  <a:srgbClr val="3D3D4E"/>
                </a:solidFill>
                <a:effectLst/>
                <a:latin typeface="Century Gothic" panose="020B0502020202020204" pitchFamily="34" charset="0"/>
              </a:rPr>
              <a:t>2</a:t>
            </a:r>
            <a:r>
              <a:rPr lang="en-US" sz="1000" b="0" i="0" dirty="0">
                <a:solidFill>
                  <a:srgbClr val="3D3D4E"/>
                </a:solidFill>
                <a:effectLst/>
                <a:latin typeface="Century Gothic" panose="020B0502020202020204" pitchFamily="34" charset="0"/>
              </a:rPr>
              <a:t> once. If we wanted to type </a:t>
            </a:r>
            <a:r>
              <a:rPr lang="en-US" sz="1000" b="1" i="0" dirty="0">
                <a:solidFill>
                  <a:srgbClr val="3D3D4E"/>
                </a:solidFill>
                <a:effectLst/>
                <a:latin typeface="Century Gothic" panose="020B0502020202020204" pitchFamily="34" charset="0"/>
              </a:rPr>
              <a:t>B</a:t>
            </a:r>
            <a:r>
              <a:rPr lang="en-US" sz="1000" b="0" i="0" dirty="0">
                <a:solidFill>
                  <a:srgbClr val="3D3D4E"/>
                </a:solidFill>
                <a:effectLst/>
                <a:latin typeface="Century Gothic" panose="020B0502020202020204" pitchFamily="34" charset="0"/>
              </a:rPr>
              <a:t>, key </a:t>
            </a:r>
            <a:r>
              <a:rPr lang="en-US" sz="1000" b="1" i="0" dirty="0">
                <a:solidFill>
                  <a:srgbClr val="3D3D4E"/>
                </a:solidFill>
                <a:effectLst/>
                <a:latin typeface="Century Gothic" panose="020B0502020202020204" pitchFamily="34" charset="0"/>
              </a:rPr>
              <a:t>2</a:t>
            </a:r>
            <a:r>
              <a:rPr lang="en-US" sz="1000" b="0" i="0" dirty="0">
                <a:solidFill>
                  <a:srgbClr val="3D3D4E"/>
                </a:solidFill>
                <a:effectLst/>
                <a:latin typeface="Century Gothic" panose="020B0502020202020204" pitchFamily="34" charset="0"/>
              </a:rPr>
              <a:t> had to be pressed twice, and thrice for typing </a:t>
            </a:r>
            <a:r>
              <a:rPr lang="en-US" sz="1000" b="1" i="0" dirty="0">
                <a:solidFill>
                  <a:srgbClr val="3D3D4E"/>
                </a:solidFill>
                <a:effectLst/>
                <a:latin typeface="Century Gothic" panose="020B0502020202020204" pitchFamily="34" charset="0"/>
              </a:rPr>
              <a:t>C</a:t>
            </a:r>
            <a:r>
              <a:rPr lang="en-US" sz="1000" b="0" i="0" dirty="0">
                <a:solidFill>
                  <a:srgbClr val="3D3D4E"/>
                </a:solidFill>
                <a:effectLst/>
                <a:latin typeface="Century Gothic" panose="020B0502020202020204" pitchFamily="34" charset="0"/>
              </a:rPr>
              <a:t>. </a:t>
            </a:r>
          </a:p>
          <a:p>
            <a:endParaRPr lang="en-US" sz="1000" dirty="0">
              <a:solidFill>
                <a:srgbClr val="3D3D4E"/>
              </a:solidFill>
              <a:latin typeface="Century Gothic" panose="020B0502020202020204" pitchFamily="34" charset="0"/>
            </a:endParaRPr>
          </a:p>
          <a:p>
            <a:r>
              <a:rPr lang="en-US" sz="1000" b="0" i="0" dirty="0">
                <a:solidFill>
                  <a:srgbClr val="3D3D4E"/>
                </a:solidFill>
                <a:effectLst/>
                <a:latin typeface="Century Gothic" panose="020B0502020202020204" pitchFamily="34" charset="0"/>
              </a:rPr>
              <a:t>		</a:t>
            </a:r>
            <a:r>
              <a:rPr lang="en-US" sz="1000" b="1" i="0" dirty="0">
                <a:solidFill>
                  <a:srgbClr val="3D3D4E"/>
                </a:solidFill>
                <a:effectLst/>
                <a:latin typeface="Century Gothic" panose="020B0502020202020204" pitchFamily="34" charset="0"/>
              </a:rPr>
              <a:t>Right side is a picture of such a keypad</a:t>
            </a:r>
            <a:r>
              <a:rPr lang="en-US" sz="1000" b="0" i="0" dirty="0">
                <a:solidFill>
                  <a:srgbClr val="3D3D4E"/>
                </a:solidFill>
                <a:effectLst/>
                <a:latin typeface="Century Gothic" panose="020B0502020202020204" pitchFamily="34" charset="0"/>
              </a:rPr>
              <a:t>.</a:t>
            </a:r>
          </a:p>
          <a:p>
            <a:endParaRPr lang="en-US" sz="1000" dirty="0">
              <a:solidFill>
                <a:srgbClr val="3D3D4E"/>
              </a:solidFill>
              <a:latin typeface="Century Gothic" panose="020B0502020202020204" pitchFamily="34" charset="0"/>
            </a:endParaRPr>
          </a:p>
          <a:p>
            <a:r>
              <a:rPr lang="en-US" sz="1000" dirty="0">
                <a:solidFill>
                  <a:srgbClr val="3D3D4E"/>
                </a:solidFill>
                <a:latin typeface="Century Gothic" panose="020B0502020202020204" pitchFamily="34" charset="0"/>
              </a:rPr>
              <a:t>Given a keypad as shown in the diagram, and an n digit number, list all possible words by pressing these numbers.</a:t>
            </a:r>
          </a:p>
          <a:p>
            <a:endParaRPr lang="en-US" sz="1000" dirty="0">
              <a:solidFill>
                <a:srgbClr val="3D3D4E"/>
              </a:solidFill>
              <a:latin typeface="Century Gothic" panose="020B0502020202020204" pitchFamily="34" charset="0"/>
            </a:endParaRPr>
          </a:p>
          <a:p>
            <a:r>
              <a:rPr lang="en-US" sz="1000" dirty="0">
                <a:solidFill>
                  <a:srgbClr val="3D3D4E"/>
                </a:solidFill>
                <a:latin typeface="Century Gothic" panose="020B0502020202020204" pitchFamily="34" charset="0"/>
              </a:rPr>
              <a:t>For example, </a:t>
            </a:r>
          </a:p>
          <a:p>
            <a:r>
              <a:rPr lang="en-US" sz="1000" dirty="0">
                <a:solidFill>
                  <a:srgbClr val="3D3D4E"/>
                </a:solidFill>
                <a:latin typeface="Century Gothic" panose="020B0502020202020204" pitchFamily="34" charset="0"/>
              </a:rPr>
              <a:t>the value of n = 234. </a:t>
            </a:r>
          </a:p>
          <a:p>
            <a:r>
              <a:rPr lang="en-US" sz="1000" dirty="0">
                <a:solidFill>
                  <a:srgbClr val="3D3D4E"/>
                </a:solidFill>
                <a:latin typeface="Century Gothic" panose="020B0502020202020204" pitchFamily="34" charset="0"/>
              </a:rPr>
              <a:t>Then, we can generate the following words: total 27 words can be formed from this</a:t>
            </a:r>
          </a:p>
          <a:p>
            <a:endParaRPr lang="en-US" sz="1000" dirty="0">
              <a:solidFill>
                <a:srgbClr val="3D3D4E"/>
              </a:solidFill>
              <a:latin typeface="Century Gothic" panose="020B0502020202020204" pitchFamily="34" charset="0"/>
            </a:endParaRPr>
          </a:p>
          <a:p>
            <a:r>
              <a:rPr lang="en-US" sz="1000" dirty="0">
                <a:solidFill>
                  <a:srgbClr val="3D3D4E"/>
                </a:solidFill>
                <a:latin typeface="Century Gothic" panose="020B0502020202020204" pitchFamily="34" charset="0"/>
              </a:rPr>
              <a:t>adg adh adi aeg aeh aei afg afh afi bdg bdh bdi beg beh bei bfg bfh bfi cdg cdh cdi ceg ceh cei cfg cfh cfi</a:t>
            </a:r>
          </a:p>
          <a:p>
            <a:endParaRPr lang="en-US" sz="1000" dirty="0">
              <a:solidFill>
                <a:srgbClr val="3D3D4E"/>
              </a:solidFill>
              <a:latin typeface="Century Gothic" panose="020B0502020202020204" pitchFamily="34" charset="0"/>
            </a:endParaRPr>
          </a:p>
          <a:p>
            <a:r>
              <a:rPr lang="en-US" sz="1000" b="1" dirty="0">
                <a:solidFill>
                  <a:srgbClr val="3D3D4E"/>
                </a:solidFill>
                <a:latin typeface="Century Gothic" panose="020B0502020202020204" pitchFamily="34" charset="0"/>
              </a:rPr>
              <a:t>Solution ( Recursive Approach)</a:t>
            </a:r>
          </a:p>
          <a:p>
            <a:endParaRPr lang="en-US" sz="1000" b="0" i="0" dirty="0">
              <a:solidFill>
                <a:srgbClr val="3D3D4E"/>
              </a:solidFill>
              <a:effectLst/>
              <a:latin typeface="Century Gothic" panose="020B0502020202020204" pitchFamily="34" charset="0"/>
            </a:endParaRPr>
          </a:p>
          <a:p>
            <a:r>
              <a:rPr lang="en-US" sz="1000" b="0" i="0" dirty="0">
                <a:solidFill>
                  <a:srgbClr val="3D3D4E"/>
                </a:solidFill>
                <a:effectLst/>
                <a:latin typeface="Century Gothic" panose="020B0502020202020204" pitchFamily="34" charset="0"/>
              </a:rPr>
              <a:t>It can be observed that each digit can represent 3 to 4 different alphabets (apart from 0 and 1). </a:t>
            </a:r>
            <a:endParaRPr lang="en-US" sz="1000" b="1" dirty="0">
              <a:solidFill>
                <a:srgbClr val="3D3D4E"/>
              </a:solidFill>
              <a:latin typeface="Century Gothic" panose="020B0502020202020204" pitchFamily="34" charset="0"/>
            </a:endParaRPr>
          </a:p>
          <a:p>
            <a:r>
              <a:rPr lang="en-US" sz="1000" dirty="0">
                <a:solidFill>
                  <a:srgbClr val="3D3D4E"/>
                </a:solidFill>
                <a:latin typeface="Century Gothic" panose="020B0502020202020204" pitchFamily="34" charset="0"/>
              </a:rPr>
              <a:t>The Idea is to form a recursive function. Map the number with its string of probable alphabets, i.e., 2 with ABC, 3 with DEF,  etc. The recursive function will try all the alphabets mapped to the current digit in alphabetic order and again call the recursive function for the next digit and print the current output string.</a:t>
            </a: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US" sz="1000" dirty="0">
              <a:solidFill>
                <a:srgbClr val="3D3D4E"/>
              </a:solidFill>
              <a:latin typeface="Century Gothic" panose="020B0502020202020204" pitchFamily="34" charset="0"/>
            </a:endParaRPr>
          </a:p>
          <a:p>
            <a:endParaRPr lang="en-IN" dirty="0"/>
          </a:p>
          <a:p>
            <a:endParaRPr lang="en-IN" dirty="0"/>
          </a:p>
        </p:txBody>
      </p:sp>
      <p:cxnSp>
        <p:nvCxnSpPr>
          <p:cNvPr id="21" name="Straight Arrow Connector 20">
            <a:extLst>
              <a:ext uri="{FF2B5EF4-FFF2-40B4-BE49-F238E27FC236}">
                <a16:creationId xmlns:a16="http://schemas.microsoft.com/office/drawing/2014/main" id="{C924DA27-3BAF-4215-B868-BD15B7A67EB7}"/>
              </a:ext>
            </a:extLst>
          </p:cNvPr>
          <p:cNvCxnSpPr>
            <a:cxnSpLocks/>
          </p:cNvCxnSpPr>
          <p:nvPr/>
        </p:nvCxnSpPr>
        <p:spPr>
          <a:xfrm>
            <a:off x="4674550" y="1854437"/>
            <a:ext cx="3819970" cy="12690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506123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18852</TotalTime>
  <Words>1360</Words>
  <Application>Microsoft Office PowerPoint</Application>
  <PresentationFormat>Widescreen</PresentationFormat>
  <Paragraphs>241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Century Gothic</vt:lpstr>
      <vt:lpstr>Droid Serif</vt:lpstr>
      <vt:lpstr>Nunito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Abinash Mishra</dc:creator>
  <cp:lastModifiedBy>Abinash Mishra</cp:lastModifiedBy>
  <cp:revision>914</cp:revision>
  <dcterms:created xsi:type="dcterms:W3CDTF">2021-12-25T05:24:32Z</dcterms:created>
  <dcterms:modified xsi:type="dcterms:W3CDTF">2022-02-03T00:10:54Z</dcterms:modified>
</cp:coreProperties>
</file>