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BCF7014-AC49-4B94-9F77-B6EBEF64067C}">
          <p14:sldIdLst>
            <p14:sldId id="257"/>
            <p14:sldId id="258"/>
            <p14:sldId id="259"/>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734" autoAdjust="0"/>
    <p:restoredTop sz="94660"/>
  </p:normalViewPr>
  <p:slideViewPr>
    <p:cSldViewPr snapToGrid="0">
      <p:cViewPr varScale="1">
        <p:scale>
          <a:sx n="112" d="100"/>
          <a:sy n="112" d="100"/>
        </p:scale>
        <p:origin x="102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9F25E-BE93-4F49-ABC1-BA5FEA7908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C3FE46C-0356-4946-B7E6-DF3FF422E2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EEE7A0-0EC9-492F-8178-CA2701155422}"/>
              </a:ext>
            </a:extLst>
          </p:cNvPr>
          <p:cNvSpPr>
            <a:spLocks noGrp="1"/>
          </p:cNvSpPr>
          <p:nvPr>
            <p:ph type="dt" sz="half" idx="10"/>
          </p:nvPr>
        </p:nvSpPr>
        <p:spPr/>
        <p:txBody>
          <a:bodyPr/>
          <a:lstStyle/>
          <a:p>
            <a:fld id="{BDC0887E-30F6-48B0-B326-7E062E530290}" type="datetimeFigureOut">
              <a:rPr lang="en-IN" smtClean="0"/>
              <a:t>02-02-2022</a:t>
            </a:fld>
            <a:endParaRPr lang="en-IN"/>
          </a:p>
        </p:txBody>
      </p:sp>
      <p:sp>
        <p:nvSpPr>
          <p:cNvPr id="5" name="Footer Placeholder 4">
            <a:extLst>
              <a:ext uri="{FF2B5EF4-FFF2-40B4-BE49-F238E27FC236}">
                <a16:creationId xmlns:a16="http://schemas.microsoft.com/office/drawing/2014/main" id="{041CD9E5-A14F-4EF3-8A46-8CD513292D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369EB8-2D6E-4022-890E-46B2373DB634}"/>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008341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52A48-653A-43F4-9247-9ED24C4EB33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93857B-AC12-4936-9FEA-51FE8A2083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23B34B-D62B-4D1F-A54D-7FB0B29E5AD2}"/>
              </a:ext>
            </a:extLst>
          </p:cNvPr>
          <p:cNvSpPr>
            <a:spLocks noGrp="1"/>
          </p:cNvSpPr>
          <p:nvPr>
            <p:ph type="dt" sz="half" idx="10"/>
          </p:nvPr>
        </p:nvSpPr>
        <p:spPr/>
        <p:txBody>
          <a:bodyPr/>
          <a:lstStyle/>
          <a:p>
            <a:fld id="{BDC0887E-30F6-48B0-B326-7E062E530290}" type="datetimeFigureOut">
              <a:rPr lang="en-IN" smtClean="0"/>
              <a:t>02-02-2022</a:t>
            </a:fld>
            <a:endParaRPr lang="en-IN"/>
          </a:p>
        </p:txBody>
      </p:sp>
      <p:sp>
        <p:nvSpPr>
          <p:cNvPr id="5" name="Footer Placeholder 4">
            <a:extLst>
              <a:ext uri="{FF2B5EF4-FFF2-40B4-BE49-F238E27FC236}">
                <a16:creationId xmlns:a16="http://schemas.microsoft.com/office/drawing/2014/main" id="{878F2D6C-FBA0-44C6-9A16-E4EBA3ECD7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DC4094-1194-498B-995E-92D3FD0F2B47}"/>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020210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060066-82A5-413B-AA8F-E67EB00A843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B2E3CDC-2C7F-40BD-BB03-96C60C4D2A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3B9444-5F31-4954-AC5A-A32AF3FC0424}"/>
              </a:ext>
            </a:extLst>
          </p:cNvPr>
          <p:cNvSpPr>
            <a:spLocks noGrp="1"/>
          </p:cNvSpPr>
          <p:nvPr>
            <p:ph type="dt" sz="half" idx="10"/>
          </p:nvPr>
        </p:nvSpPr>
        <p:spPr/>
        <p:txBody>
          <a:bodyPr/>
          <a:lstStyle/>
          <a:p>
            <a:fld id="{BDC0887E-30F6-48B0-B326-7E062E530290}" type="datetimeFigureOut">
              <a:rPr lang="en-IN" smtClean="0"/>
              <a:t>02-02-2022</a:t>
            </a:fld>
            <a:endParaRPr lang="en-IN"/>
          </a:p>
        </p:txBody>
      </p:sp>
      <p:sp>
        <p:nvSpPr>
          <p:cNvPr id="5" name="Footer Placeholder 4">
            <a:extLst>
              <a:ext uri="{FF2B5EF4-FFF2-40B4-BE49-F238E27FC236}">
                <a16:creationId xmlns:a16="http://schemas.microsoft.com/office/drawing/2014/main" id="{7D2999F0-80E3-4D1F-91F7-1A2592A8BB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78C839-1027-47CD-BB42-BED0F8847488}"/>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2997068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96376-9354-4473-A38C-5CC4476483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7CD8736-3D13-479D-9564-9857F1D1CA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CC7203-3A91-43B5-84BA-7F35981A5F06}"/>
              </a:ext>
            </a:extLst>
          </p:cNvPr>
          <p:cNvSpPr>
            <a:spLocks noGrp="1"/>
          </p:cNvSpPr>
          <p:nvPr>
            <p:ph type="dt" sz="half" idx="10"/>
          </p:nvPr>
        </p:nvSpPr>
        <p:spPr/>
        <p:txBody>
          <a:bodyPr/>
          <a:lstStyle/>
          <a:p>
            <a:fld id="{BDC0887E-30F6-48B0-B326-7E062E530290}" type="datetimeFigureOut">
              <a:rPr lang="en-IN" smtClean="0"/>
              <a:t>02-02-2022</a:t>
            </a:fld>
            <a:endParaRPr lang="en-IN"/>
          </a:p>
        </p:txBody>
      </p:sp>
      <p:sp>
        <p:nvSpPr>
          <p:cNvPr id="5" name="Footer Placeholder 4">
            <a:extLst>
              <a:ext uri="{FF2B5EF4-FFF2-40B4-BE49-F238E27FC236}">
                <a16:creationId xmlns:a16="http://schemas.microsoft.com/office/drawing/2014/main" id="{B305F0C6-E96F-4A81-A5D7-F95A9006ED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6EE7B1-02BF-4AC1-B28C-12A304670683}"/>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834457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02A2B-404E-4FA5-A0D2-DCB3EE401B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C044E22-0B61-44E6-9262-6A21F43B33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B50759-5704-4AEC-82A0-055C751FBB0B}"/>
              </a:ext>
            </a:extLst>
          </p:cNvPr>
          <p:cNvSpPr>
            <a:spLocks noGrp="1"/>
          </p:cNvSpPr>
          <p:nvPr>
            <p:ph type="dt" sz="half" idx="10"/>
          </p:nvPr>
        </p:nvSpPr>
        <p:spPr/>
        <p:txBody>
          <a:bodyPr/>
          <a:lstStyle/>
          <a:p>
            <a:fld id="{BDC0887E-30F6-48B0-B326-7E062E530290}" type="datetimeFigureOut">
              <a:rPr lang="en-IN" smtClean="0"/>
              <a:t>02-02-2022</a:t>
            </a:fld>
            <a:endParaRPr lang="en-IN"/>
          </a:p>
        </p:txBody>
      </p:sp>
      <p:sp>
        <p:nvSpPr>
          <p:cNvPr id="5" name="Footer Placeholder 4">
            <a:extLst>
              <a:ext uri="{FF2B5EF4-FFF2-40B4-BE49-F238E27FC236}">
                <a16:creationId xmlns:a16="http://schemas.microsoft.com/office/drawing/2014/main" id="{EAE53512-230A-4B89-808B-64465624F6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000AD5-965D-48E2-AD66-D27858563ADC}"/>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246128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9BDEE-71C0-462B-94CE-3347FCCFF5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4988A8B-8821-4231-AD6B-7E764D494A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DAA73EA-5520-436E-A22F-15BDE8C3FE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68F76EB-0CDF-414B-A674-DDC6C3FDD8D8}"/>
              </a:ext>
            </a:extLst>
          </p:cNvPr>
          <p:cNvSpPr>
            <a:spLocks noGrp="1"/>
          </p:cNvSpPr>
          <p:nvPr>
            <p:ph type="dt" sz="half" idx="10"/>
          </p:nvPr>
        </p:nvSpPr>
        <p:spPr/>
        <p:txBody>
          <a:bodyPr/>
          <a:lstStyle/>
          <a:p>
            <a:fld id="{BDC0887E-30F6-48B0-B326-7E062E530290}" type="datetimeFigureOut">
              <a:rPr lang="en-IN" smtClean="0"/>
              <a:t>02-02-2022</a:t>
            </a:fld>
            <a:endParaRPr lang="en-IN"/>
          </a:p>
        </p:txBody>
      </p:sp>
      <p:sp>
        <p:nvSpPr>
          <p:cNvPr id="6" name="Footer Placeholder 5">
            <a:extLst>
              <a:ext uri="{FF2B5EF4-FFF2-40B4-BE49-F238E27FC236}">
                <a16:creationId xmlns:a16="http://schemas.microsoft.com/office/drawing/2014/main" id="{CEB1B4B8-1288-49B1-97C3-DBC67A14DF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228BF3-ABEC-4070-B528-7BBA0C0B1817}"/>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766927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E1656-0A09-4F5E-AD10-EE6B65AC47F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614314F-3F6E-4D65-A5B1-AAC2EBBABA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7DBAC4-A265-4C92-9B06-56863FF08E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6625574-10B7-4E8F-BEBD-182CEC9EA5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A48981-D6C5-433F-9BD7-A15F746BE0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7B914E2-E732-45D8-8D66-FF33B4368EB7}"/>
              </a:ext>
            </a:extLst>
          </p:cNvPr>
          <p:cNvSpPr>
            <a:spLocks noGrp="1"/>
          </p:cNvSpPr>
          <p:nvPr>
            <p:ph type="dt" sz="half" idx="10"/>
          </p:nvPr>
        </p:nvSpPr>
        <p:spPr/>
        <p:txBody>
          <a:bodyPr/>
          <a:lstStyle/>
          <a:p>
            <a:fld id="{BDC0887E-30F6-48B0-B326-7E062E530290}" type="datetimeFigureOut">
              <a:rPr lang="en-IN" smtClean="0"/>
              <a:t>02-02-2022</a:t>
            </a:fld>
            <a:endParaRPr lang="en-IN"/>
          </a:p>
        </p:txBody>
      </p:sp>
      <p:sp>
        <p:nvSpPr>
          <p:cNvPr id="8" name="Footer Placeholder 7">
            <a:extLst>
              <a:ext uri="{FF2B5EF4-FFF2-40B4-BE49-F238E27FC236}">
                <a16:creationId xmlns:a16="http://schemas.microsoft.com/office/drawing/2014/main" id="{A49E4B59-1728-40A7-A2EE-BC64FF235FC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97830E2-B752-489A-8EAA-CF01F9477B57}"/>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907412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8315E-B1C2-4751-B694-217EA2A476A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E43B1-510D-4F40-BF1E-8A27C40E5294}"/>
              </a:ext>
            </a:extLst>
          </p:cNvPr>
          <p:cNvSpPr>
            <a:spLocks noGrp="1"/>
          </p:cNvSpPr>
          <p:nvPr>
            <p:ph type="dt" sz="half" idx="10"/>
          </p:nvPr>
        </p:nvSpPr>
        <p:spPr/>
        <p:txBody>
          <a:bodyPr/>
          <a:lstStyle/>
          <a:p>
            <a:fld id="{BDC0887E-30F6-48B0-B326-7E062E530290}" type="datetimeFigureOut">
              <a:rPr lang="en-IN" smtClean="0"/>
              <a:t>02-02-2022</a:t>
            </a:fld>
            <a:endParaRPr lang="en-IN"/>
          </a:p>
        </p:txBody>
      </p:sp>
      <p:sp>
        <p:nvSpPr>
          <p:cNvPr id="4" name="Footer Placeholder 3">
            <a:extLst>
              <a:ext uri="{FF2B5EF4-FFF2-40B4-BE49-F238E27FC236}">
                <a16:creationId xmlns:a16="http://schemas.microsoft.com/office/drawing/2014/main" id="{6A8B6E2F-B590-468D-A149-A367FB2A2FF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B5DEF35-F4B5-45CD-B640-1488F145E66C}"/>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274345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A4DEEC-6FFD-4FB1-862C-7ADCA146BA00}"/>
              </a:ext>
            </a:extLst>
          </p:cNvPr>
          <p:cNvSpPr>
            <a:spLocks noGrp="1"/>
          </p:cNvSpPr>
          <p:nvPr>
            <p:ph type="dt" sz="half" idx="10"/>
          </p:nvPr>
        </p:nvSpPr>
        <p:spPr/>
        <p:txBody>
          <a:bodyPr/>
          <a:lstStyle/>
          <a:p>
            <a:fld id="{BDC0887E-30F6-48B0-B326-7E062E530290}" type="datetimeFigureOut">
              <a:rPr lang="en-IN" smtClean="0"/>
              <a:t>02-02-2022</a:t>
            </a:fld>
            <a:endParaRPr lang="en-IN"/>
          </a:p>
        </p:txBody>
      </p:sp>
      <p:sp>
        <p:nvSpPr>
          <p:cNvPr id="3" name="Footer Placeholder 2">
            <a:extLst>
              <a:ext uri="{FF2B5EF4-FFF2-40B4-BE49-F238E27FC236}">
                <a16:creationId xmlns:a16="http://schemas.microsoft.com/office/drawing/2014/main" id="{5BABF407-582C-423D-90C4-E50A9D4B3F1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08CAE73-C0A3-4BBD-9835-BA53950F8921}"/>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965619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0121E-EBA5-418C-9836-12A0E768B1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02B21EA-F1A9-4D40-B151-8971661521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439DB2-AEAC-4A37-9B02-E6C2365200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663B9F-C875-4CAB-841E-742A2161967B}"/>
              </a:ext>
            </a:extLst>
          </p:cNvPr>
          <p:cNvSpPr>
            <a:spLocks noGrp="1"/>
          </p:cNvSpPr>
          <p:nvPr>
            <p:ph type="dt" sz="half" idx="10"/>
          </p:nvPr>
        </p:nvSpPr>
        <p:spPr/>
        <p:txBody>
          <a:bodyPr/>
          <a:lstStyle/>
          <a:p>
            <a:fld id="{BDC0887E-30F6-48B0-B326-7E062E530290}" type="datetimeFigureOut">
              <a:rPr lang="en-IN" smtClean="0"/>
              <a:t>02-02-2022</a:t>
            </a:fld>
            <a:endParaRPr lang="en-IN"/>
          </a:p>
        </p:txBody>
      </p:sp>
      <p:sp>
        <p:nvSpPr>
          <p:cNvPr id="6" name="Footer Placeholder 5">
            <a:extLst>
              <a:ext uri="{FF2B5EF4-FFF2-40B4-BE49-F238E27FC236}">
                <a16:creationId xmlns:a16="http://schemas.microsoft.com/office/drawing/2014/main" id="{D9055E10-8DB0-4359-98ED-DBC9034F1B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6A3D0D-9A4E-43F2-87F5-62BC2EA08013}"/>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1852931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F55F4-A92B-4553-A167-D2E6120477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0F17C44-08C7-4C68-AFAE-35C90592B2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49BE0AC-2D15-4C98-B4FC-19588CA855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68E49B-AE1F-4DF3-85F1-FDB9D0C6A87A}"/>
              </a:ext>
            </a:extLst>
          </p:cNvPr>
          <p:cNvSpPr>
            <a:spLocks noGrp="1"/>
          </p:cNvSpPr>
          <p:nvPr>
            <p:ph type="dt" sz="half" idx="10"/>
          </p:nvPr>
        </p:nvSpPr>
        <p:spPr/>
        <p:txBody>
          <a:bodyPr/>
          <a:lstStyle/>
          <a:p>
            <a:fld id="{BDC0887E-30F6-48B0-B326-7E062E530290}" type="datetimeFigureOut">
              <a:rPr lang="en-IN" smtClean="0"/>
              <a:t>02-02-2022</a:t>
            </a:fld>
            <a:endParaRPr lang="en-IN"/>
          </a:p>
        </p:txBody>
      </p:sp>
      <p:sp>
        <p:nvSpPr>
          <p:cNvPr id="6" name="Footer Placeholder 5">
            <a:extLst>
              <a:ext uri="{FF2B5EF4-FFF2-40B4-BE49-F238E27FC236}">
                <a16:creationId xmlns:a16="http://schemas.microsoft.com/office/drawing/2014/main" id="{D8192A84-E3AE-4D7E-B1B3-C65B4FBADA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992EDF-0331-4336-A30B-A6616FAD6C82}"/>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2954770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0C1850-AC6B-4911-A93B-CDD6B19CEA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9BB9D4-BD2A-411B-8A59-1F277A9F00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5B34E5-7AAC-41C3-9057-E589F76F5B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C0887E-30F6-48B0-B326-7E062E530290}" type="datetimeFigureOut">
              <a:rPr lang="en-IN" smtClean="0"/>
              <a:t>02-02-2022</a:t>
            </a:fld>
            <a:endParaRPr lang="en-IN"/>
          </a:p>
        </p:txBody>
      </p:sp>
      <p:sp>
        <p:nvSpPr>
          <p:cNvPr id="5" name="Footer Placeholder 4">
            <a:extLst>
              <a:ext uri="{FF2B5EF4-FFF2-40B4-BE49-F238E27FC236}">
                <a16:creationId xmlns:a16="http://schemas.microsoft.com/office/drawing/2014/main" id="{720A8C1A-F9DD-4251-80F2-A0FF2441CE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DB8B07C-0C91-4A22-8B8B-E489E564AA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417A0A-F200-42E2-BF1C-95E5F68E2863}" type="slidenum">
              <a:rPr lang="en-IN" smtClean="0"/>
              <a:t>‹#›</a:t>
            </a:fld>
            <a:endParaRPr lang="en-IN"/>
          </a:p>
        </p:txBody>
      </p:sp>
    </p:spTree>
    <p:extLst>
      <p:ext uri="{BB962C8B-B14F-4D97-AF65-F5344CB8AC3E}">
        <p14:creationId xmlns:p14="http://schemas.microsoft.com/office/powerpoint/2010/main" val="667576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hyperlink" Target="https://github.com/abmishra1234/4AM_Club_Coding/tree/main/RecursionAndBacktracking" TargetMode="External"/><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Recursion &amp; Backtracking - Introduction</a:t>
            </a:r>
          </a:p>
          <a:p>
            <a:pPr algn="ctr"/>
            <a:endParaRPr lang="en-IN" dirty="0"/>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447675" y="865841"/>
            <a:ext cx="10906125" cy="51263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000" b="1" dirty="0">
                <a:solidFill>
                  <a:srgbClr val="3D3D4E"/>
                </a:solidFill>
                <a:highlight>
                  <a:srgbClr val="FFFF00"/>
                </a:highlight>
                <a:latin typeface="Century Gothic" panose="020B0502020202020204" pitchFamily="34" charset="0"/>
              </a:rPr>
              <a:t>Recursion:</a:t>
            </a:r>
          </a:p>
          <a:p>
            <a:pPr marL="0" indent="0">
              <a:buNone/>
            </a:pPr>
            <a:r>
              <a:rPr lang="en-US" sz="1000" b="1" i="0" dirty="0">
                <a:effectLst/>
                <a:latin typeface="Century Gothic" panose="020B0502020202020204" pitchFamily="34" charset="0"/>
              </a:rPr>
              <a:t>Rules for the recursive call</a:t>
            </a:r>
          </a:p>
          <a:p>
            <a:pPr marL="0" indent="0" algn="l">
              <a:buNone/>
            </a:pPr>
            <a:r>
              <a:rPr lang="en-US" sz="1000" b="0" i="0" dirty="0">
                <a:solidFill>
                  <a:srgbClr val="3D3D4E"/>
                </a:solidFill>
                <a:effectLst/>
                <a:latin typeface="Century Gothic" panose="020B0502020202020204" pitchFamily="34" charset="0"/>
              </a:rPr>
              <a:t>we need to make sure the following points:</a:t>
            </a:r>
          </a:p>
          <a:p>
            <a:pPr algn="l">
              <a:spcBef>
                <a:spcPts val="600"/>
              </a:spcBef>
              <a:buFont typeface="Wingdings" panose="05000000000000000000" pitchFamily="2" charset="2"/>
              <a:buChar char="ü"/>
            </a:pPr>
            <a:r>
              <a:rPr lang="en-US" sz="1000" b="0" i="0" dirty="0">
                <a:solidFill>
                  <a:srgbClr val="3D3D4E"/>
                </a:solidFill>
                <a:effectLst/>
                <a:latin typeface="Century Gothic" panose="020B0502020202020204" pitchFamily="34" charset="0"/>
              </a:rPr>
              <a:t>the problem can be </a:t>
            </a:r>
            <a:r>
              <a:rPr lang="en-US" sz="1000" b="0" i="0" dirty="0">
                <a:solidFill>
                  <a:srgbClr val="3D3D4E"/>
                </a:solidFill>
                <a:effectLst/>
                <a:highlight>
                  <a:srgbClr val="FFFF00"/>
                </a:highlight>
                <a:latin typeface="Century Gothic" panose="020B0502020202020204" pitchFamily="34" charset="0"/>
              </a:rPr>
              <a:t>broken down into smaller problems of the same type</a:t>
            </a:r>
            <a:r>
              <a:rPr lang="en-US" sz="1000" b="0" i="0" dirty="0">
                <a:solidFill>
                  <a:srgbClr val="3D3D4E"/>
                </a:solidFill>
                <a:effectLst/>
                <a:latin typeface="Century Gothic" panose="020B0502020202020204" pitchFamily="34" charset="0"/>
              </a:rPr>
              <a:t>,</a:t>
            </a:r>
          </a:p>
          <a:p>
            <a:pPr algn="l">
              <a:spcBef>
                <a:spcPts val="600"/>
              </a:spcBef>
              <a:buFont typeface="Wingdings" panose="05000000000000000000" pitchFamily="2" charset="2"/>
              <a:buChar char="ü"/>
            </a:pPr>
            <a:r>
              <a:rPr lang="en-US" sz="1000" b="0" i="0" dirty="0">
                <a:solidFill>
                  <a:srgbClr val="3D3D4E"/>
                </a:solidFill>
                <a:effectLst/>
                <a:latin typeface="Century Gothic" panose="020B0502020202020204" pitchFamily="34" charset="0"/>
              </a:rPr>
              <a:t>the </a:t>
            </a:r>
            <a:r>
              <a:rPr lang="en-US" sz="1000" b="0" i="0" dirty="0">
                <a:solidFill>
                  <a:srgbClr val="3D3D4E"/>
                </a:solidFill>
                <a:effectLst/>
                <a:highlight>
                  <a:srgbClr val="FFFF00"/>
                </a:highlight>
                <a:latin typeface="Century Gothic" panose="020B0502020202020204" pitchFamily="34" charset="0"/>
              </a:rPr>
              <a:t>problem has some base case</a:t>
            </a:r>
            <a:r>
              <a:rPr lang="en-US" sz="1000" b="0" i="0" dirty="0">
                <a:solidFill>
                  <a:srgbClr val="3D3D4E"/>
                </a:solidFill>
                <a:effectLst/>
                <a:latin typeface="Century Gothic" panose="020B0502020202020204" pitchFamily="34" charset="0"/>
              </a:rPr>
              <a:t>(s),</a:t>
            </a:r>
          </a:p>
          <a:p>
            <a:pPr algn="l">
              <a:spcBef>
                <a:spcPts val="600"/>
              </a:spcBef>
              <a:buFont typeface="Wingdings" panose="05000000000000000000" pitchFamily="2" charset="2"/>
              <a:buChar char="ü"/>
            </a:pPr>
            <a:r>
              <a:rPr lang="en-US" sz="1000" b="0" i="0" dirty="0">
                <a:solidFill>
                  <a:srgbClr val="3D3D4E"/>
                </a:solidFill>
                <a:effectLst/>
                <a:latin typeface="Century Gothic" panose="020B0502020202020204" pitchFamily="34" charset="0"/>
              </a:rPr>
              <a:t>the </a:t>
            </a:r>
            <a:r>
              <a:rPr lang="en-US" sz="1000" b="0" i="0" dirty="0">
                <a:solidFill>
                  <a:srgbClr val="3D3D4E"/>
                </a:solidFill>
                <a:effectLst/>
                <a:highlight>
                  <a:srgbClr val="FFFF00"/>
                </a:highlight>
                <a:latin typeface="Century Gothic" panose="020B0502020202020204" pitchFamily="34" charset="0"/>
              </a:rPr>
              <a:t>base case is reached before the stack size limit exceeds</a:t>
            </a:r>
            <a:r>
              <a:rPr lang="en-US" sz="1000" b="0" i="0" dirty="0">
                <a:solidFill>
                  <a:srgbClr val="3D3D4E"/>
                </a:solidFill>
                <a:effectLst/>
                <a:latin typeface="Century Gothic" panose="020B0502020202020204" pitchFamily="34" charset="0"/>
              </a:rPr>
              <a:t>.</a:t>
            </a:r>
          </a:p>
          <a:p>
            <a:pPr marL="0" indent="0">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buNone/>
            </a:pPr>
            <a:r>
              <a:rPr lang="en-IN" sz="1000" b="1" dirty="0">
                <a:solidFill>
                  <a:srgbClr val="3D3D4E"/>
                </a:solidFill>
                <a:highlight>
                  <a:srgbClr val="FFFF00"/>
                </a:highlight>
                <a:latin typeface="Century Gothic" panose="020B0502020202020204" pitchFamily="34" charset="0"/>
              </a:rPr>
              <a:t>Backtracking</a:t>
            </a:r>
          </a:p>
          <a:p>
            <a:pPr marL="0" indent="0">
              <a:spcBef>
                <a:spcPts val="0"/>
              </a:spcBef>
              <a:buFont typeface="Arial" panose="020B0604020202020204" pitchFamily="34" charset="0"/>
              <a:buNone/>
            </a:pPr>
            <a:r>
              <a:rPr lang="en-US" sz="1000" b="0" i="0" dirty="0">
                <a:solidFill>
                  <a:srgbClr val="3D3D4E"/>
                </a:solidFill>
                <a:effectLst/>
                <a:latin typeface="Century Gothic" panose="020B0502020202020204" pitchFamily="34" charset="0"/>
              </a:rPr>
              <a:t>Backtracking is an algorithmic paradigm that tries different solutions until a solution is found that works.</a:t>
            </a:r>
          </a:p>
          <a:p>
            <a:pPr marL="0" indent="0">
              <a:spcBef>
                <a:spcPts val="0"/>
              </a:spcBef>
              <a:buFont typeface="Arial" panose="020B0604020202020204" pitchFamily="34" charset="0"/>
              <a:buNone/>
            </a:pPr>
            <a:r>
              <a:rPr lang="en-US" sz="1000" b="0" i="0" dirty="0">
                <a:solidFill>
                  <a:srgbClr val="3D3D4E"/>
                </a:solidFill>
                <a:effectLst/>
                <a:latin typeface="Century Gothic" panose="020B0502020202020204" pitchFamily="34" charset="0"/>
              </a:rPr>
              <a:t>Problems that are typically solved using the Backtracking technique can only be solved by trying every possible configuration and each configuration is tried only once. </a:t>
            </a: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b="0" i="0" dirty="0">
                <a:solidFill>
                  <a:srgbClr val="3D3D4E"/>
                </a:solidFill>
                <a:effectLst/>
                <a:highlight>
                  <a:srgbClr val="FFFF00"/>
                </a:highlight>
                <a:latin typeface="Century Gothic" panose="020B0502020202020204" pitchFamily="34" charset="0"/>
              </a:rPr>
              <a:t>We can solve this by using Recursion</a:t>
            </a:r>
            <a:r>
              <a:rPr lang="en-US" sz="1000" b="0" i="0" dirty="0">
                <a:solidFill>
                  <a:srgbClr val="3D3D4E"/>
                </a:solidFill>
                <a:effectLst/>
                <a:latin typeface="Century Gothic" panose="020B0502020202020204" pitchFamily="34" charset="0"/>
              </a:rPr>
              <a:t>.</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US" sz="1000" b="0" i="0" dirty="0">
              <a:solidFill>
                <a:srgbClr val="3D3D4E"/>
              </a:solidFill>
              <a:effectLst/>
              <a:latin typeface="Century Gothic" panose="020B0502020202020204" pitchFamily="34" charset="0"/>
            </a:endParaRP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buFont typeface="Arial" panose="020B0604020202020204" pitchFamily="34" charset="0"/>
              <a:buNone/>
            </a:pPr>
            <a:endParaRPr lang="en-US" sz="1000" dirty="0">
              <a:solidFill>
                <a:srgbClr val="3D3D4E"/>
              </a:solidFill>
              <a:latin typeface="Century Gothic" panose="020B0502020202020204" pitchFamily="34" charset="0"/>
            </a:endParaRPr>
          </a:p>
        </p:txBody>
      </p:sp>
      <p:sp>
        <p:nvSpPr>
          <p:cNvPr id="2" name="Rectangle 1">
            <a:extLst>
              <a:ext uri="{FF2B5EF4-FFF2-40B4-BE49-F238E27FC236}">
                <a16:creationId xmlns:a16="http://schemas.microsoft.com/office/drawing/2014/main" id="{92FC7832-74DA-4590-8BF7-CB38914B9190}"/>
              </a:ext>
            </a:extLst>
          </p:cNvPr>
          <p:cNvSpPr/>
          <p:nvPr/>
        </p:nvSpPr>
        <p:spPr>
          <a:xfrm>
            <a:off x="101600" y="749826"/>
            <a:ext cx="11977511" cy="566226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Tree>
    <p:extLst>
      <p:ext uri="{BB962C8B-B14F-4D97-AF65-F5344CB8AC3E}">
        <p14:creationId xmlns:p14="http://schemas.microsoft.com/office/powerpoint/2010/main" val="2199079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8DEEC3D-ACB7-43B3-AE5B-6E01AFEB18FA}"/>
              </a:ext>
            </a:extLst>
          </p:cNvPr>
          <p:cNvSpPr/>
          <p:nvPr/>
        </p:nvSpPr>
        <p:spPr>
          <a:xfrm>
            <a:off x="3311811" y="954927"/>
            <a:ext cx="2183352" cy="1190069"/>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dirty="0">
                <a:latin typeface="Nunito Sans" pitchFamily="2" charset="0"/>
              </a:rPr>
              <a:t>Problem – Tower of Hanoi</a:t>
            </a:r>
            <a:endParaRPr lang="en-IN" b="1" i="0" dirty="0">
              <a:effectLst/>
              <a:latin typeface="Nunito Sans" pitchFamily="2" charset="0"/>
            </a:endParaRPr>
          </a:p>
          <a:p>
            <a:pPr algn="ctr"/>
            <a:endParaRPr lang="en-IN" dirty="0"/>
          </a:p>
        </p:txBody>
      </p:sp>
      <p:sp>
        <p:nvSpPr>
          <p:cNvPr id="2" name="Rectangle 1">
            <a:extLst>
              <a:ext uri="{FF2B5EF4-FFF2-40B4-BE49-F238E27FC236}">
                <a16:creationId xmlns:a16="http://schemas.microsoft.com/office/drawing/2014/main" id="{92FC7832-74DA-4590-8BF7-CB38914B9190}"/>
              </a:ext>
            </a:extLst>
          </p:cNvPr>
          <p:cNvSpPr/>
          <p:nvPr/>
        </p:nvSpPr>
        <p:spPr>
          <a:xfrm>
            <a:off x="101600" y="749826"/>
            <a:ext cx="11977511" cy="566226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pic>
        <p:nvPicPr>
          <p:cNvPr id="4" name="Picture 3">
            <a:extLst>
              <a:ext uri="{FF2B5EF4-FFF2-40B4-BE49-F238E27FC236}">
                <a16:creationId xmlns:a16="http://schemas.microsoft.com/office/drawing/2014/main" id="{C6D8F13B-8364-4853-ADC9-CA4BBF645862}"/>
              </a:ext>
            </a:extLst>
          </p:cNvPr>
          <p:cNvPicPr>
            <a:picLocks noChangeAspect="1"/>
          </p:cNvPicPr>
          <p:nvPr/>
        </p:nvPicPr>
        <p:blipFill>
          <a:blip r:embed="rId2"/>
          <a:stretch>
            <a:fillRect/>
          </a:stretch>
        </p:blipFill>
        <p:spPr>
          <a:xfrm>
            <a:off x="504209" y="954928"/>
            <a:ext cx="2481420" cy="1190069"/>
          </a:xfrm>
          <a:prstGeom prst="rect">
            <a:avLst/>
          </a:prstGeom>
        </p:spPr>
      </p:pic>
      <p:sp>
        <p:nvSpPr>
          <p:cNvPr id="5" name="Rectangle 4">
            <a:extLst>
              <a:ext uri="{FF2B5EF4-FFF2-40B4-BE49-F238E27FC236}">
                <a16:creationId xmlns:a16="http://schemas.microsoft.com/office/drawing/2014/main" id="{B5246E87-67E8-4BA5-816C-9E122F0AE007}"/>
              </a:ext>
            </a:extLst>
          </p:cNvPr>
          <p:cNvSpPr/>
          <p:nvPr/>
        </p:nvSpPr>
        <p:spPr>
          <a:xfrm>
            <a:off x="700762" y="954928"/>
            <a:ext cx="2204815" cy="1190069"/>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7" name="Oval 6">
            <a:extLst>
              <a:ext uri="{FF2B5EF4-FFF2-40B4-BE49-F238E27FC236}">
                <a16:creationId xmlns:a16="http://schemas.microsoft.com/office/drawing/2014/main" id="{491853FB-4298-46EC-9117-7AF5B44B5EC7}"/>
              </a:ext>
            </a:extLst>
          </p:cNvPr>
          <p:cNvSpPr/>
          <p:nvPr/>
        </p:nvSpPr>
        <p:spPr>
          <a:xfrm>
            <a:off x="581121" y="954928"/>
            <a:ext cx="247828" cy="26712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dirty="0"/>
              <a:t>1</a:t>
            </a:r>
          </a:p>
        </p:txBody>
      </p:sp>
      <p:pic>
        <p:nvPicPr>
          <p:cNvPr id="10" name="Picture 9">
            <a:extLst>
              <a:ext uri="{FF2B5EF4-FFF2-40B4-BE49-F238E27FC236}">
                <a16:creationId xmlns:a16="http://schemas.microsoft.com/office/drawing/2014/main" id="{B7692390-99BD-43C9-A5A5-2E22BA110D4A}"/>
              </a:ext>
            </a:extLst>
          </p:cNvPr>
          <p:cNvPicPr>
            <a:picLocks noChangeAspect="1"/>
          </p:cNvPicPr>
          <p:nvPr/>
        </p:nvPicPr>
        <p:blipFill>
          <a:blip r:embed="rId3"/>
          <a:stretch>
            <a:fillRect/>
          </a:stretch>
        </p:blipFill>
        <p:spPr>
          <a:xfrm>
            <a:off x="3267512" y="954928"/>
            <a:ext cx="2271950" cy="1190069"/>
          </a:xfrm>
          <a:prstGeom prst="rect">
            <a:avLst/>
          </a:prstGeom>
        </p:spPr>
      </p:pic>
      <p:sp>
        <p:nvSpPr>
          <p:cNvPr id="11" name="Oval 10">
            <a:extLst>
              <a:ext uri="{FF2B5EF4-FFF2-40B4-BE49-F238E27FC236}">
                <a16:creationId xmlns:a16="http://schemas.microsoft.com/office/drawing/2014/main" id="{ACAB63CD-B498-424E-B4C4-FAE7CD9A7E87}"/>
              </a:ext>
            </a:extLst>
          </p:cNvPr>
          <p:cNvSpPr/>
          <p:nvPr/>
        </p:nvSpPr>
        <p:spPr>
          <a:xfrm>
            <a:off x="3231759" y="926120"/>
            <a:ext cx="298485" cy="29593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dirty="0"/>
              <a:t>2</a:t>
            </a:r>
          </a:p>
        </p:txBody>
      </p:sp>
      <p:pic>
        <p:nvPicPr>
          <p:cNvPr id="14" name="Picture 13">
            <a:extLst>
              <a:ext uri="{FF2B5EF4-FFF2-40B4-BE49-F238E27FC236}">
                <a16:creationId xmlns:a16="http://schemas.microsoft.com/office/drawing/2014/main" id="{80848D42-1AF5-4447-96D5-5D503AAA6826}"/>
              </a:ext>
            </a:extLst>
          </p:cNvPr>
          <p:cNvPicPr>
            <a:picLocks noChangeAspect="1"/>
          </p:cNvPicPr>
          <p:nvPr/>
        </p:nvPicPr>
        <p:blipFill>
          <a:blip r:embed="rId4"/>
          <a:stretch>
            <a:fillRect/>
          </a:stretch>
        </p:blipFill>
        <p:spPr>
          <a:xfrm>
            <a:off x="5933054" y="963200"/>
            <a:ext cx="2448511" cy="1181796"/>
          </a:xfrm>
          <a:prstGeom prst="rect">
            <a:avLst/>
          </a:prstGeom>
        </p:spPr>
      </p:pic>
      <p:sp>
        <p:nvSpPr>
          <p:cNvPr id="15" name="Rectangle 14">
            <a:extLst>
              <a:ext uri="{FF2B5EF4-FFF2-40B4-BE49-F238E27FC236}">
                <a16:creationId xmlns:a16="http://schemas.microsoft.com/office/drawing/2014/main" id="{B09D4CD8-3A0A-4FDE-8D83-F94A5AF07550}"/>
              </a:ext>
            </a:extLst>
          </p:cNvPr>
          <p:cNvSpPr/>
          <p:nvPr/>
        </p:nvSpPr>
        <p:spPr>
          <a:xfrm>
            <a:off x="5933054" y="954927"/>
            <a:ext cx="2433285" cy="1190069"/>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16" name="Oval 15">
            <a:extLst>
              <a:ext uri="{FF2B5EF4-FFF2-40B4-BE49-F238E27FC236}">
                <a16:creationId xmlns:a16="http://schemas.microsoft.com/office/drawing/2014/main" id="{5E358185-CD1B-4B1B-B40A-33E361890C27}"/>
              </a:ext>
            </a:extLst>
          </p:cNvPr>
          <p:cNvSpPr/>
          <p:nvPr/>
        </p:nvSpPr>
        <p:spPr>
          <a:xfrm>
            <a:off x="5842316" y="893684"/>
            <a:ext cx="298485" cy="29593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dirty="0"/>
              <a:t>3</a:t>
            </a:r>
          </a:p>
        </p:txBody>
      </p:sp>
      <p:pic>
        <p:nvPicPr>
          <p:cNvPr id="18" name="Picture 17">
            <a:extLst>
              <a:ext uri="{FF2B5EF4-FFF2-40B4-BE49-F238E27FC236}">
                <a16:creationId xmlns:a16="http://schemas.microsoft.com/office/drawing/2014/main" id="{5CAC7A85-5016-4BA9-B482-2DAA41896966}"/>
              </a:ext>
            </a:extLst>
          </p:cNvPr>
          <p:cNvPicPr>
            <a:picLocks noChangeAspect="1"/>
          </p:cNvPicPr>
          <p:nvPr/>
        </p:nvPicPr>
        <p:blipFill>
          <a:blip r:embed="rId5"/>
          <a:stretch>
            <a:fillRect/>
          </a:stretch>
        </p:blipFill>
        <p:spPr>
          <a:xfrm>
            <a:off x="8801572" y="954926"/>
            <a:ext cx="2468292" cy="1190069"/>
          </a:xfrm>
          <a:prstGeom prst="rect">
            <a:avLst/>
          </a:prstGeom>
        </p:spPr>
      </p:pic>
      <p:sp>
        <p:nvSpPr>
          <p:cNvPr id="19" name="Rectangle 18">
            <a:extLst>
              <a:ext uri="{FF2B5EF4-FFF2-40B4-BE49-F238E27FC236}">
                <a16:creationId xmlns:a16="http://schemas.microsoft.com/office/drawing/2014/main" id="{AEDBBD82-DA06-40A4-A28B-1A8FDE0848AB}"/>
              </a:ext>
            </a:extLst>
          </p:cNvPr>
          <p:cNvSpPr/>
          <p:nvPr/>
        </p:nvSpPr>
        <p:spPr>
          <a:xfrm>
            <a:off x="8775157" y="926120"/>
            <a:ext cx="2513844" cy="1218876"/>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20" name="Oval 19">
            <a:extLst>
              <a:ext uri="{FF2B5EF4-FFF2-40B4-BE49-F238E27FC236}">
                <a16:creationId xmlns:a16="http://schemas.microsoft.com/office/drawing/2014/main" id="{2A8F767B-9D6B-4271-AB11-C73124DD29E2}"/>
              </a:ext>
            </a:extLst>
          </p:cNvPr>
          <p:cNvSpPr/>
          <p:nvPr/>
        </p:nvSpPr>
        <p:spPr>
          <a:xfrm>
            <a:off x="8647537" y="888310"/>
            <a:ext cx="298485" cy="29593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dirty="0"/>
              <a:t>4</a:t>
            </a:r>
          </a:p>
        </p:txBody>
      </p:sp>
      <p:pic>
        <p:nvPicPr>
          <p:cNvPr id="22" name="Picture 21">
            <a:extLst>
              <a:ext uri="{FF2B5EF4-FFF2-40B4-BE49-F238E27FC236}">
                <a16:creationId xmlns:a16="http://schemas.microsoft.com/office/drawing/2014/main" id="{9C5C45C5-3A60-4E20-999E-CD576B08978B}"/>
              </a:ext>
            </a:extLst>
          </p:cNvPr>
          <p:cNvPicPr>
            <a:picLocks noChangeAspect="1"/>
          </p:cNvPicPr>
          <p:nvPr/>
        </p:nvPicPr>
        <p:blipFill>
          <a:blip r:embed="rId6"/>
          <a:stretch>
            <a:fillRect/>
          </a:stretch>
        </p:blipFill>
        <p:spPr>
          <a:xfrm>
            <a:off x="700762" y="2475560"/>
            <a:ext cx="2414546" cy="1038900"/>
          </a:xfrm>
          <a:prstGeom prst="rect">
            <a:avLst/>
          </a:prstGeom>
        </p:spPr>
      </p:pic>
      <p:sp>
        <p:nvSpPr>
          <p:cNvPr id="23" name="Rectangle 22">
            <a:extLst>
              <a:ext uri="{FF2B5EF4-FFF2-40B4-BE49-F238E27FC236}">
                <a16:creationId xmlns:a16="http://schemas.microsoft.com/office/drawing/2014/main" id="{1B9F38D6-1858-4536-A33F-C04CAEFB5554}"/>
              </a:ext>
            </a:extLst>
          </p:cNvPr>
          <p:cNvSpPr/>
          <p:nvPr/>
        </p:nvSpPr>
        <p:spPr>
          <a:xfrm>
            <a:off x="700761" y="2454782"/>
            <a:ext cx="2401368" cy="1068224"/>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24" name="Oval 23">
            <a:extLst>
              <a:ext uri="{FF2B5EF4-FFF2-40B4-BE49-F238E27FC236}">
                <a16:creationId xmlns:a16="http://schemas.microsoft.com/office/drawing/2014/main" id="{CB215E7F-0CC9-4F40-9FD0-89B2C621B35C}"/>
              </a:ext>
            </a:extLst>
          </p:cNvPr>
          <p:cNvSpPr/>
          <p:nvPr/>
        </p:nvSpPr>
        <p:spPr>
          <a:xfrm>
            <a:off x="611541" y="2426210"/>
            <a:ext cx="298485" cy="29593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dirty="0"/>
              <a:t>5</a:t>
            </a:r>
          </a:p>
        </p:txBody>
      </p:sp>
      <p:pic>
        <p:nvPicPr>
          <p:cNvPr id="26" name="Picture 25">
            <a:extLst>
              <a:ext uri="{FF2B5EF4-FFF2-40B4-BE49-F238E27FC236}">
                <a16:creationId xmlns:a16="http://schemas.microsoft.com/office/drawing/2014/main" id="{4E71ADAB-1275-4D0F-9137-02C2884B33F9}"/>
              </a:ext>
            </a:extLst>
          </p:cNvPr>
          <p:cNvPicPr>
            <a:picLocks noChangeAspect="1"/>
          </p:cNvPicPr>
          <p:nvPr/>
        </p:nvPicPr>
        <p:blipFill>
          <a:blip r:embed="rId7"/>
          <a:stretch>
            <a:fillRect/>
          </a:stretch>
        </p:blipFill>
        <p:spPr>
          <a:xfrm>
            <a:off x="3384012" y="2426210"/>
            <a:ext cx="2137764" cy="1141912"/>
          </a:xfrm>
          <a:prstGeom prst="rect">
            <a:avLst/>
          </a:prstGeom>
        </p:spPr>
      </p:pic>
      <p:sp>
        <p:nvSpPr>
          <p:cNvPr id="27" name="Rectangle 26">
            <a:extLst>
              <a:ext uri="{FF2B5EF4-FFF2-40B4-BE49-F238E27FC236}">
                <a16:creationId xmlns:a16="http://schemas.microsoft.com/office/drawing/2014/main" id="{D5E4013D-B1A0-40A1-BB92-CE9FD2C97E9C}"/>
              </a:ext>
            </a:extLst>
          </p:cNvPr>
          <p:cNvSpPr/>
          <p:nvPr/>
        </p:nvSpPr>
        <p:spPr>
          <a:xfrm>
            <a:off x="3384012" y="2454782"/>
            <a:ext cx="2227651" cy="1113340"/>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28" name="Oval 27">
            <a:extLst>
              <a:ext uri="{FF2B5EF4-FFF2-40B4-BE49-F238E27FC236}">
                <a16:creationId xmlns:a16="http://schemas.microsoft.com/office/drawing/2014/main" id="{0C7EA5A1-90AE-430B-8436-10E95472E0CD}"/>
              </a:ext>
            </a:extLst>
          </p:cNvPr>
          <p:cNvSpPr/>
          <p:nvPr/>
        </p:nvSpPr>
        <p:spPr>
          <a:xfrm>
            <a:off x="3279068" y="2403652"/>
            <a:ext cx="298485" cy="29593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dirty="0"/>
              <a:t>6</a:t>
            </a:r>
          </a:p>
        </p:txBody>
      </p:sp>
      <p:pic>
        <p:nvPicPr>
          <p:cNvPr id="30" name="Picture 29">
            <a:extLst>
              <a:ext uri="{FF2B5EF4-FFF2-40B4-BE49-F238E27FC236}">
                <a16:creationId xmlns:a16="http://schemas.microsoft.com/office/drawing/2014/main" id="{B34D6EBE-0426-432E-BAC2-F392105AC891}"/>
              </a:ext>
            </a:extLst>
          </p:cNvPr>
          <p:cNvPicPr>
            <a:picLocks noChangeAspect="1"/>
          </p:cNvPicPr>
          <p:nvPr/>
        </p:nvPicPr>
        <p:blipFill>
          <a:blip r:embed="rId8"/>
          <a:stretch>
            <a:fillRect/>
          </a:stretch>
        </p:blipFill>
        <p:spPr>
          <a:xfrm>
            <a:off x="5845473" y="2476490"/>
            <a:ext cx="2318742" cy="1041351"/>
          </a:xfrm>
          <a:prstGeom prst="rect">
            <a:avLst/>
          </a:prstGeom>
        </p:spPr>
      </p:pic>
      <p:sp>
        <p:nvSpPr>
          <p:cNvPr id="31" name="Rectangle 30">
            <a:extLst>
              <a:ext uri="{FF2B5EF4-FFF2-40B4-BE49-F238E27FC236}">
                <a16:creationId xmlns:a16="http://schemas.microsoft.com/office/drawing/2014/main" id="{ACFEF40E-0FE1-45FF-A996-424CE4A1D591}"/>
              </a:ext>
            </a:extLst>
          </p:cNvPr>
          <p:cNvSpPr/>
          <p:nvPr/>
        </p:nvSpPr>
        <p:spPr>
          <a:xfrm>
            <a:off x="5803659" y="2454782"/>
            <a:ext cx="2362979" cy="1113340"/>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32" name="Oval 31">
            <a:extLst>
              <a:ext uri="{FF2B5EF4-FFF2-40B4-BE49-F238E27FC236}">
                <a16:creationId xmlns:a16="http://schemas.microsoft.com/office/drawing/2014/main" id="{EDA07C8F-9CF0-40D5-8ED3-4F1EED1D60F9}"/>
              </a:ext>
            </a:extLst>
          </p:cNvPr>
          <p:cNvSpPr/>
          <p:nvPr/>
        </p:nvSpPr>
        <p:spPr>
          <a:xfrm>
            <a:off x="5744303" y="2426210"/>
            <a:ext cx="298485" cy="29593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dirty="0"/>
              <a:t>7</a:t>
            </a:r>
          </a:p>
        </p:txBody>
      </p:sp>
      <p:pic>
        <p:nvPicPr>
          <p:cNvPr id="34" name="Picture 33">
            <a:extLst>
              <a:ext uri="{FF2B5EF4-FFF2-40B4-BE49-F238E27FC236}">
                <a16:creationId xmlns:a16="http://schemas.microsoft.com/office/drawing/2014/main" id="{F3E2960D-F011-40E8-8D3A-1BDEA0820C28}"/>
              </a:ext>
            </a:extLst>
          </p:cNvPr>
          <p:cNvPicPr>
            <a:picLocks noChangeAspect="1"/>
          </p:cNvPicPr>
          <p:nvPr/>
        </p:nvPicPr>
        <p:blipFill>
          <a:blip r:embed="rId9"/>
          <a:stretch>
            <a:fillRect/>
          </a:stretch>
        </p:blipFill>
        <p:spPr>
          <a:xfrm>
            <a:off x="8581937" y="2392094"/>
            <a:ext cx="2686830" cy="1188863"/>
          </a:xfrm>
          <a:prstGeom prst="rect">
            <a:avLst/>
          </a:prstGeom>
        </p:spPr>
      </p:pic>
      <p:sp>
        <p:nvSpPr>
          <p:cNvPr id="35" name="Rectangle 34">
            <a:extLst>
              <a:ext uri="{FF2B5EF4-FFF2-40B4-BE49-F238E27FC236}">
                <a16:creationId xmlns:a16="http://schemas.microsoft.com/office/drawing/2014/main" id="{B91D6333-CAA6-4E99-B14A-80CAEEAF5C72}"/>
              </a:ext>
            </a:extLst>
          </p:cNvPr>
          <p:cNvSpPr/>
          <p:nvPr/>
        </p:nvSpPr>
        <p:spPr>
          <a:xfrm>
            <a:off x="8647537" y="2420027"/>
            <a:ext cx="2622327" cy="1160930"/>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36" name="Oval 35">
            <a:extLst>
              <a:ext uri="{FF2B5EF4-FFF2-40B4-BE49-F238E27FC236}">
                <a16:creationId xmlns:a16="http://schemas.microsoft.com/office/drawing/2014/main" id="{5E2858F5-E1C9-4E1E-AD3B-D975CD45A931}"/>
              </a:ext>
            </a:extLst>
          </p:cNvPr>
          <p:cNvSpPr/>
          <p:nvPr/>
        </p:nvSpPr>
        <p:spPr>
          <a:xfrm>
            <a:off x="8581937" y="2403651"/>
            <a:ext cx="298485" cy="29593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dirty="0"/>
              <a:t>8</a:t>
            </a:r>
          </a:p>
        </p:txBody>
      </p:sp>
      <p:sp>
        <p:nvSpPr>
          <p:cNvPr id="37" name="Rectangle 36">
            <a:extLst>
              <a:ext uri="{FF2B5EF4-FFF2-40B4-BE49-F238E27FC236}">
                <a16:creationId xmlns:a16="http://schemas.microsoft.com/office/drawing/2014/main" id="{7F3BFB84-5F78-4F55-A641-A5708559BAF0}"/>
              </a:ext>
            </a:extLst>
          </p:cNvPr>
          <p:cNvSpPr/>
          <p:nvPr/>
        </p:nvSpPr>
        <p:spPr>
          <a:xfrm>
            <a:off x="504209" y="888310"/>
            <a:ext cx="2513844" cy="1359234"/>
          </a:xfrm>
          <a:prstGeom prst="rect">
            <a:avLst/>
          </a:prstGeom>
          <a:noFill/>
          <a:ln w="9525" cap="flat" cmpd="sng" algn="ctr">
            <a:solidFill>
              <a:schemeClr val="accent2"/>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dirty="0"/>
          </a:p>
        </p:txBody>
      </p:sp>
      <p:sp>
        <p:nvSpPr>
          <p:cNvPr id="38" name="Rectangle 37">
            <a:extLst>
              <a:ext uri="{FF2B5EF4-FFF2-40B4-BE49-F238E27FC236}">
                <a16:creationId xmlns:a16="http://schemas.microsoft.com/office/drawing/2014/main" id="{C67B60B3-8150-465E-B780-25142631F3B7}"/>
              </a:ext>
            </a:extLst>
          </p:cNvPr>
          <p:cNvSpPr/>
          <p:nvPr/>
        </p:nvSpPr>
        <p:spPr>
          <a:xfrm>
            <a:off x="8509310" y="2331835"/>
            <a:ext cx="2899326" cy="1359234"/>
          </a:xfrm>
          <a:prstGeom prst="rect">
            <a:avLst/>
          </a:prstGeom>
          <a:noFill/>
          <a:ln w="9525" cap="flat" cmpd="sng" algn="ctr">
            <a:solidFill>
              <a:schemeClr val="accent2"/>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dirty="0"/>
          </a:p>
        </p:txBody>
      </p:sp>
      <p:sp>
        <p:nvSpPr>
          <p:cNvPr id="39" name="TextBox 38">
            <a:extLst>
              <a:ext uri="{FF2B5EF4-FFF2-40B4-BE49-F238E27FC236}">
                <a16:creationId xmlns:a16="http://schemas.microsoft.com/office/drawing/2014/main" id="{BBBD7B47-0064-4FDA-8C14-8E81E0677C97}"/>
              </a:ext>
            </a:extLst>
          </p:cNvPr>
          <p:cNvSpPr txBox="1"/>
          <p:nvPr/>
        </p:nvSpPr>
        <p:spPr>
          <a:xfrm>
            <a:off x="581121" y="3871245"/>
            <a:ext cx="6195694" cy="2062103"/>
          </a:xfrm>
          <a:prstGeom prst="rect">
            <a:avLst/>
          </a:prstGeom>
          <a:noFill/>
        </p:spPr>
        <p:txBody>
          <a:bodyPr wrap="square" rtlCol="0">
            <a:spAutoFit/>
          </a:bodyPr>
          <a:lstStyle/>
          <a:p>
            <a:r>
              <a:rPr lang="en-IN" sz="1000" b="1" dirty="0">
                <a:latin typeface="Century Gothic" panose="020B0502020202020204" pitchFamily="34" charset="0"/>
              </a:rPr>
              <a:t>Recursion Logic</a:t>
            </a:r>
          </a:p>
          <a:p>
            <a:r>
              <a:rPr lang="en-IN" sz="1000" b="1" dirty="0" err="1">
                <a:latin typeface="Century Gothic" panose="020B0502020202020204" pitchFamily="34" charset="0"/>
              </a:rPr>
              <a:t>Toh</a:t>
            </a:r>
            <a:r>
              <a:rPr lang="en-IN" sz="1000" b="1" dirty="0">
                <a:latin typeface="Century Gothic" panose="020B0502020202020204" pitchFamily="34" charset="0"/>
              </a:rPr>
              <a:t> : n, </a:t>
            </a:r>
            <a:r>
              <a:rPr lang="en-IN" sz="1000" b="1" dirty="0" err="1">
                <a:latin typeface="Century Gothic" panose="020B0502020202020204" pitchFamily="34" charset="0"/>
              </a:rPr>
              <a:t>src</a:t>
            </a:r>
            <a:r>
              <a:rPr lang="en-IN" sz="1000" b="1" dirty="0">
                <a:latin typeface="Century Gothic" panose="020B0502020202020204" pitchFamily="34" charset="0"/>
              </a:rPr>
              <a:t>, </a:t>
            </a:r>
            <a:r>
              <a:rPr lang="en-IN" sz="1000" b="1" dirty="0" err="1">
                <a:latin typeface="Century Gothic" panose="020B0502020202020204" pitchFamily="34" charset="0"/>
              </a:rPr>
              <a:t>dest</a:t>
            </a:r>
            <a:r>
              <a:rPr lang="en-IN" sz="1000" b="1" dirty="0">
                <a:latin typeface="Century Gothic" panose="020B0502020202020204" pitchFamily="34" charset="0"/>
              </a:rPr>
              <a:t>, helper</a:t>
            </a:r>
          </a:p>
          <a:p>
            <a:r>
              <a:rPr lang="en-IN" sz="1000" dirty="0">
                <a:latin typeface="Century Gothic" panose="020B0502020202020204" pitchFamily="34" charset="0"/>
              </a:rPr>
              <a:t>// base case</a:t>
            </a:r>
          </a:p>
          <a:p>
            <a:r>
              <a:rPr lang="en-IN" sz="1000" dirty="0">
                <a:latin typeface="Century Gothic" panose="020B0502020202020204" pitchFamily="34" charset="0"/>
              </a:rPr>
              <a:t>n = 0</a:t>
            </a:r>
          </a:p>
          <a:p>
            <a:r>
              <a:rPr lang="en-IN" sz="1000" dirty="0">
                <a:latin typeface="Century Gothic" panose="020B0502020202020204" pitchFamily="34" charset="0"/>
              </a:rPr>
              <a:t>Stop</a:t>
            </a:r>
          </a:p>
          <a:p>
            <a:r>
              <a:rPr lang="en-IN" sz="1000" dirty="0" err="1">
                <a:latin typeface="Century Gothic" panose="020B0502020202020204" pitchFamily="34" charset="0"/>
              </a:rPr>
              <a:t>Toh</a:t>
            </a:r>
            <a:r>
              <a:rPr lang="en-IN" sz="1000" dirty="0">
                <a:latin typeface="Century Gothic" panose="020B0502020202020204" pitchFamily="34" charset="0"/>
              </a:rPr>
              <a:t>: n-1, </a:t>
            </a:r>
            <a:r>
              <a:rPr lang="en-IN" sz="1000" dirty="0" err="1">
                <a:latin typeface="Century Gothic" panose="020B0502020202020204" pitchFamily="34" charset="0"/>
              </a:rPr>
              <a:t>src</a:t>
            </a:r>
            <a:r>
              <a:rPr lang="en-IN" sz="1000" dirty="0">
                <a:latin typeface="Century Gothic" panose="020B0502020202020204" pitchFamily="34" charset="0"/>
              </a:rPr>
              <a:t>, helper, </a:t>
            </a:r>
            <a:r>
              <a:rPr lang="en-IN" sz="1000" dirty="0" err="1">
                <a:latin typeface="Century Gothic" panose="020B0502020202020204" pitchFamily="34" charset="0"/>
              </a:rPr>
              <a:t>dest</a:t>
            </a:r>
            <a:endParaRPr lang="en-IN" sz="1000" dirty="0">
              <a:latin typeface="Century Gothic" panose="020B0502020202020204" pitchFamily="34" charset="0"/>
            </a:endParaRPr>
          </a:p>
          <a:p>
            <a:r>
              <a:rPr lang="en-IN" sz="1000" dirty="0">
                <a:latin typeface="Century Gothic" panose="020B0502020202020204" pitchFamily="34" charset="0"/>
              </a:rPr>
              <a:t>// print the message</a:t>
            </a:r>
          </a:p>
          <a:p>
            <a:r>
              <a:rPr lang="en-IN" sz="1000" dirty="0" err="1">
                <a:latin typeface="Century Gothic" panose="020B0502020202020204" pitchFamily="34" charset="0"/>
              </a:rPr>
              <a:t>Cout</a:t>
            </a:r>
            <a:r>
              <a:rPr lang="en-IN" sz="1000" dirty="0">
                <a:latin typeface="Century Gothic" panose="020B0502020202020204" pitchFamily="34" charset="0"/>
              </a:rPr>
              <a:t> &lt;&lt; “Move” &lt;&lt; n &lt;&lt; “ disk from ” &lt;&lt; </a:t>
            </a:r>
            <a:r>
              <a:rPr lang="en-IN" sz="1000" dirty="0" err="1">
                <a:latin typeface="Century Gothic" panose="020B0502020202020204" pitchFamily="34" charset="0"/>
              </a:rPr>
              <a:t>src</a:t>
            </a:r>
            <a:r>
              <a:rPr lang="en-IN" sz="1000" dirty="0">
                <a:latin typeface="Century Gothic" panose="020B0502020202020204" pitchFamily="34" charset="0"/>
              </a:rPr>
              <a:t> &lt;&lt; “ to ” &lt;&lt; </a:t>
            </a:r>
            <a:r>
              <a:rPr lang="en-IN" sz="1000" dirty="0" err="1">
                <a:latin typeface="Century Gothic" panose="020B0502020202020204" pitchFamily="34" charset="0"/>
              </a:rPr>
              <a:t>dest</a:t>
            </a:r>
            <a:r>
              <a:rPr lang="en-IN" sz="1000" dirty="0">
                <a:latin typeface="Century Gothic" panose="020B0502020202020204" pitchFamily="34" charset="0"/>
              </a:rPr>
              <a:t> &lt;&lt; </a:t>
            </a:r>
            <a:r>
              <a:rPr lang="en-IN" sz="1000" dirty="0" err="1">
                <a:latin typeface="Century Gothic" panose="020B0502020202020204" pitchFamily="34" charset="0"/>
              </a:rPr>
              <a:t>endl</a:t>
            </a:r>
            <a:r>
              <a:rPr lang="en-IN" sz="1000" dirty="0">
                <a:latin typeface="Century Gothic" panose="020B0502020202020204" pitchFamily="34" charset="0"/>
              </a:rPr>
              <a:t>;</a:t>
            </a:r>
          </a:p>
          <a:p>
            <a:r>
              <a:rPr lang="en-IN" sz="1000" dirty="0" err="1">
                <a:latin typeface="Century Gothic" panose="020B0502020202020204" pitchFamily="34" charset="0"/>
              </a:rPr>
              <a:t>Toh</a:t>
            </a:r>
            <a:r>
              <a:rPr lang="en-IN" sz="1000" dirty="0">
                <a:latin typeface="Century Gothic" panose="020B0502020202020204" pitchFamily="34" charset="0"/>
              </a:rPr>
              <a:t>: n-1, helper, </a:t>
            </a:r>
            <a:r>
              <a:rPr lang="en-IN" sz="1000" dirty="0" err="1">
                <a:latin typeface="Century Gothic" panose="020B0502020202020204" pitchFamily="34" charset="0"/>
              </a:rPr>
              <a:t>dest</a:t>
            </a:r>
            <a:r>
              <a:rPr lang="en-IN" sz="1000" dirty="0">
                <a:latin typeface="Century Gothic" panose="020B0502020202020204" pitchFamily="34" charset="0"/>
              </a:rPr>
              <a:t>, </a:t>
            </a:r>
            <a:r>
              <a:rPr lang="en-IN" sz="1000" dirty="0" err="1">
                <a:latin typeface="Century Gothic" panose="020B0502020202020204" pitchFamily="34" charset="0"/>
              </a:rPr>
              <a:t>src</a:t>
            </a:r>
            <a:endParaRPr lang="en-IN" sz="1000" dirty="0">
              <a:latin typeface="Century Gothic" panose="020B0502020202020204" pitchFamily="34" charset="0"/>
            </a:endParaRPr>
          </a:p>
          <a:p>
            <a:endParaRPr lang="en-IN" sz="1000" dirty="0">
              <a:latin typeface="Century Gothic" panose="020B0502020202020204" pitchFamily="34" charset="0"/>
            </a:endParaRPr>
          </a:p>
          <a:p>
            <a:endParaRPr lang="en-IN" sz="1000" dirty="0">
              <a:latin typeface="Century Gothic" panose="020B0502020202020204" pitchFamily="34" charset="0"/>
            </a:endParaRPr>
          </a:p>
          <a:p>
            <a:endParaRPr lang="en-IN" dirty="0"/>
          </a:p>
        </p:txBody>
      </p:sp>
      <p:sp>
        <p:nvSpPr>
          <p:cNvPr id="40" name="Rectangle 39">
            <a:extLst>
              <a:ext uri="{FF2B5EF4-FFF2-40B4-BE49-F238E27FC236}">
                <a16:creationId xmlns:a16="http://schemas.microsoft.com/office/drawing/2014/main" id="{A2E2994A-0DFE-4FF0-8EAD-F923994508EF}"/>
              </a:ext>
            </a:extLst>
          </p:cNvPr>
          <p:cNvSpPr/>
          <p:nvPr/>
        </p:nvSpPr>
        <p:spPr>
          <a:xfrm>
            <a:off x="504209" y="3862699"/>
            <a:ext cx="6272606" cy="2101617"/>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dirty="0"/>
          </a:p>
        </p:txBody>
      </p:sp>
      <p:sp>
        <p:nvSpPr>
          <p:cNvPr id="3" name="TextBox 2">
            <a:extLst>
              <a:ext uri="{FF2B5EF4-FFF2-40B4-BE49-F238E27FC236}">
                <a16:creationId xmlns:a16="http://schemas.microsoft.com/office/drawing/2014/main" id="{B42F3AB1-BE10-4C64-BA23-E53A7C7F542B}"/>
              </a:ext>
            </a:extLst>
          </p:cNvPr>
          <p:cNvSpPr txBox="1"/>
          <p:nvPr/>
        </p:nvSpPr>
        <p:spPr>
          <a:xfrm>
            <a:off x="7221196" y="4135860"/>
            <a:ext cx="4623275" cy="784830"/>
          </a:xfrm>
          <a:prstGeom prst="rect">
            <a:avLst/>
          </a:prstGeom>
          <a:noFill/>
        </p:spPr>
        <p:txBody>
          <a:bodyPr wrap="square" rtlCol="0">
            <a:spAutoFit/>
          </a:bodyPr>
          <a:lstStyle/>
          <a:p>
            <a:r>
              <a:rPr lang="en-IN" dirty="0"/>
              <a:t>Code : </a:t>
            </a:r>
            <a:r>
              <a:rPr lang="en-IN" sz="900" dirty="0">
                <a:hlinkClick r:id="rId10"/>
              </a:rPr>
              <a:t>https://github.com/abmishra1234/4AM_Club_Coding/tree/main/RecursionAndBacktracking</a:t>
            </a:r>
            <a:endParaRPr lang="en-IN" sz="900" dirty="0"/>
          </a:p>
          <a:p>
            <a:endParaRPr lang="en-IN" dirty="0"/>
          </a:p>
        </p:txBody>
      </p:sp>
    </p:spTree>
    <p:extLst>
      <p:ext uri="{BB962C8B-B14F-4D97-AF65-F5344CB8AC3E}">
        <p14:creationId xmlns:p14="http://schemas.microsoft.com/office/powerpoint/2010/main" val="1687135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dirty="0">
                <a:latin typeface="Nunito Sans" pitchFamily="2" charset="0"/>
              </a:rPr>
              <a:t>Problem – Phone keypad problem</a:t>
            </a:r>
            <a:endParaRPr lang="en-IN" b="1" i="0" dirty="0">
              <a:effectLst/>
              <a:latin typeface="Nunito Sans" pitchFamily="2" charset="0"/>
            </a:endParaRPr>
          </a:p>
          <a:p>
            <a:pPr algn="ctr"/>
            <a:endParaRPr lang="en-IN" dirty="0"/>
          </a:p>
        </p:txBody>
      </p:sp>
      <p:sp>
        <p:nvSpPr>
          <p:cNvPr id="2" name="Rectangle 1">
            <a:extLst>
              <a:ext uri="{FF2B5EF4-FFF2-40B4-BE49-F238E27FC236}">
                <a16:creationId xmlns:a16="http://schemas.microsoft.com/office/drawing/2014/main" id="{92FC7832-74DA-4590-8BF7-CB38914B9190}"/>
              </a:ext>
            </a:extLst>
          </p:cNvPr>
          <p:cNvSpPr/>
          <p:nvPr/>
        </p:nvSpPr>
        <p:spPr>
          <a:xfrm>
            <a:off x="101600" y="749826"/>
            <a:ext cx="11977511" cy="566226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pic>
        <p:nvPicPr>
          <p:cNvPr id="9" name="Picture 8">
            <a:extLst>
              <a:ext uri="{FF2B5EF4-FFF2-40B4-BE49-F238E27FC236}">
                <a16:creationId xmlns:a16="http://schemas.microsoft.com/office/drawing/2014/main" id="{A4B6963B-B3D9-4C0A-A349-B46E7FBCC292}"/>
              </a:ext>
            </a:extLst>
          </p:cNvPr>
          <p:cNvPicPr>
            <a:picLocks noChangeAspect="1"/>
          </p:cNvPicPr>
          <p:nvPr/>
        </p:nvPicPr>
        <p:blipFill>
          <a:blip r:embed="rId2"/>
          <a:stretch>
            <a:fillRect/>
          </a:stretch>
        </p:blipFill>
        <p:spPr>
          <a:xfrm>
            <a:off x="8244475" y="1326339"/>
            <a:ext cx="3372321" cy="3743847"/>
          </a:xfrm>
          <a:prstGeom prst="rect">
            <a:avLst/>
          </a:prstGeom>
        </p:spPr>
      </p:pic>
      <p:sp>
        <p:nvSpPr>
          <p:cNvPr id="13" name="TextBox 12">
            <a:extLst>
              <a:ext uri="{FF2B5EF4-FFF2-40B4-BE49-F238E27FC236}">
                <a16:creationId xmlns:a16="http://schemas.microsoft.com/office/drawing/2014/main" id="{85D22AC9-DFC3-4A6B-A1C9-C6410C69CB95}"/>
              </a:ext>
            </a:extLst>
          </p:cNvPr>
          <p:cNvSpPr txBox="1"/>
          <p:nvPr/>
        </p:nvSpPr>
        <p:spPr>
          <a:xfrm>
            <a:off x="299103" y="965675"/>
            <a:ext cx="7483057" cy="4493538"/>
          </a:xfrm>
          <a:prstGeom prst="rect">
            <a:avLst/>
          </a:prstGeom>
          <a:noFill/>
        </p:spPr>
        <p:txBody>
          <a:bodyPr wrap="square" rtlCol="0">
            <a:spAutoFit/>
          </a:bodyPr>
          <a:lstStyle/>
          <a:p>
            <a:r>
              <a:rPr lang="en-IN" sz="1000" b="1" i="0" dirty="0">
                <a:solidFill>
                  <a:srgbClr val="000000"/>
                </a:solidFill>
                <a:effectLst/>
                <a:latin typeface="Century Gothic" panose="020B0502020202020204" pitchFamily="34" charset="0"/>
              </a:rPr>
              <a:t>Phone Keypad Problem</a:t>
            </a:r>
          </a:p>
          <a:p>
            <a:r>
              <a:rPr lang="en-US" sz="1000" b="0" i="0" dirty="0">
                <a:solidFill>
                  <a:srgbClr val="3D3D4E"/>
                </a:solidFill>
                <a:effectLst/>
                <a:latin typeface="Century Gothic" panose="020B0502020202020204" pitchFamily="34" charset="0"/>
              </a:rPr>
              <a:t>Before the advent of </a:t>
            </a:r>
            <a:r>
              <a:rPr lang="en-US" sz="1000" b="1" i="0" dirty="0">
                <a:solidFill>
                  <a:srgbClr val="3D3D4E"/>
                </a:solidFill>
                <a:effectLst/>
                <a:latin typeface="Century Gothic" panose="020B0502020202020204" pitchFamily="34" charset="0"/>
              </a:rPr>
              <a:t>QWERTY</a:t>
            </a:r>
            <a:r>
              <a:rPr lang="en-US" sz="1000" b="0" i="0" dirty="0">
                <a:solidFill>
                  <a:srgbClr val="3D3D4E"/>
                </a:solidFill>
                <a:effectLst/>
                <a:latin typeface="Century Gothic" panose="020B0502020202020204" pitchFamily="34" charset="0"/>
              </a:rPr>
              <a:t> keyboards, texts and numbers were placed on the same key. For example, </a:t>
            </a:r>
            <a:r>
              <a:rPr lang="en-US" sz="1000" b="1" i="0" dirty="0">
                <a:solidFill>
                  <a:srgbClr val="3D3D4E"/>
                </a:solidFill>
                <a:effectLst/>
                <a:latin typeface="Century Gothic" panose="020B0502020202020204" pitchFamily="34" charset="0"/>
              </a:rPr>
              <a:t>2</a:t>
            </a:r>
            <a:r>
              <a:rPr lang="en-US" sz="1000" b="0" i="0" dirty="0">
                <a:solidFill>
                  <a:srgbClr val="3D3D4E"/>
                </a:solidFill>
                <a:effectLst/>
                <a:latin typeface="Century Gothic" panose="020B0502020202020204" pitchFamily="34" charset="0"/>
              </a:rPr>
              <a:t> had </a:t>
            </a:r>
            <a:r>
              <a:rPr lang="en-US" sz="1000" b="1" i="0" dirty="0">
                <a:solidFill>
                  <a:srgbClr val="3D3D4E"/>
                </a:solidFill>
                <a:effectLst/>
                <a:latin typeface="Century Gothic" panose="020B0502020202020204" pitchFamily="34" charset="0"/>
              </a:rPr>
              <a:t>ABC</a:t>
            </a:r>
            <a:r>
              <a:rPr lang="en-US" sz="1000" b="0" i="0" dirty="0">
                <a:solidFill>
                  <a:srgbClr val="3D3D4E"/>
                </a:solidFill>
                <a:effectLst/>
                <a:latin typeface="Century Gothic" panose="020B0502020202020204" pitchFamily="34" charset="0"/>
              </a:rPr>
              <a:t> and if we wanted to write anything starting with </a:t>
            </a:r>
            <a:r>
              <a:rPr lang="en-US" sz="1000" b="1" i="0" dirty="0">
                <a:solidFill>
                  <a:srgbClr val="3D3D4E"/>
                </a:solidFill>
                <a:effectLst/>
                <a:latin typeface="Century Gothic" panose="020B0502020202020204" pitchFamily="34" charset="0"/>
              </a:rPr>
              <a:t>A</a:t>
            </a:r>
            <a:r>
              <a:rPr lang="en-US" sz="1000" b="0" i="0" dirty="0">
                <a:solidFill>
                  <a:srgbClr val="3D3D4E"/>
                </a:solidFill>
                <a:effectLst/>
                <a:latin typeface="Century Gothic" panose="020B0502020202020204" pitchFamily="34" charset="0"/>
              </a:rPr>
              <a:t>, we needed to type key </a:t>
            </a:r>
            <a:r>
              <a:rPr lang="en-US" sz="1000" b="1" i="0" dirty="0">
                <a:solidFill>
                  <a:srgbClr val="3D3D4E"/>
                </a:solidFill>
                <a:effectLst/>
                <a:latin typeface="Century Gothic" panose="020B0502020202020204" pitchFamily="34" charset="0"/>
              </a:rPr>
              <a:t>2</a:t>
            </a:r>
            <a:r>
              <a:rPr lang="en-US" sz="1000" b="0" i="0" dirty="0">
                <a:solidFill>
                  <a:srgbClr val="3D3D4E"/>
                </a:solidFill>
                <a:effectLst/>
                <a:latin typeface="Century Gothic" panose="020B0502020202020204" pitchFamily="34" charset="0"/>
              </a:rPr>
              <a:t> once. If we wanted to type </a:t>
            </a:r>
            <a:r>
              <a:rPr lang="en-US" sz="1000" b="1" i="0" dirty="0">
                <a:solidFill>
                  <a:srgbClr val="3D3D4E"/>
                </a:solidFill>
                <a:effectLst/>
                <a:latin typeface="Century Gothic" panose="020B0502020202020204" pitchFamily="34" charset="0"/>
              </a:rPr>
              <a:t>B</a:t>
            </a:r>
            <a:r>
              <a:rPr lang="en-US" sz="1000" b="0" i="0" dirty="0">
                <a:solidFill>
                  <a:srgbClr val="3D3D4E"/>
                </a:solidFill>
                <a:effectLst/>
                <a:latin typeface="Century Gothic" panose="020B0502020202020204" pitchFamily="34" charset="0"/>
              </a:rPr>
              <a:t>, key </a:t>
            </a:r>
            <a:r>
              <a:rPr lang="en-US" sz="1000" b="1" i="0" dirty="0">
                <a:solidFill>
                  <a:srgbClr val="3D3D4E"/>
                </a:solidFill>
                <a:effectLst/>
                <a:latin typeface="Century Gothic" panose="020B0502020202020204" pitchFamily="34" charset="0"/>
              </a:rPr>
              <a:t>2</a:t>
            </a:r>
            <a:r>
              <a:rPr lang="en-US" sz="1000" b="0" i="0" dirty="0">
                <a:solidFill>
                  <a:srgbClr val="3D3D4E"/>
                </a:solidFill>
                <a:effectLst/>
                <a:latin typeface="Century Gothic" panose="020B0502020202020204" pitchFamily="34" charset="0"/>
              </a:rPr>
              <a:t> had to be pressed twice, and thrice for typing </a:t>
            </a:r>
            <a:r>
              <a:rPr lang="en-US" sz="1000" b="1" i="0" dirty="0">
                <a:solidFill>
                  <a:srgbClr val="3D3D4E"/>
                </a:solidFill>
                <a:effectLst/>
                <a:latin typeface="Century Gothic" panose="020B0502020202020204" pitchFamily="34" charset="0"/>
              </a:rPr>
              <a:t>C</a:t>
            </a:r>
            <a:r>
              <a:rPr lang="en-US" sz="1000" b="0" i="0" dirty="0">
                <a:solidFill>
                  <a:srgbClr val="3D3D4E"/>
                </a:solidFill>
                <a:effectLst/>
                <a:latin typeface="Century Gothic" panose="020B0502020202020204" pitchFamily="34" charset="0"/>
              </a:rPr>
              <a:t>. </a:t>
            </a:r>
          </a:p>
          <a:p>
            <a:endParaRPr lang="en-US" sz="1000" dirty="0">
              <a:solidFill>
                <a:srgbClr val="3D3D4E"/>
              </a:solidFill>
              <a:latin typeface="Century Gothic" panose="020B0502020202020204" pitchFamily="34" charset="0"/>
            </a:endParaRPr>
          </a:p>
          <a:p>
            <a:r>
              <a:rPr lang="en-US" sz="1000" b="0" i="0" dirty="0">
                <a:solidFill>
                  <a:srgbClr val="3D3D4E"/>
                </a:solidFill>
                <a:effectLst/>
                <a:latin typeface="Century Gothic" panose="020B0502020202020204" pitchFamily="34" charset="0"/>
              </a:rPr>
              <a:t>		</a:t>
            </a:r>
            <a:r>
              <a:rPr lang="en-US" sz="1000" b="1" i="0" dirty="0">
                <a:solidFill>
                  <a:srgbClr val="3D3D4E"/>
                </a:solidFill>
                <a:effectLst/>
                <a:latin typeface="Century Gothic" panose="020B0502020202020204" pitchFamily="34" charset="0"/>
              </a:rPr>
              <a:t>Right side is a picture of such a keypad</a:t>
            </a:r>
            <a:r>
              <a:rPr lang="en-US" sz="1000" b="0" i="0" dirty="0">
                <a:solidFill>
                  <a:srgbClr val="3D3D4E"/>
                </a:solidFill>
                <a:effectLst/>
                <a:latin typeface="Century Gothic" panose="020B0502020202020204" pitchFamily="34" charset="0"/>
              </a:rPr>
              <a:t>.</a:t>
            </a:r>
          </a:p>
          <a:p>
            <a:endParaRPr lang="en-US" sz="1000" dirty="0">
              <a:solidFill>
                <a:srgbClr val="3D3D4E"/>
              </a:solidFill>
              <a:latin typeface="Century Gothic" panose="020B0502020202020204" pitchFamily="34" charset="0"/>
            </a:endParaRPr>
          </a:p>
          <a:p>
            <a:r>
              <a:rPr lang="en-US" sz="1000" dirty="0">
                <a:solidFill>
                  <a:srgbClr val="3D3D4E"/>
                </a:solidFill>
                <a:latin typeface="Century Gothic" panose="020B0502020202020204" pitchFamily="34" charset="0"/>
              </a:rPr>
              <a:t>Given a keypad as shown in the diagram, and an n digit number, list all possible words by pressing these numbers.</a:t>
            </a:r>
          </a:p>
          <a:p>
            <a:endParaRPr lang="en-US" sz="1000" dirty="0">
              <a:solidFill>
                <a:srgbClr val="3D3D4E"/>
              </a:solidFill>
              <a:latin typeface="Century Gothic" panose="020B0502020202020204" pitchFamily="34" charset="0"/>
            </a:endParaRPr>
          </a:p>
          <a:p>
            <a:r>
              <a:rPr lang="en-US" sz="1000" dirty="0">
                <a:solidFill>
                  <a:srgbClr val="3D3D4E"/>
                </a:solidFill>
                <a:latin typeface="Century Gothic" panose="020B0502020202020204" pitchFamily="34" charset="0"/>
              </a:rPr>
              <a:t>For example, </a:t>
            </a:r>
          </a:p>
          <a:p>
            <a:r>
              <a:rPr lang="en-US" sz="1000" dirty="0">
                <a:solidFill>
                  <a:srgbClr val="3D3D4E"/>
                </a:solidFill>
                <a:latin typeface="Century Gothic" panose="020B0502020202020204" pitchFamily="34" charset="0"/>
              </a:rPr>
              <a:t>the value of n = 234. </a:t>
            </a:r>
          </a:p>
          <a:p>
            <a:r>
              <a:rPr lang="en-US" sz="1000" dirty="0">
                <a:solidFill>
                  <a:srgbClr val="3D3D4E"/>
                </a:solidFill>
                <a:latin typeface="Century Gothic" panose="020B0502020202020204" pitchFamily="34" charset="0"/>
              </a:rPr>
              <a:t>Then, we can generate the following words: total 27 words can be formed from this</a:t>
            </a:r>
          </a:p>
          <a:p>
            <a:endParaRPr lang="en-US" sz="1000" dirty="0">
              <a:solidFill>
                <a:srgbClr val="3D3D4E"/>
              </a:solidFill>
              <a:latin typeface="Century Gothic" panose="020B0502020202020204" pitchFamily="34" charset="0"/>
            </a:endParaRPr>
          </a:p>
          <a:p>
            <a:r>
              <a:rPr lang="en-US" sz="1000" dirty="0">
                <a:solidFill>
                  <a:srgbClr val="3D3D4E"/>
                </a:solidFill>
                <a:latin typeface="Century Gothic" panose="020B0502020202020204" pitchFamily="34" charset="0"/>
              </a:rPr>
              <a:t>adg adh adi aeg aeh aei afg afh afi bdg bdh bdi beg beh bei bfg bfh bfi cdg cdh cdi ceg ceh cei cfg cfh cfi</a:t>
            </a:r>
          </a:p>
          <a:p>
            <a:endParaRPr lang="en-US" sz="1000" dirty="0">
              <a:solidFill>
                <a:srgbClr val="3D3D4E"/>
              </a:solidFill>
              <a:latin typeface="Century Gothic" panose="020B0502020202020204" pitchFamily="34" charset="0"/>
            </a:endParaRPr>
          </a:p>
          <a:p>
            <a:r>
              <a:rPr lang="en-US" sz="1000" b="1" dirty="0">
                <a:solidFill>
                  <a:srgbClr val="3D3D4E"/>
                </a:solidFill>
                <a:latin typeface="Century Gothic" panose="020B0502020202020204" pitchFamily="34" charset="0"/>
              </a:rPr>
              <a:t>Solution ( Recursive Approach)</a:t>
            </a:r>
          </a:p>
          <a:p>
            <a:endParaRPr lang="en-US" sz="1000" b="0" i="0" dirty="0">
              <a:solidFill>
                <a:srgbClr val="3D3D4E"/>
              </a:solidFill>
              <a:effectLst/>
              <a:latin typeface="Century Gothic" panose="020B0502020202020204" pitchFamily="34" charset="0"/>
            </a:endParaRPr>
          </a:p>
          <a:p>
            <a:r>
              <a:rPr lang="en-US" sz="1000" b="0" i="0" dirty="0">
                <a:solidFill>
                  <a:srgbClr val="3D3D4E"/>
                </a:solidFill>
                <a:effectLst/>
                <a:latin typeface="Century Gothic" panose="020B0502020202020204" pitchFamily="34" charset="0"/>
              </a:rPr>
              <a:t>It can be observed that each digit can represent 3 to 4 different alphabets (apart from 0 and 1). </a:t>
            </a:r>
            <a:endParaRPr lang="en-US" sz="1000" b="1" dirty="0">
              <a:solidFill>
                <a:srgbClr val="3D3D4E"/>
              </a:solidFill>
              <a:latin typeface="Century Gothic" panose="020B0502020202020204" pitchFamily="34" charset="0"/>
            </a:endParaRPr>
          </a:p>
          <a:p>
            <a:r>
              <a:rPr lang="en-US" sz="1000" dirty="0">
                <a:solidFill>
                  <a:srgbClr val="3D3D4E"/>
                </a:solidFill>
                <a:latin typeface="Century Gothic" panose="020B0502020202020204" pitchFamily="34" charset="0"/>
              </a:rPr>
              <a:t>The Idea is to form a recursive function. Map the number with its string of probable alphabets, i.e., 2 with ABC, 3 with DEF,  etc. The recursive function will try all the alphabets mapped to the current digit in alphabetic order and again call the recursive function for the next digit and print the current output string.</a:t>
            </a:r>
          </a:p>
          <a:p>
            <a:endParaRPr lang="en-US" sz="1000" dirty="0">
              <a:solidFill>
                <a:srgbClr val="3D3D4E"/>
              </a:solidFill>
              <a:latin typeface="Century Gothic" panose="020B0502020202020204" pitchFamily="34" charset="0"/>
            </a:endParaRPr>
          </a:p>
          <a:p>
            <a:endParaRPr lang="en-US" sz="1000" dirty="0">
              <a:solidFill>
                <a:srgbClr val="3D3D4E"/>
              </a:solidFill>
              <a:latin typeface="Century Gothic" panose="020B0502020202020204" pitchFamily="34" charset="0"/>
            </a:endParaRPr>
          </a:p>
          <a:p>
            <a:endParaRPr lang="en-US" sz="1000" dirty="0">
              <a:solidFill>
                <a:srgbClr val="3D3D4E"/>
              </a:solidFill>
              <a:latin typeface="Century Gothic" panose="020B0502020202020204" pitchFamily="34" charset="0"/>
            </a:endParaRPr>
          </a:p>
          <a:p>
            <a:endParaRPr lang="en-US" sz="1000" dirty="0">
              <a:solidFill>
                <a:srgbClr val="3D3D4E"/>
              </a:solidFill>
              <a:latin typeface="Century Gothic" panose="020B0502020202020204" pitchFamily="34" charset="0"/>
            </a:endParaRPr>
          </a:p>
          <a:p>
            <a:endParaRPr lang="en-IN" dirty="0"/>
          </a:p>
          <a:p>
            <a:endParaRPr lang="en-IN" dirty="0"/>
          </a:p>
        </p:txBody>
      </p:sp>
      <p:cxnSp>
        <p:nvCxnSpPr>
          <p:cNvPr id="21" name="Straight Arrow Connector 20">
            <a:extLst>
              <a:ext uri="{FF2B5EF4-FFF2-40B4-BE49-F238E27FC236}">
                <a16:creationId xmlns:a16="http://schemas.microsoft.com/office/drawing/2014/main" id="{C924DA27-3BAF-4215-B868-BD15B7A67EB7}"/>
              </a:ext>
            </a:extLst>
          </p:cNvPr>
          <p:cNvCxnSpPr>
            <a:cxnSpLocks/>
          </p:cNvCxnSpPr>
          <p:nvPr/>
        </p:nvCxnSpPr>
        <p:spPr>
          <a:xfrm>
            <a:off x="4674550" y="1854437"/>
            <a:ext cx="3819970" cy="12690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506123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dirty="0">
                <a:latin typeface="Nunito Sans" pitchFamily="2" charset="0"/>
              </a:rPr>
              <a:t>Problem – N Queens problem</a:t>
            </a:r>
            <a:endParaRPr lang="en-IN" b="1" i="0" dirty="0">
              <a:effectLst/>
              <a:latin typeface="Nunito Sans" pitchFamily="2" charset="0"/>
            </a:endParaRPr>
          </a:p>
          <a:p>
            <a:pPr algn="ctr"/>
            <a:endParaRPr lang="en-IN" dirty="0"/>
          </a:p>
        </p:txBody>
      </p:sp>
      <p:sp>
        <p:nvSpPr>
          <p:cNvPr id="2" name="Rectangle 1">
            <a:extLst>
              <a:ext uri="{FF2B5EF4-FFF2-40B4-BE49-F238E27FC236}">
                <a16:creationId xmlns:a16="http://schemas.microsoft.com/office/drawing/2014/main" id="{92FC7832-74DA-4590-8BF7-CB38914B9190}"/>
              </a:ext>
            </a:extLst>
          </p:cNvPr>
          <p:cNvSpPr/>
          <p:nvPr/>
        </p:nvSpPr>
        <p:spPr>
          <a:xfrm>
            <a:off x="101600" y="749826"/>
            <a:ext cx="11977511" cy="566226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
        <p:nvSpPr>
          <p:cNvPr id="13" name="TextBox 12">
            <a:extLst>
              <a:ext uri="{FF2B5EF4-FFF2-40B4-BE49-F238E27FC236}">
                <a16:creationId xmlns:a16="http://schemas.microsoft.com/office/drawing/2014/main" id="{85D22AC9-DFC3-4A6B-A1C9-C6410C69CB95}"/>
              </a:ext>
            </a:extLst>
          </p:cNvPr>
          <p:cNvSpPr txBox="1"/>
          <p:nvPr/>
        </p:nvSpPr>
        <p:spPr>
          <a:xfrm>
            <a:off x="299104" y="965675"/>
            <a:ext cx="5982056" cy="4955203"/>
          </a:xfrm>
          <a:prstGeom prst="rect">
            <a:avLst/>
          </a:prstGeom>
          <a:noFill/>
        </p:spPr>
        <p:txBody>
          <a:bodyPr wrap="square" rtlCol="0">
            <a:spAutoFit/>
          </a:bodyPr>
          <a:lstStyle/>
          <a:p>
            <a:r>
              <a:rPr lang="en-IN" sz="1000" b="1" i="0" dirty="0">
                <a:solidFill>
                  <a:srgbClr val="000000"/>
                </a:solidFill>
                <a:effectLst/>
                <a:latin typeface="Century Gothic" panose="020B0502020202020204" pitchFamily="34" charset="0"/>
              </a:rPr>
              <a:t>N Queens Problem – Very famous recursive and backtrack problem</a:t>
            </a:r>
          </a:p>
          <a:p>
            <a:endParaRPr lang="en-IN" sz="1000" dirty="0">
              <a:solidFill>
                <a:srgbClr val="008000"/>
              </a:solidFill>
              <a:latin typeface="Century Gothic" panose="020B0502020202020204" pitchFamily="34" charset="0"/>
            </a:endParaRPr>
          </a:p>
          <a:p>
            <a:r>
              <a:rPr lang="en-IN" sz="1000" dirty="0">
                <a:solidFill>
                  <a:srgbClr val="008000"/>
                </a:solidFill>
                <a:latin typeface="Century Gothic" panose="020B0502020202020204" pitchFamily="34" charset="0"/>
              </a:rPr>
              <a:t>N - Queens Problem</a:t>
            </a:r>
            <a:endParaRPr lang="en-IN" sz="1000" dirty="0">
              <a:solidFill>
                <a:srgbClr val="000000"/>
              </a:solidFill>
              <a:latin typeface="Century Gothic" panose="020B0502020202020204" pitchFamily="34" charset="0"/>
            </a:endParaRPr>
          </a:p>
          <a:p>
            <a:r>
              <a:rPr lang="en-IN" sz="1000" dirty="0">
                <a:solidFill>
                  <a:srgbClr val="008000"/>
                </a:solidFill>
                <a:latin typeface="Century Gothic" panose="020B0502020202020204" pitchFamily="34" charset="0"/>
              </a:rPr>
              <a:t>Problem statement</a:t>
            </a:r>
            <a:endParaRPr lang="en-IN" sz="1000" dirty="0">
              <a:solidFill>
                <a:srgbClr val="000000"/>
              </a:solidFill>
              <a:latin typeface="Century Gothic" panose="020B0502020202020204" pitchFamily="34" charset="0"/>
            </a:endParaRPr>
          </a:p>
          <a:p>
            <a:endParaRPr lang="en-IN" sz="1000" dirty="0">
              <a:solidFill>
                <a:srgbClr val="000000"/>
              </a:solidFill>
              <a:latin typeface="Century Gothic" panose="020B0502020202020204" pitchFamily="34" charset="0"/>
            </a:endParaRPr>
          </a:p>
          <a:p>
            <a:r>
              <a:rPr lang="en-IN" sz="1000" dirty="0">
                <a:solidFill>
                  <a:srgbClr val="008000"/>
                </a:solidFill>
                <a:latin typeface="Century Gothic" panose="020B0502020202020204" pitchFamily="34" charset="0"/>
              </a:rPr>
              <a:t>Problem statement</a:t>
            </a:r>
            <a:endParaRPr lang="en-IN" sz="1000" dirty="0">
              <a:solidFill>
                <a:srgbClr val="000000"/>
              </a:solidFill>
              <a:latin typeface="Century Gothic" panose="020B0502020202020204" pitchFamily="34" charset="0"/>
            </a:endParaRPr>
          </a:p>
          <a:p>
            <a:r>
              <a:rPr lang="en-US" sz="1000" dirty="0">
                <a:solidFill>
                  <a:srgbClr val="008000"/>
                </a:solidFill>
                <a:latin typeface="Century Gothic" panose="020B0502020202020204" pitchFamily="34" charset="0"/>
              </a:rPr>
              <a:t>You are given an empty chessboard of size N * N. </a:t>
            </a:r>
            <a:endParaRPr lang="en-US" sz="1000" dirty="0">
              <a:solidFill>
                <a:srgbClr val="000000"/>
              </a:solidFill>
              <a:latin typeface="Century Gothic" panose="020B0502020202020204" pitchFamily="34" charset="0"/>
            </a:endParaRPr>
          </a:p>
          <a:p>
            <a:endParaRPr lang="en-IN" sz="1000" dirty="0">
              <a:solidFill>
                <a:srgbClr val="000000"/>
              </a:solidFill>
              <a:latin typeface="Century Gothic" panose="020B0502020202020204" pitchFamily="34" charset="0"/>
            </a:endParaRPr>
          </a:p>
          <a:p>
            <a:r>
              <a:rPr lang="en-US" sz="1000" dirty="0">
                <a:solidFill>
                  <a:srgbClr val="008000"/>
                </a:solidFill>
                <a:latin typeface="Century Gothic" panose="020B0502020202020204" pitchFamily="34" charset="0"/>
              </a:rPr>
              <a:t>Find the number of ways to place N queens on the board, </a:t>
            </a:r>
            <a:endParaRPr lang="en-US" sz="1000" dirty="0">
              <a:solidFill>
                <a:srgbClr val="000000"/>
              </a:solidFill>
              <a:latin typeface="Century Gothic" panose="020B0502020202020204" pitchFamily="34" charset="0"/>
            </a:endParaRPr>
          </a:p>
          <a:p>
            <a:r>
              <a:rPr lang="en-US" sz="1000" dirty="0">
                <a:solidFill>
                  <a:srgbClr val="008000"/>
                </a:solidFill>
                <a:latin typeface="Century Gothic" panose="020B0502020202020204" pitchFamily="34" charset="0"/>
              </a:rPr>
              <a:t>such that no two queens can kill each other in one move. </a:t>
            </a:r>
            <a:endParaRPr lang="en-US" sz="1000" dirty="0">
              <a:solidFill>
                <a:srgbClr val="000000"/>
              </a:solidFill>
              <a:latin typeface="Century Gothic" panose="020B0502020202020204" pitchFamily="34" charset="0"/>
            </a:endParaRPr>
          </a:p>
          <a:p>
            <a:r>
              <a:rPr lang="en-US" sz="1000" dirty="0">
                <a:solidFill>
                  <a:srgbClr val="008000"/>
                </a:solidFill>
                <a:latin typeface="Century Gothic" panose="020B0502020202020204" pitchFamily="34" charset="0"/>
              </a:rPr>
              <a:t>A queen can move vertically, horizontally, and diagonally.</a:t>
            </a:r>
            <a:endParaRPr lang="en-US" sz="1000" dirty="0">
              <a:solidFill>
                <a:srgbClr val="000000"/>
              </a:solidFill>
              <a:latin typeface="Century Gothic" panose="020B0502020202020204" pitchFamily="34" charset="0"/>
            </a:endParaRPr>
          </a:p>
          <a:p>
            <a:endParaRPr lang="en-IN" sz="1000" dirty="0">
              <a:solidFill>
                <a:srgbClr val="000000"/>
              </a:solidFill>
              <a:latin typeface="Century Gothic" panose="020B0502020202020204" pitchFamily="34" charset="0"/>
            </a:endParaRPr>
          </a:p>
          <a:p>
            <a:r>
              <a:rPr lang="en-IN" sz="1000" dirty="0">
                <a:solidFill>
                  <a:srgbClr val="008000"/>
                </a:solidFill>
                <a:latin typeface="Century Gothic" panose="020B0502020202020204" pitchFamily="34" charset="0"/>
              </a:rPr>
              <a:t>Solution:</a:t>
            </a:r>
          </a:p>
          <a:p>
            <a:endParaRPr lang="en-IN" sz="1000" dirty="0">
              <a:solidFill>
                <a:srgbClr val="000000"/>
              </a:solidFill>
              <a:latin typeface="Century Gothic" panose="020B0502020202020204" pitchFamily="34" charset="0"/>
            </a:endParaRPr>
          </a:p>
          <a:p>
            <a:r>
              <a:rPr lang="en-IN" sz="1000" dirty="0">
                <a:solidFill>
                  <a:srgbClr val="008000"/>
                </a:solidFill>
                <a:latin typeface="Century Gothic" panose="020B0502020202020204" pitchFamily="34" charset="0"/>
              </a:rPr>
              <a:t>[Backtracking Approach]</a:t>
            </a:r>
            <a:endParaRPr lang="en-IN" sz="1000" dirty="0">
              <a:solidFill>
                <a:srgbClr val="000000"/>
              </a:solidFill>
              <a:latin typeface="Century Gothic" panose="020B0502020202020204" pitchFamily="34" charset="0"/>
            </a:endParaRPr>
          </a:p>
          <a:p>
            <a:r>
              <a:rPr lang="en-US" sz="1000" dirty="0">
                <a:solidFill>
                  <a:srgbClr val="008000"/>
                </a:solidFill>
                <a:latin typeface="Century Gothic" panose="020B0502020202020204" pitchFamily="34" charset="0"/>
              </a:rPr>
              <a:t>The idea is to place queens one by one in different columns, starting from the leftmost column.</a:t>
            </a:r>
            <a:endParaRPr lang="en-US" sz="1000" dirty="0">
              <a:solidFill>
                <a:srgbClr val="000000"/>
              </a:solidFill>
              <a:latin typeface="Century Gothic" panose="020B0502020202020204" pitchFamily="34" charset="0"/>
            </a:endParaRPr>
          </a:p>
          <a:p>
            <a:r>
              <a:rPr lang="en-US" sz="1000" dirty="0">
                <a:solidFill>
                  <a:srgbClr val="008000"/>
                </a:solidFill>
                <a:latin typeface="Century Gothic" panose="020B0502020202020204" pitchFamily="34" charset="0"/>
              </a:rPr>
              <a:t>When we place a queen in a column, we checked for clashes with already placed queens. </a:t>
            </a:r>
            <a:endParaRPr lang="en-US" sz="1000" dirty="0">
              <a:solidFill>
                <a:srgbClr val="000000"/>
              </a:solidFill>
              <a:latin typeface="Century Gothic" panose="020B0502020202020204" pitchFamily="34" charset="0"/>
            </a:endParaRPr>
          </a:p>
          <a:p>
            <a:r>
              <a:rPr lang="en-US" sz="1000" dirty="0">
                <a:solidFill>
                  <a:srgbClr val="008000"/>
                </a:solidFill>
                <a:latin typeface="Century Gothic" panose="020B0502020202020204" pitchFamily="34" charset="0"/>
              </a:rPr>
              <a:t>In the current column, if we find a row for which there is no clash, we mark this row &amp; column</a:t>
            </a:r>
            <a:endParaRPr lang="en-US" sz="1000" dirty="0">
              <a:solidFill>
                <a:srgbClr val="000000"/>
              </a:solidFill>
              <a:latin typeface="Century Gothic" panose="020B0502020202020204" pitchFamily="34" charset="0"/>
            </a:endParaRPr>
          </a:p>
          <a:p>
            <a:r>
              <a:rPr lang="en-US" sz="1000" dirty="0">
                <a:solidFill>
                  <a:srgbClr val="008000"/>
                </a:solidFill>
                <a:latin typeface="Century Gothic" panose="020B0502020202020204" pitchFamily="34" charset="0"/>
              </a:rPr>
              <a:t>as part of solution. if we don't find such a row due to clashes, we return false and backtrack.</a:t>
            </a:r>
            <a:endParaRPr lang="en-IN" sz="1000" b="1" dirty="0">
              <a:solidFill>
                <a:srgbClr val="000000"/>
              </a:solidFill>
              <a:latin typeface="Century Gothic" panose="020B0502020202020204" pitchFamily="34" charset="0"/>
            </a:endParaRPr>
          </a:p>
          <a:p>
            <a:endParaRPr lang="en-IN" sz="1000" b="1" i="0" dirty="0">
              <a:solidFill>
                <a:srgbClr val="000000"/>
              </a:solidFill>
              <a:effectLst/>
              <a:latin typeface="Century Gothic" panose="020B0502020202020204" pitchFamily="34" charset="0"/>
            </a:endParaRPr>
          </a:p>
          <a:p>
            <a:r>
              <a:rPr lang="en-IN" sz="1000" b="1" i="0" dirty="0">
                <a:solidFill>
                  <a:srgbClr val="000000"/>
                </a:solidFill>
                <a:effectLst/>
                <a:latin typeface="Century Gothic" panose="020B0502020202020204" pitchFamily="34" charset="0"/>
              </a:rPr>
              <a:t>Code Link : </a:t>
            </a:r>
          </a:p>
          <a:p>
            <a:endParaRPr lang="en-IN" sz="1000" dirty="0">
              <a:solidFill>
                <a:srgbClr val="000000"/>
              </a:solidFill>
              <a:latin typeface="Century Gothic" panose="020B0502020202020204" pitchFamily="34" charset="0"/>
            </a:endParaRPr>
          </a:p>
          <a:p>
            <a:endParaRPr lang="en-IN" sz="1000" b="1" i="0" dirty="0">
              <a:solidFill>
                <a:srgbClr val="000000"/>
              </a:solidFill>
              <a:effectLst/>
              <a:latin typeface="Century Gothic" panose="020B0502020202020204" pitchFamily="34" charset="0"/>
            </a:endParaRPr>
          </a:p>
          <a:p>
            <a:endParaRPr lang="en-US" sz="1000" dirty="0">
              <a:solidFill>
                <a:srgbClr val="3D3D4E"/>
              </a:solidFill>
              <a:latin typeface="Century Gothic" panose="020B0502020202020204" pitchFamily="34" charset="0"/>
            </a:endParaRPr>
          </a:p>
          <a:p>
            <a:endParaRPr lang="en-US" sz="1000" dirty="0">
              <a:solidFill>
                <a:srgbClr val="3D3D4E"/>
              </a:solidFill>
              <a:latin typeface="Century Gothic" panose="020B0502020202020204" pitchFamily="34" charset="0"/>
            </a:endParaRPr>
          </a:p>
          <a:p>
            <a:endParaRPr lang="en-US" sz="1000" dirty="0">
              <a:solidFill>
                <a:srgbClr val="3D3D4E"/>
              </a:solidFill>
              <a:latin typeface="Century Gothic" panose="020B0502020202020204" pitchFamily="34" charset="0"/>
            </a:endParaRPr>
          </a:p>
          <a:p>
            <a:endParaRPr lang="en-US" sz="1000" dirty="0">
              <a:solidFill>
                <a:srgbClr val="3D3D4E"/>
              </a:solidFill>
              <a:latin typeface="Century Gothic" panose="020B0502020202020204" pitchFamily="34" charset="0"/>
            </a:endParaRPr>
          </a:p>
          <a:p>
            <a:endParaRPr lang="en-IN" dirty="0"/>
          </a:p>
          <a:p>
            <a:endParaRPr lang="en-IN" dirty="0"/>
          </a:p>
        </p:txBody>
      </p:sp>
      <p:sp>
        <p:nvSpPr>
          <p:cNvPr id="3" name="Rectangle 2">
            <a:extLst>
              <a:ext uri="{FF2B5EF4-FFF2-40B4-BE49-F238E27FC236}">
                <a16:creationId xmlns:a16="http://schemas.microsoft.com/office/drawing/2014/main" id="{F6A7575A-0BA4-4673-99B9-B68ECA40AFA3}"/>
              </a:ext>
            </a:extLst>
          </p:cNvPr>
          <p:cNvSpPr/>
          <p:nvPr/>
        </p:nvSpPr>
        <p:spPr>
          <a:xfrm>
            <a:off x="256374" y="940037"/>
            <a:ext cx="5913690" cy="4982199"/>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A6CBCF43-9ADC-4F16-888D-6B12DB6EB847}"/>
              </a:ext>
            </a:extLst>
          </p:cNvPr>
          <p:cNvSpPr txBox="1"/>
          <p:nvPr/>
        </p:nvSpPr>
        <p:spPr>
          <a:xfrm>
            <a:off x="6512846" y="991313"/>
            <a:ext cx="5006885" cy="2185214"/>
          </a:xfrm>
          <a:prstGeom prst="rect">
            <a:avLst/>
          </a:prstGeom>
          <a:noFill/>
        </p:spPr>
        <p:txBody>
          <a:bodyPr wrap="square" rtlCol="0">
            <a:spAutoFit/>
          </a:bodyPr>
          <a:lstStyle/>
          <a:p>
            <a:r>
              <a:rPr lang="en-IN" sz="1000" b="1" i="0" dirty="0">
                <a:solidFill>
                  <a:srgbClr val="000000"/>
                </a:solidFill>
                <a:effectLst/>
                <a:latin typeface="Nunito Sans" pitchFamily="2" charset="0"/>
              </a:rPr>
              <a:t>Rat in a Maze Problem</a:t>
            </a:r>
          </a:p>
          <a:p>
            <a:endParaRPr lang="en-IN" sz="1000" b="1" dirty="0">
              <a:solidFill>
                <a:srgbClr val="000000"/>
              </a:solidFill>
              <a:latin typeface="Nunito Sans" pitchFamily="2" charset="0"/>
            </a:endParaRPr>
          </a:p>
          <a:p>
            <a:endParaRPr lang="en-IN" sz="1000" b="1" i="0" dirty="0">
              <a:solidFill>
                <a:srgbClr val="000000"/>
              </a:solidFill>
              <a:effectLst/>
              <a:latin typeface="Nunito Sans" pitchFamily="2" charset="0"/>
            </a:endParaRPr>
          </a:p>
          <a:p>
            <a:endParaRPr lang="en-IN" sz="1000" b="1" i="0" dirty="0">
              <a:solidFill>
                <a:srgbClr val="000000"/>
              </a:solidFill>
              <a:effectLst/>
              <a:latin typeface="Nunito Sans" pitchFamily="2" charset="0"/>
            </a:endParaRPr>
          </a:p>
          <a:p>
            <a:endParaRPr lang="en-IN" sz="1000" dirty="0">
              <a:solidFill>
                <a:srgbClr val="008000"/>
              </a:solidFill>
              <a:latin typeface="Century Gothic" panose="020B0502020202020204" pitchFamily="34" charset="0"/>
            </a:endParaRPr>
          </a:p>
          <a:p>
            <a:endParaRPr lang="en-IN" sz="1000" b="1" i="0" dirty="0">
              <a:solidFill>
                <a:srgbClr val="000000"/>
              </a:solidFill>
              <a:effectLst/>
              <a:latin typeface="Century Gothic" panose="020B0502020202020204" pitchFamily="34" charset="0"/>
            </a:endParaRPr>
          </a:p>
          <a:p>
            <a:endParaRPr lang="en-US" sz="1000" dirty="0">
              <a:solidFill>
                <a:srgbClr val="3D3D4E"/>
              </a:solidFill>
              <a:latin typeface="Century Gothic" panose="020B0502020202020204" pitchFamily="34" charset="0"/>
            </a:endParaRPr>
          </a:p>
          <a:p>
            <a:endParaRPr lang="en-US" sz="1000" dirty="0">
              <a:solidFill>
                <a:srgbClr val="3D3D4E"/>
              </a:solidFill>
              <a:latin typeface="Century Gothic" panose="020B0502020202020204" pitchFamily="34" charset="0"/>
            </a:endParaRPr>
          </a:p>
          <a:p>
            <a:endParaRPr lang="en-US" sz="1000" dirty="0">
              <a:solidFill>
                <a:srgbClr val="3D3D4E"/>
              </a:solidFill>
              <a:latin typeface="Century Gothic" panose="020B0502020202020204" pitchFamily="34" charset="0"/>
            </a:endParaRPr>
          </a:p>
          <a:p>
            <a:endParaRPr lang="en-US" sz="1000" dirty="0">
              <a:solidFill>
                <a:srgbClr val="3D3D4E"/>
              </a:solidFill>
              <a:latin typeface="Century Gothic" panose="020B0502020202020204" pitchFamily="34" charset="0"/>
            </a:endParaRPr>
          </a:p>
          <a:p>
            <a:endParaRPr lang="en-IN" dirty="0"/>
          </a:p>
          <a:p>
            <a:endParaRPr lang="en-IN" dirty="0"/>
          </a:p>
        </p:txBody>
      </p:sp>
      <p:pic>
        <p:nvPicPr>
          <p:cNvPr id="5" name="Picture 4">
            <a:extLst>
              <a:ext uri="{FF2B5EF4-FFF2-40B4-BE49-F238E27FC236}">
                <a16:creationId xmlns:a16="http://schemas.microsoft.com/office/drawing/2014/main" id="{78AC6497-C445-483F-AB59-F12F1269F26A}"/>
              </a:ext>
            </a:extLst>
          </p:cNvPr>
          <p:cNvPicPr>
            <a:picLocks noChangeAspect="1"/>
          </p:cNvPicPr>
          <p:nvPr/>
        </p:nvPicPr>
        <p:blipFill>
          <a:blip r:embed="rId2"/>
          <a:stretch>
            <a:fillRect/>
          </a:stretch>
        </p:blipFill>
        <p:spPr>
          <a:xfrm>
            <a:off x="1479054" y="4122028"/>
            <a:ext cx="3400596" cy="1658671"/>
          </a:xfrm>
          <a:prstGeom prst="rect">
            <a:avLst/>
          </a:prstGeom>
        </p:spPr>
      </p:pic>
    </p:spTree>
    <p:extLst>
      <p:ext uri="{BB962C8B-B14F-4D97-AF65-F5344CB8AC3E}">
        <p14:creationId xmlns:p14="http://schemas.microsoft.com/office/powerpoint/2010/main" val="37177225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18242</TotalTime>
  <Words>624</Words>
  <Application>Microsoft Office PowerPoint</Application>
  <PresentationFormat>Widescreen</PresentationFormat>
  <Paragraphs>99</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Century Gothic</vt:lpstr>
      <vt:lpstr>Nunito Sans</vt:lpstr>
      <vt:lpstr>Wingdings</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Abinash Mishra</dc:creator>
  <cp:lastModifiedBy>Abinash Mishra</cp:lastModifiedBy>
  <cp:revision>869</cp:revision>
  <dcterms:created xsi:type="dcterms:W3CDTF">2021-12-25T05:24:32Z</dcterms:created>
  <dcterms:modified xsi:type="dcterms:W3CDTF">2022-02-02T14:00:29Z</dcterms:modified>
</cp:coreProperties>
</file>