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4" r:id="rId5"/>
    <p:sldId id="265" r:id="rId6"/>
    <p:sldId id="266" r:id="rId7"/>
    <p:sldId id="261" r:id="rId8"/>
    <p:sldId id="258"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7"/>
            <p14:sldId id="262"/>
            <p14:sldId id="263"/>
            <p14:sldId id="264"/>
            <p14:sldId id="265"/>
            <p14:sldId id="266"/>
            <p14:sldId id="261"/>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12" d="100"/>
          <a:sy n="112"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hyperlink" Target="https://github.com/abmishra1234/4AM_Club_Coding/tree/main/RecursionAndBacktracking"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Fundamentals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i="0" dirty="0">
                <a:solidFill>
                  <a:srgbClr val="000000"/>
                </a:solidFill>
                <a:effectLst/>
                <a:latin typeface="Century Gothic" panose="020B0502020202020204" pitchFamily="34" charset="0"/>
              </a:rPr>
              <a:t>What is Recursion?</a:t>
            </a:r>
          </a:p>
          <a:p>
            <a:pPr marL="0" indent="0">
              <a:buFont typeface="Arial" panose="020B0604020202020204" pitchFamily="34" charset="0"/>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is when a function calls itself again and again until it reaches a specified stopping condition</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lgn="l">
              <a:buNone/>
            </a:pPr>
            <a:endParaRPr lang="en-US" sz="1000" b="1" i="0" dirty="0">
              <a:effectLst/>
              <a:latin typeface="Century Gothic" panose="020B0502020202020204" pitchFamily="34" charset="0"/>
            </a:endParaRPr>
          </a:p>
          <a:p>
            <a:pPr marL="0" indent="0" algn="l">
              <a:buNone/>
            </a:pPr>
            <a:r>
              <a:rPr lang="en-US" sz="1000" b="1" i="0" dirty="0">
                <a:effectLst/>
                <a:latin typeface="Century Gothic" panose="020B0502020202020204" pitchFamily="34" charset="0"/>
              </a:rPr>
              <a:t>Parts of a Recursive Function</a:t>
            </a:r>
          </a:p>
          <a:p>
            <a:pPr marL="0" indent="0" algn="l">
              <a:buNone/>
            </a:pPr>
            <a:r>
              <a:rPr lang="en-US" sz="1000" b="0" i="0" dirty="0">
                <a:solidFill>
                  <a:srgbClr val="3D3D4E"/>
                </a:solidFill>
                <a:effectLst/>
                <a:latin typeface="Century Gothic" panose="020B0502020202020204" pitchFamily="34" charset="0"/>
              </a:rPr>
              <a:t>Each recursive function has two parts: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Base Case:</a:t>
            </a:r>
            <a:r>
              <a:rPr lang="en-US" sz="1000" b="0" i="0" dirty="0">
                <a:solidFill>
                  <a:srgbClr val="3D3D4E"/>
                </a:solidFill>
                <a:effectLst/>
                <a:latin typeface="Century Gothic" panose="020B0502020202020204" pitchFamily="34" charset="0"/>
              </a:rPr>
              <a:t> The base case is where the call to the function stops i.e., it does not make any subsequent recursive calls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Recursive Case:</a:t>
            </a:r>
            <a:r>
              <a:rPr lang="en-US" sz="1000" b="0" i="0" dirty="0">
                <a:solidFill>
                  <a:srgbClr val="3D3D4E"/>
                </a:solidFill>
                <a:effectLst/>
                <a:latin typeface="Century Gothic" panose="020B0502020202020204" pitchFamily="34" charset="0"/>
              </a:rPr>
              <a:t> The recursive case is where the function calls itself again and again until it reaches the base case.</a:t>
            </a:r>
          </a:p>
          <a:p>
            <a:pPr marL="0" indent="0">
              <a:buFont typeface="Arial" panose="020B0604020202020204" pitchFamily="34" charset="0"/>
              <a:buNone/>
            </a:pPr>
            <a:endParaRPr lang="en-US" sz="1000" b="1" dirty="0">
              <a:solidFill>
                <a:srgbClr val="3D3D4E"/>
              </a:solidFill>
              <a:highlight>
                <a:srgbClr val="FFFF00"/>
              </a:highlight>
              <a:latin typeface="Century Gothic" panose="020B0502020202020204" pitchFamily="34" charset="0"/>
            </a:endParaRPr>
          </a:p>
          <a:p>
            <a:pPr marL="0" indent="0">
              <a:buNone/>
            </a:pPr>
            <a:r>
              <a:rPr lang="en-US" sz="1100" b="1" i="0" dirty="0">
                <a:effectLst/>
                <a:latin typeface="Century Gothic" panose="020B0502020202020204" pitchFamily="34" charset="0"/>
              </a:rPr>
              <a:t>How do you solve a problem using recursion?</a:t>
            </a:r>
          </a:p>
          <a:p>
            <a:pPr marL="0" indent="0">
              <a:buFont typeface="Arial" panose="020B0604020202020204" pitchFamily="34" charset="0"/>
              <a:buNone/>
            </a:pPr>
            <a:r>
              <a:rPr lang="en-US" sz="1100" b="0" i="0" dirty="0">
                <a:solidFill>
                  <a:srgbClr val="3D3D4E"/>
                </a:solidFill>
                <a:effectLst/>
                <a:latin typeface="Century Gothic" panose="020B0502020202020204" pitchFamily="34" charset="0"/>
              </a:rPr>
              <a:t>To solve a problem using recursion, break the problem into one or more smaller problems, and add one or more base conditions that stop the recursion. i.e., make a </a:t>
            </a:r>
            <a:r>
              <a:rPr lang="en-US" sz="1100" b="1" i="0" dirty="0">
                <a:solidFill>
                  <a:srgbClr val="3D3D4E"/>
                </a:solidFill>
                <a:effectLst/>
                <a:latin typeface="Century Gothic" panose="020B0502020202020204" pitchFamily="34" charset="0"/>
              </a:rPr>
              <a:t>recurrence relation</a:t>
            </a:r>
            <a:r>
              <a:rPr lang="en-US" sz="1100" b="0" i="0" dirty="0">
                <a:solidFill>
                  <a:srgbClr val="3D3D4E"/>
                </a:solidFill>
                <a:effectLst/>
                <a:latin typeface="Century Gothic" panose="020B0502020202020204" pitchFamily="34" charset="0"/>
              </a:rPr>
              <a:t> for that problem.</a:t>
            </a:r>
            <a:endParaRPr lang="en-US" sz="11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b="1" i="0" dirty="0">
                <a:effectLst/>
                <a:latin typeface="Century Gothic" panose="020B0502020202020204" pitchFamily="34" charset="0"/>
              </a:rPr>
              <a:t>How is memory allocated to different function calls in recursion?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When a function is called, the state of that function is saved in a stack. Each recursive call pushes a new stack frame. When the base case is reached the stack frames start popping from the stack until the stack becomes empty.</a:t>
            </a:r>
            <a:endParaRPr lang="en-US" sz="1000" dirty="0">
              <a:solidFill>
                <a:srgbClr val="3D3D4E"/>
              </a:solidFill>
              <a:latin typeface="Century Gothic" panose="020B0502020202020204" pitchFamily="34" charset="0"/>
            </a:endParaRPr>
          </a:p>
          <a:p>
            <a:pPr marL="0" indent="0">
              <a:buNone/>
            </a:pPr>
            <a:endParaRPr lang="en-IN" sz="1000" b="1" i="0" dirty="0">
              <a:effectLst/>
              <a:latin typeface="Century Gothic" panose="020B0502020202020204" pitchFamily="34" charset="0"/>
            </a:endParaRPr>
          </a:p>
          <a:p>
            <a:pPr marL="0" indent="0">
              <a:buNone/>
            </a:pPr>
            <a:r>
              <a:rPr lang="en-IN" sz="1000" b="1" i="0" dirty="0">
                <a:effectLst/>
                <a:latin typeface="Century Gothic" panose="020B0502020202020204" pitchFamily="34" charset="0"/>
              </a:rPr>
              <a:t>	Visualization Through the Stack</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2892A9BF-4DDB-4D3C-BF83-3575CFBC58FB}"/>
              </a:ext>
            </a:extLst>
          </p:cNvPr>
          <p:cNvPicPr>
            <a:picLocks noChangeAspect="1"/>
          </p:cNvPicPr>
          <p:nvPr/>
        </p:nvPicPr>
        <p:blipFill>
          <a:blip r:embed="rId2"/>
          <a:stretch>
            <a:fillRect/>
          </a:stretch>
        </p:blipFill>
        <p:spPr>
          <a:xfrm>
            <a:off x="4529270" y="4328104"/>
            <a:ext cx="3545395" cy="2083985"/>
          </a:xfrm>
          <a:prstGeom prst="rect">
            <a:avLst/>
          </a:prstGeom>
        </p:spPr>
      </p:pic>
    </p:spTree>
    <p:extLst>
      <p:ext uri="{BB962C8B-B14F-4D97-AF65-F5344CB8AC3E}">
        <p14:creationId xmlns:p14="http://schemas.microsoft.com/office/powerpoint/2010/main" val="219907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N Queens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TextBox 12">
            <a:extLst>
              <a:ext uri="{FF2B5EF4-FFF2-40B4-BE49-F238E27FC236}">
                <a16:creationId xmlns:a16="http://schemas.microsoft.com/office/drawing/2014/main" id="{85D22AC9-DFC3-4A6B-A1C9-C6410C69CB95}"/>
              </a:ext>
            </a:extLst>
          </p:cNvPr>
          <p:cNvSpPr txBox="1"/>
          <p:nvPr/>
        </p:nvSpPr>
        <p:spPr>
          <a:xfrm>
            <a:off x="299104" y="965675"/>
            <a:ext cx="5982056" cy="4955203"/>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N Queens Problem – Very famous recursive and backtrack problem</a:t>
            </a:r>
          </a:p>
          <a:p>
            <a:endParaRPr lang="en-IN" sz="1000" dirty="0">
              <a:solidFill>
                <a:srgbClr val="008000"/>
              </a:solidFill>
              <a:latin typeface="Century Gothic" panose="020B0502020202020204" pitchFamily="34" charset="0"/>
            </a:endParaRPr>
          </a:p>
          <a:p>
            <a:r>
              <a:rPr lang="en-IN" sz="1000" dirty="0">
                <a:solidFill>
                  <a:srgbClr val="008000"/>
                </a:solidFill>
                <a:latin typeface="Century Gothic" panose="020B0502020202020204" pitchFamily="34" charset="0"/>
              </a:rPr>
              <a:t>N - Queens Problem</a:t>
            </a:r>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You are given an empty chessboard of size N * N. </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Find the number of ways to place N queens on the board,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such that no two queens can kill each other in one move.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 queen can move vertically, horizontally, and diagonally.</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Solution:</a:t>
            </a: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[Backtracking Approach]</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The idea is to place queens one by one in different columns, starting from the leftmost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When we place a queen in a column, we checked for clashes with already placed queens.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In the current column, if we find a row for which there is no clash, we mark this row &amp;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as part of solution. if we don't find such a row due to clashes, we return false and backtrack.</a:t>
            </a:r>
            <a:endParaRPr lang="en-IN" sz="1000" b="1"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r>
              <a:rPr lang="en-IN" sz="1000" b="1" i="0" dirty="0">
                <a:solidFill>
                  <a:srgbClr val="000000"/>
                </a:solidFill>
                <a:effectLst/>
                <a:latin typeface="Century Gothic" panose="020B0502020202020204" pitchFamily="34" charset="0"/>
              </a:rPr>
              <a:t>Code Link : </a:t>
            </a:r>
          </a:p>
          <a:p>
            <a:endParaRPr lang="en-IN" sz="1000"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sp>
        <p:nvSpPr>
          <p:cNvPr id="3" name="Rectangle 2">
            <a:extLst>
              <a:ext uri="{FF2B5EF4-FFF2-40B4-BE49-F238E27FC236}">
                <a16:creationId xmlns:a16="http://schemas.microsoft.com/office/drawing/2014/main" id="{F6A7575A-0BA4-4673-99B9-B68ECA40AFA3}"/>
              </a:ext>
            </a:extLst>
          </p:cNvPr>
          <p:cNvSpPr/>
          <p:nvPr/>
        </p:nvSpPr>
        <p:spPr>
          <a:xfrm>
            <a:off x="256374" y="940037"/>
            <a:ext cx="5913690" cy="49821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6CBCF43-9ADC-4F16-888D-6B12DB6EB847}"/>
              </a:ext>
            </a:extLst>
          </p:cNvPr>
          <p:cNvSpPr txBox="1"/>
          <p:nvPr/>
        </p:nvSpPr>
        <p:spPr>
          <a:xfrm>
            <a:off x="6512846" y="991313"/>
            <a:ext cx="5006885" cy="2339102"/>
          </a:xfrm>
          <a:prstGeom prst="rect">
            <a:avLst/>
          </a:prstGeom>
          <a:noFill/>
        </p:spPr>
        <p:txBody>
          <a:bodyPr wrap="square" rtlCol="0">
            <a:spAutoFit/>
          </a:bodyPr>
          <a:lstStyle/>
          <a:p>
            <a:r>
              <a:rPr lang="en-IN" sz="1000" b="1" i="0" dirty="0">
                <a:solidFill>
                  <a:srgbClr val="000000"/>
                </a:solidFill>
                <a:effectLst/>
                <a:latin typeface="Nunito Sans" pitchFamily="2" charset="0"/>
              </a:rPr>
              <a:t>Rat in a Maze Problem</a:t>
            </a:r>
          </a:p>
          <a:p>
            <a:r>
              <a:rPr lang="en-IN" sz="1000" b="1" i="0" dirty="0">
                <a:effectLst/>
                <a:latin typeface="Nunito Sans" pitchFamily="2" charset="0"/>
              </a:rPr>
              <a:t>Problem statement</a:t>
            </a:r>
          </a:p>
          <a:p>
            <a:endParaRPr lang="en-IN" sz="1000" b="1" dirty="0">
              <a:solidFill>
                <a:srgbClr val="000000"/>
              </a:solidFill>
              <a:latin typeface="Nunito Sans" pitchFamily="2" charset="0"/>
            </a:endParaRPr>
          </a:p>
          <a:p>
            <a:endParaRPr lang="en-IN" sz="1000" b="1" i="0" dirty="0">
              <a:solidFill>
                <a:srgbClr val="000000"/>
              </a:solidFill>
              <a:effectLst/>
              <a:latin typeface="Nunito Sans" pitchFamily="2" charset="0"/>
            </a:endParaRPr>
          </a:p>
          <a:p>
            <a:endParaRPr lang="en-IN" sz="1000" b="1" i="0" dirty="0">
              <a:solidFill>
                <a:srgbClr val="000000"/>
              </a:solidFill>
              <a:effectLst/>
              <a:latin typeface="Nunito Sans" pitchFamily="2" charset="0"/>
            </a:endParaRPr>
          </a:p>
          <a:p>
            <a:endParaRPr lang="en-IN" sz="1000" dirty="0">
              <a:solidFill>
                <a:srgbClr val="008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pic>
        <p:nvPicPr>
          <p:cNvPr id="5" name="Picture 4">
            <a:extLst>
              <a:ext uri="{FF2B5EF4-FFF2-40B4-BE49-F238E27FC236}">
                <a16:creationId xmlns:a16="http://schemas.microsoft.com/office/drawing/2014/main" id="{78AC6497-C445-483F-AB59-F12F1269F26A}"/>
              </a:ext>
            </a:extLst>
          </p:cNvPr>
          <p:cNvPicPr>
            <a:picLocks noChangeAspect="1"/>
          </p:cNvPicPr>
          <p:nvPr/>
        </p:nvPicPr>
        <p:blipFill>
          <a:blip r:embed="rId2"/>
          <a:stretch>
            <a:fillRect/>
          </a:stretch>
        </p:blipFill>
        <p:spPr>
          <a:xfrm>
            <a:off x="1479054" y="4122028"/>
            <a:ext cx="3400596" cy="1658671"/>
          </a:xfrm>
          <a:prstGeom prst="rect">
            <a:avLst/>
          </a:prstGeom>
        </p:spPr>
      </p:pic>
    </p:spTree>
    <p:extLst>
      <p:ext uri="{BB962C8B-B14F-4D97-AF65-F5344CB8AC3E}">
        <p14:creationId xmlns:p14="http://schemas.microsoft.com/office/powerpoint/2010/main" val="371772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0"/>
            <a:ext cx="11801742" cy="5591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dirty="0">
                <a:solidFill>
                  <a:srgbClr val="000000"/>
                </a:solidFill>
                <a:latin typeface="Century Gothic" panose="020B0502020202020204" pitchFamily="34" charset="0"/>
              </a:rPr>
              <a:t>Recursion continued…</a:t>
            </a:r>
          </a:p>
          <a:p>
            <a:pPr marL="0" indent="0">
              <a:buNone/>
            </a:pPr>
            <a:r>
              <a:rPr lang="en-IN" sz="1000" b="1" i="0" dirty="0">
                <a:solidFill>
                  <a:srgbClr val="000000"/>
                </a:solidFill>
                <a:effectLst/>
                <a:latin typeface="Century Gothic" panose="020B0502020202020204" pitchFamily="34" charset="0"/>
              </a:rPr>
              <a:t>Direct vs. Indirect Recursion</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b="1" dirty="0">
                <a:solidFill>
                  <a:srgbClr val="000000"/>
                </a:solidFill>
                <a:latin typeface="Century Gothic" panose="020B0502020202020204" pitchFamily="34" charset="0"/>
              </a:rPr>
              <a:t>Direct Recursion</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If a function calls itself, it’s known as </a:t>
            </a:r>
            <a:r>
              <a:rPr lang="en-US" sz="1000" b="1" i="0" dirty="0">
                <a:solidFill>
                  <a:srgbClr val="3D3D4E"/>
                </a:solidFill>
                <a:effectLst/>
                <a:latin typeface="Century Gothic" panose="020B0502020202020204" pitchFamily="34" charset="0"/>
              </a:rPr>
              <a:t>direct recursion</a:t>
            </a:r>
            <a:r>
              <a:rPr lang="en-US" sz="1000" b="0" i="0" dirty="0">
                <a:solidFill>
                  <a:srgbClr val="3D3D4E"/>
                </a:solidFill>
                <a:effectLst/>
                <a:latin typeface="Century Gothic" panose="020B0502020202020204" pitchFamily="34" charset="0"/>
              </a:rPr>
              <a:t>. </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This results in a one-step recursive call: the function makes a recursive call inside its own function body.</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dirty="0">
                <a:solidFill>
                  <a:srgbClr val="3D3D4E"/>
                </a:solidFill>
                <a:latin typeface="Century Gothic" panose="020B0502020202020204" pitchFamily="34" charset="0"/>
              </a:rPr>
              <a:t>One sample code for using the </a:t>
            </a:r>
            <a:r>
              <a:rPr lang="en-US" sz="1000" b="1" dirty="0">
                <a:solidFill>
                  <a:srgbClr val="3D3D4E"/>
                </a:solidFill>
                <a:latin typeface="Century Gothic" panose="020B0502020202020204" pitchFamily="34" charset="0"/>
              </a:rPr>
              <a:t>Direct Recursion</a:t>
            </a:r>
            <a:r>
              <a:rPr lang="en-US" sz="1000" dirty="0">
                <a:solidFill>
                  <a:srgbClr val="3D3D4E"/>
                </a:solidFill>
                <a:latin typeface="Century Gothic" panose="020B0502020202020204" pitchFamily="34" charset="0"/>
              </a:rPr>
              <a:t>, explained right side here</a:t>
            </a:r>
          </a:p>
          <a:p>
            <a:pPr marL="0" indent="0" algn="l">
              <a:buNone/>
            </a:pPr>
            <a:endParaRPr lang="en-US" sz="1000" b="1" i="0" dirty="0">
              <a:effectLs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E3843BA9-134C-4DDD-89AC-F966594A42B0}"/>
              </a:ext>
            </a:extLst>
          </p:cNvPr>
          <p:cNvPicPr>
            <a:picLocks noChangeAspect="1"/>
          </p:cNvPicPr>
          <p:nvPr/>
        </p:nvPicPr>
        <p:blipFill>
          <a:blip r:embed="rId2"/>
          <a:stretch>
            <a:fillRect/>
          </a:stretch>
        </p:blipFill>
        <p:spPr>
          <a:xfrm>
            <a:off x="4546363" y="830768"/>
            <a:ext cx="2743200" cy="1228768"/>
          </a:xfrm>
          <a:prstGeom prst="rect">
            <a:avLst/>
          </a:prstGeom>
        </p:spPr>
      </p:pic>
      <p:pic>
        <p:nvPicPr>
          <p:cNvPr id="8" name="Picture 7">
            <a:extLst>
              <a:ext uri="{FF2B5EF4-FFF2-40B4-BE49-F238E27FC236}">
                <a16:creationId xmlns:a16="http://schemas.microsoft.com/office/drawing/2014/main" id="{6247855F-AC5F-4100-9B32-AA5550344F66}"/>
              </a:ext>
            </a:extLst>
          </p:cNvPr>
          <p:cNvPicPr>
            <a:picLocks noChangeAspect="1"/>
          </p:cNvPicPr>
          <p:nvPr/>
        </p:nvPicPr>
        <p:blipFill>
          <a:blip r:embed="rId3"/>
          <a:stretch>
            <a:fillRect/>
          </a:stretch>
        </p:blipFill>
        <p:spPr>
          <a:xfrm>
            <a:off x="7776441" y="1781332"/>
            <a:ext cx="4121795" cy="4480611"/>
          </a:xfrm>
          <a:prstGeom prst="rect">
            <a:avLst/>
          </a:prstGeom>
        </p:spPr>
      </p:pic>
    </p:spTree>
    <p:extLst>
      <p:ext uri="{BB962C8B-B14F-4D97-AF65-F5344CB8AC3E}">
        <p14:creationId xmlns:p14="http://schemas.microsoft.com/office/powerpoint/2010/main" val="144193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1"/>
            <a:ext cx="11801742" cy="976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Recursion continued…</a:t>
            </a:r>
          </a:p>
          <a:p>
            <a:pPr marL="0" indent="0">
              <a:spcBef>
                <a:spcPts val="0"/>
              </a:spcBef>
              <a:buNone/>
            </a:pPr>
            <a:endParaRPr lang="en-IN" sz="1000" b="1" i="0" dirty="0">
              <a:solidFill>
                <a:srgbClr val="000000"/>
              </a:solidFill>
              <a:effectLst/>
              <a:latin typeface="Century Gothic" panose="020B0502020202020204" pitchFamily="34" charset="0"/>
            </a:endParaRPr>
          </a:p>
          <a:p>
            <a:pPr marL="0" indent="0">
              <a:spcBef>
                <a:spcPts val="0"/>
              </a:spcBef>
              <a:buNone/>
            </a:pPr>
            <a:r>
              <a:rPr lang="en-IN" sz="1000" b="1" i="0" dirty="0">
                <a:solidFill>
                  <a:srgbClr val="000000"/>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If the function function01 calls another function function02 and function02 calls function01 then it is </a:t>
            </a:r>
            <a:r>
              <a:rPr lang="en-US" sz="1000" b="1" i="0" dirty="0">
                <a:solidFill>
                  <a:srgbClr val="3D3D4E"/>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This is a two-step recursive call: the function calls another function to make a recursive call</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Sample Example code below…</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ABDEF419-D868-4213-90E5-6FECA54C7445}"/>
              </a:ext>
            </a:extLst>
          </p:cNvPr>
          <p:cNvPicPr>
            <a:picLocks noChangeAspect="1"/>
          </p:cNvPicPr>
          <p:nvPr/>
        </p:nvPicPr>
        <p:blipFill>
          <a:blip r:embed="rId2"/>
          <a:stretch>
            <a:fillRect/>
          </a:stretch>
        </p:blipFill>
        <p:spPr>
          <a:xfrm>
            <a:off x="7420386" y="1956987"/>
            <a:ext cx="4318845" cy="3724768"/>
          </a:xfrm>
          <a:prstGeom prst="rect">
            <a:avLst/>
          </a:prstGeom>
        </p:spPr>
      </p:pic>
      <p:sp>
        <p:nvSpPr>
          <p:cNvPr id="11" name="TextBox 10">
            <a:extLst>
              <a:ext uri="{FF2B5EF4-FFF2-40B4-BE49-F238E27FC236}">
                <a16:creationId xmlns:a16="http://schemas.microsoft.com/office/drawing/2014/main" id="{4BDC0D56-0284-414A-8997-8D22276E99F0}"/>
              </a:ext>
            </a:extLst>
          </p:cNvPr>
          <p:cNvSpPr txBox="1"/>
          <p:nvPr/>
        </p:nvSpPr>
        <p:spPr>
          <a:xfrm>
            <a:off x="598205" y="1982624"/>
            <a:ext cx="2599873" cy="3323987"/>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#include &lt;iostream&gt;</a:t>
            </a:r>
          </a:p>
          <a:p>
            <a:pPr marL="0" indent="0">
              <a:spcBef>
                <a:spcPts val="0"/>
              </a:spcBef>
              <a:buNone/>
            </a:pPr>
            <a:r>
              <a:rPr lang="en-US" sz="1000" dirty="0">
                <a:solidFill>
                  <a:srgbClr val="3D3D4E"/>
                </a:solidFill>
                <a:latin typeface="Century Gothic" panose="020B0502020202020204" pitchFamily="34" charset="0"/>
              </a:rPr>
              <a:t>using namespace std;</a:t>
            </a:r>
          </a:p>
          <a:p>
            <a:pPr marL="0" indent="0">
              <a:spcBef>
                <a:spcPts val="0"/>
              </a:spcBef>
              <a:buNone/>
            </a:pPr>
            <a:r>
              <a:rPr lang="en-US" sz="1000" dirty="0">
                <a:solidFill>
                  <a:srgbClr val="3D3D4E"/>
                </a:solidFill>
                <a:latin typeface="Century Gothic" panose="020B0502020202020204" pitchFamily="34" charset="0"/>
              </a:rPr>
              <a:t>int n=0;</a:t>
            </a:r>
          </a:p>
          <a:p>
            <a:pPr marL="0" indent="0">
              <a:spcBef>
                <a:spcPts val="0"/>
              </a:spcBef>
              <a:buNone/>
            </a:pPr>
            <a:r>
              <a:rPr lang="en-US" sz="1000" dirty="0">
                <a:solidFill>
                  <a:srgbClr val="3D3D4E"/>
                </a:solidFill>
                <a:latin typeface="Century Gothic" panose="020B0502020202020204" pitchFamily="34" charset="0"/>
              </a:rPr>
              <a:t>// declaring functions</a:t>
            </a:r>
          </a:p>
          <a:p>
            <a:pPr marL="0" indent="0">
              <a:spcBef>
                <a:spcPts val="0"/>
              </a:spcBef>
              <a:buNone/>
            </a:pPr>
            <a:r>
              <a:rPr lang="en-US" sz="1000" dirty="0">
                <a:solidFill>
                  <a:srgbClr val="3D3D4E"/>
                </a:solidFill>
                <a:latin typeface="Century Gothic" panose="020B0502020202020204" pitchFamily="34" charset="0"/>
              </a:rPr>
              <a:t>void foo1(void);</a:t>
            </a:r>
          </a:p>
          <a:p>
            <a:pPr marL="0" indent="0">
              <a:spcBef>
                <a:spcPts val="0"/>
              </a:spcBef>
              <a:buNone/>
            </a:pPr>
            <a:r>
              <a:rPr lang="en-US" sz="1000" dirty="0">
                <a:solidFill>
                  <a:srgbClr val="3D3D4E"/>
                </a:solidFill>
                <a:latin typeface="Century Gothic" panose="020B0502020202020204" pitchFamily="34" charset="0"/>
              </a:rPr>
              <a:t>void foo2(void);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defining recursive functions</a:t>
            </a:r>
          </a:p>
          <a:p>
            <a:pPr marL="0" indent="0">
              <a:spcBef>
                <a:spcPts val="0"/>
              </a:spcBef>
              <a:buNone/>
            </a:pPr>
            <a:r>
              <a:rPr lang="en-US" sz="1000" dirty="0">
                <a:solidFill>
                  <a:srgbClr val="3D3D4E"/>
                </a:solidFill>
                <a:latin typeface="Century Gothic" panose="020B0502020202020204" pitchFamily="34" charset="0"/>
              </a:rPr>
              <a:t>void foo1()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foo2();       // calls foo2()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endParaRPr lang="en-IN" sz="1000" dirty="0"/>
          </a:p>
        </p:txBody>
      </p:sp>
      <p:sp>
        <p:nvSpPr>
          <p:cNvPr id="14" name="TextBox 13">
            <a:extLst>
              <a:ext uri="{FF2B5EF4-FFF2-40B4-BE49-F238E27FC236}">
                <a16:creationId xmlns:a16="http://schemas.microsoft.com/office/drawing/2014/main" id="{E4740649-05DB-4C22-A6A5-697CE9C409B9}"/>
              </a:ext>
            </a:extLst>
          </p:cNvPr>
          <p:cNvSpPr txBox="1"/>
          <p:nvPr/>
        </p:nvSpPr>
        <p:spPr>
          <a:xfrm>
            <a:off x="3537959" y="1999716"/>
            <a:ext cx="2709016" cy="3016210"/>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void foo2()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foo1();       // calls foo1()</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Driver Program </a:t>
            </a:r>
          </a:p>
          <a:p>
            <a:pPr marL="0" indent="0">
              <a:spcBef>
                <a:spcPts val="0"/>
              </a:spcBef>
              <a:buNone/>
            </a:pPr>
            <a:r>
              <a:rPr lang="en-US" sz="1000" dirty="0">
                <a:solidFill>
                  <a:srgbClr val="3D3D4E"/>
                </a:solidFill>
                <a:latin typeface="Century Gothic" panose="020B0502020202020204" pitchFamily="34" charset="0"/>
              </a:rPr>
              <a:t>int main(void)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foo1(); </a:t>
            </a:r>
          </a:p>
          <a:p>
            <a:pPr marL="0" indent="0">
              <a:spcBef>
                <a:spcPts val="0"/>
              </a:spcBef>
              <a:buNone/>
            </a:pPr>
            <a:r>
              <a:rPr lang="en-US" sz="1000" dirty="0">
                <a:solidFill>
                  <a:srgbClr val="3D3D4E"/>
                </a:solidFill>
                <a:latin typeface="Century Gothic" panose="020B0502020202020204" pitchFamily="34" charset="0"/>
              </a:rPr>
              <a:t>  return 0; </a:t>
            </a:r>
          </a:p>
          <a:p>
            <a:pPr marL="0" indent="0">
              <a:spcBef>
                <a:spcPts val="0"/>
              </a:spcBef>
              <a:buNone/>
            </a:pPr>
            <a:r>
              <a:rPr lang="en-US" sz="1000" dirty="0">
                <a:solidFill>
                  <a:srgbClr val="3D3D4E"/>
                </a:solidFill>
                <a:latin typeface="Century Gothic" panose="020B0502020202020204" pitchFamily="34" charset="0"/>
              </a:rPr>
              <a:t>} </a:t>
            </a:r>
          </a:p>
          <a:p>
            <a:endParaRPr lang="en-IN" sz="1000" dirty="0"/>
          </a:p>
        </p:txBody>
      </p:sp>
      <p:sp>
        <p:nvSpPr>
          <p:cNvPr id="15" name="Rectangle 14">
            <a:extLst>
              <a:ext uri="{FF2B5EF4-FFF2-40B4-BE49-F238E27FC236}">
                <a16:creationId xmlns:a16="http://schemas.microsoft.com/office/drawing/2014/main" id="{56CB108E-5A9F-4E34-94E6-867A0A5E527E}"/>
              </a:ext>
            </a:extLst>
          </p:cNvPr>
          <p:cNvSpPr/>
          <p:nvPr/>
        </p:nvSpPr>
        <p:spPr>
          <a:xfrm>
            <a:off x="525935" y="1982624"/>
            <a:ext cx="2672143" cy="36991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6" name="Rectangle 15">
            <a:extLst>
              <a:ext uri="{FF2B5EF4-FFF2-40B4-BE49-F238E27FC236}">
                <a16:creationId xmlns:a16="http://schemas.microsoft.com/office/drawing/2014/main" id="{F93490D6-C4F7-4BA0-BFC5-17C77231B65D}"/>
              </a:ext>
            </a:extLst>
          </p:cNvPr>
          <p:cNvSpPr/>
          <p:nvPr/>
        </p:nvSpPr>
        <p:spPr>
          <a:xfrm>
            <a:off x="3465689" y="1982624"/>
            <a:ext cx="2912322" cy="36991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151001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Advantages &amp; Disadvantages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Advantages</a:t>
            </a:r>
          </a:p>
          <a:p>
            <a:pPr marL="0" indent="0">
              <a:spcBef>
                <a:spcPts val="0"/>
              </a:spcBef>
              <a:buNone/>
            </a:pPr>
            <a:endParaRPr lang="en-US" sz="1000" b="1"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i="0" dirty="0">
                <a:solidFill>
                  <a:srgbClr val="3D3D4E"/>
                </a:solidFill>
                <a:effectLst/>
                <a:latin typeface="Century Gothic" panose="020B0502020202020204" pitchFamily="34" charset="0"/>
              </a:rPr>
              <a:t>Code is simpler and it has limited case to handle</a:t>
            </a:r>
            <a:r>
              <a:rPr lang="en-IN" sz="1000" i="0" dirty="0">
                <a:solidFill>
                  <a:srgbClr val="000000"/>
                </a:solidFill>
                <a:effectLst/>
                <a:latin typeface="Century Gothic" panose="020B0502020202020204" pitchFamily="34" charset="0"/>
              </a:rPr>
              <a:t>. Meaning every recursion method have only two step ( base condition and recursion relationship )</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Some problems are inherently recursive for example Graph and Tree etc.</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Disadvantages</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Recursion method have bigger memory requirement than their Iterative version</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In theory recursion is taking more time than iterative method</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0DF7ABB5-B742-403B-B0D7-788DBF5FC18B}"/>
              </a:ext>
            </a:extLst>
          </p:cNvPr>
          <p:cNvPicPr>
            <a:picLocks noChangeAspect="1"/>
          </p:cNvPicPr>
          <p:nvPr/>
        </p:nvPicPr>
        <p:blipFill>
          <a:blip r:embed="rId2"/>
          <a:stretch>
            <a:fillRect/>
          </a:stretch>
        </p:blipFill>
        <p:spPr>
          <a:xfrm>
            <a:off x="6453645" y="771710"/>
            <a:ext cx="4229302" cy="2108223"/>
          </a:xfrm>
          <a:prstGeom prst="rect">
            <a:avLst/>
          </a:prstGeom>
        </p:spPr>
      </p:pic>
      <p:pic>
        <p:nvPicPr>
          <p:cNvPr id="8" name="Picture 7">
            <a:extLst>
              <a:ext uri="{FF2B5EF4-FFF2-40B4-BE49-F238E27FC236}">
                <a16:creationId xmlns:a16="http://schemas.microsoft.com/office/drawing/2014/main" id="{6DF1CEAC-E4D4-495F-B02A-8032304FE90C}"/>
              </a:ext>
            </a:extLst>
          </p:cNvPr>
          <p:cNvPicPr>
            <a:picLocks noChangeAspect="1"/>
          </p:cNvPicPr>
          <p:nvPr/>
        </p:nvPicPr>
        <p:blipFill>
          <a:blip r:embed="rId3"/>
          <a:stretch>
            <a:fillRect/>
          </a:stretch>
        </p:blipFill>
        <p:spPr>
          <a:xfrm>
            <a:off x="6655425" y="3005916"/>
            <a:ext cx="3825742" cy="2170158"/>
          </a:xfrm>
          <a:prstGeom prst="rect">
            <a:avLst/>
          </a:prstGeom>
        </p:spPr>
      </p:pic>
    </p:spTree>
    <p:extLst>
      <p:ext uri="{BB962C8B-B14F-4D97-AF65-F5344CB8AC3E}">
        <p14:creationId xmlns:p14="http://schemas.microsoft.com/office/powerpoint/2010/main" val="247913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Recursion vs Iteration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Iterative code is much like recursion. It is a loop of repeating the same task again &amp; again. If so than this is doing the same what recursion is doing for me. Then what is the difference in them?</a:t>
            </a: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Yes, </a:t>
            </a:r>
            <a:r>
              <a:rPr lang="en-IN" sz="1000" dirty="0">
                <a:solidFill>
                  <a:srgbClr val="000000"/>
                </a:solidFill>
                <a:latin typeface="Century Gothic" panose="020B0502020202020204" pitchFamily="34" charset="0"/>
              </a:rPr>
              <a:t>There are good number of differences between them,</a:t>
            </a:r>
          </a:p>
          <a:p>
            <a:pPr marL="0" indent="0">
              <a:spcBef>
                <a:spcPts val="0"/>
              </a:spcBef>
              <a:buNone/>
            </a:pPr>
            <a:endParaRPr lang="en-IN" sz="1000" b="1"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Recursion uses the </a:t>
            </a:r>
            <a:r>
              <a:rPr lang="en-US" sz="1000" b="1" i="0" dirty="0">
                <a:solidFill>
                  <a:srgbClr val="3D3D4E"/>
                </a:solidFill>
                <a:effectLst/>
                <a:latin typeface="Century Gothic" panose="020B0502020202020204" pitchFamily="34" charset="0"/>
              </a:rPr>
              <a:t>system</a:t>
            </a:r>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stack</a:t>
            </a:r>
            <a:r>
              <a:rPr lang="en-US" sz="1000" b="0" i="0" dirty="0">
                <a:solidFill>
                  <a:srgbClr val="3D3D4E"/>
                </a:solidFill>
                <a:effectLst/>
                <a:latin typeface="Century Gothic" panose="020B0502020202020204" pitchFamily="34" charset="0"/>
              </a:rPr>
              <a:t> to store the variable changes for each recursive call, whereas iterative code does not.</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have overhead of space and time compared with iterative code</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is smaller and neater than iterative code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provides us with </a:t>
            </a:r>
            <a:r>
              <a:rPr lang="en-US" sz="1000" b="1" i="0" dirty="0">
                <a:solidFill>
                  <a:srgbClr val="3D3D4E"/>
                </a:solidFill>
                <a:effectLst/>
                <a:latin typeface="Century Gothic" panose="020B0502020202020204" pitchFamily="34" charset="0"/>
              </a:rPr>
              <a:t>neater</a:t>
            </a:r>
            <a:r>
              <a:rPr lang="en-US" sz="1000" b="0" i="0" dirty="0">
                <a:solidFill>
                  <a:srgbClr val="3D3D4E"/>
                </a:solidFill>
                <a:effectLst/>
                <a:latin typeface="Century Gothic" panose="020B0502020202020204" pitchFamily="34" charset="0"/>
              </a:rPr>
              <a:t>, more concise code but more than that it gives us the </a:t>
            </a:r>
            <a:r>
              <a:rPr lang="en-US" sz="1000" b="1" i="0" dirty="0">
                <a:solidFill>
                  <a:srgbClr val="3D3D4E"/>
                </a:solidFill>
                <a:effectLst/>
                <a:latin typeface="Century Gothic" panose="020B0502020202020204" pitchFamily="34" charset="0"/>
              </a:rPr>
              <a:t>advantage of a stack that tracks all memory changes</a:t>
            </a:r>
            <a:r>
              <a:rPr lang="en-US" sz="1000" b="0" i="0" dirty="0">
                <a:solidFill>
                  <a:srgbClr val="3D3D4E"/>
                </a:solidFill>
                <a:effectLst/>
                <a:latin typeface="Century Gothic" panose="020B0502020202020204" pitchFamily="34" charset="0"/>
              </a:rPr>
              <a:t>. For this reason, in problems like </a:t>
            </a:r>
            <a:r>
              <a:rPr lang="en-US" sz="1000" b="1" i="1" dirty="0">
                <a:solidFill>
                  <a:srgbClr val="3D3D4E"/>
                </a:solidFill>
                <a:effectLst/>
                <a:latin typeface="Century Gothic" panose="020B0502020202020204" pitchFamily="34" charset="0"/>
              </a:rPr>
              <a:t>quicksort</a:t>
            </a:r>
            <a:r>
              <a:rPr lang="en-US" sz="1000" b="0" i="0" dirty="0">
                <a:solidFill>
                  <a:srgbClr val="3D3D4E"/>
                </a:solidFill>
                <a:effectLst/>
                <a:latin typeface="Century Gothic" panose="020B0502020202020204" pitchFamily="34" charset="0"/>
              </a:rPr>
              <a:t>, recursion becomes a better solution as the recursion stack makes it easier to implement the sorting algorithm.</a:t>
            </a: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On the other hand, </a:t>
            </a:r>
            <a:r>
              <a:rPr lang="en-US" sz="1000" b="1" i="0" dirty="0">
                <a:solidFill>
                  <a:srgbClr val="3D3D4E"/>
                </a:solidFill>
                <a:effectLst/>
                <a:latin typeface="Century Gothic" panose="020B0502020202020204" pitchFamily="34" charset="0"/>
              </a:rPr>
              <a:t>iteration is faster and more useful to solve simple problems</a:t>
            </a:r>
            <a:r>
              <a:rPr lang="en-US" sz="1000" b="0" i="0" dirty="0">
                <a:solidFill>
                  <a:srgbClr val="3D3D4E"/>
                </a:solidFill>
                <a:effectLst/>
                <a:latin typeface="Century Gothic" panose="020B0502020202020204" pitchFamily="34" charset="0"/>
              </a:rPr>
              <a:t> like </a:t>
            </a:r>
            <a:r>
              <a:rPr lang="en-US" sz="1000" b="0" i="1" dirty="0">
                <a:solidFill>
                  <a:srgbClr val="3D3D4E"/>
                </a:solidFill>
                <a:effectLst/>
                <a:latin typeface="Century Gothic" panose="020B0502020202020204" pitchFamily="34" charset="0"/>
              </a:rPr>
              <a:t>printing a string letter by letter</a:t>
            </a:r>
            <a:r>
              <a:rPr lang="en-US" sz="1000" b="0" i="0" dirty="0">
                <a:solidFill>
                  <a:srgbClr val="3D3D4E"/>
                </a:solidFill>
                <a:effectLst/>
                <a:latin typeface="Century Gothic" panose="020B0502020202020204" pitchFamily="34" charset="0"/>
              </a:rPr>
              <a:t>, where the </a:t>
            </a:r>
            <a:r>
              <a:rPr lang="en-US" sz="1000" b="1" i="0" dirty="0">
                <a:solidFill>
                  <a:srgbClr val="3D3D4E"/>
                </a:solidFill>
                <a:effectLst/>
                <a:latin typeface="Century Gothic" panose="020B0502020202020204" pitchFamily="34" charset="0"/>
              </a:rPr>
              <a:t>recursion stack just takes up extra memory</a:t>
            </a:r>
            <a:r>
              <a:rPr lang="en-US" sz="1000" b="0" i="0" dirty="0">
                <a:solidFill>
                  <a:srgbClr val="3D3D4E"/>
                </a:solidFill>
                <a:effectLst/>
                <a:latin typeface="Century Gothic" panose="020B0502020202020204" pitchFamily="34" charset="0"/>
              </a:rPr>
              <a:t>.</a:t>
            </a: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0F2DEAF8-160D-4007-9BCC-2167920C2205}"/>
              </a:ext>
            </a:extLst>
          </p:cNvPr>
          <p:cNvPicPr>
            <a:picLocks noChangeAspect="1"/>
          </p:cNvPicPr>
          <p:nvPr/>
        </p:nvPicPr>
        <p:blipFill>
          <a:blip r:embed="rId2"/>
          <a:stretch>
            <a:fillRect/>
          </a:stretch>
        </p:blipFill>
        <p:spPr>
          <a:xfrm>
            <a:off x="6601383" y="1444424"/>
            <a:ext cx="5018381" cy="3221579"/>
          </a:xfrm>
          <a:prstGeom prst="rect">
            <a:avLst/>
          </a:prstGeom>
        </p:spPr>
      </p:pic>
      <p:pic>
        <p:nvPicPr>
          <p:cNvPr id="10" name="Picture 9">
            <a:extLst>
              <a:ext uri="{FF2B5EF4-FFF2-40B4-BE49-F238E27FC236}">
                <a16:creationId xmlns:a16="http://schemas.microsoft.com/office/drawing/2014/main" id="{83DD6D7F-FDAD-4A54-B04E-98C03B2CBF6B}"/>
              </a:ext>
            </a:extLst>
          </p:cNvPr>
          <p:cNvPicPr>
            <a:picLocks noChangeAspect="1"/>
          </p:cNvPicPr>
          <p:nvPr/>
        </p:nvPicPr>
        <p:blipFill>
          <a:blip r:embed="rId3"/>
          <a:stretch>
            <a:fillRect/>
          </a:stretch>
        </p:blipFill>
        <p:spPr>
          <a:xfrm>
            <a:off x="2050991" y="4453790"/>
            <a:ext cx="2470312" cy="1887191"/>
          </a:xfrm>
          <a:prstGeom prst="rect">
            <a:avLst/>
          </a:prstGeom>
        </p:spPr>
      </p:pic>
    </p:spTree>
    <p:extLst>
      <p:ext uri="{BB962C8B-B14F-4D97-AF65-F5344CB8AC3E}">
        <p14:creationId xmlns:p14="http://schemas.microsoft.com/office/powerpoint/2010/main" val="218976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t>
            </a:r>
            <a:r>
              <a:rPr lang="en-IN" b="1" dirty="0">
                <a:latin typeface="Nunito Sans" pitchFamily="2" charset="0"/>
              </a:rPr>
              <a:t>Convert iterative to recursive</a:t>
            </a:r>
            <a:r>
              <a:rPr lang="en-IN" b="1" i="0" dirty="0">
                <a:effectLst/>
                <a:latin typeface="Nunito Sans" pitchFamily="2" charset="0"/>
              </a:rPr>
              <a:t>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 to Recursive</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Let’s learn this with example.</a:t>
            </a: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4521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highlight>
                  <a:srgbClr val="FFFF00"/>
                </a:highlight>
                <a:latin typeface="Century Gothic" panose="020B0502020202020204" pitchFamily="34" charset="0"/>
              </a:rPr>
              <a:t>Recursion:</a:t>
            </a:r>
          </a:p>
          <a:p>
            <a:pPr marL="0" indent="0">
              <a:buNone/>
            </a:pPr>
            <a:r>
              <a:rPr lang="en-US" sz="1000" b="1" i="0" dirty="0">
                <a:effectLst/>
                <a:latin typeface="Century Gothic" panose="020B0502020202020204" pitchFamily="34" charset="0"/>
              </a:rPr>
              <a:t>Rules for the recursive call</a:t>
            </a:r>
          </a:p>
          <a:p>
            <a:pPr marL="0" indent="0" algn="l">
              <a:buNone/>
            </a:pPr>
            <a:r>
              <a:rPr lang="en-US" sz="1000" b="0" i="0" dirty="0">
                <a:solidFill>
                  <a:srgbClr val="3D3D4E"/>
                </a:solidFill>
                <a:effectLst/>
                <a:latin typeface="Century Gothic" panose="020B0502020202020204" pitchFamily="34" charset="0"/>
              </a:rPr>
              <a:t>we need to make sure the following points: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problem can be </a:t>
            </a:r>
            <a:r>
              <a:rPr lang="en-US" sz="1000" b="0" i="0" dirty="0">
                <a:solidFill>
                  <a:srgbClr val="3D3D4E"/>
                </a:solidFill>
                <a:effectLst/>
                <a:highlight>
                  <a:srgbClr val="FFFF00"/>
                </a:highlight>
                <a:latin typeface="Century Gothic" panose="020B0502020202020204" pitchFamily="34" charset="0"/>
              </a:rPr>
              <a:t>broken down into smaller problems of the same type</a:t>
            </a:r>
            <a:r>
              <a:rPr lang="en-US" sz="1000" b="0" i="0" dirty="0">
                <a:solidFill>
                  <a:srgbClr val="3D3D4E"/>
                </a:solidFill>
                <a:effectLst/>
                <a:latin typeface="Century Gothic" panose="020B0502020202020204" pitchFamily="34" charset="0"/>
              </a:rPr>
              <a:t>,</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problem has some base case</a:t>
            </a:r>
            <a:r>
              <a:rPr lang="en-US" sz="1000" b="0" i="0" dirty="0">
                <a:solidFill>
                  <a:srgbClr val="3D3D4E"/>
                </a:solidFill>
                <a:effectLst/>
                <a:latin typeface="Century Gothic" panose="020B0502020202020204" pitchFamily="34" charset="0"/>
              </a:rPr>
              <a: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base case is reached before the stack size limit exceeds</a:t>
            </a:r>
            <a:r>
              <a:rPr lang="en-US" sz="1000" b="0" i="0" dirty="0">
                <a:solidFill>
                  <a:srgbClr val="3D3D4E"/>
                </a:solidFill>
                <a:effectLst/>
                <a:latin typeface="Century Gothic" panose="020B0502020202020204" pitchFamily="34" charset="0"/>
              </a:rPr>
              <a: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IN" sz="1000" b="1" dirty="0">
                <a:solidFill>
                  <a:srgbClr val="3D3D4E"/>
                </a:solidFill>
                <a:highlight>
                  <a:srgbClr val="FFFF00"/>
                </a:highlight>
                <a:latin typeface="Century Gothic" panose="020B0502020202020204" pitchFamily="34" charset="0"/>
              </a:rPr>
              <a:t>Backtracking</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Backtracking is an algorithmic paradigm that tries different solutions until a solution is found that works.</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Problems that are typically solved using the Backtracking technique can only be solved by trying every possible configuration and each configuration is tried only once. </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highlight>
                  <a:srgbClr val="FFFF00"/>
                </a:highlight>
                <a:latin typeface="Century Gothic" panose="020B0502020202020204" pitchFamily="34" charset="0"/>
              </a:rPr>
              <a:t>We can solve this by using Recursion</a:t>
            </a:r>
            <a:r>
              <a:rPr lang="en-US" sz="1000" b="0" i="0" dirty="0">
                <a:solidFill>
                  <a:srgbClr val="3D3D4E"/>
                </a:solidFill>
                <a:effectLst/>
                <a:latin typeface="Century Gothic" panose="020B0502020202020204" pitchFamily="34" charset="0"/>
              </a:rPr>
              <a: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13089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DEEC3D-ACB7-43B3-AE5B-6E01AFEB18FA}"/>
              </a:ext>
            </a:extLst>
          </p:cNvPr>
          <p:cNvSpPr/>
          <p:nvPr/>
        </p:nvSpPr>
        <p:spPr>
          <a:xfrm>
            <a:off x="3311811" y="954927"/>
            <a:ext cx="2183352"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Tower of Hanoi</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C6D8F13B-8364-4853-ADC9-CA4BBF645862}"/>
              </a:ext>
            </a:extLst>
          </p:cNvPr>
          <p:cNvPicPr>
            <a:picLocks noChangeAspect="1"/>
          </p:cNvPicPr>
          <p:nvPr/>
        </p:nvPicPr>
        <p:blipFill>
          <a:blip r:embed="rId2"/>
          <a:stretch>
            <a:fillRect/>
          </a:stretch>
        </p:blipFill>
        <p:spPr>
          <a:xfrm>
            <a:off x="504209" y="954928"/>
            <a:ext cx="2481420" cy="1190069"/>
          </a:xfrm>
          <a:prstGeom prst="rect">
            <a:avLst/>
          </a:prstGeom>
        </p:spPr>
      </p:pic>
      <p:sp>
        <p:nvSpPr>
          <p:cNvPr id="5" name="Rectangle 4">
            <a:extLst>
              <a:ext uri="{FF2B5EF4-FFF2-40B4-BE49-F238E27FC236}">
                <a16:creationId xmlns:a16="http://schemas.microsoft.com/office/drawing/2014/main" id="{B5246E87-67E8-4BA5-816C-9E122F0AE007}"/>
              </a:ext>
            </a:extLst>
          </p:cNvPr>
          <p:cNvSpPr/>
          <p:nvPr/>
        </p:nvSpPr>
        <p:spPr>
          <a:xfrm>
            <a:off x="700762" y="954928"/>
            <a:ext cx="220481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Oval 6">
            <a:extLst>
              <a:ext uri="{FF2B5EF4-FFF2-40B4-BE49-F238E27FC236}">
                <a16:creationId xmlns:a16="http://schemas.microsoft.com/office/drawing/2014/main" id="{491853FB-4298-46EC-9117-7AF5B44B5EC7}"/>
              </a:ext>
            </a:extLst>
          </p:cNvPr>
          <p:cNvSpPr/>
          <p:nvPr/>
        </p:nvSpPr>
        <p:spPr>
          <a:xfrm>
            <a:off x="581121" y="954928"/>
            <a:ext cx="247828" cy="2671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pic>
        <p:nvPicPr>
          <p:cNvPr id="10" name="Picture 9">
            <a:extLst>
              <a:ext uri="{FF2B5EF4-FFF2-40B4-BE49-F238E27FC236}">
                <a16:creationId xmlns:a16="http://schemas.microsoft.com/office/drawing/2014/main" id="{B7692390-99BD-43C9-A5A5-2E22BA110D4A}"/>
              </a:ext>
            </a:extLst>
          </p:cNvPr>
          <p:cNvPicPr>
            <a:picLocks noChangeAspect="1"/>
          </p:cNvPicPr>
          <p:nvPr/>
        </p:nvPicPr>
        <p:blipFill>
          <a:blip r:embed="rId3"/>
          <a:stretch>
            <a:fillRect/>
          </a:stretch>
        </p:blipFill>
        <p:spPr>
          <a:xfrm>
            <a:off x="3267512" y="954928"/>
            <a:ext cx="2271950" cy="1190069"/>
          </a:xfrm>
          <a:prstGeom prst="rect">
            <a:avLst/>
          </a:prstGeom>
        </p:spPr>
      </p:pic>
      <p:sp>
        <p:nvSpPr>
          <p:cNvPr id="11" name="Oval 10">
            <a:extLst>
              <a:ext uri="{FF2B5EF4-FFF2-40B4-BE49-F238E27FC236}">
                <a16:creationId xmlns:a16="http://schemas.microsoft.com/office/drawing/2014/main" id="{ACAB63CD-B498-424E-B4C4-FAE7CD9A7E87}"/>
              </a:ext>
            </a:extLst>
          </p:cNvPr>
          <p:cNvSpPr/>
          <p:nvPr/>
        </p:nvSpPr>
        <p:spPr>
          <a:xfrm>
            <a:off x="3231759" y="92612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2</a:t>
            </a:r>
          </a:p>
        </p:txBody>
      </p:sp>
      <p:pic>
        <p:nvPicPr>
          <p:cNvPr id="14" name="Picture 13">
            <a:extLst>
              <a:ext uri="{FF2B5EF4-FFF2-40B4-BE49-F238E27FC236}">
                <a16:creationId xmlns:a16="http://schemas.microsoft.com/office/drawing/2014/main" id="{80848D42-1AF5-4447-96D5-5D503AAA6826}"/>
              </a:ext>
            </a:extLst>
          </p:cNvPr>
          <p:cNvPicPr>
            <a:picLocks noChangeAspect="1"/>
          </p:cNvPicPr>
          <p:nvPr/>
        </p:nvPicPr>
        <p:blipFill>
          <a:blip r:embed="rId4"/>
          <a:stretch>
            <a:fillRect/>
          </a:stretch>
        </p:blipFill>
        <p:spPr>
          <a:xfrm>
            <a:off x="5933054" y="963200"/>
            <a:ext cx="2448511" cy="1181796"/>
          </a:xfrm>
          <a:prstGeom prst="rect">
            <a:avLst/>
          </a:prstGeom>
        </p:spPr>
      </p:pic>
      <p:sp>
        <p:nvSpPr>
          <p:cNvPr id="15" name="Rectangle 14">
            <a:extLst>
              <a:ext uri="{FF2B5EF4-FFF2-40B4-BE49-F238E27FC236}">
                <a16:creationId xmlns:a16="http://schemas.microsoft.com/office/drawing/2014/main" id="{B09D4CD8-3A0A-4FDE-8D83-F94A5AF07550}"/>
              </a:ext>
            </a:extLst>
          </p:cNvPr>
          <p:cNvSpPr/>
          <p:nvPr/>
        </p:nvSpPr>
        <p:spPr>
          <a:xfrm>
            <a:off x="5933054" y="954927"/>
            <a:ext cx="243328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Oval 15">
            <a:extLst>
              <a:ext uri="{FF2B5EF4-FFF2-40B4-BE49-F238E27FC236}">
                <a16:creationId xmlns:a16="http://schemas.microsoft.com/office/drawing/2014/main" id="{5E358185-CD1B-4B1B-B40A-33E361890C27}"/>
              </a:ext>
            </a:extLst>
          </p:cNvPr>
          <p:cNvSpPr/>
          <p:nvPr/>
        </p:nvSpPr>
        <p:spPr>
          <a:xfrm>
            <a:off x="5842316" y="893684"/>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3</a:t>
            </a:r>
          </a:p>
        </p:txBody>
      </p:sp>
      <p:pic>
        <p:nvPicPr>
          <p:cNvPr id="18" name="Picture 17">
            <a:extLst>
              <a:ext uri="{FF2B5EF4-FFF2-40B4-BE49-F238E27FC236}">
                <a16:creationId xmlns:a16="http://schemas.microsoft.com/office/drawing/2014/main" id="{5CAC7A85-5016-4BA9-B482-2DAA41896966}"/>
              </a:ext>
            </a:extLst>
          </p:cNvPr>
          <p:cNvPicPr>
            <a:picLocks noChangeAspect="1"/>
          </p:cNvPicPr>
          <p:nvPr/>
        </p:nvPicPr>
        <p:blipFill>
          <a:blip r:embed="rId5"/>
          <a:stretch>
            <a:fillRect/>
          </a:stretch>
        </p:blipFill>
        <p:spPr>
          <a:xfrm>
            <a:off x="8801572" y="954926"/>
            <a:ext cx="2468292" cy="1190069"/>
          </a:xfrm>
          <a:prstGeom prst="rect">
            <a:avLst/>
          </a:prstGeom>
        </p:spPr>
      </p:pic>
      <p:sp>
        <p:nvSpPr>
          <p:cNvPr id="19" name="Rectangle 18">
            <a:extLst>
              <a:ext uri="{FF2B5EF4-FFF2-40B4-BE49-F238E27FC236}">
                <a16:creationId xmlns:a16="http://schemas.microsoft.com/office/drawing/2014/main" id="{AEDBBD82-DA06-40A4-A28B-1A8FDE0848AB}"/>
              </a:ext>
            </a:extLst>
          </p:cNvPr>
          <p:cNvSpPr/>
          <p:nvPr/>
        </p:nvSpPr>
        <p:spPr>
          <a:xfrm>
            <a:off x="8775157" y="926120"/>
            <a:ext cx="2513844" cy="12188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A8F767B-9D6B-4271-AB11-C73124DD29E2}"/>
              </a:ext>
            </a:extLst>
          </p:cNvPr>
          <p:cNvSpPr/>
          <p:nvPr/>
        </p:nvSpPr>
        <p:spPr>
          <a:xfrm>
            <a:off x="8647537" y="8883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9C5C45C5-3A60-4E20-999E-CD576B08978B}"/>
              </a:ext>
            </a:extLst>
          </p:cNvPr>
          <p:cNvPicPr>
            <a:picLocks noChangeAspect="1"/>
          </p:cNvPicPr>
          <p:nvPr/>
        </p:nvPicPr>
        <p:blipFill>
          <a:blip r:embed="rId6"/>
          <a:stretch>
            <a:fillRect/>
          </a:stretch>
        </p:blipFill>
        <p:spPr>
          <a:xfrm>
            <a:off x="700762" y="2475560"/>
            <a:ext cx="2414546" cy="1038900"/>
          </a:xfrm>
          <a:prstGeom prst="rect">
            <a:avLst/>
          </a:prstGeom>
        </p:spPr>
      </p:pic>
      <p:sp>
        <p:nvSpPr>
          <p:cNvPr id="23" name="Rectangle 22">
            <a:extLst>
              <a:ext uri="{FF2B5EF4-FFF2-40B4-BE49-F238E27FC236}">
                <a16:creationId xmlns:a16="http://schemas.microsoft.com/office/drawing/2014/main" id="{1B9F38D6-1858-4536-A33F-C04CAEFB5554}"/>
              </a:ext>
            </a:extLst>
          </p:cNvPr>
          <p:cNvSpPr/>
          <p:nvPr/>
        </p:nvSpPr>
        <p:spPr>
          <a:xfrm>
            <a:off x="700761" y="2454782"/>
            <a:ext cx="2401368" cy="10682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4" name="Oval 23">
            <a:extLst>
              <a:ext uri="{FF2B5EF4-FFF2-40B4-BE49-F238E27FC236}">
                <a16:creationId xmlns:a16="http://schemas.microsoft.com/office/drawing/2014/main" id="{CB215E7F-0CC9-4F40-9FD0-89B2C621B35C}"/>
              </a:ext>
            </a:extLst>
          </p:cNvPr>
          <p:cNvSpPr/>
          <p:nvPr/>
        </p:nvSpPr>
        <p:spPr>
          <a:xfrm>
            <a:off x="611541"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pic>
        <p:nvPicPr>
          <p:cNvPr id="26" name="Picture 25">
            <a:extLst>
              <a:ext uri="{FF2B5EF4-FFF2-40B4-BE49-F238E27FC236}">
                <a16:creationId xmlns:a16="http://schemas.microsoft.com/office/drawing/2014/main" id="{4E71ADAB-1275-4D0F-9137-02C2884B33F9}"/>
              </a:ext>
            </a:extLst>
          </p:cNvPr>
          <p:cNvPicPr>
            <a:picLocks noChangeAspect="1"/>
          </p:cNvPicPr>
          <p:nvPr/>
        </p:nvPicPr>
        <p:blipFill>
          <a:blip r:embed="rId7"/>
          <a:stretch>
            <a:fillRect/>
          </a:stretch>
        </p:blipFill>
        <p:spPr>
          <a:xfrm>
            <a:off x="3384012" y="2426210"/>
            <a:ext cx="2137764" cy="1141912"/>
          </a:xfrm>
          <a:prstGeom prst="rect">
            <a:avLst/>
          </a:prstGeom>
        </p:spPr>
      </p:pic>
      <p:sp>
        <p:nvSpPr>
          <p:cNvPr id="27" name="Rectangle 26">
            <a:extLst>
              <a:ext uri="{FF2B5EF4-FFF2-40B4-BE49-F238E27FC236}">
                <a16:creationId xmlns:a16="http://schemas.microsoft.com/office/drawing/2014/main" id="{D5E4013D-B1A0-40A1-BB92-CE9FD2C97E9C}"/>
              </a:ext>
            </a:extLst>
          </p:cNvPr>
          <p:cNvSpPr/>
          <p:nvPr/>
        </p:nvSpPr>
        <p:spPr>
          <a:xfrm>
            <a:off x="3384012" y="2454782"/>
            <a:ext cx="2227651"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Oval 27">
            <a:extLst>
              <a:ext uri="{FF2B5EF4-FFF2-40B4-BE49-F238E27FC236}">
                <a16:creationId xmlns:a16="http://schemas.microsoft.com/office/drawing/2014/main" id="{0C7EA5A1-90AE-430B-8436-10E95472E0CD}"/>
              </a:ext>
            </a:extLst>
          </p:cNvPr>
          <p:cNvSpPr/>
          <p:nvPr/>
        </p:nvSpPr>
        <p:spPr>
          <a:xfrm>
            <a:off x="3279068" y="2403652"/>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6</a:t>
            </a:r>
          </a:p>
        </p:txBody>
      </p:sp>
      <p:pic>
        <p:nvPicPr>
          <p:cNvPr id="30" name="Picture 29">
            <a:extLst>
              <a:ext uri="{FF2B5EF4-FFF2-40B4-BE49-F238E27FC236}">
                <a16:creationId xmlns:a16="http://schemas.microsoft.com/office/drawing/2014/main" id="{B34D6EBE-0426-432E-BAC2-F392105AC891}"/>
              </a:ext>
            </a:extLst>
          </p:cNvPr>
          <p:cNvPicPr>
            <a:picLocks noChangeAspect="1"/>
          </p:cNvPicPr>
          <p:nvPr/>
        </p:nvPicPr>
        <p:blipFill>
          <a:blip r:embed="rId8"/>
          <a:stretch>
            <a:fillRect/>
          </a:stretch>
        </p:blipFill>
        <p:spPr>
          <a:xfrm>
            <a:off x="5845473" y="2476490"/>
            <a:ext cx="2318742" cy="1041351"/>
          </a:xfrm>
          <a:prstGeom prst="rect">
            <a:avLst/>
          </a:prstGeom>
        </p:spPr>
      </p:pic>
      <p:sp>
        <p:nvSpPr>
          <p:cNvPr id="31" name="Rectangle 30">
            <a:extLst>
              <a:ext uri="{FF2B5EF4-FFF2-40B4-BE49-F238E27FC236}">
                <a16:creationId xmlns:a16="http://schemas.microsoft.com/office/drawing/2014/main" id="{ACFEF40E-0FE1-45FF-A996-424CE4A1D591}"/>
              </a:ext>
            </a:extLst>
          </p:cNvPr>
          <p:cNvSpPr/>
          <p:nvPr/>
        </p:nvSpPr>
        <p:spPr>
          <a:xfrm>
            <a:off x="5803659" y="2454782"/>
            <a:ext cx="2362979"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2" name="Oval 31">
            <a:extLst>
              <a:ext uri="{FF2B5EF4-FFF2-40B4-BE49-F238E27FC236}">
                <a16:creationId xmlns:a16="http://schemas.microsoft.com/office/drawing/2014/main" id="{EDA07C8F-9CF0-40D5-8ED3-4F1EED1D60F9}"/>
              </a:ext>
            </a:extLst>
          </p:cNvPr>
          <p:cNvSpPr/>
          <p:nvPr/>
        </p:nvSpPr>
        <p:spPr>
          <a:xfrm>
            <a:off x="5744303"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7</a:t>
            </a:r>
          </a:p>
        </p:txBody>
      </p:sp>
      <p:pic>
        <p:nvPicPr>
          <p:cNvPr id="34" name="Picture 33">
            <a:extLst>
              <a:ext uri="{FF2B5EF4-FFF2-40B4-BE49-F238E27FC236}">
                <a16:creationId xmlns:a16="http://schemas.microsoft.com/office/drawing/2014/main" id="{F3E2960D-F011-40E8-8D3A-1BDEA0820C28}"/>
              </a:ext>
            </a:extLst>
          </p:cNvPr>
          <p:cNvPicPr>
            <a:picLocks noChangeAspect="1"/>
          </p:cNvPicPr>
          <p:nvPr/>
        </p:nvPicPr>
        <p:blipFill>
          <a:blip r:embed="rId9"/>
          <a:stretch>
            <a:fillRect/>
          </a:stretch>
        </p:blipFill>
        <p:spPr>
          <a:xfrm>
            <a:off x="8581937" y="2392094"/>
            <a:ext cx="2686830" cy="1188863"/>
          </a:xfrm>
          <a:prstGeom prst="rect">
            <a:avLst/>
          </a:prstGeom>
        </p:spPr>
      </p:pic>
      <p:sp>
        <p:nvSpPr>
          <p:cNvPr id="35" name="Rectangle 34">
            <a:extLst>
              <a:ext uri="{FF2B5EF4-FFF2-40B4-BE49-F238E27FC236}">
                <a16:creationId xmlns:a16="http://schemas.microsoft.com/office/drawing/2014/main" id="{B91D6333-CAA6-4E99-B14A-80CAEEAF5C72}"/>
              </a:ext>
            </a:extLst>
          </p:cNvPr>
          <p:cNvSpPr/>
          <p:nvPr/>
        </p:nvSpPr>
        <p:spPr>
          <a:xfrm>
            <a:off x="8647537" y="2420027"/>
            <a:ext cx="2622327" cy="11609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6" name="Oval 35">
            <a:extLst>
              <a:ext uri="{FF2B5EF4-FFF2-40B4-BE49-F238E27FC236}">
                <a16:creationId xmlns:a16="http://schemas.microsoft.com/office/drawing/2014/main" id="{5E2858F5-E1C9-4E1E-AD3B-D975CD45A931}"/>
              </a:ext>
            </a:extLst>
          </p:cNvPr>
          <p:cNvSpPr/>
          <p:nvPr/>
        </p:nvSpPr>
        <p:spPr>
          <a:xfrm>
            <a:off x="8581937" y="2403651"/>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8</a:t>
            </a:r>
          </a:p>
        </p:txBody>
      </p:sp>
      <p:sp>
        <p:nvSpPr>
          <p:cNvPr id="37" name="Rectangle 36">
            <a:extLst>
              <a:ext uri="{FF2B5EF4-FFF2-40B4-BE49-F238E27FC236}">
                <a16:creationId xmlns:a16="http://schemas.microsoft.com/office/drawing/2014/main" id="{7F3BFB84-5F78-4F55-A641-A5708559BAF0}"/>
              </a:ext>
            </a:extLst>
          </p:cNvPr>
          <p:cNvSpPr/>
          <p:nvPr/>
        </p:nvSpPr>
        <p:spPr>
          <a:xfrm>
            <a:off x="504209" y="888310"/>
            <a:ext cx="2513844"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67B60B3-8150-465E-B780-25142631F3B7}"/>
              </a:ext>
            </a:extLst>
          </p:cNvPr>
          <p:cNvSpPr/>
          <p:nvPr/>
        </p:nvSpPr>
        <p:spPr>
          <a:xfrm>
            <a:off x="8509310" y="2331835"/>
            <a:ext cx="2899326"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9" name="TextBox 38">
            <a:extLst>
              <a:ext uri="{FF2B5EF4-FFF2-40B4-BE49-F238E27FC236}">
                <a16:creationId xmlns:a16="http://schemas.microsoft.com/office/drawing/2014/main" id="{BBBD7B47-0064-4FDA-8C14-8E81E0677C97}"/>
              </a:ext>
            </a:extLst>
          </p:cNvPr>
          <p:cNvSpPr txBox="1"/>
          <p:nvPr/>
        </p:nvSpPr>
        <p:spPr>
          <a:xfrm>
            <a:off x="581121" y="3871245"/>
            <a:ext cx="6195694" cy="2062103"/>
          </a:xfrm>
          <a:prstGeom prst="rect">
            <a:avLst/>
          </a:prstGeom>
          <a:noFill/>
        </p:spPr>
        <p:txBody>
          <a:bodyPr wrap="square" rtlCol="0">
            <a:spAutoFit/>
          </a:bodyPr>
          <a:lstStyle/>
          <a:p>
            <a:r>
              <a:rPr lang="en-IN" sz="1000" b="1" dirty="0">
                <a:latin typeface="Century Gothic" panose="020B0502020202020204" pitchFamily="34" charset="0"/>
              </a:rPr>
              <a:t>Recursion Logic</a:t>
            </a:r>
          </a:p>
          <a:p>
            <a:r>
              <a:rPr lang="en-IN" sz="1000" b="1" dirty="0" err="1">
                <a:latin typeface="Century Gothic" panose="020B0502020202020204" pitchFamily="34" charset="0"/>
              </a:rPr>
              <a:t>Toh</a:t>
            </a:r>
            <a:r>
              <a:rPr lang="en-IN" sz="1000" b="1" dirty="0">
                <a:latin typeface="Century Gothic" panose="020B0502020202020204" pitchFamily="34" charset="0"/>
              </a:rPr>
              <a:t> : n, </a:t>
            </a:r>
            <a:r>
              <a:rPr lang="en-IN" sz="1000" b="1" dirty="0" err="1">
                <a:latin typeface="Century Gothic" panose="020B0502020202020204" pitchFamily="34" charset="0"/>
              </a:rPr>
              <a:t>src</a:t>
            </a:r>
            <a:r>
              <a:rPr lang="en-IN" sz="1000" b="1" dirty="0">
                <a:latin typeface="Century Gothic" panose="020B0502020202020204" pitchFamily="34" charset="0"/>
              </a:rPr>
              <a:t>, </a:t>
            </a:r>
            <a:r>
              <a:rPr lang="en-IN" sz="1000" b="1" dirty="0" err="1">
                <a:latin typeface="Century Gothic" panose="020B0502020202020204" pitchFamily="34" charset="0"/>
              </a:rPr>
              <a:t>dest</a:t>
            </a:r>
            <a:r>
              <a:rPr lang="en-IN" sz="1000" b="1" dirty="0">
                <a:latin typeface="Century Gothic" panose="020B0502020202020204" pitchFamily="34" charset="0"/>
              </a:rPr>
              <a:t>, helper</a:t>
            </a:r>
          </a:p>
          <a:p>
            <a:r>
              <a:rPr lang="en-IN" sz="1000" dirty="0">
                <a:latin typeface="Century Gothic" panose="020B0502020202020204" pitchFamily="34" charset="0"/>
              </a:rPr>
              <a:t>// base case</a:t>
            </a:r>
          </a:p>
          <a:p>
            <a:r>
              <a:rPr lang="en-IN" sz="1000" dirty="0">
                <a:latin typeface="Century Gothic" panose="020B0502020202020204" pitchFamily="34" charset="0"/>
              </a:rPr>
              <a:t>n = 0</a:t>
            </a:r>
          </a:p>
          <a:p>
            <a:r>
              <a:rPr lang="en-IN" sz="1000" dirty="0">
                <a:latin typeface="Century Gothic" panose="020B0502020202020204" pitchFamily="34" charset="0"/>
              </a:rPr>
              <a:t>Stop</a:t>
            </a:r>
          </a:p>
          <a:p>
            <a:r>
              <a:rPr lang="en-IN" sz="1000" dirty="0" err="1">
                <a:latin typeface="Century Gothic" panose="020B0502020202020204" pitchFamily="34" charset="0"/>
              </a:rPr>
              <a:t>Toh</a:t>
            </a:r>
            <a:r>
              <a:rPr lang="en-IN" sz="1000" dirty="0">
                <a:latin typeface="Century Gothic" panose="020B0502020202020204" pitchFamily="34" charset="0"/>
              </a:rPr>
              <a:t>: n-1, </a:t>
            </a:r>
            <a:r>
              <a:rPr lang="en-IN" sz="1000" dirty="0" err="1">
                <a:latin typeface="Century Gothic" panose="020B0502020202020204" pitchFamily="34" charset="0"/>
              </a:rPr>
              <a:t>src</a:t>
            </a:r>
            <a:r>
              <a:rPr lang="en-IN" sz="1000" dirty="0">
                <a:latin typeface="Century Gothic" panose="020B0502020202020204" pitchFamily="34" charset="0"/>
              </a:rPr>
              <a:t>, helper, </a:t>
            </a:r>
            <a:r>
              <a:rPr lang="en-IN" sz="1000" dirty="0" err="1">
                <a:latin typeface="Century Gothic" panose="020B0502020202020204" pitchFamily="34" charset="0"/>
              </a:rPr>
              <a:t>dest</a:t>
            </a:r>
            <a:endParaRPr lang="en-IN" sz="1000" dirty="0">
              <a:latin typeface="Century Gothic" panose="020B0502020202020204" pitchFamily="34" charset="0"/>
            </a:endParaRPr>
          </a:p>
          <a:p>
            <a:r>
              <a:rPr lang="en-IN" sz="1000" dirty="0">
                <a:latin typeface="Century Gothic" panose="020B0502020202020204" pitchFamily="34" charset="0"/>
              </a:rPr>
              <a:t>// print the message</a:t>
            </a:r>
          </a:p>
          <a:p>
            <a:r>
              <a:rPr lang="en-IN" sz="1000" dirty="0" err="1">
                <a:latin typeface="Century Gothic" panose="020B0502020202020204" pitchFamily="34" charset="0"/>
              </a:rPr>
              <a:t>Cout</a:t>
            </a:r>
            <a:r>
              <a:rPr lang="en-IN" sz="1000" dirty="0">
                <a:latin typeface="Century Gothic" panose="020B0502020202020204" pitchFamily="34" charset="0"/>
              </a:rPr>
              <a:t> &lt;&lt; “Move” &lt;&lt; n &lt;&lt; “ disk from ” &lt;&lt; </a:t>
            </a:r>
            <a:r>
              <a:rPr lang="en-IN" sz="1000" dirty="0" err="1">
                <a:latin typeface="Century Gothic" panose="020B0502020202020204" pitchFamily="34" charset="0"/>
              </a:rPr>
              <a:t>src</a:t>
            </a:r>
            <a:r>
              <a:rPr lang="en-IN" sz="1000" dirty="0">
                <a:latin typeface="Century Gothic" panose="020B0502020202020204" pitchFamily="34" charset="0"/>
              </a:rPr>
              <a:t> &lt;&lt; “ to ” &lt;&lt; </a:t>
            </a:r>
            <a:r>
              <a:rPr lang="en-IN" sz="1000" dirty="0" err="1">
                <a:latin typeface="Century Gothic" panose="020B0502020202020204" pitchFamily="34" charset="0"/>
              </a:rPr>
              <a:t>dest</a:t>
            </a:r>
            <a:r>
              <a:rPr lang="en-IN" sz="1000" dirty="0">
                <a:latin typeface="Century Gothic" panose="020B0502020202020204" pitchFamily="34" charset="0"/>
              </a:rPr>
              <a:t> &lt;&lt; </a:t>
            </a:r>
            <a:r>
              <a:rPr lang="en-IN" sz="1000" dirty="0" err="1">
                <a:latin typeface="Century Gothic" panose="020B0502020202020204" pitchFamily="34" charset="0"/>
              </a:rPr>
              <a:t>endl</a:t>
            </a:r>
            <a:r>
              <a:rPr lang="en-IN" sz="1000" dirty="0">
                <a:latin typeface="Century Gothic" panose="020B0502020202020204" pitchFamily="34" charset="0"/>
              </a:rPr>
              <a:t>;</a:t>
            </a:r>
          </a:p>
          <a:p>
            <a:r>
              <a:rPr lang="en-IN" sz="1000" dirty="0" err="1">
                <a:latin typeface="Century Gothic" panose="020B0502020202020204" pitchFamily="34" charset="0"/>
              </a:rPr>
              <a:t>Toh</a:t>
            </a:r>
            <a:r>
              <a:rPr lang="en-IN" sz="1000" dirty="0">
                <a:latin typeface="Century Gothic" panose="020B0502020202020204" pitchFamily="34" charset="0"/>
              </a:rPr>
              <a:t>: n-1, helper, </a:t>
            </a:r>
            <a:r>
              <a:rPr lang="en-IN" sz="1000" dirty="0" err="1">
                <a:latin typeface="Century Gothic" panose="020B0502020202020204" pitchFamily="34" charset="0"/>
              </a:rPr>
              <a:t>dest</a:t>
            </a:r>
            <a:r>
              <a:rPr lang="en-IN" sz="1000" dirty="0">
                <a:latin typeface="Century Gothic" panose="020B0502020202020204" pitchFamily="34" charset="0"/>
              </a:rPr>
              <a:t>, </a:t>
            </a:r>
            <a:r>
              <a:rPr lang="en-IN" sz="1000" dirty="0" err="1">
                <a:latin typeface="Century Gothic" panose="020B0502020202020204" pitchFamily="34" charset="0"/>
              </a:rPr>
              <a:t>src</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p:txBody>
      </p:sp>
      <p:sp>
        <p:nvSpPr>
          <p:cNvPr id="40" name="Rectangle 39">
            <a:extLst>
              <a:ext uri="{FF2B5EF4-FFF2-40B4-BE49-F238E27FC236}">
                <a16:creationId xmlns:a16="http://schemas.microsoft.com/office/drawing/2014/main" id="{A2E2994A-0DFE-4FF0-8EAD-F923994508EF}"/>
              </a:ext>
            </a:extLst>
          </p:cNvPr>
          <p:cNvSpPr/>
          <p:nvPr/>
        </p:nvSpPr>
        <p:spPr>
          <a:xfrm>
            <a:off x="504209" y="3862699"/>
            <a:ext cx="6272606" cy="21016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 name="TextBox 2">
            <a:extLst>
              <a:ext uri="{FF2B5EF4-FFF2-40B4-BE49-F238E27FC236}">
                <a16:creationId xmlns:a16="http://schemas.microsoft.com/office/drawing/2014/main" id="{B42F3AB1-BE10-4C64-BA23-E53A7C7F542B}"/>
              </a:ext>
            </a:extLst>
          </p:cNvPr>
          <p:cNvSpPr txBox="1"/>
          <p:nvPr/>
        </p:nvSpPr>
        <p:spPr>
          <a:xfrm>
            <a:off x="7221196" y="4135860"/>
            <a:ext cx="4623275" cy="784830"/>
          </a:xfrm>
          <a:prstGeom prst="rect">
            <a:avLst/>
          </a:prstGeom>
          <a:noFill/>
        </p:spPr>
        <p:txBody>
          <a:bodyPr wrap="square" rtlCol="0">
            <a:spAutoFit/>
          </a:bodyPr>
          <a:lstStyle/>
          <a:p>
            <a:r>
              <a:rPr lang="en-IN" dirty="0"/>
              <a:t>Code : </a:t>
            </a:r>
            <a:r>
              <a:rPr lang="en-IN" sz="900" dirty="0">
                <a:hlinkClick r:id="rId10"/>
              </a:rPr>
              <a:t>https://github.com/abmishra1234/4AM_Club_Coding/tree/main/RecursionAndBacktracking</a:t>
            </a:r>
            <a:endParaRPr lang="en-IN" sz="900" dirty="0"/>
          </a:p>
          <a:p>
            <a:endParaRPr lang="en-IN" dirty="0"/>
          </a:p>
        </p:txBody>
      </p:sp>
    </p:spTree>
    <p:extLst>
      <p:ext uri="{BB962C8B-B14F-4D97-AF65-F5344CB8AC3E}">
        <p14:creationId xmlns:p14="http://schemas.microsoft.com/office/powerpoint/2010/main" val="168713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Phone keypad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9" name="Picture 8">
            <a:extLst>
              <a:ext uri="{FF2B5EF4-FFF2-40B4-BE49-F238E27FC236}">
                <a16:creationId xmlns:a16="http://schemas.microsoft.com/office/drawing/2014/main" id="{A4B6963B-B3D9-4C0A-A349-B46E7FBCC292}"/>
              </a:ext>
            </a:extLst>
          </p:cNvPr>
          <p:cNvPicPr>
            <a:picLocks noChangeAspect="1"/>
          </p:cNvPicPr>
          <p:nvPr/>
        </p:nvPicPr>
        <p:blipFill>
          <a:blip r:embed="rId2"/>
          <a:stretch>
            <a:fillRect/>
          </a:stretch>
        </p:blipFill>
        <p:spPr>
          <a:xfrm>
            <a:off x="8244475" y="1326339"/>
            <a:ext cx="3372321" cy="3743847"/>
          </a:xfrm>
          <a:prstGeom prst="rect">
            <a:avLst/>
          </a:prstGeom>
        </p:spPr>
      </p:pic>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493538"/>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Phone Keypad Problem</a:t>
            </a:r>
          </a:p>
          <a:p>
            <a:r>
              <a:rPr lang="en-US" sz="1000" b="0" i="0" dirty="0">
                <a:solidFill>
                  <a:srgbClr val="3D3D4E"/>
                </a:solidFill>
                <a:effectLst/>
                <a:latin typeface="Century Gothic" panose="020B0502020202020204" pitchFamily="34" charset="0"/>
              </a:rPr>
              <a:t>Before the advent of </a:t>
            </a:r>
            <a:r>
              <a:rPr lang="en-US" sz="1000" b="1" i="0" dirty="0">
                <a:solidFill>
                  <a:srgbClr val="3D3D4E"/>
                </a:solidFill>
                <a:effectLst/>
                <a:latin typeface="Century Gothic" panose="020B0502020202020204" pitchFamily="34" charset="0"/>
              </a:rPr>
              <a:t>QWERTY</a:t>
            </a:r>
            <a:r>
              <a:rPr lang="en-US" sz="1000" b="0" i="0" dirty="0">
                <a:solidFill>
                  <a:srgbClr val="3D3D4E"/>
                </a:solidFill>
                <a:effectLst/>
                <a:latin typeface="Century Gothic" panose="020B0502020202020204" pitchFamily="34" charset="0"/>
              </a:rPr>
              <a:t> keyboards, texts and numbers were placed on the same key. For example,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a:t>
            </a:r>
            <a:r>
              <a:rPr lang="en-US" sz="1000" b="1" i="0" dirty="0">
                <a:solidFill>
                  <a:srgbClr val="3D3D4E"/>
                </a:solidFill>
                <a:effectLst/>
                <a:latin typeface="Century Gothic" panose="020B0502020202020204" pitchFamily="34" charset="0"/>
              </a:rPr>
              <a:t>ABC</a:t>
            </a:r>
            <a:r>
              <a:rPr lang="en-US" sz="1000" b="0" i="0" dirty="0">
                <a:solidFill>
                  <a:srgbClr val="3D3D4E"/>
                </a:solidFill>
                <a:effectLst/>
                <a:latin typeface="Century Gothic" panose="020B0502020202020204" pitchFamily="34" charset="0"/>
              </a:rPr>
              <a:t> and if we wanted to write anything starting with </a:t>
            </a:r>
            <a:r>
              <a:rPr lang="en-US" sz="1000" b="1" i="0" dirty="0">
                <a:solidFill>
                  <a:srgbClr val="3D3D4E"/>
                </a:solidFill>
                <a:effectLst/>
                <a:latin typeface="Century Gothic" panose="020B0502020202020204" pitchFamily="34" charset="0"/>
              </a:rPr>
              <a:t>A</a:t>
            </a:r>
            <a:r>
              <a:rPr lang="en-US" sz="1000" b="0" i="0" dirty="0">
                <a:solidFill>
                  <a:srgbClr val="3D3D4E"/>
                </a:solidFill>
                <a:effectLst/>
                <a:latin typeface="Century Gothic" panose="020B0502020202020204" pitchFamily="34" charset="0"/>
              </a:rPr>
              <a:t>, we needed to type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once. If we wanted to type </a:t>
            </a:r>
            <a:r>
              <a:rPr lang="en-US" sz="1000" b="1" i="0" dirty="0">
                <a:solidFill>
                  <a:srgbClr val="3D3D4E"/>
                </a:solidFill>
                <a:effectLst/>
                <a:latin typeface="Century Gothic" panose="020B0502020202020204" pitchFamily="34" charset="0"/>
              </a:rPr>
              <a:t>B</a:t>
            </a:r>
            <a:r>
              <a:rPr lang="en-US" sz="1000" b="0" i="0" dirty="0">
                <a:solidFill>
                  <a:srgbClr val="3D3D4E"/>
                </a:solidFill>
                <a:effectLst/>
                <a:latin typeface="Century Gothic" panose="020B0502020202020204" pitchFamily="34" charset="0"/>
              </a:rPr>
              <a:t>,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to be pressed twice, and thrice for typing </a:t>
            </a:r>
            <a:r>
              <a:rPr lang="en-US" sz="1000" b="1" i="0" dirty="0">
                <a:solidFill>
                  <a:srgbClr val="3D3D4E"/>
                </a:solidFill>
                <a:effectLst/>
                <a:latin typeface="Century Gothic" panose="020B0502020202020204" pitchFamily="34" charset="0"/>
              </a:rPr>
              <a:t>C</a:t>
            </a:r>
            <a:r>
              <a:rPr lang="en-US" sz="1000" b="0" i="0" dirty="0">
                <a:solidFill>
                  <a:srgbClr val="3D3D4E"/>
                </a:solidFill>
                <a:effectLst/>
                <a:latin typeface="Century Gothic" panose="020B0502020202020204" pitchFamily="34" charset="0"/>
              </a:rPr>
              <a:t>. </a:t>
            </a:r>
          </a:p>
          <a:p>
            <a:endParaRPr lang="en-US"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Right side is a picture of such a keypad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Given a keypad as shown in the diagram, and an n digit number, list all possible words by pressing these numbers.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For example, </a:t>
            </a:r>
          </a:p>
          <a:p>
            <a:r>
              <a:rPr lang="en-US" sz="1000" dirty="0">
                <a:solidFill>
                  <a:srgbClr val="3D3D4E"/>
                </a:solidFill>
                <a:latin typeface="Century Gothic" panose="020B0502020202020204" pitchFamily="34" charset="0"/>
              </a:rPr>
              <a:t>the value of n = 234. </a:t>
            </a:r>
          </a:p>
          <a:p>
            <a:r>
              <a:rPr lang="en-US" sz="1000" dirty="0">
                <a:solidFill>
                  <a:srgbClr val="3D3D4E"/>
                </a:solidFill>
                <a:latin typeface="Century Gothic" panose="020B0502020202020204" pitchFamily="34" charset="0"/>
              </a:rPr>
              <a:t>Then, we can generate the following words: total 27 words can be formed from this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adg adh adi aeg aeh aei afg afh afi bdg bdh bdi beg beh bei bfg bfh bfi cdg cdh cdi ceg ceh cei cfg cfh cfi</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Solution ( Recursive Approach)</a:t>
            </a: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It can be observed that each digit can represent 3 to 4 different alphabets (apart from 0 and 1). </a:t>
            </a:r>
            <a:endParaRPr lang="en-US" sz="1000" b="1"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Idea is to form a recursive function. Map the number with its string of probable alphabets, i.e., 2 with ABC, 3 with DEF,  etc. The recursive function will try all the alphabets mapped to the current digit in alphabetic order and again call the recursive function for the next digit and print the current output string.</a:t>
            </a: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cxnSp>
        <p:nvCxnSpPr>
          <p:cNvPr id="21" name="Straight Arrow Connector 20">
            <a:extLst>
              <a:ext uri="{FF2B5EF4-FFF2-40B4-BE49-F238E27FC236}">
                <a16:creationId xmlns:a16="http://schemas.microsoft.com/office/drawing/2014/main" id="{C924DA27-3BAF-4215-B868-BD15B7A67EB7}"/>
              </a:ext>
            </a:extLst>
          </p:cNvPr>
          <p:cNvCxnSpPr>
            <a:cxnSpLocks/>
          </p:cNvCxnSpPr>
          <p:nvPr/>
        </p:nvCxnSpPr>
        <p:spPr>
          <a:xfrm>
            <a:off x="4674550" y="1854437"/>
            <a:ext cx="3819970" cy="126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612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19249</TotalTime>
  <Words>1360</Words>
  <Application>Microsoft Office PowerPoint</Application>
  <PresentationFormat>Widescreen</PresentationFormat>
  <Paragraphs>241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Century Gothic</vt:lpstr>
      <vt:lpstr>Droid Serif</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916</cp:revision>
  <dcterms:created xsi:type="dcterms:W3CDTF">2021-12-25T05:24:32Z</dcterms:created>
  <dcterms:modified xsi:type="dcterms:W3CDTF">2022-02-03T06:47:31Z</dcterms:modified>
</cp:coreProperties>
</file>