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CF7014-AC49-4B94-9F77-B6EBEF64067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F25E-BE93-4F49-ABC1-BA5FEA79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FE46C-0356-4946-B7E6-DF3FF422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E7A0-0EC9-492F-8178-CA27011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E5-A14F-4EF3-8A46-8CD51329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9EB8-2D6E-4022-890E-46B2373D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34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2A48-653A-43F4-9247-9ED24C4E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3857B-AC12-4936-9FEA-51FE8A20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B34B-D62B-4D1F-A54D-7FB0B29E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2D6C-FBA0-44C6-9A16-E4EBA3EC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4094-1194-498B-995E-92D3FD0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60066-82A5-413B-AA8F-E67EB00A8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3CDC-2C7F-40BD-BB03-96C60C4D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9444-5F31-4954-AC5A-A32AF3FC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99F0-80E3-4D1F-91F7-1A2592A8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C839-1027-47CD-BB42-BED0F884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6376-9354-4473-A38C-5CC44764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8736-3D13-479D-9564-9857F1D1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7203-3A91-43B5-84BA-7F35981A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F0C6-E96F-4A81-A5D7-F95A900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E7B1-02BF-4AC1-B28C-12A30467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5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2A2B-404E-4FA5-A0D2-DCB3EE40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4E22-0B61-44E6-9262-6A21F43B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0759-5704-4AEC-82A0-055C751F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3512-230A-4B89-808B-64465624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0AD5-965D-48E2-AD66-D2785856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BDEE-71C0-462B-94CE-3347FCCF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8A8B-8821-4231-AD6B-7E764D494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A73EA-5520-436E-A22F-15BDE8C3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F76EB-0CDF-414B-A674-DDC6C3FD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B4B8-1288-49B1-97C3-DBC67A14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8BF3-ABEC-4070-B528-7BBA0C0B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2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656-0A09-4F5E-AD10-EE6B65AC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4314F-3F6E-4D65-A5B1-AAC2EBBA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BAC4-A265-4C92-9B06-56863FF0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25574-10B7-4E8F-BEBD-182CEC9E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48981-D6C5-433F-9BD7-A15F746B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914E2-E732-45D8-8D66-FF33B436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E4B59-1728-40A7-A2EE-BC64FF2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830E2-B752-489A-8EAA-CF01F947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315E-B1C2-4751-B694-217EA2A4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E43B1-510D-4F40-BF1E-8A27C40E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B6E2F-B590-468D-A149-A367FB2A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DEF35-F4B5-45CD-B640-1488F145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4DEEC-6FFD-4FB1-862C-7ADCA146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F407-582C-423D-90C4-E50A9D4B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AE73-C0A3-4BBD-9835-BA53950F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1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121E-EBA5-418C-9836-12A0E768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21EA-F1A9-4D40-B151-89716615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39DB2-AEAC-4A37-9B02-E6C236520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3B9F-C875-4CAB-841E-742A2161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5E10-8DB0-4359-98ED-DBC9034F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A3D0D-9A4E-43F2-87F5-62BC2EA0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55F4-A92B-4553-A167-D2E612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17C44-08C7-4C68-AFAE-35C90592B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BE0AC-2D15-4C98-B4FC-19588CA8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8E49B-AE1F-4DF3-85F1-FDB9D0C6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2A84-E3AE-4D7E-B1B3-C65B4FBA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2EDF-0331-4336-A30B-A6616FAD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7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C1850-AC6B-4911-A93B-CDD6B19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BB9D4-BD2A-411B-8A59-1F277A9F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34E5-7AAC-41C3-9057-E589F76F5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8C1A-F9DD-4251-80F2-A0FF2441C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B07C-0C91-4A22-8B8B-E489E564A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Characteristics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In this category, I want to invest little more time because , in my complete coding interview experience, I feel that most of the time people are went blank, especially senior people who are not practicing code that often.</a:t>
            </a:r>
          </a:p>
          <a:p>
            <a:pPr marL="0" indent="0" algn="l">
              <a:buNone/>
            </a:pPr>
            <a:endParaRPr lang="en-IN" sz="1000" b="1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indent="0" algn="l">
              <a:buNone/>
            </a:pPr>
            <a:r>
              <a:rPr lang="en-IN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What is Dynamic Programming?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This is one of the favorite topic of coding interview.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Dynamic Programming 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(DP) is an algorithmic technique for solving an optimization problem 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by breaking it down into simpler subproblems and utilizing the fact that the optimal solution to the overall problem depends upon the optimal solution to its subproblems.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Let’s take the example of the 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Fibonacci numbers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Fib(n) = Fib(n-1) + Fib(n-2), for n &gt; 1</a:t>
            </a: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important aspects of this set of problem that How to make sure or exact characteristics to define dynamic programing?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There are two characteristics of DP mainly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Overlapping sub problems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Optimal sub structure Property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“</a:t>
            </a:r>
            <a:r>
              <a:rPr lang="en-US" sz="1000" b="0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Century Gothic" panose="020B0502020202020204" pitchFamily="34" charset="0"/>
              </a:rPr>
              <a:t>Any problem has optimal substructure property if its overall optimal solution can be constructed from the optimal solutions of its subproblems</a:t>
            </a: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7FE70-9F87-44CD-BA82-8A267AC0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094" y="2683378"/>
            <a:ext cx="3921036" cy="224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0D2173-85D7-43CC-BB5C-22C73BF1001F}"/>
              </a:ext>
            </a:extLst>
          </p:cNvPr>
          <p:cNvCxnSpPr/>
          <p:nvPr/>
        </p:nvCxnSpPr>
        <p:spPr>
          <a:xfrm flipV="1">
            <a:off x="2264636" y="3580957"/>
            <a:ext cx="7033188" cy="112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E63F6C-C399-4964-89E5-8DA177E87EB4}"/>
              </a:ext>
            </a:extLst>
          </p:cNvPr>
          <p:cNvCxnSpPr/>
          <p:nvPr/>
        </p:nvCxnSpPr>
        <p:spPr>
          <a:xfrm flipV="1">
            <a:off x="2247544" y="4187439"/>
            <a:ext cx="5443671" cy="52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3E814-93EF-40EF-9C87-676C7B4C9625}"/>
              </a:ext>
            </a:extLst>
          </p:cNvPr>
          <p:cNvSpPr/>
          <p:nvPr/>
        </p:nvSpPr>
        <p:spPr>
          <a:xfrm>
            <a:off x="6682811" y="2264636"/>
            <a:ext cx="4854011" cy="326449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07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[Tabulation] Minimum coin change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03: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Bottom-up Approach(Tabulation)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here our approach will be to improve the problem we observed in brute-force approach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Yes, so let’s put down your observation on the overlapping substructure or duplicate recursion calls.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Observation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Let’s understand the overlapping sub structure using example,</a:t>
            </a:r>
          </a:p>
          <a:p>
            <a:r>
              <a:rPr lang="en-US" sz="1000" dirty="0"/>
              <a:t>Input: coins[] = {9, 6, 5, 1}, N = 13</a:t>
            </a:r>
          </a:p>
          <a:p>
            <a:pPr algn="l"/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(13) =  several possibilities 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9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6 , picked 1 thrice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5, picked 1 , 4 times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you will see that many times we end-up at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  and this is the same we are trying to observe that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does here overlapping sub structure exist or not? And Yes, it exist so it the candidate of memorization.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5" y="2059536"/>
            <a:ext cx="11468456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12772-47F2-49B8-B6FF-C6A473B8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66" y="2215069"/>
            <a:ext cx="4049736" cy="31072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62ABE1-6466-4044-B175-AA093B6385B0}"/>
              </a:ext>
            </a:extLst>
          </p:cNvPr>
          <p:cNvSpPr/>
          <p:nvPr/>
        </p:nvSpPr>
        <p:spPr>
          <a:xfrm>
            <a:off x="6648628" y="2118134"/>
            <a:ext cx="4101981" cy="32144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32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[Brute force] Wine and maximum price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FE9B4A-9C34-4A23-A01D-23B0C1A2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522" y="2216667"/>
            <a:ext cx="4833470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5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[Memorization] </a:t>
            </a:r>
            <a:r>
              <a:rPr lang="en-IN" b="1" dirty="0">
                <a:latin typeface="Nunito Sans" pitchFamily="2" charset="0"/>
              </a:rPr>
              <a:t>Wine and maximum price problem</a:t>
            </a: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02: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Top-down Approach(memorization)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66614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AC2D6-857D-4E4D-B775-3CB15985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71" y="2184635"/>
            <a:ext cx="6166838" cy="33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4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[Tabulation] Wine and maximum price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03: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Bottom-up Approach(Tabulation)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TBD.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5" y="2059536"/>
            <a:ext cx="11468456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</p:spTree>
    <p:extLst>
      <p:ext uri="{BB962C8B-B14F-4D97-AF65-F5344CB8AC3E}">
        <p14:creationId xmlns:p14="http://schemas.microsoft.com/office/powerpoint/2010/main" val="280203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[Brute force] Longest common subsequence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i="0" dirty="0">
                <a:effectLst/>
                <a:latin typeface="Nunito Sans" pitchFamily="2" charset="0"/>
              </a:rPr>
              <a:t>Problem statement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FE9B4A-9C34-4A23-A01D-23B0C1A2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522" y="2216667"/>
            <a:ext cx="4833470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[Memorization] </a:t>
            </a:r>
            <a:r>
              <a:rPr lang="en-IN" b="1" dirty="0">
                <a:latin typeface="Nunito Sans" pitchFamily="2" charset="0"/>
              </a:rPr>
              <a:t>Wine and maximum price problem</a:t>
            </a: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02: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Top-down Approach(memorization)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66614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AC2D6-857D-4E4D-B775-3CB15985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71" y="2184635"/>
            <a:ext cx="6166838" cy="33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3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[Tabulation] Wine and maximum price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03: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Bottom-up Approach(Tabulation)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TBD.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5" y="2059536"/>
            <a:ext cx="11468456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</p:spTree>
    <p:extLst>
      <p:ext uri="{BB962C8B-B14F-4D97-AF65-F5344CB8AC3E}">
        <p14:creationId xmlns:p14="http://schemas.microsoft.com/office/powerpoint/2010/main" val="52882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14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74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0/1 Knapsack 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0/1 Knapsac</a:t>
            </a: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k Problem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1" i="0" dirty="0">
                <a:effectLst/>
                <a:latin typeface="Century Gothic" panose="020B0502020202020204" pitchFamily="34" charset="0"/>
              </a:rPr>
              <a:t>Problem Statement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Given two integer arrays to represent weights and profits of ‘N’ items, we need to find a subset of these items which will give us maximum profit such that their cumulative weight is not more than a given number ‘C’.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Write a function that returns the maximum profit.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Each item can only be selected once, which means either we put an item in the knapsack or skip it.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Approach 01 : Memorization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Approach 02 : Tabulation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A43BD-E1E8-460A-AFE1-E5AA0C60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73" y="1166501"/>
            <a:ext cx="5230614" cy="2011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33A43-8DA6-4716-BA07-050D46BD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365" y="3580957"/>
            <a:ext cx="4496372" cy="211054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F4321-F8B9-4AA0-A438-B71C87F50D54}"/>
              </a:ext>
            </a:extLst>
          </p:cNvPr>
          <p:cNvCxnSpPr/>
          <p:nvPr/>
        </p:nvCxnSpPr>
        <p:spPr>
          <a:xfrm>
            <a:off x="2085174" y="2854295"/>
            <a:ext cx="5118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32B2C0-E913-44BA-88D1-98DC413BD5EA}"/>
              </a:ext>
            </a:extLst>
          </p:cNvPr>
          <p:cNvCxnSpPr/>
          <p:nvPr/>
        </p:nvCxnSpPr>
        <p:spPr>
          <a:xfrm>
            <a:off x="1999716" y="3580957"/>
            <a:ext cx="4982198" cy="74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3FA0B8-EC74-4B46-A867-BCC5D7E50F85}"/>
              </a:ext>
            </a:extLst>
          </p:cNvPr>
          <p:cNvSpPr/>
          <p:nvPr/>
        </p:nvSpPr>
        <p:spPr>
          <a:xfrm>
            <a:off x="6347351" y="1281869"/>
            <a:ext cx="5522757" cy="466600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51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+mj-lt"/>
              </a:rPr>
              <a:t>Problem Heading : </a:t>
            </a:r>
            <a:r>
              <a:rPr lang="en-US" sz="10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and the approach is like explore the all-possible paths and calculate the step required in path, out of all step count value , find the minimum number of count and return this minimum value as an output of this problem.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Time Complexity : O(3^m)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Space Complexity : Recursion stack required addition due to recursion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916115-4051-4A13-84B3-FE5A551D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514" y="2127903"/>
            <a:ext cx="5249407" cy="33499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110C21-AEFD-4CC0-81B3-E789542847C7}"/>
              </a:ext>
            </a:extLst>
          </p:cNvPr>
          <p:cNvSpPr/>
          <p:nvPr/>
        </p:nvSpPr>
        <p:spPr>
          <a:xfrm>
            <a:off x="6469166" y="2059536"/>
            <a:ext cx="5264210" cy="328158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68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734938"/>
            <a:ext cx="60333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j-lt"/>
              </a:rPr>
              <a:t>Problem Heading : </a:t>
            </a:r>
            <a:r>
              <a:rPr lang="en-US" sz="12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2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b="1" dirty="0">
                <a:latin typeface="+mj-lt"/>
              </a:rPr>
              <a:t>Approach 02: </a:t>
            </a:r>
          </a:p>
          <a:p>
            <a:pPr algn="l"/>
            <a:r>
              <a:rPr lang="en-US" sz="1200" b="1" dirty="0">
                <a:latin typeface="+mj-lt"/>
              </a:rPr>
              <a:t>Top-down Memorization</a:t>
            </a:r>
            <a:r>
              <a:rPr lang="en-US" sz="1200" i="1" dirty="0">
                <a:solidFill>
                  <a:srgbClr val="3D3D4E"/>
                </a:solidFill>
                <a:latin typeface="+mj-lt"/>
              </a:rPr>
              <a:t>, what we observe here that 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Time Complexity : 0(n)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Space Complexity : O(n)</a:t>
            </a: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sz="1200" dirty="0">
              <a:latin typeface="+mj-lt"/>
            </a:endParaRPr>
          </a:p>
          <a:p>
            <a:endParaRPr lang="en-IN" sz="12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127902"/>
            <a:ext cx="11596643" cy="39951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0A740-37DB-4228-B3AF-F901F25B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103" y="2245407"/>
            <a:ext cx="4547194" cy="3760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4AD729-FFCD-4D24-9BF8-833369437701}"/>
              </a:ext>
            </a:extLst>
          </p:cNvPr>
          <p:cNvSpPr/>
          <p:nvPr/>
        </p:nvSpPr>
        <p:spPr>
          <a:xfrm>
            <a:off x="5187297" y="2238998"/>
            <a:ext cx="5093294" cy="3785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06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734938"/>
            <a:ext cx="6033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j-lt"/>
              </a:rPr>
              <a:t>Problem Heading : </a:t>
            </a:r>
            <a:r>
              <a:rPr lang="en-US" sz="12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2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b="1" dirty="0">
                <a:latin typeface="+mj-lt"/>
              </a:rPr>
              <a:t>Approach 03: </a:t>
            </a:r>
          </a:p>
          <a:p>
            <a:pPr algn="l"/>
            <a:r>
              <a:rPr lang="en-US" sz="1200" b="1" dirty="0">
                <a:latin typeface="+mj-lt"/>
              </a:rPr>
              <a:t>Bottom-up Tabulation</a:t>
            </a:r>
            <a:r>
              <a:rPr lang="en-US" sz="12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Time Complexity : 0(n)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Space Complexity : O(n)</a:t>
            </a: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sz="1200" dirty="0">
              <a:latin typeface="+mj-lt"/>
            </a:endParaRPr>
          </a:p>
          <a:p>
            <a:endParaRPr lang="en-IN" sz="12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127902"/>
            <a:ext cx="11596643" cy="39951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3F74E-F5BE-4AB6-AEEA-D44A0F7DC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073" y="2350572"/>
            <a:ext cx="3837639" cy="28988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E0D483-AC0E-4926-9AA2-515A71C6F28F}"/>
              </a:ext>
            </a:extLst>
          </p:cNvPr>
          <p:cNvSpPr/>
          <p:nvPr/>
        </p:nvSpPr>
        <p:spPr>
          <a:xfrm>
            <a:off x="6170063" y="2127902"/>
            <a:ext cx="5093294" cy="3785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46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Minimum coin change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and the approach is like try to produce all different possible combination and than select the minimum number of coin required.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two point to be considered here</a:t>
            </a:r>
          </a:p>
          <a:p>
            <a:pPr marL="228600" indent="-228600" algn="l">
              <a:buAutoNum type="arabicPeriod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Coin list is given in problem</a:t>
            </a:r>
          </a:p>
          <a:p>
            <a:pPr marL="228600" indent="-228600" algn="l">
              <a:buAutoNum type="arabicPeriod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Infinite supply of coin is given</a:t>
            </a:r>
          </a:p>
          <a:p>
            <a:pPr marL="228600" indent="-228600" algn="l">
              <a:buAutoNum type="arabicPeriod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Time Complexity : </a:t>
            </a:r>
            <a:r>
              <a:rPr lang="en-US" sz="1000" i="1" dirty="0">
                <a:solidFill>
                  <a:srgbClr val="3D3D4E"/>
                </a:solidFill>
                <a:highlight>
                  <a:srgbClr val="FFFF00"/>
                </a:highlight>
                <a:latin typeface="+mj-lt"/>
              </a:rPr>
              <a:t>(m )^p 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// here m is the type of coins in list and p is the depth of your recursion tree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Space Complexity :  We haven’t used any additional memory </a:t>
            </a:r>
            <a:r>
              <a:rPr lang="en-US" sz="1000" i="1" dirty="0">
                <a:solidFill>
                  <a:srgbClr val="3D3D4E"/>
                </a:solidFill>
                <a:highlight>
                  <a:srgbClr val="FFFF00"/>
                </a:highlight>
                <a:latin typeface="+mj-lt"/>
              </a:rPr>
              <a:t>so O(1) which is const time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C29BA-1198-4F17-A3B8-67FD9501C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49" y="2200389"/>
            <a:ext cx="5112622" cy="3130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2AD2-B815-40AF-BA78-50BE890FC7F9}"/>
              </a:ext>
            </a:extLst>
          </p:cNvPr>
          <p:cNvSpPr/>
          <p:nvPr/>
        </p:nvSpPr>
        <p:spPr>
          <a:xfrm>
            <a:off x="6375249" y="2200389"/>
            <a:ext cx="5198166" cy="31306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01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</a:t>
            </a:r>
            <a:r>
              <a:rPr lang="en-US" b="1" dirty="0" err="1">
                <a:latin typeface="Nunito Sans" pitchFamily="2" charset="0"/>
              </a:rPr>
              <a:t>Memoization</a:t>
            </a:r>
            <a:r>
              <a:rPr lang="en-US" b="1" dirty="0">
                <a:latin typeface="Nunito Sans" pitchFamily="2" charset="0"/>
              </a:rPr>
              <a:t>] Minimum coin change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02: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Top-down Approach(memorization)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here our approach will be to improve the problem we observed in brute-force approach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Yes, so let’s put down your observation on the overlapping substructure or duplicate recursion calls.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Observation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Let’s understand the overlapping sub structure using example,</a:t>
            </a:r>
          </a:p>
          <a:p>
            <a:r>
              <a:rPr lang="en-US" sz="1000" dirty="0"/>
              <a:t>Input: coins[] = {9, 6, 5, 1}, N = 13</a:t>
            </a:r>
          </a:p>
          <a:p>
            <a:pPr algn="l"/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(13) =  several possibilities 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9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6 , picked 1 thrice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5, picked 1 , 4 times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you will see that many times we end-up at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  and this is the same we are trying to observe that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does here overlapping sub structure exist or not? And Yes, it exist so it the candidate of memorization.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CEB05E-7B19-4B54-B576-3DC54CB5F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156" y="2234302"/>
            <a:ext cx="5307110" cy="30687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F6F801-4B48-4121-8527-B21FABF0224F}"/>
              </a:ext>
            </a:extLst>
          </p:cNvPr>
          <p:cNvSpPr/>
          <p:nvPr/>
        </p:nvSpPr>
        <p:spPr>
          <a:xfrm>
            <a:off x="6204247" y="2169408"/>
            <a:ext cx="5298392" cy="31546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2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29105</TotalTime>
  <Words>2854</Words>
  <Application>Microsoft Office PowerPoint</Application>
  <PresentationFormat>Widescreen</PresentationFormat>
  <Paragraphs>436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993</cp:revision>
  <dcterms:created xsi:type="dcterms:W3CDTF">2021-12-25T05:24:32Z</dcterms:created>
  <dcterms:modified xsi:type="dcterms:W3CDTF">2022-02-15T22:44:12Z</dcterms:modified>
</cp:coreProperties>
</file>