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2" r:id="rId4"/>
    <p:sldId id="263" r:id="rId5"/>
    <p:sldId id="264" r:id="rId6"/>
    <p:sldId id="265" r:id="rId7"/>
    <p:sldId id="266" r:id="rId8"/>
    <p:sldId id="258" r:id="rId9"/>
    <p:sldId id="259" r:id="rId10"/>
    <p:sldId id="26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61"/>
            <p14:sldId id="257"/>
            <p14:sldId id="262"/>
            <p14:sldId id="263"/>
            <p14:sldId id="264"/>
            <p14:sldId id="265"/>
            <p14:sldId id="266"/>
            <p14:sldId id="258"/>
            <p14:sldId id="259"/>
            <p14:sldId id="26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11-02-2022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11-02-2022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bmishra1234/4AM_Club_Coding/tree/main/RecursionAndBacktrack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bmishra1234/4AM_Club_Coding/tree/main/10-02-2022" TargetMode="External"/><Relationship Id="rId2" Type="http://schemas.openxmlformats.org/officeDocument/2006/relationships/hyperlink" Target="https://github.com/abmishra1234/4AM_Club_Coding/tree/main/RecursionAndBacktracki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github.com/abmishra1234/4AM_Club_Coding/tree/main/10-02-202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7" name="TextBox 6">
            <a:extLst>
              <a:ext uri="{FF2B5EF4-FFF2-40B4-BE49-F238E27FC236}">
                <a16:creationId xmlns:a16="http://schemas.microsoft.com/office/drawing/2014/main" id="{37412DC7-B6C2-42E9-AC73-BBC8049A16B9}"/>
              </a:ext>
            </a:extLst>
          </p:cNvPr>
          <p:cNvSpPr txBox="1"/>
          <p:nvPr/>
        </p:nvSpPr>
        <p:spPr>
          <a:xfrm>
            <a:off x="447675" y="3580957"/>
            <a:ext cx="9554197" cy="523220"/>
          </a:xfrm>
          <a:prstGeom prst="rect">
            <a:avLst/>
          </a:prstGeom>
          <a:noFill/>
        </p:spPr>
        <p:txBody>
          <a:bodyPr wrap="square">
            <a:spAutoFit/>
          </a:bodyPr>
          <a:lstStyle/>
          <a:p>
            <a:endParaRPr lang="en-IN" sz="1000" u="sng" dirty="0">
              <a:solidFill>
                <a:srgbClr val="3D3D4E"/>
              </a:solidFill>
              <a:latin typeface="Century Gothic" panose="020B0502020202020204" pitchFamily="34" charset="0"/>
              <a:hlinkClick r:id="rId2">
                <a:extLst>
                  <a:ext uri="{A12FA001-AC4F-418D-AE19-62706E023703}">
                    <ahyp:hlinkClr xmlns:ahyp="http://schemas.microsoft.com/office/drawing/2018/hyperlinkcolor" val="tx"/>
                  </a:ext>
                </a:extLst>
              </a:hlinkClick>
            </a:endParaRPr>
          </a:p>
          <a:p>
            <a:r>
              <a:rPr lang="en-IN" dirty="0">
                <a:hlinkClick r:id="rId2"/>
              </a:rPr>
              <a:t>https://github.com/abmishra1234/4AM_Club_Coding/tree/main/RecursionAndBacktracking</a:t>
            </a:r>
            <a:r>
              <a:rPr lang="en-IN" dirty="0"/>
              <a:t> </a:t>
            </a:r>
          </a:p>
        </p:txBody>
      </p:sp>
    </p:spTree>
    <p:extLst>
      <p:ext uri="{BB962C8B-B14F-4D97-AF65-F5344CB8AC3E}">
        <p14:creationId xmlns:p14="http://schemas.microsoft.com/office/powerpoint/2010/main" val="413089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5426580" y="991313"/>
            <a:ext cx="6093152" cy="677108"/>
          </a:xfrm>
          <a:prstGeom prst="rect">
            <a:avLst/>
          </a:prstGeom>
          <a:noFill/>
        </p:spPr>
        <p:txBody>
          <a:bodyPr wrap="square" rtlCol="0">
            <a:spAutoFit/>
          </a:bodyPr>
          <a:lstStyle/>
          <a:p>
            <a:r>
              <a:rPr lang="en-IN" sz="1000" b="1" dirty="0">
                <a:solidFill>
                  <a:srgbClr val="000000"/>
                </a:solidFill>
                <a:latin typeface="Nunito Sans" pitchFamily="2" charset="0"/>
              </a:rPr>
              <a:t>N Queen Problem – </a:t>
            </a:r>
            <a:r>
              <a:rPr lang="en-IN" sz="800" b="1" dirty="0">
                <a:solidFill>
                  <a:srgbClr val="000000"/>
                </a:solidFill>
                <a:latin typeface="Nunito Sans" pitchFamily="2" charset="0"/>
                <a:hlinkClick r:id="rId2"/>
              </a:rPr>
              <a:t>https://github.com/abmishra1234/4AM_Club_Coding/tree/main/RecursionAndBacktracking</a:t>
            </a:r>
            <a:r>
              <a:rPr lang="en-IN" sz="800" b="1" dirty="0">
                <a:solidFill>
                  <a:srgbClr val="000000"/>
                </a:solidFill>
                <a:latin typeface="Nunito Sans" pitchFamily="2" charset="0"/>
              </a:rPr>
              <a:t> </a:t>
            </a:r>
          </a:p>
          <a:p>
            <a:r>
              <a:rPr lang="en-IN" sz="1000" b="1" dirty="0">
                <a:solidFill>
                  <a:srgbClr val="000000"/>
                </a:solidFill>
                <a:latin typeface="Nunito Sans" pitchFamily="2" charset="0"/>
              </a:rPr>
              <a:t>Rat In a Maze - </a:t>
            </a:r>
            <a:r>
              <a:rPr lang="en-IN" sz="800" b="1" dirty="0">
                <a:solidFill>
                  <a:srgbClr val="000000"/>
                </a:solidFill>
                <a:latin typeface="Nunito Sans" pitchFamily="2" charset="0"/>
                <a:hlinkClick r:id="rId3"/>
              </a:rPr>
              <a:t>https://github.com/abmishra1234/4AM_Club_Coding/tree/main/10-02-2022</a:t>
            </a:r>
            <a:r>
              <a:rPr lang="en-IN" sz="800" b="1" dirty="0">
                <a:solidFill>
                  <a:srgbClr val="000000"/>
                </a:solidFill>
                <a:latin typeface="Nunito Sans" pitchFamily="2" charset="0"/>
              </a:rPr>
              <a:t> </a:t>
            </a:r>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4"/>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Sudoku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7" name="Picture 6">
            <a:extLst>
              <a:ext uri="{FF2B5EF4-FFF2-40B4-BE49-F238E27FC236}">
                <a16:creationId xmlns:a16="http://schemas.microsoft.com/office/drawing/2014/main" id="{3158F11C-37A3-422F-80E2-FD671492CC14}"/>
              </a:ext>
            </a:extLst>
          </p:cNvPr>
          <p:cNvPicPr>
            <a:picLocks noChangeAspect="1"/>
          </p:cNvPicPr>
          <p:nvPr/>
        </p:nvPicPr>
        <p:blipFill>
          <a:blip r:embed="rId2"/>
          <a:stretch>
            <a:fillRect/>
          </a:stretch>
        </p:blipFill>
        <p:spPr>
          <a:xfrm>
            <a:off x="4495088" y="1313350"/>
            <a:ext cx="7406516" cy="4794824"/>
          </a:xfrm>
          <a:prstGeom prst="rect">
            <a:avLst/>
          </a:prstGeom>
        </p:spPr>
      </p:pic>
      <p:pic>
        <p:nvPicPr>
          <p:cNvPr id="9" name="Picture 8">
            <a:extLst>
              <a:ext uri="{FF2B5EF4-FFF2-40B4-BE49-F238E27FC236}">
                <a16:creationId xmlns:a16="http://schemas.microsoft.com/office/drawing/2014/main" id="{C6634627-C24D-48C5-8C32-3EBB5846F1F6}"/>
              </a:ext>
            </a:extLst>
          </p:cNvPr>
          <p:cNvPicPr>
            <a:picLocks noChangeAspect="1"/>
          </p:cNvPicPr>
          <p:nvPr/>
        </p:nvPicPr>
        <p:blipFill>
          <a:blip r:embed="rId3"/>
          <a:stretch>
            <a:fillRect/>
          </a:stretch>
        </p:blipFill>
        <p:spPr>
          <a:xfrm>
            <a:off x="521684" y="875943"/>
            <a:ext cx="3553321" cy="5106113"/>
          </a:xfrm>
          <a:prstGeom prst="rect">
            <a:avLst/>
          </a:prstGeom>
        </p:spPr>
      </p:pic>
      <p:sp>
        <p:nvSpPr>
          <p:cNvPr id="11" name="TextBox 10">
            <a:extLst>
              <a:ext uri="{FF2B5EF4-FFF2-40B4-BE49-F238E27FC236}">
                <a16:creationId xmlns:a16="http://schemas.microsoft.com/office/drawing/2014/main" id="{100C17B0-6BC3-4E17-BCA2-94FE198A666E}"/>
              </a:ext>
            </a:extLst>
          </p:cNvPr>
          <p:cNvSpPr txBox="1"/>
          <p:nvPr/>
        </p:nvSpPr>
        <p:spPr>
          <a:xfrm>
            <a:off x="4075005" y="875943"/>
            <a:ext cx="6726879" cy="369332"/>
          </a:xfrm>
          <a:prstGeom prst="rect">
            <a:avLst/>
          </a:prstGeom>
          <a:noFill/>
        </p:spPr>
        <p:txBody>
          <a:bodyPr wrap="square" rtlCol="0">
            <a:spAutoFit/>
          </a:bodyPr>
          <a:lstStyle/>
          <a:p>
            <a:r>
              <a:rPr lang="en-IN" dirty="0"/>
              <a:t>Solution is at link - </a:t>
            </a:r>
            <a:r>
              <a:rPr lang="en-IN" sz="1100" dirty="0">
                <a:hlinkClick r:id="rId4"/>
              </a:rPr>
              <a:t>https://github.com/abmishra1234/4AM_Club_Coding/tree/main/10-02-2022</a:t>
            </a:r>
            <a:r>
              <a:rPr lang="en-IN" sz="1100" dirty="0"/>
              <a:t> </a:t>
            </a:r>
          </a:p>
        </p:txBody>
      </p:sp>
    </p:spTree>
    <p:extLst>
      <p:ext uri="{BB962C8B-B14F-4D97-AF65-F5344CB8AC3E}">
        <p14:creationId xmlns:p14="http://schemas.microsoft.com/office/powerpoint/2010/main" val="291411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a:effectLst/>
                <a:latin typeface="Nunito Sans" pitchFamily="2" charset="0"/>
              </a:rPr>
              <a:t>Level 01 : Recursion </a:t>
            </a:r>
            <a:r>
              <a:rPr lang="en-IN" b="1" i="0" dirty="0">
                <a:effectLst/>
                <a:latin typeface="Nunito Sans" pitchFamily="2" charset="0"/>
              </a:rPr>
              <a:t>&amp;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228768"/>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699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vs Iteration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Iterative code is much like recursion. It is a loop of repeating the same task again &amp; again. If so than this is doing the same what recursion is doing for me. Then what is the difference in them?</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Yes, </a:t>
            </a:r>
            <a:r>
              <a:rPr lang="en-IN" sz="1000" dirty="0">
                <a:solidFill>
                  <a:srgbClr val="000000"/>
                </a:solidFill>
                <a:latin typeface="Century Gothic" panose="020B0502020202020204" pitchFamily="34" charset="0"/>
              </a:rPr>
              <a:t>There are good number of differences between them,</a:t>
            </a:r>
          </a:p>
          <a:p>
            <a:pPr marL="0" indent="0">
              <a:spcBef>
                <a:spcPts val="0"/>
              </a:spcBef>
              <a:buNone/>
            </a:pPr>
            <a:endParaRPr lang="en-IN" sz="1000" b="1"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Recursion uses the </a:t>
            </a:r>
            <a:r>
              <a:rPr lang="en-US" sz="1000" b="1" i="0" dirty="0">
                <a:solidFill>
                  <a:srgbClr val="3D3D4E"/>
                </a:solidFill>
                <a:effectLst/>
                <a:latin typeface="Century Gothic" panose="020B0502020202020204" pitchFamily="34" charset="0"/>
              </a:rPr>
              <a:t>system</a:t>
            </a:r>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stack</a:t>
            </a:r>
            <a:r>
              <a:rPr lang="en-US" sz="1000" b="0" i="0" dirty="0">
                <a:solidFill>
                  <a:srgbClr val="3D3D4E"/>
                </a:solidFill>
                <a:effectLst/>
                <a:latin typeface="Century Gothic" panose="020B0502020202020204" pitchFamily="34" charset="0"/>
              </a:rPr>
              <a:t> to store the variable changes for each recursive call, whereas iterative code does not.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have overhead of space and time compared with iterative code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is smaller and neater than iterative code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provides us with </a:t>
            </a:r>
            <a:r>
              <a:rPr lang="en-US" sz="1000" b="1" i="0" dirty="0">
                <a:solidFill>
                  <a:srgbClr val="3D3D4E"/>
                </a:solidFill>
                <a:effectLst/>
                <a:latin typeface="Century Gothic" panose="020B0502020202020204" pitchFamily="34" charset="0"/>
              </a:rPr>
              <a:t>neater</a:t>
            </a:r>
            <a:r>
              <a:rPr lang="en-US" sz="1000" b="0" i="0" dirty="0">
                <a:solidFill>
                  <a:srgbClr val="3D3D4E"/>
                </a:solidFill>
                <a:effectLst/>
                <a:latin typeface="Century Gothic" panose="020B0502020202020204" pitchFamily="34" charset="0"/>
              </a:rPr>
              <a:t>, more concise code but more than that it gives us the </a:t>
            </a:r>
            <a:r>
              <a:rPr lang="en-US" sz="1000" b="1" i="0" dirty="0">
                <a:solidFill>
                  <a:srgbClr val="3D3D4E"/>
                </a:solidFill>
                <a:effectLst/>
                <a:latin typeface="Century Gothic" panose="020B0502020202020204" pitchFamily="34" charset="0"/>
              </a:rPr>
              <a:t>advantage of a stack that tracks all memory changes</a:t>
            </a:r>
            <a:r>
              <a:rPr lang="en-US" sz="1000" b="0" i="0" dirty="0">
                <a:solidFill>
                  <a:srgbClr val="3D3D4E"/>
                </a:solidFill>
                <a:effectLst/>
                <a:latin typeface="Century Gothic" panose="020B0502020202020204" pitchFamily="34" charset="0"/>
              </a:rPr>
              <a:t>. For this reason, in problems like </a:t>
            </a:r>
            <a:r>
              <a:rPr lang="en-US" sz="1000" b="1" i="1" dirty="0">
                <a:solidFill>
                  <a:srgbClr val="3D3D4E"/>
                </a:solidFill>
                <a:effectLst/>
                <a:latin typeface="Century Gothic" panose="020B0502020202020204" pitchFamily="34" charset="0"/>
              </a:rPr>
              <a:t>quicksort</a:t>
            </a:r>
            <a:r>
              <a:rPr lang="en-US" sz="1000" b="0" i="0" dirty="0">
                <a:solidFill>
                  <a:srgbClr val="3D3D4E"/>
                </a:solidFill>
                <a:effectLst/>
                <a:latin typeface="Century Gothic" panose="020B0502020202020204" pitchFamily="34" charset="0"/>
              </a:rPr>
              <a:t>, recursion becomes a better solution as the recursion stack makes it easier to implement the sorting algorithm.</a:t>
            </a: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On the other hand, </a:t>
            </a:r>
            <a:r>
              <a:rPr lang="en-US" sz="1000" b="1" i="0" dirty="0">
                <a:solidFill>
                  <a:srgbClr val="3D3D4E"/>
                </a:solidFill>
                <a:effectLst/>
                <a:latin typeface="Century Gothic" panose="020B0502020202020204" pitchFamily="34" charset="0"/>
              </a:rPr>
              <a:t>iteration is faster and more useful to solve simple problems</a:t>
            </a:r>
            <a:r>
              <a:rPr lang="en-US" sz="1000" b="0" i="0" dirty="0">
                <a:solidFill>
                  <a:srgbClr val="3D3D4E"/>
                </a:solidFill>
                <a:effectLst/>
                <a:latin typeface="Century Gothic" panose="020B0502020202020204" pitchFamily="34" charset="0"/>
              </a:rPr>
              <a:t> like </a:t>
            </a:r>
            <a:r>
              <a:rPr lang="en-US" sz="1000" b="0" i="1" dirty="0">
                <a:solidFill>
                  <a:srgbClr val="3D3D4E"/>
                </a:solidFill>
                <a:effectLst/>
                <a:latin typeface="Century Gothic" panose="020B0502020202020204" pitchFamily="34" charset="0"/>
              </a:rPr>
              <a:t>printing a string letter by letter</a:t>
            </a:r>
            <a:r>
              <a:rPr lang="en-US" sz="1000" b="0" i="0" dirty="0">
                <a:solidFill>
                  <a:srgbClr val="3D3D4E"/>
                </a:solidFill>
                <a:effectLst/>
                <a:latin typeface="Century Gothic" panose="020B0502020202020204" pitchFamily="34" charset="0"/>
              </a:rPr>
              <a:t>, where the </a:t>
            </a:r>
            <a:r>
              <a:rPr lang="en-US" sz="1000" b="1" i="0" dirty="0">
                <a:solidFill>
                  <a:srgbClr val="3D3D4E"/>
                </a:solidFill>
                <a:effectLst/>
                <a:latin typeface="Century Gothic" panose="020B0502020202020204" pitchFamily="34" charset="0"/>
              </a:rPr>
              <a:t>recursion stack just takes up extra memory</a:t>
            </a:r>
            <a:r>
              <a:rPr lang="en-US" sz="1000" b="0" i="0" dirty="0">
                <a:solidFill>
                  <a:srgbClr val="3D3D4E"/>
                </a:solidFill>
                <a:effectLst/>
                <a:latin typeface="Century Gothic" panose="020B0502020202020204" pitchFamily="34" charset="0"/>
              </a:rPr>
              <a:t>.</a:t>
            </a: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0F2DEAF8-160D-4007-9BCC-2167920C2205}"/>
              </a:ext>
            </a:extLst>
          </p:cNvPr>
          <p:cNvPicPr>
            <a:picLocks noChangeAspect="1"/>
          </p:cNvPicPr>
          <p:nvPr/>
        </p:nvPicPr>
        <p:blipFill>
          <a:blip r:embed="rId2"/>
          <a:stretch>
            <a:fillRect/>
          </a:stretch>
        </p:blipFill>
        <p:spPr>
          <a:xfrm>
            <a:off x="6601383" y="1444424"/>
            <a:ext cx="5018381" cy="3221579"/>
          </a:xfrm>
          <a:prstGeom prst="rect">
            <a:avLst/>
          </a:prstGeom>
        </p:spPr>
      </p:pic>
      <p:pic>
        <p:nvPicPr>
          <p:cNvPr id="10" name="Picture 9">
            <a:extLst>
              <a:ext uri="{FF2B5EF4-FFF2-40B4-BE49-F238E27FC236}">
                <a16:creationId xmlns:a16="http://schemas.microsoft.com/office/drawing/2014/main" id="{83DD6D7F-FDAD-4A54-B04E-98C03B2CBF6B}"/>
              </a:ext>
            </a:extLst>
          </p:cNvPr>
          <p:cNvPicPr>
            <a:picLocks noChangeAspect="1"/>
          </p:cNvPicPr>
          <p:nvPr/>
        </p:nvPicPr>
        <p:blipFill>
          <a:blip r:embed="rId3"/>
          <a:stretch>
            <a:fillRect/>
          </a:stretch>
        </p:blipFill>
        <p:spPr>
          <a:xfrm>
            <a:off x="2050991" y="4453790"/>
            <a:ext cx="2470312" cy="1887191"/>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t>
            </a:r>
            <a:r>
              <a:rPr lang="en-IN" b="1" dirty="0">
                <a:latin typeface="Nunito Sans" pitchFamily="2" charset="0"/>
              </a:rPr>
              <a:t>Convert iterative to recursive</a:t>
            </a:r>
            <a:r>
              <a:rPr lang="en-IN" b="1" i="0" dirty="0">
                <a:effectLst/>
                <a:latin typeface="Nunito Sans" pitchFamily="2" charset="0"/>
              </a:rPr>
              <a:t>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 to Recursive</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Let’s learn this with example.</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4521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Tower of Hanoi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19278</TotalTime>
  <Words>1435</Words>
  <Application>Microsoft Office PowerPoint</Application>
  <PresentationFormat>Widescreen</PresentationFormat>
  <Paragraphs>237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927</cp:revision>
  <dcterms:created xsi:type="dcterms:W3CDTF">2021-12-25T05:24:32Z</dcterms:created>
  <dcterms:modified xsi:type="dcterms:W3CDTF">2022-02-11T03:01:02Z</dcterms:modified>
</cp:coreProperties>
</file>