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12" d="100"/>
          <a:sy n="112"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01-02-2022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01-02-2022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github.com/abmishra1234/4AM_Club_Coding/tree/main/RecursionAndBacktracking"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highlight>
                  <a:srgbClr val="FFFF00"/>
                </a:highlight>
                <a:latin typeface="Century Gothic" panose="020B0502020202020204" pitchFamily="34" charset="0"/>
              </a:rPr>
              <a:t>Recursion:</a:t>
            </a:r>
          </a:p>
          <a:p>
            <a:pPr marL="0" indent="0">
              <a:buNone/>
            </a:pPr>
            <a:r>
              <a:rPr lang="en-US" sz="1000" b="1" i="0" dirty="0">
                <a:effectLst/>
                <a:latin typeface="Century Gothic" panose="020B0502020202020204" pitchFamily="34" charset="0"/>
              </a:rPr>
              <a:t>Rules for the recursive call</a:t>
            </a:r>
          </a:p>
          <a:p>
            <a:pPr marL="0" indent="0" algn="l">
              <a:buNone/>
            </a:pPr>
            <a:r>
              <a:rPr lang="en-US" sz="1000" b="0" i="0" dirty="0">
                <a:solidFill>
                  <a:srgbClr val="3D3D4E"/>
                </a:solidFill>
                <a:effectLst/>
                <a:latin typeface="Century Gothic" panose="020B0502020202020204" pitchFamily="34" charset="0"/>
              </a:rPr>
              <a:t>we need to make sure the following points: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problem can be </a:t>
            </a:r>
            <a:r>
              <a:rPr lang="en-US" sz="1000" b="0" i="0" dirty="0">
                <a:solidFill>
                  <a:srgbClr val="3D3D4E"/>
                </a:solidFill>
                <a:effectLst/>
                <a:highlight>
                  <a:srgbClr val="FFFF00"/>
                </a:highlight>
                <a:latin typeface="Century Gothic" panose="020B0502020202020204" pitchFamily="34" charset="0"/>
              </a:rPr>
              <a:t>broken down into smaller problems of the same type</a:t>
            </a:r>
            <a:r>
              <a:rPr lang="en-US" sz="1000" b="0" i="0" dirty="0">
                <a:solidFill>
                  <a:srgbClr val="3D3D4E"/>
                </a:solidFill>
                <a:effectLst/>
                <a:latin typeface="Century Gothic" panose="020B0502020202020204" pitchFamily="34" charset="0"/>
              </a:rPr>
              <a:t>,</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problem has some base case</a:t>
            </a:r>
            <a:r>
              <a:rPr lang="en-US" sz="1000" b="0" i="0" dirty="0">
                <a:solidFill>
                  <a:srgbClr val="3D3D4E"/>
                </a:solidFill>
                <a:effectLst/>
                <a:latin typeface="Century Gothic" panose="020B0502020202020204" pitchFamily="34" charset="0"/>
              </a:rPr>
              <a: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base case is reached before the stack size limit exceeds</a:t>
            </a:r>
            <a:r>
              <a:rPr lang="en-US" sz="1000" b="0" i="0" dirty="0">
                <a:solidFill>
                  <a:srgbClr val="3D3D4E"/>
                </a:solidFill>
                <a:effectLst/>
                <a:latin typeface="Century Gothic" panose="020B0502020202020204" pitchFamily="34" charset="0"/>
              </a:rPr>
              <a: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IN" sz="1000" b="1" dirty="0">
                <a:solidFill>
                  <a:srgbClr val="3D3D4E"/>
                </a:solidFill>
                <a:highlight>
                  <a:srgbClr val="FFFF00"/>
                </a:highlight>
                <a:latin typeface="Century Gothic" panose="020B0502020202020204" pitchFamily="34" charset="0"/>
              </a:rPr>
              <a:t>Backtracking</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Backtracking is an algorithmic paradigm that tries different solutions until a solution is found that works.</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Problems that are typically solved using the Backtracking technique can only be solved by trying every possible configuration and each configuration is tried only once. </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highlight>
                  <a:srgbClr val="FFFF00"/>
                </a:highlight>
                <a:latin typeface="Century Gothic" panose="020B0502020202020204" pitchFamily="34" charset="0"/>
              </a:rPr>
              <a:t>We can solve this by using Recursion</a:t>
            </a:r>
            <a:r>
              <a:rPr lang="en-US" sz="1000" b="0" i="0" dirty="0">
                <a:solidFill>
                  <a:srgbClr val="3D3D4E"/>
                </a:solidFill>
                <a:effectLst/>
                <a:latin typeface="Century Gothic" panose="020B0502020202020204" pitchFamily="34" charset="0"/>
              </a:rPr>
              <a: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219907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DEEC3D-ACB7-43B3-AE5B-6E01AFEB18FA}"/>
              </a:ext>
            </a:extLst>
          </p:cNvPr>
          <p:cNvSpPr/>
          <p:nvPr/>
        </p:nvSpPr>
        <p:spPr>
          <a:xfrm>
            <a:off x="3311811" y="954927"/>
            <a:ext cx="2183352"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Tower of Hanoi</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C6D8F13B-8364-4853-ADC9-CA4BBF645862}"/>
              </a:ext>
            </a:extLst>
          </p:cNvPr>
          <p:cNvPicPr>
            <a:picLocks noChangeAspect="1"/>
          </p:cNvPicPr>
          <p:nvPr/>
        </p:nvPicPr>
        <p:blipFill>
          <a:blip r:embed="rId2"/>
          <a:stretch>
            <a:fillRect/>
          </a:stretch>
        </p:blipFill>
        <p:spPr>
          <a:xfrm>
            <a:off x="504209" y="954928"/>
            <a:ext cx="2481420" cy="1190069"/>
          </a:xfrm>
          <a:prstGeom prst="rect">
            <a:avLst/>
          </a:prstGeom>
        </p:spPr>
      </p:pic>
      <p:sp>
        <p:nvSpPr>
          <p:cNvPr id="5" name="Rectangle 4">
            <a:extLst>
              <a:ext uri="{FF2B5EF4-FFF2-40B4-BE49-F238E27FC236}">
                <a16:creationId xmlns:a16="http://schemas.microsoft.com/office/drawing/2014/main" id="{B5246E87-67E8-4BA5-816C-9E122F0AE007}"/>
              </a:ext>
            </a:extLst>
          </p:cNvPr>
          <p:cNvSpPr/>
          <p:nvPr/>
        </p:nvSpPr>
        <p:spPr>
          <a:xfrm>
            <a:off x="700762" y="954928"/>
            <a:ext cx="220481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Oval 6">
            <a:extLst>
              <a:ext uri="{FF2B5EF4-FFF2-40B4-BE49-F238E27FC236}">
                <a16:creationId xmlns:a16="http://schemas.microsoft.com/office/drawing/2014/main" id="{491853FB-4298-46EC-9117-7AF5B44B5EC7}"/>
              </a:ext>
            </a:extLst>
          </p:cNvPr>
          <p:cNvSpPr/>
          <p:nvPr/>
        </p:nvSpPr>
        <p:spPr>
          <a:xfrm>
            <a:off x="581121" y="954928"/>
            <a:ext cx="247828" cy="2671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pic>
        <p:nvPicPr>
          <p:cNvPr id="10" name="Picture 9">
            <a:extLst>
              <a:ext uri="{FF2B5EF4-FFF2-40B4-BE49-F238E27FC236}">
                <a16:creationId xmlns:a16="http://schemas.microsoft.com/office/drawing/2014/main" id="{B7692390-99BD-43C9-A5A5-2E22BA110D4A}"/>
              </a:ext>
            </a:extLst>
          </p:cNvPr>
          <p:cNvPicPr>
            <a:picLocks noChangeAspect="1"/>
          </p:cNvPicPr>
          <p:nvPr/>
        </p:nvPicPr>
        <p:blipFill>
          <a:blip r:embed="rId3"/>
          <a:stretch>
            <a:fillRect/>
          </a:stretch>
        </p:blipFill>
        <p:spPr>
          <a:xfrm>
            <a:off x="3267512" y="954928"/>
            <a:ext cx="2271950" cy="1190069"/>
          </a:xfrm>
          <a:prstGeom prst="rect">
            <a:avLst/>
          </a:prstGeom>
        </p:spPr>
      </p:pic>
      <p:sp>
        <p:nvSpPr>
          <p:cNvPr id="11" name="Oval 10">
            <a:extLst>
              <a:ext uri="{FF2B5EF4-FFF2-40B4-BE49-F238E27FC236}">
                <a16:creationId xmlns:a16="http://schemas.microsoft.com/office/drawing/2014/main" id="{ACAB63CD-B498-424E-B4C4-FAE7CD9A7E87}"/>
              </a:ext>
            </a:extLst>
          </p:cNvPr>
          <p:cNvSpPr/>
          <p:nvPr/>
        </p:nvSpPr>
        <p:spPr>
          <a:xfrm>
            <a:off x="3231759" y="92612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2</a:t>
            </a:r>
          </a:p>
        </p:txBody>
      </p:sp>
      <p:pic>
        <p:nvPicPr>
          <p:cNvPr id="14" name="Picture 13">
            <a:extLst>
              <a:ext uri="{FF2B5EF4-FFF2-40B4-BE49-F238E27FC236}">
                <a16:creationId xmlns:a16="http://schemas.microsoft.com/office/drawing/2014/main" id="{80848D42-1AF5-4447-96D5-5D503AAA6826}"/>
              </a:ext>
            </a:extLst>
          </p:cNvPr>
          <p:cNvPicPr>
            <a:picLocks noChangeAspect="1"/>
          </p:cNvPicPr>
          <p:nvPr/>
        </p:nvPicPr>
        <p:blipFill>
          <a:blip r:embed="rId4"/>
          <a:stretch>
            <a:fillRect/>
          </a:stretch>
        </p:blipFill>
        <p:spPr>
          <a:xfrm>
            <a:off x="5933054" y="963200"/>
            <a:ext cx="2448511" cy="1181796"/>
          </a:xfrm>
          <a:prstGeom prst="rect">
            <a:avLst/>
          </a:prstGeom>
        </p:spPr>
      </p:pic>
      <p:sp>
        <p:nvSpPr>
          <p:cNvPr id="15" name="Rectangle 14">
            <a:extLst>
              <a:ext uri="{FF2B5EF4-FFF2-40B4-BE49-F238E27FC236}">
                <a16:creationId xmlns:a16="http://schemas.microsoft.com/office/drawing/2014/main" id="{B09D4CD8-3A0A-4FDE-8D83-F94A5AF07550}"/>
              </a:ext>
            </a:extLst>
          </p:cNvPr>
          <p:cNvSpPr/>
          <p:nvPr/>
        </p:nvSpPr>
        <p:spPr>
          <a:xfrm>
            <a:off x="5933054" y="954927"/>
            <a:ext cx="243328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Oval 15">
            <a:extLst>
              <a:ext uri="{FF2B5EF4-FFF2-40B4-BE49-F238E27FC236}">
                <a16:creationId xmlns:a16="http://schemas.microsoft.com/office/drawing/2014/main" id="{5E358185-CD1B-4B1B-B40A-33E361890C27}"/>
              </a:ext>
            </a:extLst>
          </p:cNvPr>
          <p:cNvSpPr/>
          <p:nvPr/>
        </p:nvSpPr>
        <p:spPr>
          <a:xfrm>
            <a:off x="5842316" y="893684"/>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3</a:t>
            </a:r>
          </a:p>
        </p:txBody>
      </p:sp>
      <p:pic>
        <p:nvPicPr>
          <p:cNvPr id="18" name="Picture 17">
            <a:extLst>
              <a:ext uri="{FF2B5EF4-FFF2-40B4-BE49-F238E27FC236}">
                <a16:creationId xmlns:a16="http://schemas.microsoft.com/office/drawing/2014/main" id="{5CAC7A85-5016-4BA9-B482-2DAA41896966}"/>
              </a:ext>
            </a:extLst>
          </p:cNvPr>
          <p:cNvPicPr>
            <a:picLocks noChangeAspect="1"/>
          </p:cNvPicPr>
          <p:nvPr/>
        </p:nvPicPr>
        <p:blipFill>
          <a:blip r:embed="rId5"/>
          <a:stretch>
            <a:fillRect/>
          </a:stretch>
        </p:blipFill>
        <p:spPr>
          <a:xfrm>
            <a:off x="8801572" y="954926"/>
            <a:ext cx="2468292" cy="1190069"/>
          </a:xfrm>
          <a:prstGeom prst="rect">
            <a:avLst/>
          </a:prstGeom>
        </p:spPr>
      </p:pic>
      <p:sp>
        <p:nvSpPr>
          <p:cNvPr id="19" name="Rectangle 18">
            <a:extLst>
              <a:ext uri="{FF2B5EF4-FFF2-40B4-BE49-F238E27FC236}">
                <a16:creationId xmlns:a16="http://schemas.microsoft.com/office/drawing/2014/main" id="{AEDBBD82-DA06-40A4-A28B-1A8FDE0848AB}"/>
              </a:ext>
            </a:extLst>
          </p:cNvPr>
          <p:cNvSpPr/>
          <p:nvPr/>
        </p:nvSpPr>
        <p:spPr>
          <a:xfrm>
            <a:off x="8775157" y="926120"/>
            <a:ext cx="2513844" cy="12188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A8F767B-9D6B-4271-AB11-C73124DD29E2}"/>
              </a:ext>
            </a:extLst>
          </p:cNvPr>
          <p:cNvSpPr/>
          <p:nvPr/>
        </p:nvSpPr>
        <p:spPr>
          <a:xfrm>
            <a:off x="8647537" y="8883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9C5C45C5-3A60-4E20-999E-CD576B08978B}"/>
              </a:ext>
            </a:extLst>
          </p:cNvPr>
          <p:cNvPicPr>
            <a:picLocks noChangeAspect="1"/>
          </p:cNvPicPr>
          <p:nvPr/>
        </p:nvPicPr>
        <p:blipFill>
          <a:blip r:embed="rId6"/>
          <a:stretch>
            <a:fillRect/>
          </a:stretch>
        </p:blipFill>
        <p:spPr>
          <a:xfrm>
            <a:off x="700762" y="2475560"/>
            <a:ext cx="2414546" cy="1038900"/>
          </a:xfrm>
          <a:prstGeom prst="rect">
            <a:avLst/>
          </a:prstGeom>
        </p:spPr>
      </p:pic>
      <p:sp>
        <p:nvSpPr>
          <p:cNvPr id="23" name="Rectangle 22">
            <a:extLst>
              <a:ext uri="{FF2B5EF4-FFF2-40B4-BE49-F238E27FC236}">
                <a16:creationId xmlns:a16="http://schemas.microsoft.com/office/drawing/2014/main" id="{1B9F38D6-1858-4536-A33F-C04CAEFB5554}"/>
              </a:ext>
            </a:extLst>
          </p:cNvPr>
          <p:cNvSpPr/>
          <p:nvPr/>
        </p:nvSpPr>
        <p:spPr>
          <a:xfrm>
            <a:off x="700761" y="2454782"/>
            <a:ext cx="2401368" cy="10682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4" name="Oval 23">
            <a:extLst>
              <a:ext uri="{FF2B5EF4-FFF2-40B4-BE49-F238E27FC236}">
                <a16:creationId xmlns:a16="http://schemas.microsoft.com/office/drawing/2014/main" id="{CB215E7F-0CC9-4F40-9FD0-89B2C621B35C}"/>
              </a:ext>
            </a:extLst>
          </p:cNvPr>
          <p:cNvSpPr/>
          <p:nvPr/>
        </p:nvSpPr>
        <p:spPr>
          <a:xfrm>
            <a:off x="611541"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pic>
        <p:nvPicPr>
          <p:cNvPr id="26" name="Picture 25">
            <a:extLst>
              <a:ext uri="{FF2B5EF4-FFF2-40B4-BE49-F238E27FC236}">
                <a16:creationId xmlns:a16="http://schemas.microsoft.com/office/drawing/2014/main" id="{4E71ADAB-1275-4D0F-9137-02C2884B33F9}"/>
              </a:ext>
            </a:extLst>
          </p:cNvPr>
          <p:cNvPicPr>
            <a:picLocks noChangeAspect="1"/>
          </p:cNvPicPr>
          <p:nvPr/>
        </p:nvPicPr>
        <p:blipFill>
          <a:blip r:embed="rId7"/>
          <a:stretch>
            <a:fillRect/>
          </a:stretch>
        </p:blipFill>
        <p:spPr>
          <a:xfrm>
            <a:off x="3384012" y="2426210"/>
            <a:ext cx="2137764" cy="1141912"/>
          </a:xfrm>
          <a:prstGeom prst="rect">
            <a:avLst/>
          </a:prstGeom>
        </p:spPr>
      </p:pic>
      <p:sp>
        <p:nvSpPr>
          <p:cNvPr id="27" name="Rectangle 26">
            <a:extLst>
              <a:ext uri="{FF2B5EF4-FFF2-40B4-BE49-F238E27FC236}">
                <a16:creationId xmlns:a16="http://schemas.microsoft.com/office/drawing/2014/main" id="{D5E4013D-B1A0-40A1-BB92-CE9FD2C97E9C}"/>
              </a:ext>
            </a:extLst>
          </p:cNvPr>
          <p:cNvSpPr/>
          <p:nvPr/>
        </p:nvSpPr>
        <p:spPr>
          <a:xfrm>
            <a:off x="3384012" y="2454782"/>
            <a:ext cx="2227651"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Oval 27">
            <a:extLst>
              <a:ext uri="{FF2B5EF4-FFF2-40B4-BE49-F238E27FC236}">
                <a16:creationId xmlns:a16="http://schemas.microsoft.com/office/drawing/2014/main" id="{0C7EA5A1-90AE-430B-8436-10E95472E0CD}"/>
              </a:ext>
            </a:extLst>
          </p:cNvPr>
          <p:cNvSpPr/>
          <p:nvPr/>
        </p:nvSpPr>
        <p:spPr>
          <a:xfrm>
            <a:off x="3279068" y="2403652"/>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6</a:t>
            </a:r>
          </a:p>
        </p:txBody>
      </p:sp>
      <p:pic>
        <p:nvPicPr>
          <p:cNvPr id="30" name="Picture 29">
            <a:extLst>
              <a:ext uri="{FF2B5EF4-FFF2-40B4-BE49-F238E27FC236}">
                <a16:creationId xmlns:a16="http://schemas.microsoft.com/office/drawing/2014/main" id="{B34D6EBE-0426-432E-BAC2-F392105AC891}"/>
              </a:ext>
            </a:extLst>
          </p:cNvPr>
          <p:cNvPicPr>
            <a:picLocks noChangeAspect="1"/>
          </p:cNvPicPr>
          <p:nvPr/>
        </p:nvPicPr>
        <p:blipFill>
          <a:blip r:embed="rId8"/>
          <a:stretch>
            <a:fillRect/>
          </a:stretch>
        </p:blipFill>
        <p:spPr>
          <a:xfrm>
            <a:off x="5845473" y="2476490"/>
            <a:ext cx="2318742" cy="1041351"/>
          </a:xfrm>
          <a:prstGeom prst="rect">
            <a:avLst/>
          </a:prstGeom>
        </p:spPr>
      </p:pic>
      <p:sp>
        <p:nvSpPr>
          <p:cNvPr id="31" name="Rectangle 30">
            <a:extLst>
              <a:ext uri="{FF2B5EF4-FFF2-40B4-BE49-F238E27FC236}">
                <a16:creationId xmlns:a16="http://schemas.microsoft.com/office/drawing/2014/main" id="{ACFEF40E-0FE1-45FF-A996-424CE4A1D591}"/>
              </a:ext>
            </a:extLst>
          </p:cNvPr>
          <p:cNvSpPr/>
          <p:nvPr/>
        </p:nvSpPr>
        <p:spPr>
          <a:xfrm>
            <a:off x="5803659" y="2454782"/>
            <a:ext cx="2362979"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2" name="Oval 31">
            <a:extLst>
              <a:ext uri="{FF2B5EF4-FFF2-40B4-BE49-F238E27FC236}">
                <a16:creationId xmlns:a16="http://schemas.microsoft.com/office/drawing/2014/main" id="{EDA07C8F-9CF0-40D5-8ED3-4F1EED1D60F9}"/>
              </a:ext>
            </a:extLst>
          </p:cNvPr>
          <p:cNvSpPr/>
          <p:nvPr/>
        </p:nvSpPr>
        <p:spPr>
          <a:xfrm>
            <a:off x="5744303"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7</a:t>
            </a:r>
          </a:p>
        </p:txBody>
      </p:sp>
      <p:pic>
        <p:nvPicPr>
          <p:cNvPr id="34" name="Picture 33">
            <a:extLst>
              <a:ext uri="{FF2B5EF4-FFF2-40B4-BE49-F238E27FC236}">
                <a16:creationId xmlns:a16="http://schemas.microsoft.com/office/drawing/2014/main" id="{F3E2960D-F011-40E8-8D3A-1BDEA0820C28}"/>
              </a:ext>
            </a:extLst>
          </p:cNvPr>
          <p:cNvPicPr>
            <a:picLocks noChangeAspect="1"/>
          </p:cNvPicPr>
          <p:nvPr/>
        </p:nvPicPr>
        <p:blipFill>
          <a:blip r:embed="rId9"/>
          <a:stretch>
            <a:fillRect/>
          </a:stretch>
        </p:blipFill>
        <p:spPr>
          <a:xfrm>
            <a:off x="8581937" y="2392094"/>
            <a:ext cx="2686830" cy="1188863"/>
          </a:xfrm>
          <a:prstGeom prst="rect">
            <a:avLst/>
          </a:prstGeom>
        </p:spPr>
      </p:pic>
      <p:sp>
        <p:nvSpPr>
          <p:cNvPr id="35" name="Rectangle 34">
            <a:extLst>
              <a:ext uri="{FF2B5EF4-FFF2-40B4-BE49-F238E27FC236}">
                <a16:creationId xmlns:a16="http://schemas.microsoft.com/office/drawing/2014/main" id="{B91D6333-CAA6-4E99-B14A-80CAEEAF5C72}"/>
              </a:ext>
            </a:extLst>
          </p:cNvPr>
          <p:cNvSpPr/>
          <p:nvPr/>
        </p:nvSpPr>
        <p:spPr>
          <a:xfrm>
            <a:off x="8647537" y="2420027"/>
            <a:ext cx="2622327" cy="11609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6" name="Oval 35">
            <a:extLst>
              <a:ext uri="{FF2B5EF4-FFF2-40B4-BE49-F238E27FC236}">
                <a16:creationId xmlns:a16="http://schemas.microsoft.com/office/drawing/2014/main" id="{5E2858F5-E1C9-4E1E-AD3B-D975CD45A931}"/>
              </a:ext>
            </a:extLst>
          </p:cNvPr>
          <p:cNvSpPr/>
          <p:nvPr/>
        </p:nvSpPr>
        <p:spPr>
          <a:xfrm>
            <a:off x="8581937" y="2403651"/>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8</a:t>
            </a:r>
          </a:p>
        </p:txBody>
      </p:sp>
      <p:sp>
        <p:nvSpPr>
          <p:cNvPr id="37" name="Rectangle 36">
            <a:extLst>
              <a:ext uri="{FF2B5EF4-FFF2-40B4-BE49-F238E27FC236}">
                <a16:creationId xmlns:a16="http://schemas.microsoft.com/office/drawing/2014/main" id="{7F3BFB84-5F78-4F55-A641-A5708559BAF0}"/>
              </a:ext>
            </a:extLst>
          </p:cNvPr>
          <p:cNvSpPr/>
          <p:nvPr/>
        </p:nvSpPr>
        <p:spPr>
          <a:xfrm>
            <a:off x="504209" y="888310"/>
            <a:ext cx="2513844"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67B60B3-8150-465E-B780-25142631F3B7}"/>
              </a:ext>
            </a:extLst>
          </p:cNvPr>
          <p:cNvSpPr/>
          <p:nvPr/>
        </p:nvSpPr>
        <p:spPr>
          <a:xfrm>
            <a:off x="8509310" y="2331835"/>
            <a:ext cx="2899326"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9" name="TextBox 38">
            <a:extLst>
              <a:ext uri="{FF2B5EF4-FFF2-40B4-BE49-F238E27FC236}">
                <a16:creationId xmlns:a16="http://schemas.microsoft.com/office/drawing/2014/main" id="{BBBD7B47-0064-4FDA-8C14-8E81E0677C97}"/>
              </a:ext>
            </a:extLst>
          </p:cNvPr>
          <p:cNvSpPr txBox="1"/>
          <p:nvPr/>
        </p:nvSpPr>
        <p:spPr>
          <a:xfrm>
            <a:off x="581121" y="3871245"/>
            <a:ext cx="6195694" cy="2062103"/>
          </a:xfrm>
          <a:prstGeom prst="rect">
            <a:avLst/>
          </a:prstGeom>
          <a:noFill/>
        </p:spPr>
        <p:txBody>
          <a:bodyPr wrap="square" rtlCol="0">
            <a:spAutoFit/>
          </a:bodyPr>
          <a:lstStyle/>
          <a:p>
            <a:r>
              <a:rPr lang="en-IN" sz="1000" b="1" dirty="0">
                <a:latin typeface="Century Gothic" panose="020B0502020202020204" pitchFamily="34" charset="0"/>
              </a:rPr>
              <a:t>Recursion Logic</a:t>
            </a:r>
          </a:p>
          <a:p>
            <a:r>
              <a:rPr lang="en-IN" sz="1000" b="1" dirty="0" err="1">
                <a:latin typeface="Century Gothic" panose="020B0502020202020204" pitchFamily="34" charset="0"/>
              </a:rPr>
              <a:t>Toh</a:t>
            </a:r>
            <a:r>
              <a:rPr lang="en-IN" sz="1000" b="1" dirty="0">
                <a:latin typeface="Century Gothic" panose="020B0502020202020204" pitchFamily="34" charset="0"/>
              </a:rPr>
              <a:t> : n, </a:t>
            </a:r>
            <a:r>
              <a:rPr lang="en-IN" sz="1000" b="1" dirty="0" err="1">
                <a:latin typeface="Century Gothic" panose="020B0502020202020204" pitchFamily="34" charset="0"/>
              </a:rPr>
              <a:t>src</a:t>
            </a:r>
            <a:r>
              <a:rPr lang="en-IN" sz="1000" b="1" dirty="0">
                <a:latin typeface="Century Gothic" panose="020B0502020202020204" pitchFamily="34" charset="0"/>
              </a:rPr>
              <a:t>, </a:t>
            </a:r>
            <a:r>
              <a:rPr lang="en-IN" sz="1000" b="1" dirty="0" err="1">
                <a:latin typeface="Century Gothic" panose="020B0502020202020204" pitchFamily="34" charset="0"/>
              </a:rPr>
              <a:t>dest</a:t>
            </a:r>
            <a:r>
              <a:rPr lang="en-IN" sz="1000" b="1" dirty="0">
                <a:latin typeface="Century Gothic" panose="020B0502020202020204" pitchFamily="34" charset="0"/>
              </a:rPr>
              <a:t>, helper</a:t>
            </a:r>
          </a:p>
          <a:p>
            <a:r>
              <a:rPr lang="en-IN" sz="1000" dirty="0">
                <a:latin typeface="Century Gothic" panose="020B0502020202020204" pitchFamily="34" charset="0"/>
              </a:rPr>
              <a:t>// base case</a:t>
            </a:r>
          </a:p>
          <a:p>
            <a:r>
              <a:rPr lang="en-IN" sz="1000" dirty="0">
                <a:latin typeface="Century Gothic" panose="020B0502020202020204" pitchFamily="34" charset="0"/>
              </a:rPr>
              <a:t>n = 0</a:t>
            </a:r>
          </a:p>
          <a:p>
            <a:r>
              <a:rPr lang="en-IN" sz="1000" dirty="0">
                <a:latin typeface="Century Gothic" panose="020B0502020202020204" pitchFamily="34" charset="0"/>
              </a:rPr>
              <a:t>Stop</a:t>
            </a:r>
          </a:p>
          <a:p>
            <a:r>
              <a:rPr lang="en-IN" sz="1000" dirty="0" err="1">
                <a:latin typeface="Century Gothic" panose="020B0502020202020204" pitchFamily="34" charset="0"/>
              </a:rPr>
              <a:t>Toh</a:t>
            </a:r>
            <a:r>
              <a:rPr lang="en-IN" sz="1000" dirty="0">
                <a:latin typeface="Century Gothic" panose="020B0502020202020204" pitchFamily="34" charset="0"/>
              </a:rPr>
              <a:t>: n-1, </a:t>
            </a:r>
            <a:r>
              <a:rPr lang="en-IN" sz="1000" dirty="0" err="1">
                <a:latin typeface="Century Gothic" panose="020B0502020202020204" pitchFamily="34" charset="0"/>
              </a:rPr>
              <a:t>src</a:t>
            </a:r>
            <a:r>
              <a:rPr lang="en-IN" sz="1000" dirty="0">
                <a:latin typeface="Century Gothic" panose="020B0502020202020204" pitchFamily="34" charset="0"/>
              </a:rPr>
              <a:t>, helper, </a:t>
            </a:r>
            <a:r>
              <a:rPr lang="en-IN" sz="1000" dirty="0" err="1">
                <a:latin typeface="Century Gothic" panose="020B0502020202020204" pitchFamily="34" charset="0"/>
              </a:rPr>
              <a:t>dest</a:t>
            </a:r>
            <a:endParaRPr lang="en-IN" sz="1000" dirty="0">
              <a:latin typeface="Century Gothic" panose="020B0502020202020204" pitchFamily="34" charset="0"/>
            </a:endParaRPr>
          </a:p>
          <a:p>
            <a:r>
              <a:rPr lang="en-IN" sz="1000" dirty="0">
                <a:latin typeface="Century Gothic" panose="020B0502020202020204" pitchFamily="34" charset="0"/>
              </a:rPr>
              <a:t>// print the message</a:t>
            </a:r>
          </a:p>
          <a:p>
            <a:r>
              <a:rPr lang="en-IN" sz="1000" dirty="0" err="1">
                <a:latin typeface="Century Gothic" panose="020B0502020202020204" pitchFamily="34" charset="0"/>
              </a:rPr>
              <a:t>Cout</a:t>
            </a:r>
            <a:r>
              <a:rPr lang="en-IN" sz="1000" dirty="0">
                <a:latin typeface="Century Gothic" panose="020B0502020202020204" pitchFamily="34" charset="0"/>
              </a:rPr>
              <a:t> &lt;&lt; “Move” &lt;&lt; n &lt;&lt; “ disk from ” &lt;&lt; </a:t>
            </a:r>
            <a:r>
              <a:rPr lang="en-IN" sz="1000" dirty="0" err="1">
                <a:latin typeface="Century Gothic" panose="020B0502020202020204" pitchFamily="34" charset="0"/>
              </a:rPr>
              <a:t>src</a:t>
            </a:r>
            <a:r>
              <a:rPr lang="en-IN" sz="1000" dirty="0">
                <a:latin typeface="Century Gothic" panose="020B0502020202020204" pitchFamily="34" charset="0"/>
              </a:rPr>
              <a:t> &lt;&lt; “ to ” &lt;&lt; </a:t>
            </a:r>
            <a:r>
              <a:rPr lang="en-IN" sz="1000" dirty="0" err="1">
                <a:latin typeface="Century Gothic" panose="020B0502020202020204" pitchFamily="34" charset="0"/>
              </a:rPr>
              <a:t>dest</a:t>
            </a:r>
            <a:r>
              <a:rPr lang="en-IN" sz="1000" dirty="0">
                <a:latin typeface="Century Gothic" panose="020B0502020202020204" pitchFamily="34" charset="0"/>
              </a:rPr>
              <a:t> &lt;&lt; </a:t>
            </a:r>
            <a:r>
              <a:rPr lang="en-IN" sz="1000" dirty="0" err="1">
                <a:latin typeface="Century Gothic" panose="020B0502020202020204" pitchFamily="34" charset="0"/>
              </a:rPr>
              <a:t>endl</a:t>
            </a:r>
            <a:r>
              <a:rPr lang="en-IN" sz="1000" dirty="0">
                <a:latin typeface="Century Gothic" panose="020B0502020202020204" pitchFamily="34" charset="0"/>
              </a:rPr>
              <a:t>;</a:t>
            </a:r>
          </a:p>
          <a:p>
            <a:r>
              <a:rPr lang="en-IN" sz="1000" dirty="0" err="1">
                <a:latin typeface="Century Gothic" panose="020B0502020202020204" pitchFamily="34" charset="0"/>
              </a:rPr>
              <a:t>Toh</a:t>
            </a:r>
            <a:r>
              <a:rPr lang="en-IN" sz="1000" dirty="0">
                <a:latin typeface="Century Gothic" panose="020B0502020202020204" pitchFamily="34" charset="0"/>
              </a:rPr>
              <a:t>: n-1, helper, </a:t>
            </a:r>
            <a:r>
              <a:rPr lang="en-IN" sz="1000" dirty="0" err="1">
                <a:latin typeface="Century Gothic" panose="020B0502020202020204" pitchFamily="34" charset="0"/>
              </a:rPr>
              <a:t>dest</a:t>
            </a:r>
            <a:r>
              <a:rPr lang="en-IN" sz="1000" dirty="0">
                <a:latin typeface="Century Gothic" panose="020B0502020202020204" pitchFamily="34" charset="0"/>
              </a:rPr>
              <a:t>, </a:t>
            </a:r>
            <a:r>
              <a:rPr lang="en-IN" sz="1000" dirty="0" err="1">
                <a:latin typeface="Century Gothic" panose="020B0502020202020204" pitchFamily="34" charset="0"/>
              </a:rPr>
              <a:t>src</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p:txBody>
      </p:sp>
      <p:sp>
        <p:nvSpPr>
          <p:cNvPr id="40" name="Rectangle 39">
            <a:extLst>
              <a:ext uri="{FF2B5EF4-FFF2-40B4-BE49-F238E27FC236}">
                <a16:creationId xmlns:a16="http://schemas.microsoft.com/office/drawing/2014/main" id="{A2E2994A-0DFE-4FF0-8EAD-F923994508EF}"/>
              </a:ext>
            </a:extLst>
          </p:cNvPr>
          <p:cNvSpPr/>
          <p:nvPr/>
        </p:nvSpPr>
        <p:spPr>
          <a:xfrm>
            <a:off x="504209" y="3862699"/>
            <a:ext cx="6272606" cy="21016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 name="TextBox 2">
            <a:extLst>
              <a:ext uri="{FF2B5EF4-FFF2-40B4-BE49-F238E27FC236}">
                <a16:creationId xmlns:a16="http://schemas.microsoft.com/office/drawing/2014/main" id="{B42F3AB1-BE10-4C64-BA23-E53A7C7F542B}"/>
              </a:ext>
            </a:extLst>
          </p:cNvPr>
          <p:cNvSpPr txBox="1"/>
          <p:nvPr/>
        </p:nvSpPr>
        <p:spPr>
          <a:xfrm>
            <a:off x="7221196" y="4135860"/>
            <a:ext cx="4623275" cy="784830"/>
          </a:xfrm>
          <a:prstGeom prst="rect">
            <a:avLst/>
          </a:prstGeom>
          <a:noFill/>
        </p:spPr>
        <p:txBody>
          <a:bodyPr wrap="square" rtlCol="0">
            <a:spAutoFit/>
          </a:bodyPr>
          <a:lstStyle/>
          <a:p>
            <a:r>
              <a:rPr lang="en-IN" dirty="0"/>
              <a:t>Code : </a:t>
            </a:r>
            <a:r>
              <a:rPr lang="en-IN" sz="900" dirty="0">
                <a:hlinkClick r:id="rId10"/>
              </a:rPr>
              <a:t>https://github.com/abmishra1234/4AM_Club_Coding/tree/main/RecursionAndBacktracking</a:t>
            </a:r>
            <a:endParaRPr lang="en-IN" sz="900" dirty="0"/>
          </a:p>
          <a:p>
            <a:endParaRPr lang="en-IN" dirty="0"/>
          </a:p>
        </p:txBody>
      </p:sp>
    </p:spTree>
    <p:extLst>
      <p:ext uri="{BB962C8B-B14F-4D97-AF65-F5344CB8AC3E}">
        <p14:creationId xmlns:p14="http://schemas.microsoft.com/office/powerpoint/2010/main" val="168713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Phone keypad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9" name="Picture 8">
            <a:extLst>
              <a:ext uri="{FF2B5EF4-FFF2-40B4-BE49-F238E27FC236}">
                <a16:creationId xmlns:a16="http://schemas.microsoft.com/office/drawing/2014/main" id="{A4B6963B-B3D9-4C0A-A349-B46E7FBCC292}"/>
              </a:ext>
            </a:extLst>
          </p:cNvPr>
          <p:cNvPicPr>
            <a:picLocks noChangeAspect="1"/>
          </p:cNvPicPr>
          <p:nvPr/>
        </p:nvPicPr>
        <p:blipFill>
          <a:blip r:embed="rId2"/>
          <a:stretch>
            <a:fillRect/>
          </a:stretch>
        </p:blipFill>
        <p:spPr>
          <a:xfrm>
            <a:off x="8244475" y="1326339"/>
            <a:ext cx="3372321" cy="3743847"/>
          </a:xfrm>
          <a:prstGeom prst="rect">
            <a:avLst/>
          </a:prstGeom>
        </p:spPr>
      </p:pic>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493538"/>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Phone Keypad Problem</a:t>
            </a:r>
          </a:p>
          <a:p>
            <a:r>
              <a:rPr lang="en-US" sz="1000" b="0" i="0" dirty="0">
                <a:solidFill>
                  <a:srgbClr val="3D3D4E"/>
                </a:solidFill>
                <a:effectLst/>
                <a:latin typeface="Century Gothic" panose="020B0502020202020204" pitchFamily="34" charset="0"/>
              </a:rPr>
              <a:t>Before the advent of </a:t>
            </a:r>
            <a:r>
              <a:rPr lang="en-US" sz="1000" b="1" i="0" dirty="0">
                <a:solidFill>
                  <a:srgbClr val="3D3D4E"/>
                </a:solidFill>
                <a:effectLst/>
                <a:latin typeface="Century Gothic" panose="020B0502020202020204" pitchFamily="34" charset="0"/>
              </a:rPr>
              <a:t>QWERTY</a:t>
            </a:r>
            <a:r>
              <a:rPr lang="en-US" sz="1000" b="0" i="0" dirty="0">
                <a:solidFill>
                  <a:srgbClr val="3D3D4E"/>
                </a:solidFill>
                <a:effectLst/>
                <a:latin typeface="Century Gothic" panose="020B0502020202020204" pitchFamily="34" charset="0"/>
              </a:rPr>
              <a:t> keyboards, texts and numbers were placed on the same key. For example,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a:t>
            </a:r>
            <a:r>
              <a:rPr lang="en-US" sz="1000" b="1" i="0" dirty="0">
                <a:solidFill>
                  <a:srgbClr val="3D3D4E"/>
                </a:solidFill>
                <a:effectLst/>
                <a:latin typeface="Century Gothic" panose="020B0502020202020204" pitchFamily="34" charset="0"/>
              </a:rPr>
              <a:t>ABC</a:t>
            </a:r>
            <a:r>
              <a:rPr lang="en-US" sz="1000" b="0" i="0" dirty="0">
                <a:solidFill>
                  <a:srgbClr val="3D3D4E"/>
                </a:solidFill>
                <a:effectLst/>
                <a:latin typeface="Century Gothic" panose="020B0502020202020204" pitchFamily="34" charset="0"/>
              </a:rPr>
              <a:t> and if we wanted to write anything starting with </a:t>
            </a:r>
            <a:r>
              <a:rPr lang="en-US" sz="1000" b="1" i="0" dirty="0">
                <a:solidFill>
                  <a:srgbClr val="3D3D4E"/>
                </a:solidFill>
                <a:effectLst/>
                <a:latin typeface="Century Gothic" panose="020B0502020202020204" pitchFamily="34" charset="0"/>
              </a:rPr>
              <a:t>A</a:t>
            </a:r>
            <a:r>
              <a:rPr lang="en-US" sz="1000" b="0" i="0" dirty="0">
                <a:solidFill>
                  <a:srgbClr val="3D3D4E"/>
                </a:solidFill>
                <a:effectLst/>
                <a:latin typeface="Century Gothic" panose="020B0502020202020204" pitchFamily="34" charset="0"/>
              </a:rPr>
              <a:t>, we needed to type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once. If we wanted to type </a:t>
            </a:r>
            <a:r>
              <a:rPr lang="en-US" sz="1000" b="1" i="0" dirty="0">
                <a:solidFill>
                  <a:srgbClr val="3D3D4E"/>
                </a:solidFill>
                <a:effectLst/>
                <a:latin typeface="Century Gothic" panose="020B0502020202020204" pitchFamily="34" charset="0"/>
              </a:rPr>
              <a:t>B</a:t>
            </a:r>
            <a:r>
              <a:rPr lang="en-US" sz="1000" b="0" i="0" dirty="0">
                <a:solidFill>
                  <a:srgbClr val="3D3D4E"/>
                </a:solidFill>
                <a:effectLst/>
                <a:latin typeface="Century Gothic" panose="020B0502020202020204" pitchFamily="34" charset="0"/>
              </a:rPr>
              <a:t>,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to be pressed twice, and thrice for typing </a:t>
            </a:r>
            <a:r>
              <a:rPr lang="en-US" sz="1000" b="1" i="0" dirty="0">
                <a:solidFill>
                  <a:srgbClr val="3D3D4E"/>
                </a:solidFill>
                <a:effectLst/>
                <a:latin typeface="Century Gothic" panose="020B0502020202020204" pitchFamily="34" charset="0"/>
              </a:rPr>
              <a:t>C</a:t>
            </a:r>
            <a:r>
              <a:rPr lang="en-US" sz="1000" b="0" i="0" dirty="0">
                <a:solidFill>
                  <a:srgbClr val="3D3D4E"/>
                </a:solidFill>
                <a:effectLst/>
                <a:latin typeface="Century Gothic" panose="020B0502020202020204" pitchFamily="34" charset="0"/>
              </a:rPr>
              <a:t>. </a:t>
            </a:r>
          </a:p>
          <a:p>
            <a:endParaRPr lang="en-US"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Right side is a picture of such a keypad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Given a keypad as shown in the diagram, and an n digit number, list all possible words by pressing these numbers.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For example, </a:t>
            </a:r>
          </a:p>
          <a:p>
            <a:r>
              <a:rPr lang="en-US" sz="1000" dirty="0">
                <a:solidFill>
                  <a:srgbClr val="3D3D4E"/>
                </a:solidFill>
                <a:latin typeface="Century Gothic" panose="020B0502020202020204" pitchFamily="34" charset="0"/>
              </a:rPr>
              <a:t>the value of n = 234. </a:t>
            </a:r>
          </a:p>
          <a:p>
            <a:r>
              <a:rPr lang="en-US" sz="1000" dirty="0">
                <a:solidFill>
                  <a:srgbClr val="3D3D4E"/>
                </a:solidFill>
                <a:latin typeface="Century Gothic" panose="020B0502020202020204" pitchFamily="34" charset="0"/>
              </a:rPr>
              <a:t>Then, we can generate the following words: total 27 words can be formed from this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adg adh adi aeg aeh aei afg afh afi bdg bdh bdi beg beh bei bfg bfh bfi cdg cdh cdi ceg ceh cei cfg cfh cfi</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Solution ( Recursive Approach)</a:t>
            </a: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It can be observed that each digit can represent 3 to 4 different alphabets (apart from 0 and 1). </a:t>
            </a:r>
            <a:endParaRPr lang="en-US" sz="1000" b="1"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Idea is to form a recursive function. Map the number with its string of probable alphabets, i.e., 2 with ABC, 3 with DEF,  etc. The recursive function will try all the alphabets mapped to the current digit in alphabetic order and again call the recursive function for the next digit and print the current output string.</a:t>
            </a: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cxnSp>
        <p:nvCxnSpPr>
          <p:cNvPr id="21" name="Straight Arrow Connector 20">
            <a:extLst>
              <a:ext uri="{FF2B5EF4-FFF2-40B4-BE49-F238E27FC236}">
                <a16:creationId xmlns:a16="http://schemas.microsoft.com/office/drawing/2014/main" id="{C924DA27-3BAF-4215-B868-BD15B7A67EB7}"/>
              </a:ext>
            </a:extLst>
          </p:cNvPr>
          <p:cNvCxnSpPr>
            <a:cxnSpLocks/>
          </p:cNvCxnSpPr>
          <p:nvPr/>
        </p:nvCxnSpPr>
        <p:spPr>
          <a:xfrm>
            <a:off x="4674550" y="1854437"/>
            <a:ext cx="3819970" cy="126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612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17639</TotalTime>
  <Words>456</Words>
  <Application>Microsoft Office PowerPoint</Application>
  <PresentationFormat>Widescreen</PresentationFormat>
  <Paragraphs>60</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Century Gothic</vt:lpstr>
      <vt:lpstr>Nunito Sans</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860</cp:revision>
  <dcterms:created xsi:type="dcterms:W3CDTF">2021-12-25T05:24:32Z</dcterms:created>
  <dcterms:modified xsi:type="dcterms:W3CDTF">2022-02-01T13:32:18Z</dcterms:modified>
</cp:coreProperties>
</file>