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25-12-2021</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25-12-2021</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25-12-2021</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25-12-2021</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25-12-2021</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25-12-2021</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25-12-2021</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25-12-2021</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25-12-2021</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25-12-2021</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25-12-2021</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25-12-2021</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CAP_theore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Asynchronous Microservices : Fundamental Principle</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874279"/>
            <a:ext cx="10641845" cy="5748712"/>
          </a:xfrm>
        </p:spPr>
        <p:txBody>
          <a:bodyPr>
            <a:normAutofit/>
          </a:bodyPr>
          <a:lstStyle/>
          <a:p>
            <a:pPr marL="0" indent="0">
              <a:buNone/>
            </a:pPr>
            <a:r>
              <a:rPr lang="en-IN" sz="1200" dirty="0">
                <a:solidFill>
                  <a:srgbClr val="3D3D4E"/>
                </a:solidFill>
                <a:latin typeface="Century Gothic" panose="020B0502020202020204" pitchFamily="34" charset="0"/>
              </a:rPr>
              <a:t>[Quick Bite] Let’s learn the below points in detail</a:t>
            </a:r>
          </a:p>
          <a:p>
            <a:pPr marL="400050" indent="-171450">
              <a:lnSpc>
                <a:spcPct val="100000"/>
              </a:lnSpc>
              <a:buFont typeface="Wingdings" panose="05000000000000000000" pitchFamily="2" charset="2"/>
              <a:buChar char="§"/>
            </a:pPr>
            <a:r>
              <a:rPr lang="en-US" sz="1200" b="0" i="0" dirty="0">
                <a:solidFill>
                  <a:srgbClr val="3D3D4E"/>
                </a:solidFill>
                <a:effectLst/>
                <a:latin typeface="Century Gothic" panose="020B0502020202020204" pitchFamily="34" charset="0"/>
              </a:rPr>
              <a:t>How microservices can communicate asynchronously.</a:t>
            </a:r>
          </a:p>
          <a:p>
            <a:pPr marL="400050" indent="-171450">
              <a:lnSpc>
                <a:spcPct val="100000"/>
              </a:lnSpc>
              <a:buFont typeface="Wingdings" panose="05000000000000000000" pitchFamily="2" charset="2"/>
              <a:buChar char="§"/>
            </a:pPr>
            <a:r>
              <a:rPr lang="en-US" sz="1200" b="0" i="0" dirty="0">
                <a:solidFill>
                  <a:srgbClr val="3D3D4E"/>
                </a:solidFill>
                <a:effectLst/>
                <a:latin typeface="Century Gothic" panose="020B0502020202020204" pitchFamily="34" charset="0"/>
              </a:rPr>
              <a:t>Which protocols can be used for asynchronous communication.</a:t>
            </a:r>
          </a:p>
          <a:p>
            <a:pPr marL="400050" indent="-171450" algn="l">
              <a:lnSpc>
                <a:spcPct val="100000"/>
              </a:lnSpc>
              <a:buFont typeface="Wingdings" panose="05000000000000000000" pitchFamily="2" charset="2"/>
              <a:buChar char="§"/>
            </a:pPr>
            <a:r>
              <a:rPr lang="en-US" sz="1200" b="0" i="0" dirty="0">
                <a:solidFill>
                  <a:srgbClr val="3D3D4E"/>
                </a:solidFill>
                <a:effectLst/>
                <a:latin typeface="Century Gothic" panose="020B0502020202020204" pitchFamily="34" charset="0"/>
              </a:rPr>
              <a:t>How events and asynchronous communication are linked.</a:t>
            </a:r>
          </a:p>
          <a:p>
            <a:pPr marL="400050" indent="-171450">
              <a:lnSpc>
                <a:spcPct val="100000"/>
              </a:lnSpc>
              <a:buFont typeface="Wingdings" panose="05000000000000000000" pitchFamily="2" charset="2"/>
              <a:buChar char="§"/>
            </a:pPr>
            <a:r>
              <a:rPr lang="en-US" sz="1200" b="0" i="0" dirty="0">
                <a:solidFill>
                  <a:srgbClr val="3D3D4E"/>
                </a:solidFill>
                <a:effectLst/>
                <a:latin typeface="Century Gothic" panose="020B0502020202020204" pitchFamily="34" charset="0"/>
              </a:rPr>
              <a:t>The advantages and disadvantages of asynchronous communication.</a:t>
            </a:r>
          </a:p>
          <a:p>
            <a:pPr marL="0" indent="0">
              <a:lnSpc>
                <a:spcPct val="150000"/>
              </a:lnSpc>
              <a:buNone/>
            </a:pPr>
            <a:r>
              <a:rPr lang="en-US" sz="1200" b="0" i="0" dirty="0">
                <a:solidFill>
                  <a:srgbClr val="3D3D4E"/>
                </a:solidFill>
                <a:effectLst/>
                <a:latin typeface="Century Gothic" panose="020B0502020202020204" pitchFamily="34" charset="0"/>
              </a:rPr>
              <a:t>A microservice is </a:t>
            </a:r>
            <a:r>
              <a:rPr lang="en-US" sz="1200" b="1" i="0" dirty="0">
                <a:solidFill>
                  <a:srgbClr val="3D3D4E"/>
                </a:solidFill>
                <a:effectLst/>
                <a:latin typeface="Century Gothic" panose="020B0502020202020204" pitchFamily="34" charset="0"/>
              </a:rPr>
              <a:t>asynchronous</a:t>
            </a:r>
            <a:r>
              <a:rPr lang="en-US" sz="1200" b="0" i="0" dirty="0">
                <a:solidFill>
                  <a:srgbClr val="3D3D4E"/>
                </a:solidFill>
                <a:effectLst/>
                <a:latin typeface="Century Gothic" panose="020B0502020202020204" pitchFamily="34" charset="0"/>
              </a:rPr>
              <a:t> if:</a:t>
            </a:r>
            <a:br>
              <a:rPr lang="en-US" sz="1200" dirty="0">
                <a:latin typeface="Century Gothic" panose="020B0502020202020204" pitchFamily="34" charset="0"/>
              </a:rPr>
            </a:br>
            <a:r>
              <a:rPr lang="en-US" sz="1200" b="1" i="0" dirty="0">
                <a:solidFill>
                  <a:srgbClr val="3D3D4E"/>
                </a:solidFill>
                <a:effectLst/>
                <a:latin typeface="Century Gothic" panose="020B0502020202020204" pitchFamily="34" charset="0"/>
              </a:rPr>
              <a:t>(a)</a:t>
            </a:r>
            <a:r>
              <a:rPr lang="en-US" sz="1200" b="0" i="0" dirty="0">
                <a:solidFill>
                  <a:srgbClr val="3D3D4E"/>
                </a:solidFill>
                <a:effectLst/>
                <a:latin typeface="Century Gothic" panose="020B0502020202020204" pitchFamily="34" charset="0"/>
              </a:rPr>
              <a:t> It does not make a request to other microservices while processing requests. OR</a:t>
            </a:r>
            <a:br>
              <a:rPr lang="en-US" sz="1200" dirty="0">
                <a:latin typeface="Century Gothic" panose="020B0502020202020204" pitchFamily="34" charset="0"/>
              </a:rPr>
            </a:br>
            <a:r>
              <a:rPr lang="en-US" sz="1200" b="1" i="0" dirty="0">
                <a:solidFill>
                  <a:srgbClr val="3D3D4E"/>
                </a:solidFill>
                <a:effectLst/>
                <a:latin typeface="Century Gothic" panose="020B0502020202020204" pitchFamily="34" charset="0"/>
              </a:rPr>
              <a:t>(b)</a:t>
            </a:r>
            <a:r>
              <a:rPr lang="en-US" sz="1200" b="0" i="0" dirty="0">
                <a:solidFill>
                  <a:srgbClr val="3D3D4E"/>
                </a:solidFill>
                <a:effectLst/>
                <a:latin typeface="Century Gothic" panose="020B0502020202020204" pitchFamily="34" charset="0"/>
              </a:rPr>
              <a:t> It makes a request to other microservices while processing requests and does not wait for the result.</a:t>
            </a:r>
            <a:endParaRPr lang="en-US" sz="1200" dirty="0">
              <a:latin typeface="Century Gothic" panose="020B0502020202020204" pitchFamily="34" charset="0"/>
            </a:endParaRPr>
          </a:p>
          <a:p>
            <a:pPr marL="0" indent="0">
              <a:buNone/>
            </a:pPr>
            <a:r>
              <a:rPr lang="en-US" sz="1200" dirty="0">
                <a:latin typeface="Century Gothic" panose="020B0502020202020204" pitchFamily="34" charset="0"/>
              </a:rPr>
              <a:t>(a) </a:t>
            </a:r>
            <a:r>
              <a:rPr lang="en-IN" sz="1200" b="1" i="0" dirty="0">
                <a:effectLst/>
                <a:latin typeface="Century Gothic" panose="020B0502020202020204" pitchFamily="34" charset="0"/>
              </a:rPr>
              <a:t>No communication</a:t>
            </a:r>
          </a:p>
          <a:p>
            <a:pPr marL="0" indent="0">
              <a:buNone/>
            </a:pPr>
            <a:r>
              <a:rPr lang="en-US" sz="1200" b="0" i="0" dirty="0">
                <a:solidFill>
                  <a:srgbClr val="3D3D4E"/>
                </a:solidFill>
                <a:effectLst/>
                <a:latin typeface="Century Gothic" panose="020B0502020202020204" pitchFamily="34" charset="0"/>
              </a:rPr>
              <a:t>The microservice </a:t>
            </a:r>
            <a:r>
              <a:rPr lang="en-US" sz="1200" b="1" i="0" dirty="0">
                <a:solidFill>
                  <a:srgbClr val="3D3D4E"/>
                </a:solidFill>
                <a:effectLst/>
                <a:latin typeface="Century Gothic" panose="020B0502020202020204" pitchFamily="34" charset="0"/>
              </a:rPr>
              <a:t>does not communicate at all with other systems</a:t>
            </a:r>
            <a:r>
              <a:rPr lang="en-US" sz="1200" b="0" i="0" dirty="0">
                <a:solidFill>
                  <a:srgbClr val="3D3D4E"/>
                </a:solidFill>
                <a:effectLst/>
                <a:latin typeface="Century Gothic" panose="020B0502020202020204" pitchFamily="34" charset="0"/>
              </a:rPr>
              <a:t> while processing a request.</a:t>
            </a:r>
            <a:endParaRPr lang="en-US" sz="1200" dirty="0">
              <a:latin typeface="Century Gothic" panose="020B0502020202020204" pitchFamily="34" charset="0"/>
            </a:endParaRPr>
          </a:p>
          <a:p>
            <a:pPr marL="0" indent="0">
              <a:buNone/>
            </a:pPr>
            <a:r>
              <a:rPr lang="en-US" sz="1200" dirty="0">
                <a:solidFill>
                  <a:srgbClr val="3D3D4E"/>
                </a:solidFill>
                <a:latin typeface="Century Gothic" panose="020B0502020202020204" pitchFamily="34" charset="0"/>
              </a:rPr>
              <a:t>In that case, the microservice will typically communicate with the other systems at a different time, see the drawing below.</a:t>
            </a:r>
            <a:br>
              <a:rPr lang="en-US" sz="1200" dirty="0">
                <a:solidFill>
                  <a:srgbClr val="3D3D4E"/>
                </a:solidFill>
                <a:latin typeface="Century Gothic" panose="020B0502020202020204" pitchFamily="34" charset="0"/>
              </a:rPr>
            </a:b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3286B1ED-7E45-4954-8981-A88151C136B7}"/>
              </a:ext>
            </a:extLst>
          </p:cNvPr>
          <p:cNvPicPr>
            <a:picLocks noChangeAspect="1"/>
          </p:cNvPicPr>
          <p:nvPr/>
        </p:nvPicPr>
        <p:blipFill>
          <a:blip r:embed="rId2"/>
          <a:stretch>
            <a:fillRect/>
          </a:stretch>
        </p:blipFill>
        <p:spPr>
          <a:xfrm>
            <a:off x="3689056" y="4163401"/>
            <a:ext cx="3173562" cy="2570510"/>
          </a:xfrm>
          <a:prstGeom prst="rect">
            <a:avLst/>
          </a:prstGeom>
        </p:spPr>
      </p:pic>
    </p:spTree>
    <p:extLst>
      <p:ext uri="{BB962C8B-B14F-4D97-AF65-F5344CB8AC3E}">
        <p14:creationId xmlns:p14="http://schemas.microsoft.com/office/powerpoint/2010/main" val="145259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Asynchronous Microservices | Data Replication &amp; bounded context</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874279"/>
            <a:ext cx="11647918" cy="5748712"/>
          </a:xfrm>
        </p:spPr>
        <p:txBody>
          <a:bodyPr>
            <a:normAutofit/>
          </a:bodyPr>
          <a:lstStyle/>
          <a:p>
            <a:pPr marL="0" indent="0">
              <a:buNone/>
            </a:pPr>
            <a:r>
              <a:rPr lang="en-US" sz="1200" dirty="0">
                <a:latin typeface="Century Gothic" panose="020B0502020202020204" pitchFamily="34" charset="0"/>
              </a:rPr>
              <a:t>(b) </a:t>
            </a:r>
            <a:r>
              <a:rPr lang="en-IN" sz="1200" b="1" dirty="0">
                <a:latin typeface="Century Gothic" panose="020B0502020202020204" pitchFamily="34" charset="0"/>
              </a:rPr>
              <a:t>Does not wait for response</a:t>
            </a:r>
            <a:endParaRPr lang="en-IN" sz="1200" b="1" i="0" dirty="0">
              <a:effectLst/>
              <a:latin typeface="Century Gothic" panose="020B0502020202020204" pitchFamily="34" charset="0"/>
            </a:endParaRPr>
          </a:p>
          <a:p>
            <a:pPr marL="0" indent="0">
              <a:buNone/>
            </a:pPr>
            <a:r>
              <a:rPr lang="en-US" sz="1200" b="0" i="0" dirty="0">
                <a:solidFill>
                  <a:srgbClr val="3D3D4E"/>
                </a:solidFill>
                <a:effectLst/>
                <a:latin typeface="Century Gothic" panose="020B0502020202020204" pitchFamily="34" charset="0"/>
              </a:rPr>
              <a:t>The microservice sends a request to another microservice but </a:t>
            </a:r>
            <a:r>
              <a:rPr lang="en-US" sz="1200" b="1" i="0" dirty="0">
                <a:solidFill>
                  <a:srgbClr val="3D3D4E"/>
                </a:solidFill>
                <a:effectLst/>
                <a:latin typeface="Century Gothic" panose="020B0502020202020204" pitchFamily="34" charset="0"/>
              </a:rPr>
              <a:t>does not wait for a response</a:t>
            </a:r>
            <a:r>
              <a:rPr lang="en-US" sz="1200" b="0" i="0" dirty="0">
                <a:solidFill>
                  <a:srgbClr val="3D3D4E"/>
                </a:solidFill>
                <a:effectLst/>
                <a:latin typeface="Century Gothic" panose="020B0502020202020204" pitchFamily="34" charset="0"/>
              </a:rPr>
              <a:t>, see the drawing below.</a:t>
            </a: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b="1" dirty="0">
              <a:latin typeface="Century Gothic" panose="020B0502020202020204" pitchFamily="34" charset="0"/>
            </a:endParaRPr>
          </a:p>
          <a:p>
            <a:pPr marL="0" indent="0">
              <a:buNone/>
            </a:pPr>
            <a:r>
              <a:rPr lang="en-US" sz="1200" b="1" dirty="0">
                <a:latin typeface="Century Gothic" panose="020B0502020202020204" pitchFamily="34" charset="0"/>
              </a:rPr>
              <a:t>Data replication and bounded context</a:t>
            </a:r>
          </a:p>
          <a:p>
            <a:pPr marL="0" indent="0">
              <a:buNone/>
            </a:pPr>
            <a:r>
              <a:rPr lang="en-US" sz="1200" b="0" i="0" dirty="0">
                <a:solidFill>
                  <a:srgbClr val="3D3D4E"/>
                </a:solidFill>
                <a:effectLst/>
                <a:latin typeface="Century Gothic" panose="020B0502020202020204" pitchFamily="34" charset="0"/>
              </a:rPr>
              <a:t>Asynchronous communication becomes more complicated </a:t>
            </a:r>
            <a:r>
              <a:rPr lang="en-US" sz="1200" b="1" i="0" dirty="0">
                <a:solidFill>
                  <a:srgbClr val="3D3D4E"/>
                </a:solidFill>
                <a:effectLst/>
                <a:latin typeface="Century Gothic" panose="020B0502020202020204" pitchFamily="34" charset="0"/>
              </a:rPr>
              <a:t>if data is required</a:t>
            </a:r>
            <a:r>
              <a:rPr lang="en-US" sz="1200" b="0" i="0" dirty="0">
                <a:solidFill>
                  <a:srgbClr val="3D3D4E"/>
                </a:solidFill>
                <a:effectLst/>
                <a:latin typeface="Century Gothic" panose="020B0502020202020204" pitchFamily="34" charset="0"/>
              </a:rPr>
              <a:t> to execute a request.</a:t>
            </a:r>
            <a:endParaRPr lang="en-US" sz="1200" dirty="0">
              <a:solidFill>
                <a:srgbClr val="3D3D4E"/>
              </a:solidFill>
              <a:latin typeface="Century Gothic" panose="020B0502020202020204" pitchFamily="34" charset="0"/>
            </a:endParaRPr>
          </a:p>
          <a:p>
            <a:pPr marL="0" indent="0">
              <a:lnSpc>
                <a:spcPct val="100000"/>
              </a:lnSpc>
              <a:buNone/>
            </a:pPr>
            <a:r>
              <a:rPr lang="en-US" sz="1200" dirty="0">
                <a:solidFill>
                  <a:srgbClr val="3D3D4E"/>
                </a:solidFill>
                <a:latin typeface="Century Gothic" panose="020B0502020202020204" pitchFamily="34" charset="0"/>
              </a:rPr>
              <a:t>The data specific for the bounded context should be stored in the bounded context in its own database schema.</a:t>
            </a:r>
          </a:p>
          <a:p>
            <a:pPr marL="0" indent="0">
              <a:lnSpc>
                <a:spcPct val="100000"/>
              </a:lnSpc>
              <a:buNone/>
            </a:pPr>
            <a:r>
              <a:rPr lang="en-US" sz="1200" dirty="0">
                <a:solidFill>
                  <a:srgbClr val="3D3D4E"/>
                </a:solidFill>
                <a:latin typeface="Century Gothic" panose="020B0502020202020204" pitchFamily="34" charset="0"/>
              </a:rPr>
              <a:t>The data should be accessed only by the logic in the bounded context and its interface. And eventually consistency in Data across the different bounding context should be maintained.</a:t>
            </a:r>
          </a:p>
          <a:p>
            <a:pPr marL="0" indent="0">
              <a:lnSpc>
                <a:spcPct val="100000"/>
              </a:lnSpc>
              <a:buNone/>
            </a:pPr>
            <a:r>
              <a:rPr lang="en-US" sz="1200" b="1" dirty="0">
                <a:solidFill>
                  <a:srgbClr val="3D3D4E"/>
                </a:solidFill>
                <a:latin typeface="Century Gothic" panose="020B0502020202020204" pitchFamily="34" charset="0"/>
              </a:rPr>
              <a:t>Communication Protocol</a:t>
            </a:r>
          </a:p>
          <a:p>
            <a:pPr>
              <a:lnSpc>
                <a:spcPct val="100000"/>
              </a:lnSpc>
              <a:buFont typeface="+mj-lt"/>
              <a:buAutoNum type="arabicPeriod"/>
            </a:pPr>
            <a:r>
              <a:rPr lang="en-US" sz="1200" b="1" dirty="0">
                <a:solidFill>
                  <a:srgbClr val="3D3D4E"/>
                </a:solidFill>
                <a:latin typeface="Century Gothic" panose="020B0502020202020204" pitchFamily="34" charset="0"/>
              </a:rPr>
              <a:t>Synchronous communication Protocol</a:t>
            </a:r>
          </a:p>
          <a:p>
            <a:pPr marL="0" indent="0">
              <a:lnSpc>
                <a:spcPct val="100000"/>
              </a:lnSpc>
              <a:buNone/>
            </a:pPr>
            <a:r>
              <a:rPr lang="en-US" sz="1200" dirty="0">
                <a:solidFill>
                  <a:srgbClr val="3D3D4E"/>
                </a:solidFill>
                <a:latin typeface="Century Gothic" panose="020B0502020202020204" pitchFamily="34" charset="0"/>
              </a:rPr>
              <a:t>Synchronous communication protocol require response to every request of service done to server. For ex: REST and HTTP each request expecting some response.</a:t>
            </a:r>
          </a:p>
          <a:p>
            <a:pPr>
              <a:lnSpc>
                <a:spcPct val="100000"/>
              </a:lnSpc>
              <a:buFont typeface="+mj-lt"/>
              <a:buAutoNum type="arabicPeriod" startAt="2"/>
            </a:pPr>
            <a:r>
              <a:rPr lang="en-US" sz="1200" b="1" dirty="0">
                <a:solidFill>
                  <a:srgbClr val="3D3D4E"/>
                </a:solidFill>
                <a:latin typeface="Century Gothic" panose="020B0502020202020204" pitchFamily="34" charset="0"/>
              </a:rPr>
              <a:t>Asynchronous communication Protocol</a:t>
            </a:r>
          </a:p>
          <a:p>
            <a:pPr marL="0" indent="0">
              <a:lnSpc>
                <a:spcPct val="100000"/>
              </a:lnSpc>
              <a:buNone/>
            </a:pPr>
            <a:r>
              <a:rPr lang="en-US" sz="1200" dirty="0">
                <a:solidFill>
                  <a:srgbClr val="3D3D4E"/>
                </a:solidFill>
                <a:latin typeface="Century Gothic" panose="020B0502020202020204" pitchFamily="34" charset="0"/>
              </a:rPr>
              <a:t>An asynchronous communication protocol sends messages and does not expect responses. For ex: Messaging </a:t>
            </a:r>
            <a:r>
              <a:rPr lang="en-US" sz="1200" i="0" dirty="0">
                <a:solidFill>
                  <a:srgbClr val="3D3D4E"/>
                </a:solidFill>
                <a:effectLst/>
                <a:latin typeface="Century Gothic" panose="020B0502020202020204" pitchFamily="34" charset="0"/>
              </a:rPr>
              <a:t>system like Kafka uses this approach.</a:t>
            </a:r>
            <a:endParaRPr lang="en-US" sz="1200" b="1" dirty="0">
              <a:solidFill>
                <a:srgbClr val="3D3D4E"/>
              </a:solidFill>
              <a:latin typeface="Century Gothic" panose="020B0502020202020204" pitchFamily="34" charset="0"/>
            </a:endParaRPr>
          </a:p>
          <a:p>
            <a:pPr marL="0" indent="0">
              <a:lnSpc>
                <a:spcPct val="100000"/>
              </a:lnSpc>
              <a:buNone/>
            </a:pPr>
            <a:endParaRPr lang="en-US" sz="1200" b="1" dirty="0">
              <a:solidFill>
                <a:srgbClr val="3D3D4E"/>
              </a:solidFill>
              <a:latin typeface="Century Gothic" panose="020B0502020202020204" pitchFamily="34" charset="0"/>
            </a:endParaRPr>
          </a:p>
          <a:p>
            <a:pPr marL="0" indent="0">
              <a:lnSpc>
                <a:spcPct val="100000"/>
              </a:lnSpc>
              <a:buNone/>
            </a:pPr>
            <a:endParaRPr lang="en-US" sz="1200" dirty="0">
              <a:solidFill>
                <a:srgbClr val="3D3D4E"/>
              </a:solidFill>
              <a:latin typeface="Century Gothic" panose="020B0502020202020204" pitchFamily="34" charset="0"/>
            </a:endParaRPr>
          </a:p>
          <a:p>
            <a:pPr marL="0" indent="0">
              <a:lnSpc>
                <a:spcPct val="100000"/>
              </a:lnSpc>
              <a:buNone/>
            </a:pPr>
            <a:endParaRPr lang="en-US" sz="1200" dirty="0">
              <a:solidFill>
                <a:srgbClr val="3D3D4E"/>
              </a:solidFill>
              <a:latin typeface="Century Gothic" panose="020B0502020202020204" pitchFamily="34" charset="0"/>
            </a:endParaRPr>
          </a:p>
          <a:p>
            <a:pPr marL="0" indent="0">
              <a:lnSpc>
                <a:spcPct val="100000"/>
              </a:lnSpc>
              <a:buNone/>
            </a:pPr>
            <a:endParaRPr lang="en-US" sz="1200" dirty="0">
              <a:solidFill>
                <a:srgbClr val="3D3D4E"/>
              </a:solidFill>
              <a:latin typeface="Century Gothic" panose="020B0502020202020204" pitchFamily="34" charset="0"/>
            </a:endParaRPr>
          </a:p>
          <a:p>
            <a:pPr marL="0" indent="0">
              <a:lnSpc>
                <a:spcPct val="100000"/>
              </a:lnSpc>
              <a:buNone/>
            </a:pP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pic>
        <p:nvPicPr>
          <p:cNvPr id="4" name="Picture 3">
            <a:extLst>
              <a:ext uri="{FF2B5EF4-FFF2-40B4-BE49-F238E27FC236}">
                <a16:creationId xmlns:a16="http://schemas.microsoft.com/office/drawing/2014/main" id="{407CB472-2443-4B72-AC05-10D84E0720A9}"/>
              </a:ext>
            </a:extLst>
          </p:cNvPr>
          <p:cNvPicPr>
            <a:picLocks noChangeAspect="1"/>
          </p:cNvPicPr>
          <p:nvPr/>
        </p:nvPicPr>
        <p:blipFill>
          <a:blip r:embed="rId2"/>
          <a:stretch>
            <a:fillRect/>
          </a:stretch>
        </p:blipFill>
        <p:spPr>
          <a:xfrm>
            <a:off x="4100293" y="1550448"/>
            <a:ext cx="3676381" cy="1467730"/>
          </a:xfrm>
          <a:prstGeom prst="rect">
            <a:avLst/>
          </a:prstGeom>
        </p:spPr>
      </p:pic>
    </p:spTree>
    <p:extLst>
      <p:ext uri="{BB962C8B-B14F-4D97-AF65-F5344CB8AC3E}">
        <p14:creationId xmlns:p14="http://schemas.microsoft.com/office/powerpoint/2010/main" val="837953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Asynchronous Microservices | </a:t>
            </a:r>
            <a:r>
              <a:rPr lang="en-IN" b="1" dirty="0">
                <a:latin typeface="Nunito Sans" pitchFamily="2" charset="0"/>
              </a:rPr>
              <a:t>Events</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874279"/>
            <a:ext cx="11647918" cy="5748712"/>
          </a:xfrm>
        </p:spPr>
        <p:txBody>
          <a:bodyPr>
            <a:normAutofit/>
          </a:bodyPr>
          <a:lstStyle/>
          <a:p>
            <a:pPr marL="0" indent="0">
              <a:buNone/>
            </a:pPr>
            <a:r>
              <a:rPr lang="en-US" sz="1200" b="1" i="1" dirty="0">
                <a:latin typeface="Century Gothic" panose="020B0502020202020204" pitchFamily="34" charset="0"/>
              </a:rPr>
              <a:t>Rest vs Messaging</a:t>
            </a:r>
          </a:p>
          <a:p>
            <a:pPr marL="0" indent="0">
              <a:buNone/>
            </a:pPr>
            <a:r>
              <a:rPr lang="en-US" sz="1200" b="1" dirty="0">
                <a:latin typeface="Century Gothic" panose="020B0502020202020204" pitchFamily="34" charset="0"/>
              </a:rPr>
              <a:t>Conclusion</a:t>
            </a:r>
            <a:r>
              <a:rPr lang="en-US" sz="1200" b="1" i="1" dirty="0">
                <a:latin typeface="Century Gothic" panose="020B0502020202020204" pitchFamily="34" charset="0"/>
              </a:rPr>
              <a:t>: </a:t>
            </a:r>
            <a:r>
              <a:rPr lang="en-US" sz="1200" dirty="0">
                <a:solidFill>
                  <a:srgbClr val="3D3D4E"/>
                </a:solidFill>
                <a:latin typeface="Century Gothic" panose="020B0502020202020204" pitchFamily="34" charset="0"/>
              </a:rPr>
              <a:t>Event-driven microservices should be considered more often by developers and architects as they provide the foundation to build awesome systems and applications.</a:t>
            </a: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lnSpc>
                <a:spcPct val="100000"/>
              </a:lnSpc>
              <a:buNone/>
            </a:pPr>
            <a:endParaRPr lang="en-US" sz="1200" b="1" dirty="0">
              <a:solidFill>
                <a:srgbClr val="3D3D4E"/>
              </a:solidFill>
              <a:latin typeface="Century Gothic" panose="020B0502020202020204" pitchFamily="34" charset="0"/>
            </a:endParaRPr>
          </a:p>
          <a:p>
            <a:pPr marL="0" indent="0">
              <a:lnSpc>
                <a:spcPct val="100000"/>
              </a:lnSpc>
              <a:buNone/>
            </a:pPr>
            <a:endParaRPr lang="en-US" sz="1200" dirty="0">
              <a:solidFill>
                <a:srgbClr val="3D3D4E"/>
              </a:solidFill>
              <a:latin typeface="Century Gothic" panose="020B0502020202020204" pitchFamily="34" charset="0"/>
            </a:endParaRPr>
          </a:p>
          <a:p>
            <a:pPr marL="0" indent="0">
              <a:lnSpc>
                <a:spcPct val="100000"/>
              </a:lnSpc>
              <a:buNone/>
            </a:pPr>
            <a:r>
              <a:rPr lang="en-US" sz="1200" b="1" dirty="0">
                <a:solidFill>
                  <a:srgbClr val="3D3D4E"/>
                </a:solidFill>
                <a:latin typeface="Century Gothic" panose="020B0502020202020204" pitchFamily="34" charset="0"/>
              </a:rPr>
              <a:t>Events</a:t>
            </a:r>
          </a:p>
          <a:p>
            <a:pPr marL="0" indent="0">
              <a:lnSpc>
                <a:spcPct val="100000"/>
              </a:lnSpc>
              <a:buNone/>
            </a:pPr>
            <a:r>
              <a:rPr lang="en-US" sz="1200" dirty="0">
                <a:solidFill>
                  <a:srgbClr val="3D3D4E"/>
                </a:solidFill>
                <a:latin typeface="Century Gothic" panose="020B0502020202020204" pitchFamily="34" charset="0"/>
              </a:rPr>
              <a:t>Each microservice decides for itself how it reacts to the events, see the drawing below.</a:t>
            </a:r>
          </a:p>
          <a:p>
            <a:pPr marL="0" indent="0">
              <a:lnSpc>
                <a:spcPct val="100000"/>
              </a:lnSpc>
              <a:buNone/>
            </a:pPr>
            <a:r>
              <a:rPr lang="en-US" sz="1200" dirty="0">
                <a:solidFill>
                  <a:srgbClr val="3D3D4E"/>
                </a:solidFill>
                <a:latin typeface="Century Gothic" panose="020B0502020202020204" pitchFamily="34" charset="0"/>
              </a:rPr>
              <a:t>If a microservice must react differently to a new order, the microservice </a:t>
            </a:r>
          </a:p>
          <a:p>
            <a:pPr marL="0" indent="0">
              <a:lnSpc>
                <a:spcPct val="100000"/>
              </a:lnSpc>
              <a:buNone/>
            </a:pPr>
            <a:r>
              <a:rPr lang="en-US" sz="1200" dirty="0">
                <a:solidFill>
                  <a:srgbClr val="3D3D4E"/>
                </a:solidFill>
                <a:latin typeface="Century Gothic" panose="020B0502020202020204" pitchFamily="34" charset="0"/>
              </a:rPr>
              <a:t>can implement this change on its own.</a:t>
            </a:r>
          </a:p>
          <a:p>
            <a:pPr marL="0" indent="0">
              <a:lnSpc>
                <a:spcPct val="100000"/>
              </a:lnSpc>
              <a:buNone/>
            </a:pPr>
            <a:endParaRPr lang="en-US" sz="1200" dirty="0">
              <a:solidFill>
                <a:srgbClr val="3D3D4E"/>
              </a:solidFill>
              <a:latin typeface="Century Gothic" panose="020B0502020202020204" pitchFamily="34" charset="0"/>
            </a:endParaRPr>
          </a:p>
          <a:p>
            <a:pPr marL="0" indent="0">
              <a:lnSpc>
                <a:spcPct val="100000"/>
              </a:lnSpc>
              <a:buNone/>
            </a:pP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E2757254-3D60-4FB1-9119-73F1AD637917}"/>
              </a:ext>
            </a:extLst>
          </p:cNvPr>
          <p:cNvSpPr/>
          <p:nvPr/>
        </p:nvSpPr>
        <p:spPr>
          <a:xfrm>
            <a:off x="4811286" y="1717707"/>
            <a:ext cx="6238429" cy="1324598"/>
          </a:xfrm>
          <a:prstGeom prst="rect">
            <a:avLst/>
          </a:prstGeom>
          <a:noFill/>
          <a:ln w="3175">
            <a:solidFill>
              <a:schemeClr val="accent1"/>
            </a:solidFill>
          </a:ln>
        </p:spPr>
        <p:style>
          <a:lnRef idx="0">
            <a:scrgbClr r="0" g="0" b="0"/>
          </a:lnRef>
          <a:fillRef idx="0">
            <a:scrgbClr r="0" g="0" b="0"/>
          </a:fillRef>
          <a:effectRef idx="0">
            <a:scrgbClr r="0" g="0" b="0"/>
          </a:effectRef>
          <a:fontRef idx="minor">
            <a:schemeClr val="accent3"/>
          </a:fontRef>
        </p:style>
        <p:txBody>
          <a:bodyPr rtlCol="0" anchor="ctr"/>
          <a:lstStyle/>
          <a:p>
            <a:r>
              <a:rPr lang="en-IN" sz="1200" b="1" dirty="0">
                <a:solidFill>
                  <a:srgbClr val="3F4955"/>
                </a:solidFill>
                <a:latin typeface="Century Gothic" panose="020B0502020202020204" pitchFamily="34" charset="0"/>
              </a:rPr>
              <a:t>Messaging for Event-Driven Microservices</a:t>
            </a:r>
          </a:p>
          <a:p>
            <a:pPr marL="171450" indent="-171450">
              <a:buFont typeface="Arial" panose="020B0604020202020204" pitchFamily="34" charset="0"/>
              <a:buChar char="•"/>
            </a:pPr>
            <a:r>
              <a:rPr lang="en-IN" sz="1200" dirty="0">
                <a:solidFill>
                  <a:srgbClr val="3F4955"/>
                </a:solidFill>
                <a:latin typeface="Century Gothic" panose="020B0502020202020204" pitchFamily="34" charset="0"/>
              </a:rPr>
              <a:t>Loose Coupling </a:t>
            </a:r>
          </a:p>
          <a:p>
            <a:pPr marL="171450" indent="-171450">
              <a:buFont typeface="Arial" panose="020B0604020202020204" pitchFamily="34" charset="0"/>
              <a:buChar char="•"/>
            </a:pPr>
            <a:r>
              <a:rPr lang="en-IN" sz="1200" dirty="0">
                <a:solidFill>
                  <a:srgbClr val="3F4955"/>
                </a:solidFill>
                <a:latin typeface="Century Gothic" panose="020B0502020202020204" pitchFamily="34" charset="0"/>
              </a:rPr>
              <a:t>Non-Blocking</a:t>
            </a:r>
          </a:p>
          <a:p>
            <a:pPr marL="171450" indent="-171450">
              <a:buFont typeface="Arial" panose="020B0604020202020204" pitchFamily="34" charset="0"/>
              <a:buChar char="•"/>
            </a:pPr>
            <a:r>
              <a:rPr lang="en-IN" sz="1200" dirty="0">
                <a:solidFill>
                  <a:srgbClr val="3F4955"/>
                </a:solidFill>
                <a:latin typeface="Century Gothic" panose="020B0502020202020204" pitchFamily="34" charset="0"/>
              </a:rPr>
              <a:t>Simple to scale</a:t>
            </a:r>
          </a:p>
          <a:p>
            <a:pPr marL="171450" indent="-171450">
              <a:buFont typeface="Arial" panose="020B0604020202020204" pitchFamily="34" charset="0"/>
              <a:buChar char="•"/>
            </a:pPr>
            <a:r>
              <a:rPr lang="en-US" sz="1200" dirty="0">
                <a:solidFill>
                  <a:srgbClr val="3F4955"/>
                </a:solidFill>
                <a:latin typeface="Century Gothic" panose="020B0502020202020204" pitchFamily="34" charset="0"/>
              </a:rPr>
              <a:t>Greater Resiliency and Error Handling</a:t>
            </a:r>
            <a:endParaRPr lang="en-IN" sz="1200" dirty="0">
              <a:solidFill>
                <a:srgbClr val="3F4955"/>
              </a:solidFill>
              <a:latin typeface="Century Gothic" panose="020B0502020202020204" pitchFamily="34" charset="0"/>
            </a:endParaRPr>
          </a:p>
          <a:p>
            <a:endParaRPr lang="en-IN" sz="1200" b="1" dirty="0">
              <a:solidFill>
                <a:srgbClr val="3F4955"/>
              </a:solidFill>
              <a:latin typeface="Century Gothic" panose="020B0502020202020204" pitchFamily="34" charset="0"/>
            </a:endParaRPr>
          </a:p>
        </p:txBody>
      </p:sp>
      <p:sp>
        <p:nvSpPr>
          <p:cNvPr id="7" name="Rectangle 6">
            <a:extLst>
              <a:ext uri="{FF2B5EF4-FFF2-40B4-BE49-F238E27FC236}">
                <a16:creationId xmlns:a16="http://schemas.microsoft.com/office/drawing/2014/main" id="{62490F77-31C2-4E7F-B771-AD2C85C3F287}"/>
              </a:ext>
            </a:extLst>
          </p:cNvPr>
          <p:cNvSpPr/>
          <p:nvPr/>
        </p:nvSpPr>
        <p:spPr>
          <a:xfrm>
            <a:off x="675120" y="1717707"/>
            <a:ext cx="4136165" cy="1324598"/>
          </a:xfrm>
          <a:prstGeom prst="rect">
            <a:avLst/>
          </a:prstGeom>
          <a:noFill/>
          <a:ln w="3175">
            <a:solidFill>
              <a:schemeClr val="accent1"/>
            </a:solidFill>
          </a:ln>
        </p:spPr>
        <p:style>
          <a:lnRef idx="0">
            <a:scrgbClr r="0" g="0" b="0"/>
          </a:lnRef>
          <a:fillRef idx="0">
            <a:scrgbClr r="0" g="0" b="0"/>
          </a:fillRef>
          <a:effectRef idx="0">
            <a:scrgbClr r="0" g="0" b="0"/>
          </a:effectRef>
          <a:fontRef idx="minor">
            <a:schemeClr val="accent3"/>
          </a:fontRef>
        </p:style>
        <p:txBody>
          <a:bodyPr rtlCol="0" anchor="ctr"/>
          <a:lstStyle/>
          <a:p>
            <a:pPr marL="0" indent="0">
              <a:buNone/>
            </a:pPr>
            <a:r>
              <a:rPr lang="en-US" sz="1200" b="1" i="0" dirty="0">
                <a:solidFill>
                  <a:srgbClr val="3F4955"/>
                </a:solidFill>
                <a:effectLst/>
                <a:latin typeface="Century Gothic" panose="020B0502020202020204" pitchFamily="34" charset="0"/>
              </a:rPr>
              <a:t>Deeper Considerations When Using REST</a:t>
            </a:r>
          </a:p>
          <a:p>
            <a:pPr marL="171450" indent="-171450">
              <a:lnSpc>
                <a:spcPct val="100000"/>
              </a:lnSpc>
              <a:buFont typeface="Arial" panose="020B0604020202020204" pitchFamily="34" charset="0"/>
              <a:buChar char="•"/>
            </a:pPr>
            <a:r>
              <a:rPr lang="en-IN" sz="1200" dirty="0">
                <a:solidFill>
                  <a:srgbClr val="3D3D4E"/>
                </a:solidFill>
                <a:latin typeface="Century Gothic" panose="020B0502020202020204" pitchFamily="34" charset="0"/>
              </a:rPr>
              <a:t>Tight Coupling</a:t>
            </a:r>
          </a:p>
          <a:p>
            <a:pPr marL="171450" indent="-171450">
              <a:lnSpc>
                <a:spcPct val="100000"/>
              </a:lnSpc>
              <a:buFont typeface="Arial" panose="020B0604020202020204" pitchFamily="34" charset="0"/>
              <a:buChar char="•"/>
            </a:pPr>
            <a:r>
              <a:rPr lang="en-IN" sz="1200" dirty="0">
                <a:solidFill>
                  <a:srgbClr val="3D3D4E"/>
                </a:solidFill>
                <a:latin typeface="Century Gothic" panose="020B0502020202020204" pitchFamily="34" charset="0"/>
              </a:rPr>
              <a:t>Blocking </a:t>
            </a:r>
          </a:p>
          <a:p>
            <a:pPr marL="171450" indent="-171450">
              <a:lnSpc>
                <a:spcPct val="100000"/>
              </a:lnSpc>
              <a:buFont typeface="Arial" panose="020B0604020202020204" pitchFamily="34" charset="0"/>
              <a:buChar char="•"/>
            </a:pPr>
            <a:r>
              <a:rPr lang="en-IN" sz="1200" dirty="0">
                <a:solidFill>
                  <a:srgbClr val="3D3D4E"/>
                </a:solidFill>
                <a:latin typeface="Century Gothic" panose="020B0502020202020204" pitchFamily="34" charset="0"/>
              </a:rPr>
              <a:t>Error Handling </a:t>
            </a:r>
          </a:p>
          <a:p>
            <a:pPr algn="ctr"/>
            <a:endParaRPr lang="en-IN" dirty="0"/>
          </a:p>
        </p:txBody>
      </p:sp>
      <p:pic>
        <p:nvPicPr>
          <p:cNvPr id="5" name="Picture 4">
            <a:extLst>
              <a:ext uri="{FF2B5EF4-FFF2-40B4-BE49-F238E27FC236}">
                <a16:creationId xmlns:a16="http://schemas.microsoft.com/office/drawing/2014/main" id="{2241D8C0-DFB8-489E-A405-98A3314E0D05}"/>
              </a:ext>
            </a:extLst>
          </p:cNvPr>
          <p:cNvPicPr>
            <a:picLocks noChangeAspect="1"/>
          </p:cNvPicPr>
          <p:nvPr/>
        </p:nvPicPr>
        <p:blipFill>
          <a:blip r:embed="rId2"/>
          <a:stretch>
            <a:fillRect/>
          </a:stretch>
        </p:blipFill>
        <p:spPr>
          <a:xfrm>
            <a:off x="5879506" y="3677731"/>
            <a:ext cx="4878739" cy="2091454"/>
          </a:xfrm>
          <a:prstGeom prst="rect">
            <a:avLst/>
          </a:prstGeom>
        </p:spPr>
      </p:pic>
      <p:sp>
        <p:nvSpPr>
          <p:cNvPr id="10" name="Rectangle 9">
            <a:extLst>
              <a:ext uri="{FF2B5EF4-FFF2-40B4-BE49-F238E27FC236}">
                <a16:creationId xmlns:a16="http://schemas.microsoft.com/office/drawing/2014/main" id="{59789A5E-9809-4B25-A881-C94B1CD31073}"/>
              </a:ext>
            </a:extLst>
          </p:cNvPr>
          <p:cNvSpPr/>
          <p:nvPr/>
        </p:nvSpPr>
        <p:spPr>
          <a:xfrm>
            <a:off x="5870961" y="3768695"/>
            <a:ext cx="4888194" cy="200826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Tree>
    <p:extLst>
      <p:ext uri="{BB962C8B-B14F-4D97-AF65-F5344CB8AC3E}">
        <p14:creationId xmlns:p14="http://schemas.microsoft.com/office/powerpoint/2010/main" val="325998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Asynchronous Microservices | </a:t>
            </a:r>
            <a:r>
              <a:rPr lang="en-IN" b="1" dirty="0">
                <a:latin typeface="Nunito Sans" pitchFamily="2" charset="0"/>
              </a:rPr>
              <a:t>Event Sourcing</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874279"/>
            <a:ext cx="11647918" cy="5748712"/>
          </a:xfrm>
        </p:spPr>
        <p:txBody>
          <a:bodyPr>
            <a:normAutofit/>
          </a:bodyPr>
          <a:lstStyle/>
          <a:p>
            <a:pPr marL="0" indent="0">
              <a:buNone/>
            </a:pPr>
            <a:r>
              <a:rPr lang="en-US" sz="1200" b="1" dirty="0">
                <a:latin typeface="Century Gothic" panose="020B0502020202020204" pitchFamily="34" charset="0"/>
              </a:rPr>
              <a:t>Event Sourcing</a:t>
            </a:r>
          </a:p>
          <a:p>
            <a:pPr marL="0" indent="0">
              <a:buNone/>
            </a:pPr>
            <a:r>
              <a:rPr lang="en-US" sz="1200" dirty="0">
                <a:solidFill>
                  <a:srgbClr val="3D3D4E"/>
                </a:solidFill>
                <a:latin typeface="Century Gothic" panose="020B0502020202020204" pitchFamily="34" charset="0"/>
              </a:rPr>
              <a:t>These ideas form the basis for event sourcing.</a:t>
            </a:r>
          </a:p>
          <a:p>
            <a:pPr marL="0" indent="0">
              <a:lnSpc>
                <a:spcPct val="100000"/>
              </a:lnSpc>
              <a:buNone/>
            </a:pPr>
            <a:r>
              <a:rPr lang="en-US" sz="1200" dirty="0">
                <a:solidFill>
                  <a:srgbClr val="3D3D4E"/>
                </a:solidFill>
                <a:latin typeface="Century Gothic" panose="020B0502020202020204" pitchFamily="34" charset="0"/>
              </a:rPr>
              <a:t>The elements of an event sourcing implementation are shown in the </a:t>
            </a:r>
          </a:p>
          <a:p>
            <a:pPr marL="0" indent="0">
              <a:lnSpc>
                <a:spcPct val="100000"/>
              </a:lnSpc>
              <a:buNone/>
            </a:pPr>
            <a:r>
              <a:rPr lang="en-US" sz="1200" dirty="0">
                <a:solidFill>
                  <a:srgbClr val="3D3D4E"/>
                </a:solidFill>
                <a:latin typeface="Century Gothic" panose="020B0502020202020204" pitchFamily="34" charset="0"/>
              </a:rPr>
              <a:t>drawing right:</a:t>
            </a:r>
          </a:p>
          <a:p>
            <a:pPr>
              <a:lnSpc>
                <a:spcPct val="100000"/>
              </a:lnSpc>
            </a:pPr>
            <a:r>
              <a:rPr lang="en-US" sz="1200" dirty="0">
                <a:solidFill>
                  <a:srgbClr val="3D3D4E"/>
                </a:solidFill>
                <a:latin typeface="Century Gothic" panose="020B0502020202020204" pitchFamily="34" charset="0"/>
              </a:rPr>
              <a:t>Event Queue</a:t>
            </a:r>
          </a:p>
          <a:p>
            <a:pPr>
              <a:lnSpc>
                <a:spcPct val="100000"/>
              </a:lnSpc>
            </a:pPr>
            <a:r>
              <a:rPr lang="en-US" sz="1200" dirty="0">
                <a:solidFill>
                  <a:srgbClr val="3D3D4E"/>
                </a:solidFill>
                <a:latin typeface="Century Gothic" panose="020B0502020202020204" pitchFamily="34" charset="0"/>
              </a:rPr>
              <a:t>Event Store</a:t>
            </a:r>
          </a:p>
          <a:p>
            <a:pPr>
              <a:lnSpc>
                <a:spcPct val="100000"/>
              </a:lnSpc>
            </a:pPr>
            <a:r>
              <a:rPr lang="en-US" sz="1200" dirty="0">
                <a:solidFill>
                  <a:srgbClr val="3D3D4E"/>
                </a:solidFill>
                <a:latin typeface="Century Gothic" panose="020B0502020202020204" pitchFamily="34" charset="0"/>
              </a:rPr>
              <a:t>Event handler</a:t>
            </a:r>
          </a:p>
          <a:p>
            <a:pPr marL="0" indent="0">
              <a:lnSpc>
                <a:spcPct val="100000"/>
              </a:lnSpc>
              <a:buNone/>
            </a:pPr>
            <a:endParaRPr lang="en-US" sz="1200" dirty="0">
              <a:solidFill>
                <a:srgbClr val="3D3D4E"/>
              </a:solidFill>
              <a:latin typeface="Century Gothic" panose="020B0502020202020204" pitchFamily="34" charset="0"/>
            </a:endParaRPr>
          </a:p>
          <a:p>
            <a:pPr marL="0" indent="0">
              <a:lnSpc>
                <a:spcPct val="100000"/>
              </a:lnSpc>
              <a:buNone/>
            </a:pPr>
            <a:r>
              <a:rPr lang="en-US" sz="1200" dirty="0">
                <a:solidFill>
                  <a:srgbClr val="3D3D4E"/>
                </a:solidFill>
                <a:latin typeface="Century Gothic" panose="020B0502020202020204" pitchFamily="34" charset="0"/>
              </a:rPr>
              <a:t>One important architectural decision comes Infront of architect here that where you put your event store?</a:t>
            </a:r>
          </a:p>
          <a:p>
            <a:pPr marL="0" indent="0">
              <a:lnSpc>
                <a:spcPct val="100000"/>
              </a:lnSpc>
              <a:buNone/>
            </a:pPr>
            <a:r>
              <a:rPr lang="en-US" sz="1200" dirty="0">
                <a:solidFill>
                  <a:srgbClr val="3D3D4E"/>
                </a:solidFill>
                <a:latin typeface="Century Gothic" panose="020B0502020202020204" pitchFamily="34" charset="0"/>
              </a:rPr>
              <a:t>It should inside the boundary of Micro Service or outside the bounding context. Off-course there is no one bullet for all kind of scenario; it depends your requirement. If somehow the possibility of Event schema is same across the micro-service than considering this outside the microservice bounding context is good idea but most of the time this is not the real situation.</a:t>
            </a:r>
          </a:p>
          <a:p>
            <a:pPr marL="0" indent="0">
              <a:lnSpc>
                <a:spcPct val="100000"/>
              </a:lnSpc>
              <a:buNone/>
            </a:pPr>
            <a:endParaRPr lang="en-US" sz="1200" dirty="0">
              <a:solidFill>
                <a:srgbClr val="3D3D4E"/>
              </a:solidFill>
              <a:latin typeface="Century Gothic" panose="020B0502020202020204" pitchFamily="34" charset="0"/>
            </a:endParaRPr>
          </a:p>
          <a:p>
            <a:pPr marL="0" indent="0">
              <a:lnSpc>
                <a:spcPct val="100000"/>
              </a:lnSpc>
              <a:buNone/>
            </a:pPr>
            <a:endParaRPr lang="en-US" sz="1200" dirty="0">
              <a:solidFill>
                <a:srgbClr val="3D3D4E"/>
              </a:solidFill>
              <a:latin typeface="Century Gothic" panose="020B0502020202020204" pitchFamily="34" charset="0"/>
            </a:endParaRPr>
          </a:p>
          <a:p>
            <a:pPr marL="0" indent="0">
              <a:lnSpc>
                <a:spcPct val="100000"/>
              </a:lnSpc>
              <a:buNone/>
            </a:pP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pic>
        <p:nvPicPr>
          <p:cNvPr id="4" name="Picture 3">
            <a:extLst>
              <a:ext uri="{FF2B5EF4-FFF2-40B4-BE49-F238E27FC236}">
                <a16:creationId xmlns:a16="http://schemas.microsoft.com/office/drawing/2014/main" id="{0DBB4689-1CB4-4624-A6A5-45CDFB10760E}"/>
              </a:ext>
            </a:extLst>
          </p:cNvPr>
          <p:cNvPicPr>
            <a:picLocks noChangeAspect="1"/>
          </p:cNvPicPr>
          <p:nvPr/>
        </p:nvPicPr>
        <p:blipFill>
          <a:blip r:embed="rId2"/>
          <a:stretch>
            <a:fillRect/>
          </a:stretch>
        </p:blipFill>
        <p:spPr>
          <a:xfrm>
            <a:off x="6025908" y="914402"/>
            <a:ext cx="2372884" cy="2259633"/>
          </a:xfrm>
          <a:prstGeom prst="rect">
            <a:avLst/>
          </a:prstGeom>
        </p:spPr>
      </p:pic>
      <p:sp>
        <p:nvSpPr>
          <p:cNvPr id="9" name="Rectangle 8">
            <a:extLst>
              <a:ext uri="{FF2B5EF4-FFF2-40B4-BE49-F238E27FC236}">
                <a16:creationId xmlns:a16="http://schemas.microsoft.com/office/drawing/2014/main" id="{83F4AFFF-F8D1-4041-8341-42F9E5C61C95}"/>
              </a:ext>
            </a:extLst>
          </p:cNvPr>
          <p:cNvSpPr/>
          <p:nvPr/>
        </p:nvSpPr>
        <p:spPr>
          <a:xfrm>
            <a:off x="6025908" y="914402"/>
            <a:ext cx="2438400" cy="23410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839045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Asynchronous Microservices | Challenges(Inconsistencies &amp; CAP Theo</a:t>
            </a:r>
            <a:r>
              <a:rPr lang="en-IN" b="1" dirty="0">
                <a:latin typeface="Nunito Sans" pitchFamily="2" charset="0"/>
              </a:rPr>
              <a:t>rem)</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874279"/>
            <a:ext cx="11647918" cy="5748712"/>
          </a:xfrm>
        </p:spPr>
        <p:txBody>
          <a:bodyPr>
            <a:normAutofit/>
          </a:bodyPr>
          <a:lstStyle/>
          <a:p>
            <a:pPr marL="0" indent="0">
              <a:buNone/>
            </a:pPr>
            <a:r>
              <a:rPr lang="en-US" sz="1200" b="1" i="0" dirty="0">
                <a:solidFill>
                  <a:srgbClr val="7030A0"/>
                </a:solidFill>
                <a:effectLst/>
                <a:latin typeface="Century Gothic" panose="020B0502020202020204" pitchFamily="34" charset="0"/>
              </a:rPr>
              <a:t>Conclusion</a:t>
            </a:r>
            <a:r>
              <a:rPr lang="en-US" sz="1200" b="0" i="0" dirty="0">
                <a:solidFill>
                  <a:srgbClr val="3D3D4E"/>
                </a:solidFill>
                <a:effectLst/>
                <a:latin typeface="Century Gothic" panose="020B0502020202020204" pitchFamily="34" charset="0"/>
              </a:rPr>
              <a:t>:</a:t>
            </a:r>
          </a:p>
          <a:p>
            <a:pPr marL="0" indent="0">
              <a:buNone/>
            </a:pPr>
            <a:r>
              <a:rPr lang="en-US" sz="1200" b="0" i="1" dirty="0">
                <a:solidFill>
                  <a:srgbClr val="3D3D4E"/>
                </a:solidFill>
                <a:effectLst/>
                <a:latin typeface="Century Gothic" panose="020B0502020202020204" pitchFamily="34" charset="0"/>
              </a:rPr>
              <a:t>A microservice that relies on asynchronous communication, events, and data replication corresponds to an </a:t>
            </a:r>
            <a:r>
              <a:rPr lang="en-US" sz="1200" b="1" i="1" dirty="0">
                <a:solidFill>
                  <a:srgbClr val="3D3D4E"/>
                </a:solidFill>
                <a:effectLst/>
                <a:latin typeface="Century Gothic" panose="020B0502020202020204" pitchFamily="34" charset="0"/>
              </a:rPr>
              <a:t>AP system</a:t>
            </a:r>
            <a:r>
              <a:rPr lang="en-US" sz="1200" b="0" i="1" dirty="0">
                <a:solidFill>
                  <a:srgbClr val="3D3D4E"/>
                </a:solidFill>
                <a:effectLst/>
                <a:latin typeface="Century Gothic" panose="020B0502020202020204" pitchFamily="34" charset="0"/>
              </a:rPr>
              <a:t>.</a:t>
            </a:r>
          </a:p>
          <a:p>
            <a:pPr marL="0" indent="0">
              <a:buNone/>
            </a:pPr>
            <a:r>
              <a:rPr lang="en-US" sz="1200" b="0" i="1" dirty="0">
                <a:solidFill>
                  <a:srgbClr val="3D3D4E"/>
                </a:solidFill>
                <a:effectLst/>
                <a:latin typeface="Century Gothic" panose="020B0502020202020204" pitchFamily="34" charset="0"/>
              </a:rPr>
              <a:t>The CAP theorem says that the only alternative is a </a:t>
            </a:r>
            <a:r>
              <a:rPr lang="en-US" sz="1200" b="1" i="1" dirty="0">
                <a:solidFill>
                  <a:srgbClr val="3D3D4E"/>
                </a:solidFill>
                <a:effectLst/>
                <a:latin typeface="Century Gothic" panose="020B0502020202020204" pitchFamily="34" charset="0"/>
              </a:rPr>
              <a:t>CP system</a:t>
            </a:r>
            <a:r>
              <a:rPr lang="en-US" sz="1200" b="0" i="1" dirty="0">
                <a:solidFill>
                  <a:srgbClr val="3D3D4E"/>
                </a:solidFill>
                <a:effectLst/>
                <a:latin typeface="Century Gothic" panose="020B0502020202020204" pitchFamily="34" charset="0"/>
              </a:rPr>
              <a:t>. This would be consistent but not available.</a:t>
            </a:r>
            <a:endParaRPr lang="en-US" sz="1200" b="1" i="1" dirty="0">
              <a:latin typeface="Century Gothic" panose="020B0502020202020204" pitchFamily="34" charset="0"/>
            </a:endParaRPr>
          </a:p>
          <a:p>
            <a:pPr marL="0" indent="0">
              <a:buNone/>
            </a:pPr>
            <a:r>
              <a:rPr lang="en-US" sz="1200" b="1" dirty="0">
                <a:latin typeface="Century Gothic" panose="020B0502020202020204" pitchFamily="34" charset="0"/>
              </a:rPr>
              <a:t>Inconsistencies</a:t>
            </a:r>
          </a:p>
          <a:p>
            <a:pPr marL="0" indent="0">
              <a:buNone/>
            </a:pPr>
            <a:r>
              <a:rPr lang="en-US" sz="1200" dirty="0">
                <a:solidFill>
                  <a:srgbClr val="3D3D4E"/>
                </a:solidFill>
                <a:latin typeface="Century Gothic" panose="020B0502020202020204" pitchFamily="34" charset="0"/>
              </a:rPr>
              <a:t>Due to asynchronous communication, the system is not consistent. Some microservices already have certain information while others do not.</a:t>
            </a:r>
          </a:p>
          <a:p>
            <a:pPr marL="0" indent="0">
              <a:buNone/>
            </a:pPr>
            <a:r>
              <a:rPr lang="en-US" sz="1200" b="0" i="0" dirty="0">
                <a:solidFill>
                  <a:srgbClr val="3D3D4E"/>
                </a:solidFill>
                <a:effectLst/>
                <a:latin typeface="Century Gothic" panose="020B0502020202020204" pitchFamily="34" charset="0"/>
              </a:rPr>
              <a:t>For example, </a:t>
            </a:r>
            <a:r>
              <a:rPr lang="en-US" sz="1200" b="0" i="1" dirty="0">
                <a:solidFill>
                  <a:srgbClr val="3D3D4E"/>
                </a:solidFill>
                <a:effectLst/>
                <a:latin typeface="Century Gothic" panose="020B0502020202020204" pitchFamily="34" charset="0"/>
              </a:rPr>
              <a:t>order process</a:t>
            </a:r>
            <a:r>
              <a:rPr lang="en-US" sz="1200" b="0" i="0" dirty="0">
                <a:solidFill>
                  <a:srgbClr val="3D3D4E"/>
                </a:solidFill>
                <a:effectLst/>
                <a:latin typeface="Century Gothic" panose="020B0502020202020204" pitchFamily="34" charset="0"/>
              </a:rPr>
              <a:t> might already have information about an order, but </a:t>
            </a:r>
            <a:r>
              <a:rPr lang="en-US" sz="1200" b="0" i="1" dirty="0">
                <a:solidFill>
                  <a:srgbClr val="3D3D4E"/>
                </a:solidFill>
                <a:effectLst/>
                <a:latin typeface="Century Gothic" panose="020B0502020202020204" pitchFamily="34" charset="0"/>
              </a:rPr>
              <a:t>invoicing</a:t>
            </a:r>
            <a:r>
              <a:rPr lang="en-US" sz="1200" b="0" i="0" dirty="0">
                <a:solidFill>
                  <a:srgbClr val="3D3D4E"/>
                </a:solidFill>
                <a:effectLst/>
                <a:latin typeface="Century Gothic" panose="020B0502020202020204" pitchFamily="34" charset="0"/>
              </a:rPr>
              <a:t> or </a:t>
            </a:r>
            <a:r>
              <a:rPr lang="en-US" sz="1200" b="0" i="1" dirty="0">
                <a:solidFill>
                  <a:srgbClr val="3D3D4E"/>
                </a:solidFill>
                <a:effectLst/>
                <a:latin typeface="Century Gothic" panose="020B0502020202020204" pitchFamily="34" charset="0"/>
              </a:rPr>
              <a:t>shipping</a:t>
            </a:r>
            <a:r>
              <a:rPr lang="en-US" sz="1200" b="0" i="0" dirty="0">
                <a:solidFill>
                  <a:srgbClr val="3D3D4E"/>
                </a:solidFill>
                <a:effectLst/>
                <a:latin typeface="Century Gothic" panose="020B0502020202020204" pitchFamily="34" charset="0"/>
              </a:rPr>
              <a:t> does not know about the order yet.</a:t>
            </a:r>
            <a:endParaRPr lang="en-US" sz="1200" dirty="0">
              <a:solidFill>
                <a:srgbClr val="3D3D4E"/>
              </a:solidFill>
              <a:latin typeface="Century Gothic" panose="020B0502020202020204" pitchFamily="34" charset="0"/>
            </a:endParaRPr>
          </a:p>
          <a:p>
            <a:pPr marL="0" indent="0">
              <a:lnSpc>
                <a:spcPct val="100000"/>
              </a:lnSpc>
              <a:buNone/>
            </a:pPr>
            <a:r>
              <a:rPr lang="en-US" sz="1200" b="1" i="0" dirty="0">
                <a:solidFill>
                  <a:srgbClr val="3D3D4E"/>
                </a:solidFill>
                <a:effectLst/>
                <a:latin typeface="Century Gothic" panose="020B0502020202020204" pitchFamily="34" charset="0"/>
              </a:rPr>
              <a:t>This problem cannot be solved</a:t>
            </a:r>
            <a:r>
              <a:rPr lang="en-US" sz="1200" b="0" i="0" dirty="0">
                <a:solidFill>
                  <a:srgbClr val="3D3D4E"/>
                </a:solidFill>
                <a:effectLst/>
                <a:latin typeface="Century Gothic" panose="020B0502020202020204" pitchFamily="34" charset="0"/>
              </a:rPr>
              <a:t>. It takes time for asynchronous communication to reach all systems.</a:t>
            </a:r>
            <a:endParaRPr lang="en-US" sz="1200" dirty="0">
              <a:solidFill>
                <a:srgbClr val="3D3D4E"/>
              </a:solidFill>
              <a:latin typeface="Century Gothic" panose="020B0502020202020204" pitchFamily="34" charset="0"/>
            </a:endParaRPr>
          </a:p>
          <a:p>
            <a:pPr marL="0" indent="0">
              <a:lnSpc>
                <a:spcPct val="100000"/>
              </a:lnSpc>
              <a:buNone/>
            </a:pPr>
            <a:r>
              <a:rPr lang="en-US" sz="1200" dirty="0">
                <a:solidFill>
                  <a:srgbClr val="3D3D4E"/>
                </a:solidFill>
                <a:latin typeface="Century Gothic" panose="020B0502020202020204" pitchFamily="34" charset="0"/>
              </a:rPr>
              <a:t>So, by the time you realized that this is not a problem, but it is an architectural choice and the same is covered under CAP theorem in next section.</a:t>
            </a:r>
          </a:p>
          <a:p>
            <a:pPr marL="0" indent="0">
              <a:lnSpc>
                <a:spcPct val="100000"/>
              </a:lnSpc>
              <a:buNone/>
            </a:pPr>
            <a:r>
              <a:rPr lang="en-IN" sz="1200" b="1" dirty="0">
                <a:latin typeface="Century Gothic" panose="020B0502020202020204" pitchFamily="34" charset="0"/>
              </a:rPr>
              <a:t>CAP theorem</a:t>
            </a:r>
          </a:p>
          <a:p>
            <a:pPr marL="0" indent="0" algn="l">
              <a:buNone/>
            </a:pPr>
            <a:r>
              <a:rPr lang="en-US" sz="1200" b="0" i="0" dirty="0">
                <a:solidFill>
                  <a:srgbClr val="3D3D4E"/>
                </a:solidFill>
                <a:effectLst/>
                <a:latin typeface="Century Gothic" panose="020B0502020202020204" pitchFamily="34" charset="0"/>
              </a:rPr>
              <a:t>According to the </a:t>
            </a:r>
            <a:r>
              <a:rPr lang="en-US" sz="1200" b="0" i="0" u="none" strike="noStrike" dirty="0">
                <a:solidFill>
                  <a:srgbClr val="3D3D4E"/>
                </a:solidFill>
                <a:effectLst/>
                <a:latin typeface="Century Gothic" panose="020B0502020202020204" pitchFamily="34" charset="0"/>
                <a:hlinkClick r:id="rId2"/>
              </a:rPr>
              <a:t>CAP theorem</a:t>
            </a:r>
            <a:r>
              <a:rPr lang="en-US" sz="1200" b="0" i="0" dirty="0">
                <a:solidFill>
                  <a:srgbClr val="3D3D4E"/>
                </a:solidFill>
                <a:effectLst/>
                <a:latin typeface="Century Gothic" panose="020B0502020202020204" pitchFamily="34" charset="0"/>
              </a:rPr>
              <a:t>, three characteristics exist in a distributed system:</a:t>
            </a:r>
          </a:p>
          <a:p>
            <a:pPr algn="l">
              <a:buFont typeface="Arial" panose="020B0604020202020204" pitchFamily="34" charset="0"/>
              <a:buChar char="•"/>
            </a:pPr>
            <a:r>
              <a:rPr lang="en-US" sz="1200" b="1" i="0" dirty="0">
                <a:solidFill>
                  <a:srgbClr val="3D3D4E"/>
                </a:solidFill>
                <a:effectLst/>
                <a:latin typeface="Century Gothic" panose="020B0502020202020204" pitchFamily="34" charset="0"/>
              </a:rPr>
              <a:t>Consistency (C)</a:t>
            </a:r>
            <a:r>
              <a:rPr lang="en-US" sz="1200" b="0" i="0" dirty="0">
                <a:solidFill>
                  <a:srgbClr val="3D3D4E"/>
                </a:solidFill>
                <a:effectLst/>
                <a:latin typeface="Century Gothic" panose="020B0502020202020204" pitchFamily="34" charset="0"/>
              </a:rPr>
              <a:t> means that all components of the system have the same information.</a:t>
            </a:r>
          </a:p>
          <a:p>
            <a:pPr algn="l">
              <a:buFont typeface="Arial" panose="020B0604020202020204" pitchFamily="34" charset="0"/>
              <a:buChar char="•"/>
            </a:pPr>
            <a:r>
              <a:rPr lang="en-US" sz="1200" b="1" i="0" dirty="0">
                <a:solidFill>
                  <a:srgbClr val="3D3D4E"/>
                </a:solidFill>
                <a:effectLst/>
                <a:latin typeface="Century Gothic" panose="020B0502020202020204" pitchFamily="34" charset="0"/>
              </a:rPr>
              <a:t>Availability (A)</a:t>
            </a:r>
            <a:r>
              <a:rPr lang="en-US" sz="1200" b="0" i="0" dirty="0">
                <a:solidFill>
                  <a:srgbClr val="3D3D4E"/>
                </a:solidFill>
                <a:effectLst/>
                <a:latin typeface="Century Gothic" panose="020B0502020202020204" pitchFamily="34" charset="0"/>
              </a:rPr>
              <a:t> means that no system stops working because another system failed.</a:t>
            </a:r>
          </a:p>
          <a:p>
            <a:pPr algn="l">
              <a:buFont typeface="Arial" panose="020B0604020202020204" pitchFamily="34" charset="0"/>
              <a:buChar char="•"/>
            </a:pPr>
            <a:r>
              <a:rPr lang="en-US" sz="1200" b="1" i="0" dirty="0">
                <a:solidFill>
                  <a:srgbClr val="3D3D4E"/>
                </a:solidFill>
                <a:effectLst/>
                <a:latin typeface="Century Gothic" panose="020B0502020202020204" pitchFamily="34" charset="0"/>
              </a:rPr>
              <a:t>Partition tolerance (P)</a:t>
            </a:r>
            <a:r>
              <a:rPr lang="en-US" sz="1200" b="0" i="0" dirty="0">
                <a:solidFill>
                  <a:srgbClr val="3D3D4E"/>
                </a:solidFill>
                <a:effectLst/>
                <a:latin typeface="Century Gothic" panose="020B0502020202020204" pitchFamily="34" charset="0"/>
              </a:rPr>
              <a:t> means that a system will continue to work in case of arbitrary </a:t>
            </a:r>
          </a:p>
          <a:p>
            <a:pPr marL="0" indent="0" algn="l">
              <a:buNone/>
            </a:pPr>
            <a:r>
              <a:rPr lang="en-US" sz="1200" dirty="0">
                <a:solidFill>
                  <a:srgbClr val="3D3D4E"/>
                </a:solidFill>
                <a:latin typeface="Century Gothic" panose="020B0502020202020204" pitchFamily="34" charset="0"/>
              </a:rPr>
              <a:t>     </a:t>
            </a:r>
            <a:r>
              <a:rPr lang="en-US" sz="1200" b="0" i="0" dirty="0">
                <a:solidFill>
                  <a:srgbClr val="3D3D4E"/>
                </a:solidFill>
                <a:effectLst/>
                <a:latin typeface="Century Gothic" panose="020B0502020202020204" pitchFamily="34" charset="0"/>
              </a:rPr>
              <a:t>package loss in the network.</a:t>
            </a:r>
          </a:p>
          <a:p>
            <a:pPr marL="0" indent="0">
              <a:lnSpc>
                <a:spcPct val="100000"/>
              </a:lnSpc>
              <a:buNone/>
            </a:pPr>
            <a:endParaRPr lang="en-US" sz="1200" b="0" i="0" dirty="0">
              <a:solidFill>
                <a:srgbClr val="3D3D4E"/>
              </a:solidFill>
              <a:effectLst/>
              <a:latin typeface="Century Gothic" panose="020B0502020202020204" pitchFamily="34" charset="0"/>
            </a:endParaRPr>
          </a:p>
          <a:p>
            <a:pPr marL="0" indent="0">
              <a:lnSpc>
                <a:spcPct val="100000"/>
              </a:lnSpc>
              <a:buNone/>
            </a:pPr>
            <a:r>
              <a:rPr lang="en-US" sz="1200" b="0" i="0" dirty="0">
                <a:solidFill>
                  <a:srgbClr val="3D3D4E"/>
                </a:solidFill>
                <a:effectLst/>
                <a:latin typeface="Century Gothic" panose="020B0502020202020204" pitchFamily="34" charset="0"/>
              </a:rPr>
              <a:t>There are </a:t>
            </a:r>
            <a:r>
              <a:rPr lang="en-US" sz="1200" b="1" i="0" dirty="0">
                <a:solidFill>
                  <a:srgbClr val="3D3D4E"/>
                </a:solidFill>
                <a:effectLst/>
                <a:latin typeface="Century Gothic" panose="020B0502020202020204" pitchFamily="34" charset="0"/>
              </a:rPr>
              <a:t>only two options</a:t>
            </a:r>
            <a:r>
              <a:rPr lang="en-US" sz="1200" dirty="0">
                <a:solidFill>
                  <a:srgbClr val="3D3D4E"/>
                </a:solidFill>
                <a:latin typeface="Century Gothic" panose="020B0502020202020204" pitchFamily="34" charset="0"/>
              </a:rPr>
              <a:t>:</a:t>
            </a:r>
          </a:p>
          <a:p>
            <a:pPr algn="l">
              <a:buFont typeface="+mj-lt"/>
              <a:buAutoNum type="arabicPeriod"/>
            </a:pPr>
            <a:r>
              <a:rPr lang="en-US" sz="1200" b="1" i="0" dirty="0">
                <a:solidFill>
                  <a:srgbClr val="3D3D4E"/>
                </a:solidFill>
                <a:effectLst/>
                <a:latin typeface="Century Gothic" panose="020B0502020202020204" pitchFamily="34" charset="0"/>
              </a:rPr>
              <a:t>The system provides a response</a:t>
            </a:r>
            <a:r>
              <a:rPr lang="en-US" sz="1200" b="0" i="0" dirty="0">
                <a:solidFill>
                  <a:srgbClr val="3D3D4E"/>
                </a:solidFill>
                <a:effectLst/>
                <a:latin typeface="Century Gothic" panose="020B0502020202020204" pitchFamily="34" charset="0"/>
              </a:rPr>
              <a:t>. In this instance, the response can be wrong because</a:t>
            </a:r>
          </a:p>
          <a:p>
            <a:pPr marL="0" indent="0" algn="l">
              <a:buNone/>
            </a:pPr>
            <a:r>
              <a:rPr lang="en-US" sz="1200" dirty="0">
                <a:solidFill>
                  <a:srgbClr val="3D3D4E"/>
                </a:solidFill>
                <a:latin typeface="Century Gothic" panose="020B0502020202020204" pitchFamily="34" charset="0"/>
              </a:rPr>
              <a:t>    </a:t>
            </a:r>
            <a:r>
              <a:rPr lang="en-US" sz="1200" b="0" i="0" dirty="0">
                <a:solidFill>
                  <a:srgbClr val="3D3D4E"/>
                </a:solidFill>
                <a:effectLst/>
                <a:latin typeface="Century Gothic" panose="020B0502020202020204" pitchFamily="34" charset="0"/>
              </a:rPr>
              <a:t> changes have not reached the system; this is the </a:t>
            </a:r>
            <a:r>
              <a:rPr lang="en-US" sz="1200" b="0" i="1" dirty="0">
                <a:solidFill>
                  <a:srgbClr val="3D3D4E"/>
                </a:solidFill>
                <a:effectLst/>
                <a:latin typeface="Century Gothic" panose="020B0502020202020204" pitchFamily="34" charset="0"/>
              </a:rPr>
              <a:t>AP</a:t>
            </a:r>
            <a:r>
              <a:rPr lang="en-US" sz="1200" b="0" i="0" dirty="0">
                <a:solidFill>
                  <a:srgbClr val="3D3D4E"/>
                </a:solidFill>
                <a:effectLst/>
                <a:latin typeface="Century Gothic" panose="020B0502020202020204" pitchFamily="34" charset="0"/>
              </a:rPr>
              <a:t> case. </a:t>
            </a:r>
          </a:p>
          <a:p>
            <a:pPr algn="l">
              <a:buFont typeface="+mj-lt"/>
              <a:buAutoNum type="arabicPeriod" startAt="2"/>
            </a:pPr>
            <a:r>
              <a:rPr lang="en-US" sz="1200" b="0" i="0" dirty="0">
                <a:solidFill>
                  <a:srgbClr val="3D3D4E"/>
                </a:solidFill>
                <a:effectLst/>
                <a:latin typeface="Century Gothic" panose="020B0502020202020204" pitchFamily="34" charset="0"/>
              </a:rPr>
              <a:t>Alternatively, </a:t>
            </a:r>
            <a:r>
              <a:rPr lang="en-US" sz="1200" b="1" i="0" dirty="0">
                <a:solidFill>
                  <a:srgbClr val="3D3D4E"/>
                </a:solidFill>
                <a:effectLst/>
                <a:latin typeface="Century Gothic" panose="020B0502020202020204" pitchFamily="34" charset="0"/>
              </a:rPr>
              <a:t>the system returns no response</a:t>
            </a:r>
            <a:r>
              <a:rPr lang="en-US" sz="1200" b="0" i="0" dirty="0">
                <a:solidFill>
                  <a:srgbClr val="3D3D4E"/>
                </a:solidFill>
                <a:effectLst/>
                <a:latin typeface="Century Gothic" panose="020B0502020202020204" pitchFamily="34" charset="0"/>
              </a:rPr>
              <a:t>; this is the </a:t>
            </a:r>
            <a:r>
              <a:rPr lang="en-US" sz="1200" b="0" i="1" dirty="0">
                <a:solidFill>
                  <a:srgbClr val="3D3D4E"/>
                </a:solidFill>
                <a:effectLst/>
                <a:latin typeface="Century Gothic" panose="020B0502020202020204" pitchFamily="34" charset="0"/>
              </a:rPr>
              <a:t>CP</a:t>
            </a:r>
            <a:r>
              <a:rPr lang="en-US" sz="1200" b="0" i="0" dirty="0">
                <a:solidFill>
                  <a:srgbClr val="3D3D4E"/>
                </a:solidFill>
                <a:effectLst/>
                <a:latin typeface="Century Gothic" panose="020B0502020202020204" pitchFamily="34" charset="0"/>
              </a:rPr>
              <a:t> case. </a:t>
            </a:r>
            <a:endParaRPr lang="en-IN" sz="1200" dirty="0"/>
          </a:p>
          <a:p>
            <a:pPr marL="0" indent="0" algn="l">
              <a:buNone/>
            </a:pPr>
            <a:endParaRPr lang="en-US" sz="1200" b="0" i="0" dirty="0">
              <a:solidFill>
                <a:srgbClr val="3D3D4E"/>
              </a:solidFill>
              <a:effectLst/>
              <a:latin typeface="Century Gothic" panose="020B0502020202020204" pitchFamily="34" charset="0"/>
            </a:endParaRPr>
          </a:p>
          <a:p>
            <a:pPr marL="0" indent="0">
              <a:lnSpc>
                <a:spcPct val="100000"/>
              </a:lnSpc>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73171BD2-16EF-4E8F-90AA-1AC01874DD48}"/>
              </a:ext>
            </a:extLst>
          </p:cNvPr>
          <p:cNvPicPr>
            <a:picLocks noChangeAspect="1"/>
          </p:cNvPicPr>
          <p:nvPr/>
        </p:nvPicPr>
        <p:blipFill>
          <a:blip r:embed="rId3"/>
          <a:stretch>
            <a:fillRect/>
          </a:stretch>
        </p:blipFill>
        <p:spPr>
          <a:xfrm>
            <a:off x="6944885" y="3990052"/>
            <a:ext cx="4710884" cy="2538935"/>
          </a:xfrm>
          <a:prstGeom prst="rect">
            <a:avLst/>
          </a:prstGeom>
        </p:spPr>
      </p:pic>
      <p:sp>
        <p:nvSpPr>
          <p:cNvPr id="7" name="Rectangle 6">
            <a:extLst>
              <a:ext uri="{FF2B5EF4-FFF2-40B4-BE49-F238E27FC236}">
                <a16:creationId xmlns:a16="http://schemas.microsoft.com/office/drawing/2014/main" id="{83588DDA-C8AD-457E-A931-DB80B1DA1DA7}"/>
              </a:ext>
            </a:extLst>
          </p:cNvPr>
          <p:cNvSpPr/>
          <p:nvPr/>
        </p:nvSpPr>
        <p:spPr>
          <a:xfrm>
            <a:off x="7007550" y="3990052"/>
            <a:ext cx="4546363" cy="253893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2045546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Asynchronous Microservices | </a:t>
            </a:r>
            <a:r>
              <a:rPr lang="en-IN" b="1" dirty="0">
                <a:latin typeface="Nunito Sans" pitchFamily="2" charset="0"/>
              </a:rPr>
              <a:t>More on </a:t>
            </a:r>
            <a:r>
              <a:rPr lang="en-IN" b="1" i="0" dirty="0">
                <a:effectLst/>
                <a:latin typeface="Nunito Sans" pitchFamily="2" charset="0"/>
              </a:rPr>
              <a:t>Inconsistencies</a:t>
            </a:r>
            <a:endParaRPr lang="en-IN" b="1" dirty="0">
              <a:latin typeface="Nunito Sans" pitchFamily="2" charset="0"/>
            </a:endParaRP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874279"/>
            <a:ext cx="11647918" cy="5748712"/>
          </a:xfrm>
        </p:spPr>
        <p:txBody>
          <a:bodyPr>
            <a:normAutofit/>
          </a:bodyPr>
          <a:lstStyle/>
          <a:p>
            <a:pPr marL="0" indent="0">
              <a:buNone/>
            </a:pPr>
            <a:r>
              <a:rPr lang="en-US" sz="1200" b="1" i="0" dirty="0">
                <a:solidFill>
                  <a:srgbClr val="7030A0"/>
                </a:solidFill>
                <a:effectLst/>
                <a:latin typeface="Century Gothic" panose="020B0502020202020204" pitchFamily="34" charset="0"/>
              </a:rPr>
              <a:t>Conclusion</a:t>
            </a:r>
            <a:r>
              <a:rPr lang="en-US" sz="1200" b="0" i="0" dirty="0">
                <a:solidFill>
                  <a:srgbClr val="3D3D4E"/>
                </a:solidFill>
                <a:effectLst/>
                <a:latin typeface="Century Gothic" panose="020B0502020202020204" pitchFamily="34" charset="0"/>
              </a:rPr>
              <a:t>:</a:t>
            </a:r>
          </a:p>
          <a:p>
            <a:pPr marL="0" indent="0">
              <a:buNone/>
            </a:pPr>
            <a:r>
              <a:rPr lang="en-US" sz="1200" b="1" i="0" dirty="0">
                <a:solidFill>
                  <a:srgbClr val="7030A0"/>
                </a:solidFill>
                <a:effectLst/>
                <a:latin typeface="Century Gothic" panose="020B0502020202020204" pitchFamily="34" charset="0"/>
              </a:rPr>
              <a:t>Repairing inconsistencies - Guaranteed order of events </a:t>
            </a:r>
            <a:r>
              <a:rPr lang="en-US" sz="1200" b="1" dirty="0">
                <a:solidFill>
                  <a:srgbClr val="7030A0"/>
                </a:solidFill>
                <a:latin typeface="Century Gothic" panose="020B0502020202020204" pitchFamily="34" charset="0"/>
              </a:rPr>
              <a:t>using Event Sourcing</a:t>
            </a:r>
          </a:p>
          <a:p>
            <a:pPr marL="0" indent="0">
              <a:lnSpc>
                <a:spcPct val="100000"/>
              </a:lnSpc>
              <a:buNone/>
            </a:pPr>
            <a:endParaRPr lang="en-US" sz="1200" dirty="0">
              <a:solidFill>
                <a:srgbClr val="3D3D4E"/>
              </a:solidFill>
              <a:latin typeface="Century Gothic" panose="020B0502020202020204" pitchFamily="34" charset="0"/>
            </a:endParaRPr>
          </a:p>
          <a:p>
            <a:pPr marL="0" indent="0">
              <a:lnSpc>
                <a:spcPct val="100000"/>
              </a:lnSpc>
              <a:buNone/>
            </a:pPr>
            <a:r>
              <a:rPr lang="en-US" sz="1200" dirty="0">
                <a:solidFill>
                  <a:srgbClr val="3D3D4E"/>
                </a:solidFill>
                <a:latin typeface="Century Gothic" panose="020B0502020202020204" pitchFamily="34" charset="0"/>
              </a:rPr>
              <a:t>This one question, architect should always ask before deep diving in Asynchronous approach, </a:t>
            </a:r>
            <a:r>
              <a:rPr lang="en-IN" sz="1200" b="1" i="0" dirty="0">
                <a:effectLst/>
                <a:latin typeface="Century Gothic" panose="020B0502020202020204" pitchFamily="34" charset="0"/>
              </a:rPr>
              <a:t>Are inconsistencies acceptable?</a:t>
            </a:r>
          </a:p>
          <a:p>
            <a:pPr marL="0" indent="0">
              <a:lnSpc>
                <a:spcPct val="100000"/>
              </a:lnSpc>
              <a:buNone/>
            </a:pPr>
            <a:r>
              <a:rPr lang="en-US" sz="1200" b="1" dirty="0">
                <a:solidFill>
                  <a:srgbClr val="3D3D4E"/>
                </a:solidFill>
                <a:latin typeface="Century Gothic" panose="020B0502020202020204" pitchFamily="34" charset="0"/>
              </a:rPr>
              <a:t>T</a:t>
            </a:r>
            <a:r>
              <a:rPr lang="en-US" sz="1200" b="1" i="0" dirty="0">
                <a:solidFill>
                  <a:srgbClr val="3D3D4E"/>
                </a:solidFill>
                <a:effectLst/>
                <a:latin typeface="Century Gothic" panose="020B0502020202020204" pitchFamily="34" charset="0"/>
              </a:rPr>
              <a:t>he inconsistency of an asynchronous system is inevitable unless you want to give up availability</a:t>
            </a:r>
            <a:r>
              <a:rPr lang="en-US" sz="1200" b="0" i="0" dirty="0">
                <a:solidFill>
                  <a:srgbClr val="3D3D4E"/>
                </a:solidFill>
                <a:effectLst/>
                <a:latin typeface="Century Gothic" panose="020B0502020202020204" pitchFamily="34" charset="0"/>
              </a:rPr>
              <a:t>.</a:t>
            </a:r>
          </a:p>
          <a:p>
            <a:pPr marL="0" indent="0">
              <a:lnSpc>
                <a:spcPct val="100000"/>
              </a:lnSpc>
              <a:buNone/>
            </a:pPr>
            <a:r>
              <a:rPr lang="en-US" sz="1200" dirty="0">
                <a:solidFill>
                  <a:srgbClr val="3D3D4E"/>
                </a:solidFill>
                <a:latin typeface="Century Gothic" panose="020B0502020202020204" pitchFamily="34" charset="0"/>
              </a:rPr>
              <a:t>Let’s deep dive in it. Every customer wants a reliable system, data inconsistency seems to be contradictive of this. So here you should know, does the temporary data inconsistency is really a problem for system? After all inconsistency will disappear eventually so is this really a problem?</a:t>
            </a:r>
          </a:p>
          <a:p>
            <a:pPr marL="0" indent="0">
              <a:lnSpc>
                <a:spcPct val="100000"/>
              </a:lnSpc>
              <a:buNone/>
            </a:pPr>
            <a:r>
              <a:rPr lang="en-US" sz="1200" dirty="0">
                <a:solidFill>
                  <a:srgbClr val="3D3D4E"/>
                </a:solidFill>
                <a:latin typeface="Century Gothic" panose="020B0502020202020204" pitchFamily="34" charset="0"/>
              </a:rPr>
              <a:t>For example, if goods are listed days before the first sale, inconsistencies are initially acceptable and must only be corrected when the goods are finally being sold.</a:t>
            </a:r>
          </a:p>
          <a:p>
            <a:pPr marL="0" indent="0">
              <a:lnSpc>
                <a:spcPct val="100000"/>
              </a:lnSpc>
              <a:buNone/>
            </a:pPr>
            <a:endParaRPr lang="en-US" sz="1200" dirty="0">
              <a:solidFill>
                <a:srgbClr val="3D3D4E"/>
              </a:solidFill>
              <a:latin typeface="Century Gothic" panose="020B0502020202020204" pitchFamily="34" charset="0"/>
            </a:endParaRPr>
          </a:p>
          <a:p>
            <a:pPr marL="0" indent="0">
              <a:lnSpc>
                <a:spcPct val="100000"/>
              </a:lnSpc>
              <a:buNone/>
            </a:pPr>
            <a:r>
              <a:rPr lang="en-US" sz="1200" b="0" i="0" dirty="0">
                <a:solidFill>
                  <a:srgbClr val="3D3D4E"/>
                </a:solidFill>
                <a:effectLst/>
                <a:latin typeface="Century Gothic" panose="020B0502020202020204" pitchFamily="34" charset="0"/>
              </a:rPr>
              <a:t>If </a:t>
            </a:r>
            <a:r>
              <a:rPr lang="en-US" sz="1200" b="1" i="0" dirty="0">
                <a:solidFill>
                  <a:srgbClr val="3D3D4E"/>
                </a:solidFill>
                <a:effectLst/>
                <a:latin typeface="Century Gothic" panose="020B0502020202020204" pitchFamily="34" charset="0"/>
              </a:rPr>
              <a:t>inconsistencies are not acceptable at all, asynchronous communication is not an option</a:t>
            </a:r>
            <a:r>
              <a:rPr lang="en-US" sz="1200" b="0" i="0" dirty="0">
                <a:solidFill>
                  <a:srgbClr val="3D3D4E"/>
                </a:solidFill>
                <a:effectLst/>
                <a:latin typeface="Century Gothic" panose="020B0502020202020204" pitchFamily="34" charset="0"/>
              </a:rPr>
              <a:t>. This means that synchronous communication must be used with all its disadvantages.</a:t>
            </a:r>
            <a:endParaRPr lang="en-US" sz="1200" dirty="0">
              <a:solidFill>
                <a:srgbClr val="3D3D4E"/>
              </a:solidFill>
              <a:latin typeface="Century Gothic" panose="020B0502020202020204" pitchFamily="34" charset="0"/>
            </a:endParaRPr>
          </a:p>
          <a:p>
            <a:pPr marL="0" indent="0">
              <a:lnSpc>
                <a:spcPct val="100000"/>
              </a:lnSpc>
              <a:buNone/>
            </a:pPr>
            <a:r>
              <a:rPr lang="en-US" sz="1200" dirty="0">
                <a:solidFill>
                  <a:srgbClr val="3D3D4E"/>
                </a:solidFill>
                <a:latin typeface="Century Gothic" panose="020B0502020202020204" pitchFamily="34" charset="0"/>
              </a:rPr>
              <a:t>In the other hand if eventual consistency will work for system than how you make sure </a:t>
            </a:r>
          </a:p>
          <a:p>
            <a:pPr marL="0" indent="0">
              <a:lnSpc>
                <a:spcPct val="100000"/>
              </a:lnSpc>
              <a:buNone/>
            </a:pPr>
            <a:r>
              <a:rPr lang="en-US" sz="1200" dirty="0">
                <a:solidFill>
                  <a:srgbClr val="3D3D4E"/>
                </a:solidFill>
                <a:latin typeface="Century Gothic" panose="020B0502020202020204" pitchFamily="34" charset="0"/>
              </a:rPr>
              <a:t>that this will happen in all the circumstances for system.  </a:t>
            </a:r>
          </a:p>
          <a:p>
            <a:pPr marL="0" indent="0">
              <a:lnSpc>
                <a:spcPct val="100000"/>
              </a:lnSpc>
              <a:buNone/>
            </a:pPr>
            <a:r>
              <a:rPr lang="en-US" sz="1200" dirty="0">
                <a:solidFill>
                  <a:srgbClr val="3D3D4E"/>
                </a:solidFill>
                <a:latin typeface="Century Gothic" panose="020B0502020202020204" pitchFamily="34" charset="0"/>
              </a:rPr>
              <a:t>How to deal with the Failure case which eventual syncing of data. </a:t>
            </a:r>
          </a:p>
          <a:p>
            <a:pPr marL="0" indent="0">
              <a:buNone/>
            </a:pPr>
            <a:endParaRPr lang="en-US" sz="1200" dirty="0">
              <a:solidFill>
                <a:srgbClr val="3D3D4E"/>
              </a:solidFill>
              <a:latin typeface="Century Gothic" panose="020B0502020202020204" pitchFamily="34" charset="0"/>
            </a:endParaRPr>
          </a:p>
        </p:txBody>
      </p:sp>
      <p:pic>
        <p:nvPicPr>
          <p:cNvPr id="9" name="Picture 8">
            <a:extLst>
              <a:ext uri="{FF2B5EF4-FFF2-40B4-BE49-F238E27FC236}">
                <a16:creationId xmlns:a16="http://schemas.microsoft.com/office/drawing/2014/main" id="{B3B367C7-F0F9-46DE-B1D8-9B7889FE49DB}"/>
              </a:ext>
            </a:extLst>
          </p:cNvPr>
          <p:cNvPicPr>
            <a:picLocks noChangeAspect="1"/>
          </p:cNvPicPr>
          <p:nvPr/>
        </p:nvPicPr>
        <p:blipFill>
          <a:blip r:embed="rId2"/>
          <a:stretch>
            <a:fillRect/>
          </a:stretch>
        </p:blipFill>
        <p:spPr>
          <a:xfrm>
            <a:off x="7444509" y="4281961"/>
            <a:ext cx="2372884" cy="2259633"/>
          </a:xfrm>
          <a:prstGeom prst="rect">
            <a:avLst/>
          </a:prstGeom>
        </p:spPr>
      </p:pic>
      <p:sp>
        <p:nvSpPr>
          <p:cNvPr id="10" name="Rectangle 9">
            <a:extLst>
              <a:ext uri="{FF2B5EF4-FFF2-40B4-BE49-F238E27FC236}">
                <a16:creationId xmlns:a16="http://schemas.microsoft.com/office/drawing/2014/main" id="{022B6D98-4121-4079-9BAB-E2415AB078C2}"/>
              </a:ext>
            </a:extLst>
          </p:cNvPr>
          <p:cNvSpPr/>
          <p:nvPr/>
        </p:nvSpPr>
        <p:spPr>
          <a:xfrm>
            <a:off x="7349383" y="4281961"/>
            <a:ext cx="2533526" cy="22596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DFB4139E-3D7B-487F-94FE-0A30AA26F9B2}"/>
              </a:ext>
            </a:extLst>
          </p:cNvPr>
          <p:cNvSpPr/>
          <p:nvPr/>
        </p:nvSpPr>
        <p:spPr>
          <a:xfrm>
            <a:off x="7469023" y="5503492"/>
            <a:ext cx="811851" cy="649480"/>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cxnSp>
        <p:nvCxnSpPr>
          <p:cNvPr id="4" name="Connector: Elbow 3">
            <a:extLst>
              <a:ext uri="{FF2B5EF4-FFF2-40B4-BE49-F238E27FC236}">
                <a16:creationId xmlns:a16="http://schemas.microsoft.com/office/drawing/2014/main" id="{88844655-97D0-4BF9-A695-06ABCAF86A7B}"/>
              </a:ext>
            </a:extLst>
          </p:cNvPr>
          <p:cNvCxnSpPr>
            <a:cxnSpLocks/>
            <a:endCxn id="2" idx="1"/>
          </p:cNvCxnSpPr>
          <p:nvPr/>
        </p:nvCxnSpPr>
        <p:spPr>
          <a:xfrm flipV="1">
            <a:off x="5336546" y="5828232"/>
            <a:ext cx="2132477" cy="2030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3FFAA95-DD6F-4F29-ADAA-B34C1A1C92BA}"/>
              </a:ext>
            </a:extLst>
          </p:cNvPr>
          <p:cNvSpPr txBox="1"/>
          <p:nvPr/>
        </p:nvSpPr>
        <p:spPr>
          <a:xfrm>
            <a:off x="3124913" y="5699853"/>
            <a:ext cx="3435409" cy="461665"/>
          </a:xfrm>
          <a:prstGeom prst="rect">
            <a:avLst/>
          </a:prstGeom>
          <a:noFill/>
        </p:spPr>
        <p:txBody>
          <a:bodyPr wrap="square" rtlCol="0">
            <a:spAutoFit/>
          </a:bodyPr>
          <a:lstStyle/>
          <a:p>
            <a:r>
              <a:rPr lang="en-IN" sz="1200" i="1" dirty="0">
                <a:solidFill>
                  <a:srgbClr val="7030A0"/>
                </a:solidFill>
                <a:latin typeface="Century Gothic" panose="020B0502020202020204" pitchFamily="34" charset="0"/>
              </a:rPr>
              <a:t>This Event store will help to handle the Failure case event handling</a:t>
            </a:r>
          </a:p>
        </p:txBody>
      </p:sp>
    </p:spTree>
    <p:extLst>
      <p:ext uri="{BB962C8B-B14F-4D97-AF65-F5344CB8AC3E}">
        <p14:creationId xmlns:p14="http://schemas.microsoft.com/office/powerpoint/2010/main" val="119202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Asynchronous Microservices | More Challenges</a:t>
            </a:r>
            <a:endParaRPr lang="en-IN" b="1" dirty="0">
              <a:latin typeface="Nunito Sans" pitchFamily="2" charset="0"/>
            </a:endParaRP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874279"/>
            <a:ext cx="11647918" cy="5748712"/>
          </a:xfrm>
        </p:spPr>
        <p:txBody>
          <a:bodyPr>
            <a:normAutofit/>
          </a:bodyPr>
          <a:lstStyle/>
          <a:p>
            <a:pPr marL="0" indent="0">
              <a:buNone/>
            </a:pPr>
            <a:r>
              <a:rPr lang="en-US" sz="1200" b="1" i="0" dirty="0">
                <a:solidFill>
                  <a:srgbClr val="7030A0"/>
                </a:solidFill>
                <a:effectLst/>
                <a:latin typeface="Century Gothic" panose="020B0502020202020204" pitchFamily="34" charset="0"/>
              </a:rPr>
              <a:t>Conclusion</a:t>
            </a:r>
            <a:r>
              <a:rPr lang="en-US" sz="1200" b="0" i="0" dirty="0">
                <a:solidFill>
                  <a:srgbClr val="3D3D4E"/>
                </a:solidFill>
                <a:effectLst/>
                <a:latin typeface="Century Gothic" panose="020B0502020202020204" pitchFamily="34" charset="0"/>
              </a:rPr>
              <a:t>:</a:t>
            </a:r>
          </a:p>
          <a:p>
            <a:pPr marL="0" indent="0">
              <a:lnSpc>
                <a:spcPct val="100000"/>
              </a:lnSpc>
              <a:buNone/>
            </a:pPr>
            <a:r>
              <a:rPr lang="en-US" sz="1200" b="1" dirty="0">
                <a:solidFill>
                  <a:srgbClr val="7030A0"/>
                </a:solidFill>
                <a:latin typeface="Century Gothic" panose="020B0502020202020204" pitchFamily="34" charset="0"/>
              </a:rPr>
              <a:t>Challenges with Guaranteed delivery, Idempotency, One Recipient , Order of message &amp; Test should require your architectural attention in system design process.</a:t>
            </a:r>
          </a:p>
          <a:p>
            <a:pPr marL="0" indent="0">
              <a:lnSpc>
                <a:spcPct val="100000"/>
              </a:lnSpc>
              <a:buNone/>
            </a:pPr>
            <a:r>
              <a:rPr lang="en-US" sz="1200" dirty="0">
                <a:solidFill>
                  <a:srgbClr val="3D3D4E"/>
                </a:solidFill>
                <a:latin typeface="Century Gothic" panose="020B0502020202020204" pitchFamily="34" charset="0"/>
              </a:rPr>
              <a:t>Let’s discuss more challenges in Asynchronous system have</a:t>
            </a:r>
          </a:p>
          <a:p>
            <a:pPr marL="0" indent="0">
              <a:lnSpc>
                <a:spcPct val="100000"/>
              </a:lnSpc>
              <a:spcBef>
                <a:spcPts val="0"/>
              </a:spcBef>
              <a:buNone/>
            </a:pPr>
            <a:r>
              <a:rPr lang="en-IN" sz="1200" b="1" i="0" dirty="0">
                <a:effectLst/>
                <a:latin typeface="Century Gothic" panose="020B0502020202020204" pitchFamily="34" charset="0"/>
              </a:rPr>
              <a:t>Guaranteed delivery – </a:t>
            </a:r>
            <a:r>
              <a:rPr lang="en-IN" sz="1200" i="0" dirty="0">
                <a:effectLst/>
                <a:latin typeface="Century Gothic" panose="020B0502020202020204" pitchFamily="34" charset="0"/>
              </a:rPr>
              <a:t>This is very difficult to maintain Guaranteed delivery and </a:t>
            </a:r>
          </a:p>
          <a:p>
            <a:pPr marL="0" indent="0">
              <a:lnSpc>
                <a:spcPct val="100000"/>
              </a:lnSpc>
              <a:spcBef>
                <a:spcPts val="0"/>
              </a:spcBef>
              <a:buNone/>
            </a:pPr>
            <a:r>
              <a:rPr lang="en-IN" sz="1200" i="0" dirty="0">
                <a:effectLst/>
                <a:latin typeface="Century Gothic" panose="020B0502020202020204" pitchFamily="34" charset="0"/>
              </a:rPr>
              <a:t>acknowledgement in case of </a:t>
            </a:r>
            <a:r>
              <a:rPr lang="en-IN" sz="1200" dirty="0">
                <a:latin typeface="Century Gothic" panose="020B0502020202020204" pitchFamily="34" charset="0"/>
              </a:rPr>
              <a:t>Asynchronous microservices communication, but </a:t>
            </a:r>
          </a:p>
          <a:p>
            <a:pPr marL="0" indent="0">
              <a:lnSpc>
                <a:spcPct val="100000"/>
              </a:lnSpc>
              <a:spcBef>
                <a:spcPts val="0"/>
              </a:spcBef>
              <a:buNone/>
            </a:pPr>
            <a:r>
              <a:rPr lang="en-IN" sz="1200" dirty="0">
                <a:latin typeface="Century Gothic" panose="020B0502020202020204" pitchFamily="34" charset="0"/>
              </a:rPr>
              <a:t>architect Must think about this in their system, may be using some notification </a:t>
            </a:r>
          </a:p>
          <a:p>
            <a:pPr marL="0" indent="0">
              <a:lnSpc>
                <a:spcPct val="100000"/>
              </a:lnSpc>
              <a:spcBef>
                <a:spcPts val="0"/>
              </a:spcBef>
              <a:buNone/>
            </a:pPr>
            <a:r>
              <a:rPr lang="en-IN" sz="1200" dirty="0">
                <a:latin typeface="Century Gothic" panose="020B0502020202020204" pitchFamily="34" charset="0"/>
              </a:rPr>
              <a:t>and error handling for failure case.</a:t>
            </a:r>
          </a:p>
          <a:p>
            <a:pPr marL="0" indent="0">
              <a:lnSpc>
                <a:spcPct val="100000"/>
              </a:lnSpc>
              <a:buNone/>
            </a:pPr>
            <a:r>
              <a:rPr lang="en-IN" sz="1200" b="1" dirty="0">
                <a:latin typeface="Century Gothic" panose="020B0502020202020204" pitchFamily="34" charset="0"/>
              </a:rPr>
              <a:t>Idempotency -  </a:t>
            </a:r>
            <a:r>
              <a:rPr lang="en-IN" sz="1200" dirty="0">
                <a:latin typeface="Century Gothic" panose="020B0502020202020204" pitchFamily="34" charset="0"/>
              </a:rPr>
              <a:t>Many time in asynchronous system happen that you are sending message multiple time because you feel that system has not processed the last message and so if at recipient side if they process both message that means system is in inconsistent state. So, architect must think about this and implement it like:</a:t>
            </a:r>
          </a:p>
          <a:p>
            <a:pPr marL="0" indent="0">
              <a:lnSpc>
                <a:spcPct val="100000"/>
              </a:lnSpc>
              <a:buNone/>
            </a:pPr>
            <a:r>
              <a:rPr lang="en-US" sz="1200" dirty="0">
                <a:solidFill>
                  <a:srgbClr val="3D3D4E"/>
                </a:solidFill>
                <a:latin typeface="Century Gothic" panose="020B0502020202020204" pitchFamily="34" charset="0"/>
              </a:rPr>
              <a:t>D</a:t>
            </a:r>
            <a:r>
              <a:rPr lang="en-US" sz="1200" b="0" i="0" dirty="0">
                <a:solidFill>
                  <a:srgbClr val="3D3D4E"/>
                </a:solidFill>
                <a:effectLst/>
                <a:latin typeface="Century Gothic" panose="020B0502020202020204" pitchFamily="34" charset="0"/>
              </a:rPr>
              <a:t>esign distributed systems in such a way that the microservices are </a:t>
            </a:r>
            <a:r>
              <a:rPr lang="en-US" sz="1200" b="1" i="0" dirty="0">
                <a:solidFill>
                  <a:srgbClr val="3D3D4E"/>
                </a:solidFill>
                <a:effectLst/>
                <a:latin typeface="Century Gothic" panose="020B0502020202020204" pitchFamily="34" charset="0"/>
              </a:rPr>
              <a:t>idempotent</a:t>
            </a:r>
            <a:r>
              <a:rPr lang="en-US" sz="1200" b="0" i="0" dirty="0">
                <a:solidFill>
                  <a:srgbClr val="3D3D4E"/>
                </a:solidFill>
                <a:effectLst/>
                <a:latin typeface="Century Gothic" panose="020B0502020202020204" pitchFamily="34" charset="0"/>
              </a:rPr>
              <a:t>. This means that a message can be processed more than once, but the state of the service no longer changes.</a:t>
            </a:r>
            <a:endParaRPr lang="en-IN" sz="1200" b="1" i="0" dirty="0">
              <a:effectLst/>
              <a:latin typeface="Century Gothic" panose="020B0502020202020204" pitchFamily="34" charset="0"/>
            </a:endParaRPr>
          </a:p>
          <a:p>
            <a:pPr marL="0" indent="0">
              <a:lnSpc>
                <a:spcPct val="100000"/>
              </a:lnSpc>
              <a:buNone/>
            </a:pPr>
            <a:r>
              <a:rPr lang="en-US" sz="1200" dirty="0">
                <a:solidFill>
                  <a:srgbClr val="3D3D4E"/>
                </a:solidFill>
                <a:latin typeface="Century Gothic" panose="020B0502020202020204" pitchFamily="34" charset="0"/>
              </a:rPr>
              <a:t>There is another challenge in this belt is </a:t>
            </a:r>
            <a:r>
              <a:rPr lang="en-IN" sz="1200" b="1" i="0" dirty="0">
                <a:effectLst/>
                <a:latin typeface="Century Gothic" panose="020B0502020202020204" pitchFamily="34" charset="0"/>
              </a:rPr>
              <a:t>One recipient</a:t>
            </a:r>
          </a:p>
          <a:p>
            <a:pPr marL="0" indent="0">
              <a:lnSpc>
                <a:spcPct val="100000"/>
              </a:lnSpc>
              <a:buNone/>
            </a:pPr>
            <a:r>
              <a:rPr lang="en-US" sz="1200" b="1" dirty="0">
                <a:solidFill>
                  <a:srgbClr val="3D3D4E"/>
                </a:solidFill>
                <a:latin typeface="Century Gothic" panose="020B0502020202020204" pitchFamily="34" charset="0"/>
              </a:rPr>
              <a:t>One Recipient - </a:t>
            </a:r>
            <a:r>
              <a:rPr lang="en-US" sz="1200" dirty="0">
                <a:solidFill>
                  <a:srgbClr val="3D3D4E"/>
                </a:solidFill>
                <a:latin typeface="Century Gothic" panose="020B0502020202020204" pitchFamily="34" charset="0"/>
              </a:rPr>
              <a:t>For example, it would be incorrect from a domain perspective when multiple instances of the invoice microservice receive the order and all of them generate an invoice. So multiple invoice generated for same order. It is wrong. </a:t>
            </a:r>
          </a:p>
          <a:p>
            <a:pPr marL="0" indent="0">
              <a:lnSpc>
                <a:spcPct val="100000"/>
              </a:lnSpc>
              <a:buNone/>
            </a:pPr>
            <a:r>
              <a:rPr lang="en-US" sz="1200" b="0" i="0" dirty="0">
                <a:solidFill>
                  <a:srgbClr val="3D3D4E"/>
                </a:solidFill>
                <a:effectLst/>
                <a:latin typeface="Century Gothic" panose="020B0502020202020204" pitchFamily="34" charset="0"/>
              </a:rPr>
              <a:t>For this, messaging systems normally have an option to send messages only to a single recipient. This recipient then must confirm the message and process it. Such a communication type is called </a:t>
            </a:r>
            <a:r>
              <a:rPr lang="en-US" sz="1200" b="1" i="0" dirty="0">
                <a:solidFill>
                  <a:srgbClr val="3D3D4E"/>
                </a:solidFill>
                <a:effectLst/>
                <a:latin typeface="Century Gothic" panose="020B0502020202020204" pitchFamily="34" charset="0"/>
              </a:rPr>
              <a:t>point to point communication</a:t>
            </a:r>
            <a:r>
              <a:rPr lang="en-US" sz="1200" b="0" i="0" dirty="0">
                <a:solidFill>
                  <a:srgbClr val="3D3D4E"/>
                </a:solidFill>
                <a:effectLst/>
                <a:latin typeface="Century Gothic" panose="020B0502020202020204" pitchFamily="34" charset="0"/>
              </a:rPr>
              <a:t>.</a:t>
            </a:r>
          </a:p>
          <a:p>
            <a:pPr marL="0" indent="0">
              <a:lnSpc>
                <a:spcPct val="100000"/>
              </a:lnSpc>
              <a:buNone/>
            </a:pPr>
            <a:r>
              <a:rPr lang="en-US" sz="1200" dirty="0">
                <a:solidFill>
                  <a:srgbClr val="3D3D4E"/>
                </a:solidFill>
                <a:latin typeface="Century Gothic" panose="020B0502020202020204" pitchFamily="34" charset="0"/>
              </a:rPr>
              <a:t>And, in some cases order of messages also matter in your service. For example, it would not be good if changes to the billing address are processed after the invoice has been written; the invoice would still contain the wrong address. </a:t>
            </a:r>
          </a:p>
          <a:p>
            <a:pPr marL="0" indent="0">
              <a:lnSpc>
                <a:spcPct val="100000"/>
              </a:lnSpc>
              <a:buNone/>
            </a:pPr>
            <a:r>
              <a:rPr lang="en-US" sz="1200" dirty="0">
                <a:solidFill>
                  <a:srgbClr val="3D3D4E"/>
                </a:solidFill>
                <a:latin typeface="Century Gothic" panose="020B0502020202020204" pitchFamily="34" charset="0"/>
              </a:rPr>
              <a:t>For this reason, it may be important to guarantee the order of messages.</a:t>
            </a:r>
          </a:p>
          <a:p>
            <a:pPr marL="0" indent="0">
              <a:lnSpc>
                <a:spcPct val="100000"/>
              </a:lnSpc>
              <a:buNone/>
            </a:pPr>
            <a:r>
              <a:rPr lang="en-US" sz="1200" b="1" dirty="0">
                <a:solidFill>
                  <a:srgbClr val="3D3D4E"/>
                </a:solidFill>
                <a:latin typeface="Century Gothic" panose="020B0502020202020204" pitchFamily="34" charset="0"/>
              </a:rPr>
              <a:t>Test - </a:t>
            </a:r>
            <a:r>
              <a:rPr lang="en-US" sz="1200" b="0" i="0" dirty="0">
                <a:solidFill>
                  <a:srgbClr val="3D3D4E"/>
                </a:solidFill>
                <a:effectLst/>
                <a:latin typeface="Century Gothic" panose="020B0502020202020204" pitchFamily="34" charset="0"/>
              </a:rPr>
              <a:t>With asynchronous microservices, the </a:t>
            </a:r>
            <a:r>
              <a:rPr lang="en-US" sz="1200" b="1" i="0" dirty="0">
                <a:solidFill>
                  <a:srgbClr val="3D3D4E"/>
                </a:solidFill>
                <a:effectLst/>
                <a:latin typeface="Century Gothic" panose="020B0502020202020204" pitchFamily="34" charset="0"/>
              </a:rPr>
              <a:t>continuous delivery pipelines must be independent</a:t>
            </a:r>
            <a:r>
              <a:rPr lang="en-US" sz="1200" b="0" i="0" dirty="0">
                <a:solidFill>
                  <a:srgbClr val="3D3D4E"/>
                </a:solidFill>
                <a:effectLst/>
                <a:latin typeface="Century Gothic" panose="020B0502020202020204" pitchFamily="34" charset="0"/>
              </a:rPr>
              <a:t> to enable independent deployment. To do this, </a:t>
            </a:r>
            <a:r>
              <a:rPr lang="en-US" sz="1200" b="1" i="0" dirty="0">
                <a:solidFill>
                  <a:srgbClr val="3D3D4E"/>
                </a:solidFill>
                <a:effectLst/>
                <a:latin typeface="Century Gothic" panose="020B0502020202020204" pitchFamily="34" charset="0"/>
              </a:rPr>
              <a:t>the testing of the microservices must be independent</a:t>
            </a:r>
            <a:r>
              <a:rPr lang="en-US" sz="1200" b="0" i="0" dirty="0">
                <a:solidFill>
                  <a:srgbClr val="3D3D4E"/>
                </a:solidFill>
                <a:effectLst/>
                <a:latin typeface="Century Gothic" panose="020B0502020202020204" pitchFamily="34" charset="0"/>
              </a:rPr>
              <a:t> of other microservices.  Here Architect must do some smart planning because this test must be as same as real workflow. Challenging but worth to give time to plan. </a:t>
            </a:r>
            <a:r>
              <a:rPr lang="en-US" sz="1200" b="1" i="0" dirty="0">
                <a:solidFill>
                  <a:srgbClr val="3D3D4E"/>
                </a:solidFill>
                <a:effectLst/>
                <a:latin typeface="Century Gothic" panose="020B0502020202020204" pitchFamily="34" charset="0"/>
              </a:rPr>
              <a:t>Black box test </a:t>
            </a:r>
            <a:r>
              <a:rPr lang="en-US" sz="1200" b="0" i="0" dirty="0">
                <a:solidFill>
                  <a:srgbClr val="3D3D4E"/>
                </a:solidFill>
                <a:effectLst/>
                <a:latin typeface="Century Gothic" panose="020B0502020202020204" pitchFamily="34" charset="0"/>
              </a:rPr>
              <a:t>is the easy to adopt here.</a:t>
            </a:r>
            <a:endParaRPr lang="en-US" sz="1200" b="1" dirty="0">
              <a:solidFill>
                <a:srgbClr val="3D3D4E"/>
              </a:solidFill>
              <a:latin typeface="Century Gothic" panose="020B0502020202020204" pitchFamily="34" charset="0"/>
            </a:endParaRPr>
          </a:p>
          <a:p>
            <a:pPr marL="0" indent="0">
              <a:lnSpc>
                <a:spcPct val="100000"/>
              </a:lnSpc>
              <a:buNone/>
            </a:pPr>
            <a:endParaRPr lang="en-US" sz="1200" dirty="0">
              <a:solidFill>
                <a:srgbClr val="3D3D4E"/>
              </a:solidFill>
              <a:latin typeface="Century Gothic" panose="020B0502020202020204" pitchFamily="34" charset="0"/>
            </a:endParaRPr>
          </a:p>
        </p:txBody>
      </p:sp>
      <p:pic>
        <p:nvPicPr>
          <p:cNvPr id="7" name="Picture 6">
            <a:extLst>
              <a:ext uri="{FF2B5EF4-FFF2-40B4-BE49-F238E27FC236}">
                <a16:creationId xmlns:a16="http://schemas.microsoft.com/office/drawing/2014/main" id="{07F32C5E-28A3-4F95-83F7-47D4407E52B0}"/>
              </a:ext>
            </a:extLst>
          </p:cNvPr>
          <p:cNvPicPr>
            <a:picLocks noChangeAspect="1"/>
          </p:cNvPicPr>
          <p:nvPr/>
        </p:nvPicPr>
        <p:blipFill>
          <a:blip r:embed="rId2"/>
          <a:stretch>
            <a:fillRect/>
          </a:stretch>
        </p:blipFill>
        <p:spPr>
          <a:xfrm>
            <a:off x="6913905" y="1572884"/>
            <a:ext cx="4448796" cy="1028844"/>
          </a:xfrm>
          <a:prstGeom prst="rect">
            <a:avLst/>
          </a:prstGeom>
        </p:spPr>
      </p:pic>
    </p:spTree>
    <p:extLst>
      <p:ext uri="{BB962C8B-B14F-4D97-AF65-F5344CB8AC3E}">
        <p14:creationId xmlns:p14="http://schemas.microsoft.com/office/powerpoint/2010/main" val="98475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Asynchronous Microservices | </a:t>
            </a:r>
            <a:r>
              <a:rPr lang="en-IN" b="1" dirty="0">
                <a:latin typeface="Nunito Sans" pitchFamily="2" charset="0"/>
              </a:rPr>
              <a:t>Advantages &amp; Variations</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72041" y="899916"/>
            <a:ext cx="11647918" cy="5748712"/>
          </a:xfrm>
        </p:spPr>
        <p:txBody>
          <a:bodyPr>
            <a:normAutofit/>
          </a:bodyPr>
          <a:lstStyle/>
          <a:p>
            <a:pPr marL="0" indent="0">
              <a:buNone/>
            </a:pPr>
            <a:r>
              <a:rPr lang="en-US" sz="1200" b="1" i="0" dirty="0">
                <a:solidFill>
                  <a:srgbClr val="7030A0"/>
                </a:solidFill>
                <a:effectLst/>
                <a:latin typeface="Century Gothic" panose="020B0502020202020204" pitchFamily="34" charset="0"/>
              </a:rPr>
              <a:t>Conclusion</a:t>
            </a:r>
            <a:r>
              <a:rPr lang="en-US" sz="1200" b="0" i="0" dirty="0">
                <a:solidFill>
                  <a:srgbClr val="3D3D4E"/>
                </a:solidFill>
                <a:effectLst/>
                <a:latin typeface="Century Gothic" panose="020B0502020202020204" pitchFamily="34" charset="0"/>
              </a:rPr>
              <a:t>:</a:t>
            </a:r>
          </a:p>
          <a:p>
            <a:pPr marL="0" indent="0">
              <a:lnSpc>
                <a:spcPct val="100000"/>
              </a:lnSpc>
              <a:buNone/>
            </a:pPr>
            <a:r>
              <a:rPr lang="en-US" sz="1200" b="1" dirty="0">
                <a:solidFill>
                  <a:srgbClr val="7030A0"/>
                </a:solidFill>
                <a:latin typeface="Century Gothic" panose="020B0502020202020204" pitchFamily="34" charset="0"/>
              </a:rPr>
              <a:t>The below important Advantage and variation of the Asynchronous Microservice consideration</a:t>
            </a:r>
          </a:p>
          <a:p>
            <a:pPr marL="0" indent="0">
              <a:lnSpc>
                <a:spcPct val="100000"/>
              </a:lnSpc>
              <a:buNone/>
            </a:pPr>
            <a:r>
              <a:rPr lang="en-US" sz="1200" b="1" dirty="0">
                <a:solidFill>
                  <a:srgbClr val="3D3D4E"/>
                </a:solidFill>
                <a:latin typeface="Century Gothic" panose="020B0502020202020204" pitchFamily="34" charset="0"/>
              </a:rPr>
              <a:t>Advantages - </a:t>
            </a:r>
          </a:p>
          <a:p>
            <a:pPr marL="0" indent="0">
              <a:lnSpc>
                <a:spcPct val="100000"/>
              </a:lnSpc>
              <a:buNone/>
            </a:pPr>
            <a:r>
              <a:rPr lang="en-US" sz="1200" b="0" i="0" dirty="0">
                <a:solidFill>
                  <a:srgbClr val="3D3D4E"/>
                </a:solidFill>
                <a:effectLst/>
                <a:latin typeface="Century Gothic" panose="020B0502020202020204" pitchFamily="34" charset="0"/>
              </a:rPr>
              <a:t>Especially for distributed systems, asynchronous communication has several decisive advantages:</a:t>
            </a:r>
          </a:p>
          <a:p>
            <a:pPr>
              <a:lnSpc>
                <a:spcPct val="100000"/>
              </a:lnSpc>
              <a:spcBef>
                <a:spcPts val="0"/>
              </a:spcBef>
            </a:pPr>
            <a:r>
              <a:rPr lang="en-US" sz="1200" dirty="0">
                <a:solidFill>
                  <a:srgbClr val="3D3D4E"/>
                </a:solidFill>
                <a:latin typeface="Century Gothic" panose="020B0502020202020204" pitchFamily="34" charset="0"/>
              </a:rPr>
              <a:t>Guarantee of delivery in design makes system more resilient.</a:t>
            </a:r>
          </a:p>
          <a:p>
            <a:pPr>
              <a:lnSpc>
                <a:spcPct val="100000"/>
              </a:lnSpc>
              <a:spcBef>
                <a:spcPts val="0"/>
              </a:spcBef>
            </a:pPr>
            <a:r>
              <a:rPr lang="en-US" sz="1200" dirty="0">
                <a:solidFill>
                  <a:srgbClr val="3D3D4E"/>
                </a:solidFill>
                <a:latin typeface="Century Gothic" panose="020B0502020202020204" pitchFamily="34" charset="0"/>
              </a:rPr>
              <a:t>Due to loose-coupling between sub parts of the system, scalability required is better catered here </a:t>
            </a:r>
          </a:p>
          <a:p>
            <a:pPr marL="0" indent="0">
              <a:lnSpc>
                <a:spcPct val="100000"/>
              </a:lnSpc>
              <a:buNone/>
            </a:pPr>
            <a:r>
              <a:rPr lang="en-IN" sz="1200" b="1" dirty="0">
                <a:solidFill>
                  <a:srgbClr val="3D3D4E"/>
                </a:solidFill>
                <a:latin typeface="Century Gothic" panose="020B0502020202020204" pitchFamily="34" charset="0"/>
              </a:rPr>
              <a:t>Variations - </a:t>
            </a:r>
            <a:endParaRPr lang="en-US" sz="1200" b="1" dirty="0">
              <a:solidFill>
                <a:srgbClr val="3D3D4E"/>
              </a:solidFill>
              <a:latin typeface="Century Gothic" panose="020B0502020202020204" pitchFamily="34" charset="0"/>
            </a:endParaRPr>
          </a:p>
          <a:p>
            <a:pPr marL="0" indent="0">
              <a:lnSpc>
                <a:spcPct val="100000"/>
              </a:lnSpc>
              <a:buNone/>
            </a:pPr>
            <a:r>
              <a:rPr lang="en-US" sz="1200" b="1" i="0" dirty="0">
                <a:solidFill>
                  <a:srgbClr val="3D3D4E"/>
                </a:solidFill>
                <a:effectLst/>
                <a:latin typeface="Century Gothic" panose="020B0502020202020204" pitchFamily="34" charset="0"/>
              </a:rPr>
              <a:t>Apache Kafka as an example for a message-oriented middleware (MOM)</a:t>
            </a:r>
            <a:r>
              <a:rPr lang="en-US" sz="1200" b="0" i="0" dirty="0">
                <a:solidFill>
                  <a:srgbClr val="3D3D4E"/>
                </a:solidFill>
                <a:effectLst/>
                <a:latin typeface="Century Gothic" panose="020B0502020202020204" pitchFamily="34" charset="0"/>
              </a:rPr>
              <a:t>. Kafka offers the option to store messages for a very long time. This can be helpful for event sourcing. This feature distinguishes Kafka from other MOMs which are also good options for microservices.</a:t>
            </a:r>
          </a:p>
          <a:p>
            <a:pPr marL="0" indent="0">
              <a:lnSpc>
                <a:spcPct val="100000"/>
              </a:lnSpc>
              <a:buNone/>
            </a:pPr>
            <a:endParaRPr lang="en-US" sz="1200" dirty="0">
              <a:solidFill>
                <a:srgbClr val="3D3D4E"/>
              </a:solidFill>
              <a:latin typeface="Century Gothic" panose="020B0502020202020204" pitchFamily="34" charset="0"/>
            </a:endParaRPr>
          </a:p>
          <a:p>
            <a:pPr marL="0" indent="0">
              <a:lnSpc>
                <a:spcPct val="100000"/>
              </a:lnSpc>
              <a:buNone/>
            </a:pPr>
            <a:r>
              <a:rPr lang="en-US" sz="1200" dirty="0">
                <a:solidFill>
                  <a:srgbClr val="3D3D4E"/>
                </a:solidFill>
                <a:latin typeface="Century Gothic" panose="020B0502020202020204" pitchFamily="34" charset="0"/>
              </a:rPr>
              <a:t>Summary of Complete learning:</a:t>
            </a:r>
          </a:p>
          <a:p>
            <a:pPr>
              <a:lnSpc>
                <a:spcPct val="100000"/>
              </a:lnSpc>
            </a:pPr>
            <a:r>
              <a:rPr lang="en-US" sz="1200" b="1" i="0" dirty="0">
                <a:solidFill>
                  <a:srgbClr val="3D3D4E"/>
                </a:solidFill>
                <a:effectLst/>
                <a:latin typeface="Century Gothic" panose="020B0502020202020204" pitchFamily="34" charset="0"/>
              </a:rPr>
              <a:t>Asynchronous communication should be preferred over synchronous communication</a:t>
            </a:r>
            <a:r>
              <a:rPr lang="en-US" sz="1200" b="0" i="0" dirty="0">
                <a:solidFill>
                  <a:srgbClr val="3D3D4E"/>
                </a:solidFill>
                <a:effectLst/>
                <a:latin typeface="Century Gothic" panose="020B0502020202020204" pitchFamily="34" charset="0"/>
              </a:rPr>
              <a:t> between microservices due to the advantages concerning resilience and decoupling.</a:t>
            </a:r>
          </a:p>
          <a:p>
            <a:pPr>
              <a:lnSpc>
                <a:spcPct val="100000"/>
              </a:lnSpc>
            </a:pPr>
            <a:r>
              <a:rPr lang="en-US" sz="1200" b="1" i="0" dirty="0">
                <a:solidFill>
                  <a:srgbClr val="3D3D4E"/>
                </a:solidFill>
                <a:effectLst/>
                <a:latin typeface="Century Gothic" panose="020B0502020202020204" pitchFamily="34" charset="0"/>
              </a:rPr>
              <a:t>The only reason against this is inconsistency</a:t>
            </a:r>
            <a:r>
              <a:rPr lang="en-US" sz="1200" b="0" i="0" dirty="0">
                <a:solidFill>
                  <a:srgbClr val="3D3D4E"/>
                </a:solidFill>
                <a:effectLst/>
                <a:latin typeface="Century Gothic" panose="020B0502020202020204" pitchFamily="34" charset="0"/>
              </a:rPr>
              <a:t>. Therefore, it is important to know exactly what the requirements are, especially concerning consistency, in order to make the technically correct decision.</a:t>
            </a:r>
          </a:p>
          <a:p>
            <a:pPr>
              <a:lnSpc>
                <a:spcPct val="100000"/>
              </a:lnSpc>
            </a:pPr>
            <a:r>
              <a:rPr lang="en-US" sz="1200" b="0" i="0" dirty="0">
                <a:solidFill>
                  <a:srgbClr val="3D3D4E"/>
                </a:solidFill>
                <a:effectLst/>
                <a:latin typeface="Century Gothic" panose="020B0502020202020204" pitchFamily="34" charset="0"/>
              </a:rPr>
              <a:t>Choosing asynchronous communication has </a:t>
            </a:r>
            <a:r>
              <a:rPr lang="en-US" sz="1200" b="1" i="0" dirty="0">
                <a:solidFill>
                  <a:srgbClr val="3D3D4E"/>
                </a:solidFill>
                <a:effectLst/>
                <a:latin typeface="Century Gothic" panose="020B0502020202020204" pitchFamily="34" charset="0"/>
              </a:rPr>
              <a:t>the potential to solve the essential challenges</a:t>
            </a:r>
            <a:r>
              <a:rPr lang="en-US" sz="1200" b="0" i="0" dirty="0">
                <a:solidFill>
                  <a:srgbClr val="3D3D4E"/>
                </a:solidFill>
                <a:effectLst/>
                <a:latin typeface="Century Gothic" panose="020B0502020202020204" pitchFamily="34" charset="0"/>
              </a:rPr>
              <a:t> of the microservices architecture and should, therefore, be considered in any case.</a:t>
            </a:r>
          </a:p>
          <a:p>
            <a:pPr marL="0" indent="0">
              <a:lnSpc>
                <a:spcPct val="100000"/>
              </a:lnSpc>
              <a:buNone/>
            </a:pPr>
            <a:endParaRPr lang="en-US" sz="1200" dirty="0">
              <a:solidFill>
                <a:srgbClr val="3D3D4E"/>
              </a:solidFill>
              <a:latin typeface="Century Gothic" panose="020B0502020202020204" pitchFamily="34" charset="0"/>
            </a:endParaRPr>
          </a:p>
          <a:p>
            <a:pPr marL="0" indent="0">
              <a:lnSpc>
                <a:spcPct val="100000"/>
              </a:lnSpc>
              <a:buNone/>
            </a:pPr>
            <a:endParaRPr lang="en-US" sz="1200" b="1"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897859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TotalTime>
  <Words>1595</Words>
  <Application>Microsoft Office PowerPoint</Application>
  <PresentationFormat>Widescreen</PresentationFormat>
  <Paragraphs>155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Century Gothic</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104</cp:revision>
  <dcterms:created xsi:type="dcterms:W3CDTF">2021-12-25T05:24:32Z</dcterms:created>
  <dcterms:modified xsi:type="dcterms:W3CDTF">2021-12-26T06:17:25Z</dcterms:modified>
</cp:coreProperties>
</file>