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15-01-2022</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15-01-2022</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ewolff/microservice"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Netflix/eureka/" TargetMode="External"/><Relationship Id="rId1" Type="http://schemas.openxmlformats.org/officeDocument/2006/relationships/slideLayout" Target="../slideLayouts/slideLayout2.xml"/><Relationship Id="rId6" Type="http://schemas.openxmlformats.org/officeDocument/2006/relationships/hyperlink" Target="http://projects.spring.io/spring-cloud/spring-cloud.html#_polyglot_support_with_sidecar" TargetMode="External"/><Relationship Id="rId5" Type="http://schemas.openxmlformats.org/officeDocument/2006/relationships/hyperlink" Target="https://github.com/Netflix/Prana/wiki"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Netflix Stack Learning with Sample code</a:t>
            </a:r>
            <a:endParaRPr lang="en-IN" b="1" i="0" dirty="0">
              <a:effectLst/>
              <a:latin typeface="Nunito Sans" pitchFamily="2" charset="0"/>
            </a:endParaRP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8" y="692209"/>
            <a:ext cx="6294519" cy="5930782"/>
          </a:xfrm>
        </p:spPr>
        <p:txBody>
          <a:bodyPr>
            <a:normAutofit/>
          </a:bodyPr>
          <a:lstStyle/>
          <a:p>
            <a:pPr marL="0" indent="0">
              <a:spcBef>
                <a:spcPts val="0"/>
              </a:spcBef>
              <a:buNone/>
            </a:pPr>
            <a:endParaRPr lang="en-US" sz="1400" b="1" dirty="0">
              <a:solidFill>
                <a:srgbClr val="3D3D4E"/>
              </a:solidFill>
              <a:latin typeface="Century Gothic" panose="020B0502020202020204" pitchFamily="34" charset="0"/>
            </a:endParaRPr>
          </a:p>
          <a:p>
            <a:pPr marL="0" indent="0">
              <a:spcBef>
                <a:spcPts val="0"/>
              </a:spcBef>
              <a:buNone/>
            </a:pPr>
            <a:r>
              <a:rPr lang="en-US" sz="1400" b="1" dirty="0">
                <a:solidFill>
                  <a:srgbClr val="3D3D4E"/>
                </a:solidFill>
                <a:latin typeface="Century Gothic" panose="020B0502020202020204" pitchFamily="34" charset="0"/>
              </a:rPr>
              <a:t>Purpose of this Exercise</a:t>
            </a:r>
            <a:r>
              <a:rPr lang="en-US" sz="1400" dirty="0">
                <a:solidFill>
                  <a:srgbClr val="3D3D4E"/>
                </a:solidFill>
                <a:latin typeface="Century Gothic" panose="020B0502020202020204" pitchFamily="34" charset="0"/>
              </a:rPr>
              <a:t>, </a:t>
            </a:r>
            <a:r>
              <a:rPr lang="en-US" sz="1000" dirty="0">
                <a:solidFill>
                  <a:srgbClr val="3D3D4E"/>
                </a:solidFill>
                <a:latin typeface="Century Gothic" panose="020B0502020202020204" pitchFamily="34" charset="0"/>
              </a:rPr>
              <a:t>to learn the microservice architecture with good example from leading microservice pioneer.</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r>
              <a:rPr lang="en-US" sz="1000" dirty="0">
                <a:solidFill>
                  <a:srgbClr val="3D3D4E"/>
                </a:solidFill>
                <a:latin typeface="Century Gothic" panose="020B0502020202020204" pitchFamily="34" charset="0"/>
              </a:rPr>
              <a:t>The Example of this slide can be found at </a:t>
            </a:r>
            <a:r>
              <a:rPr lang="en-US" sz="1000" dirty="0">
                <a:solidFill>
                  <a:srgbClr val="3D3D4E"/>
                </a:solidFill>
                <a:latin typeface="Century Gothic" panose="020B0502020202020204" pitchFamily="34" charset="0"/>
                <a:hlinkClick r:id="rId2">
                  <a:extLst>
                    <a:ext uri="{A12FA001-AC4F-418D-AE19-62706E023703}">
                      <ahyp:hlinkClr xmlns:ahyp="http://schemas.microsoft.com/office/drawing/2018/hyperlinkcolor" val="tx"/>
                    </a:ext>
                  </a:extLst>
                </a:hlinkClick>
              </a:rPr>
              <a:t>https://github.com/ewolff/microservice</a:t>
            </a:r>
            <a:r>
              <a:rPr lang="en-US" sz="1000" dirty="0">
                <a:solidFill>
                  <a:srgbClr val="3D3D4E"/>
                </a:solidFill>
                <a:latin typeface="Century Gothic" panose="020B0502020202020204" pitchFamily="34" charset="0"/>
              </a:rPr>
              <a:t> before starting the exploring further in slide , please look to get the understanding of code once, and download the code on your local PC.</a:t>
            </a:r>
          </a:p>
          <a:p>
            <a:pPr marL="0" indent="0">
              <a:spcBef>
                <a:spcPts val="0"/>
              </a:spcBef>
              <a:buNone/>
            </a:pPr>
            <a:endParaRPr lang="en-US" sz="1000" dirty="0">
              <a:solidFill>
                <a:srgbClr val="3D3D4E"/>
              </a:solidFill>
              <a:latin typeface="Century Gothic" panose="020B0502020202020204" pitchFamily="34" charset="0"/>
            </a:endParaRPr>
          </a:p>
          <a:p>
            <a:pPr marL="0" indent="0" algn="l">
              <a:buNone/>
            </a:pPr>
            <a:r>
              <a:rPr lang="en-US" sz="1000" dirty="0">
                <a:solidFill>
                  <a:srgbClr val="3D3D4E"/>
                </a:solidFill>
                <a:latin typeface="Century Gothic" panose="020B0502020202020204" pitchFamily="34" charset="0"/>
              </a:rPr>
              <a:t>It consists of three microservices: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a:t>
            </a:r>
            <a:r>
              <a:rPr lang="en-US" sz="1000" b="1" dirty="0">
                <a:solidFill>
                  <a:srgbClr val="3D3D4E"/>
                </a:solidFill>
                <a:latin typeface="Century Gothic" panose="020B0502020202020204" pitchFamily="34" charset="0"/>
              </a:rPr>
              <a:t>catalog</a:t>
            </a:r>
            <a:r>
              <a:rPr lang="en-US" sz="1000" dirty="0">
                <a:solidFill>
                  <a:srgbClr val="3D3D4E"/>
                </a:solidFill>
                <a:latin typeface="Century Gothic" panose="020B0502020202020204" pitchFamily="34" charset="0"/>
              </a:rPr>
              <a:t> microservice that manages the information about the items.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a:t>
            </a:r>
            <a:r>
              <a:rPr lang="en-US" sz="1000" b="1" dirty="0">
                <a:solidFill>
                  <a:srgbClr val="3D3D4E"/>
                </a:solidFill>
                <a:latin typeface="Century Gothic" panose="020B0502020202020204" pitchFamily="34" charset="0"/>
              </a:rPr>
              <a:t>customer</a:t>
            </a:r>
            <a:r>
              <a:rPr lang="en-US" sz="1000" dirty="0">
                <a:solidFill>
                  <a:srgbClr val="3D3D4E"/>
                </a:solidFill>
                <a:latin typeface="Century Gothic" panose="020B0502020202020204" pitchFamily="34" charset="0"/>
              </a:rPr>
              <a:t> microservice that stores the data of the customers.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a:t>
            </a:r>
            <a:r>
              <a:rPr lang="en-US" sz="1000" b="1" dirty="0">
                <a:solidFill>
                  <a:srgbClr val="3D3D4E"/>
                </a:solidFill>
                <a:latin typeface="Century Gothic" panose="020B0502020202020204" pitchFamily="34" charset="0"/>
              </a:rPr>
              <a:t>order</a:t>
            </a:r>
            <a:r>
              <a:rPr lang="en-US" sz="1000" dirty="0">
                <a:solidFill>
                  <a:srgbClr val="3D3D4E"/>
                </a:solidFill>
                <a:latin typeface="Century Gothic" panose="020B0502020202020204" pitchFamily="34" charset="0"/>
              </a:rPr>
              <a:t> microservice that can accept new orders by using the catalog and the customer microservice.</a:t>
            </a:r>
          </a:p>
          <a:p>
            <a:pPr>
              <a:spcBef>
                <a:spcPts val="60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0" indent="0">
              <a:spcBef>
                <a:spcPts val="600"/>
              </a:spcBef>
              <a:buNone/>
            </a:pPr>
            <a:r>
              <a:rPr lang="en-US" sz="1000" dirty="0">
                <a:solidFill>
                  <a:srgbClr val="3D3D4E"/>
                </a:solidFill>
                <a:latin typeface="Century Gothic" panose="020B0502020202020204" pitchFamily="34" charset="0"/>
              </a:rPr>
              <a:t>Architecture of the above example shown in right-side top in Pict-01</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Each of the microservices has its own web interface with which users can interact.</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Among each other, the microservices communicate via REST.</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order microservice requires information about customers and items from the other two microservices.</a:t>
            </a:r>
          </a:p>
          <a:p>
            <a:pPr marL="0" indent="0">
              <a:spcBef>
                <a:spcPts val="600"/>
              </a:spcBef>
              <a:buNone/>
            </a:pPr>
            <a:endParaRPr lang="en-US" sz="1400" dirty="0">
              <a:solidFill>
                <a:srgbClr val="3D3D4E"/>
              </a:solidFill>
              <a:latin typeface="Century Gothic" panose="020B0502020202020204" pitchFamily="34" charset="0"/>
            </a:endParaRPr>
          </a:p>
          <a:p>
            <a:pPr marL="0" indent="0">
              <a:spcBef>
                <a:spcPts val="600"/>
              </a:spcBef>
              <a:buNone/>
            </a:pPr>
            <a:r>
              <a:rPr lang="en-US" sz="1000" dirty="0">
                <a:solidFill>
                  <a:srgbClr val="3D3D4E"/>
                </a:solidFill>
                <a:latin typeface="Century Gothic" panose="020B0502020202020204" pitchFamily="34" charset="0"/>
              </a:rPr>
              <a:t>In addition to the microservices, there is a Java application that displays the Hystrix dashboard were monitoring the Hystrix circuit breakers is visualized.</a:t>
            </a:r>
          </a:p>
          <a:p>
            <a:pPr marL="0" indent="0">
              <a:spcBef>
                <a:spcPts val="600"/>
              </a:spcBef>
              <a:buNone/>
            </a:pPr>
            <a:endParaRPr lang="en-US" sz="1400" dirty="0">
              <a:solidFill>
                <a:srgbClr val="3D3D4E"/>
              </a:solidFill>
              <a:latin typeface="Century Gothic" panose="020B0502020202020204" pitchFamily="34" charset="0"/>
            </a:endParaRPr>
          </a:p>
          <a:p>
            <a:pPr marL="0" indent="0">
              <a:spcBef>
                <a:spcPts val="600"/>
              </a:spcBef>
              <a:buNone/>
            </a:pPr>
            <a:r>
              <a:rPr lang="en-US" sz="1000" dirty="0">
                <a:solidFill>
                  <a:srgbClr val="3D3D4E"/>
                </a:solidFill>
                <a:latin typeface="Century Gothic" panose="020B0502020202020204" pitchFamily="34" charset="0"/>
              </a:rPr>
              <a:t>Pict-02 referring The Docker containers communicate via an internal network. Some Docker containers can also be used via a port on the Docker host. The </a:t>
            </a:r>
            <a:r>
              <a:rPr lang="en-US" sz="1000" b="1" dirty="0">
                <a:solidFill>
                  <a:srgbClr val="3D3D4E"/>
                </a:solidFill>
                <a:latin typeface="Century Gothic" panose="020B0502020202020204" pitchFamily="34" charset="0"/>
              </a:rPr>
              <a:t>Docker host </a:t>
            </a:r>
            <a:r>
              <a:rPr lang="en-US" sz="1000" dirty="0">
                <a:solidFill>
                  <a:srgbClr val="3D3D4E"/>
                </a:solidFill>
                <a:latin typeface="Century Gothic" panose="020B0502020202020204" pitchFamily="34" charset="0"/>
              </a:rPr>
              <a:t>is the computer on which the Docker containers run. </a:t>
            </a:r>
          </a:p>
          <a:p>
            <a:pPr marL="0" indent="0">
              <a:spcBef>
                <a:spcPts val="600"/>
              </a:spcBef>
              <a:buNone/>
            </a:pPr>
            <a:r>
              <a:rPr lang="en-US" sz="1000" dirty="0">
                <a:solidFill>
                  <a:srgbClr val="3D3D4E"/>
                </a:solidFill>
                <a:latin typeface="Century Gothic" panose="020B0502020202020204" pitchFamily="34" charset="0"/>
              </a:rPr>
              <a:t>	The three microservices </a:t>
            </a:r>
            <a:r>
              <a:rPr lang="en-US" sz="1000" b="1" dirty="0">
                <a:solidFill>
                  <a:srgbClr val="3D3D4E"/>
                </a:solidFill>
                <a:latin typeface="Century Gothic" panose="020B0502020202020204" pitchFamily="34" charset="0"/>
              </a:rPr>
              <a:t>order</a:t>
            </a:r>
            <a:r>
              <a:rPr lang="en-US" sz="1000" dirty="0">
                <a:solidFill>
                  <a:srgbClr val="3D3D4E"/>
                </a:solidFill>
                <a:latin typeface="Century Gothic" panose="020B0502020202020204" pitchFamily="34" charset="0"/>
              </a:rPr>
              <a:t>, </a:t>
            </a:r>
            <a:r>
              <a:rPr lang="en-US" sz="1000" b="1" dirty="0">
                <a:solidFill>
                  <a:srgbClr val="3D3D4E"/>
                </a:solidFill>
                <a:latin typeface="Century Gothic" panose="020B0502020202020204" pitchFamily="34" charset="0"/>
              </a:rPr>
              <a:t>customer</a:t>
            </a:r>
            <a:r>
              <a:rPr lang="en-US" sz="1000" dirty="0">
                <a:solidFill>
                  <a:srgbClr val="3D3D4E"/>
                </a:solidFill>
                <a:latin typeface="Century Gothic" panose="020B0502020202020204" pitchFamily="34" charset="0"/>
              </a:rPr>
              <a:t>, and </a:t>
            </a:r>
            <a:r>
              <a:rPr lang="en-US" sz="1000" b="1" dirty="0">
                <a:solidFill>
                  <a:srgbClr val="3D3D4E"/>
                </a:solidFill>
                <a:latin typeface="Century Gothic" panose="020B0502020202020204" pitchFamily="34" charset="0"/>
              </a:rPr>
              <a:t>catalog</a:t>
            </a:r>
            <a:r>
              <a:rPr lang="en-US" sz="1000" dirty="0">
                <a:solidFill>
                  <a:srgbClr val="3D3D4E"/>
                </a:solidFill>
                <a:latin typeface="Century Gothic" panose="020B0502020202020204" pitchFamily="34" charset="0"/>
              </a:rPr>
              <a:t> each run in their own Docker containers. Access to the Docker containers is only possible within the Docker network.</a:t>
            </a:r>
          </a:p>
        </p:txBody>
      </p:sp>
      <p:pic>
        <p:nvPicPr>
          <p:cNvPr id="3" name="Picture 2">
            <a:extLst>
              <a:ext uri="{FF2B5EF4-FFF2-40B4-BE49-F238E27FC236}">
                <a16:creationId xmlns:a16="http://schemas.microsoft.com/office/drawing/2014/main" id="{9CFFB9F6-5995-4595-B39F-BA1204004763}"/>
              </a:ext>
            </a:extLst>
          </p:cNvPr>
          <p:cNvPicPr>
            <a:picLocks noChangeAspect="1"/>
          </p:cNvPicPr>
          <p:nvPr/>
        </p:nvPicPr>
        <p:blipFill>
          <a:blip r:embed="rId3"/>
          <a:stretch>
            <a:fillRect/>
          </a:stretch>
        </p:blipFill>
        <p:spPr>
          <a:xfrm>
            <a:off x="7748514" y="843306"/>
            <a:ext cx="3380024" cy="1679109"/>
          </a:xfrm>
          <a:prstGeom prst="rect">
            <a:avLst/>
          </a:prstGeom>
        </p:spPr>
      </p:pic>
      <p:sp>
        <p:nvSpPr>
          <p:cNvPr id="7" name="TextBox 6">
            <a:extLst>
              <a:ext uri="{FF2B5EF4-FFF2-40B4-BE49-F238E27FC236}">
                <a16:creationId xmlns:a16="http://schemas.microsoft.com/office/drawing/2014/main" id="{506EBF04-38AC-47FC-8BE3-950C6336C8C5}"/>
              </a:ext>
            </a:extLst>
          </p:cNvPr>
          <p:cNvSpPr txBox="1"/>
          <p:nvPr/>
        </p:nvSpPr>
        <p:spPr>
          <a:xfrm>
            <a:off x="8904277" y="2488846"/>
            <a:ext cx="1976582" cy="369332"/>
          </a:xfrm>
          <a:prstGeom prst="rect">
            <a:avLst/>
          </a:prstGeom>
          <a:noFill/>
        </p:spPr>
        <p:txBody>
          <a:bodyPr wrap="square" rtlCol="0">
            <a:spAutoFit/>
          </a:bodyPr>
          <a:lstStyle/>
          <a:p>
            <a:r>
              <a:rPr lang="en-IN" dirty="0"/>
              <a:t>Pict- 01</a:t>
            </a:r>
          </a:p>
        </p:txBody>
      </p:sp>
      <p:sp>
        <p:nvSpPr>
          <p:cNvPr id="9" name="Rectangle 8">
            <a:extLst>
              <a:ext uri="{FF2B5EF4-FFF2-40B4-BE49-F238E27FC236}">
                <a16:creationId xmlns:a16="http://schemas.microsoft.com/office/drawing/2014/main" id="{2BD1EFFE-FB71-45F1-89A2-C91BEC406564}"/>
              </a:ext>
            </a:extLst>
          </p:cNvPr>
          <p:cNvSpPr/>
          <p:nvPr/>
        </p:nvSpPr>
        <p:spPr>
          <a:xfrm>
            <a:off x="6674264" y="692209"/>
            <a:ext cx="4948015" cy="221336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11" name="Picture 10">
            <a:extLst>
              <a:ext uri="{FF2B5EF4-FFF2-40B4-BE49-F238E27FC236}">
                <a16:creationId xmlns:a16="http://schemas.microsoft.com/office/drawing/2014/main" id="{78ACEF4A-4697-4D1F-B5F6-09272EA6AB68}"/>
              </a:ext>
            </a:extLst>
          </p:cNvPr>
          <p:cNvPicPr>
            <a:picLocks noChangeAspect="1"/>
          </p:cNvPicPr>
          <p:nvPr/>
        </p:nvPicPr>
        <p:blipFill>
          <a:blip r:embed="rId4"/>
          <a:stretch>
            <a:fillRect/>
          </a:stretch>
        </p:blipFill>
        <p:spPr>
          <a:xfrm>
            <a:off x="7748514" y="3299931"/>
            <a:ext cx="3068086" cy="1859595"/>
          </a:xfrm>
          <a:prstGeom prst="rect">
            <a:avLst/>
          </a:prstGeom>
        </p:spPr>
      </p:pic>
      <p:sp>
        <p:nvSpPr>
          <p:cNvPr id="12" name="TextBox 11">
            <a:extLst>
              <a:ext uri="{FF2B5EF4-FFF2-40B4-BE49-F238E27FC236}">
                <a16:creationId xmlns:a16="http://schemas.microsoft.com/office/drawing/2014/main" id="{53E1D670-A970-4D0F-A1E3-EAE7931ECFDC}"/>
              </a:ext>
            </a:extLst>
          </p:cNvPr>
          <p:cNvSpPr txBox="1"/>
          <p:nvPr/>
        </p:nvSpPr>
        <p:spPr>
          <a:xfrm>
            <a:off x="8840018" y="5287766"/>
            <a:ext cx="1976582" cy="369332"/>
          </a:xfrm>
          <a:prstGeom prst="rect">
            <a:avLst/>
          </a:prstGeom>
          <a:noFill/>
        </p:spPr>
        <p:txBody>
          <a:bodyPr wrap="square" rtlCol="0">
            <a:spAutoFit/>
          </a:bodyPr>
          <a:lstStyle/>
          <a:p>
            <a:r>
              <a:rPr lang="en-IN" dirty="0"/>
              <a:t>Pict- 02</a:t>
            </a:r>
          </a:p>
        </p:txBody>
      </p:sp>
      <p:sp>
        <p:nvSpPr>
          <p:cNvPr id="13" name="Rectangle 12">
            <a:extLst>
              <a:ext uri="{FF2B5EF4-FFF2-40B4-BE49-F238E27FC236}">
                <a16:creationId xmlns:a16="http://schemas.microsoft.com/office/drawing/2014/main" id="{5CCE1244-6438-40E3-B478-B136398DC22B}"/>
              </a:ext>
            </a:extLst>
          </p:cNvPr>
          <p:cNvSpPr/>
          <p:nvPr/>
        </p:nvSpPr>
        <p:spPr>
          <a:xfrm>
            <a:off x="6674265" y="3152466"/>
            <a:ext cx="4948014" cy="301332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4" name="Rectangle 13">
            <a:extLst>
              <a:ext uri="{FF2B5EF4-FFF2-40B4-BE49-F238E27FC236}">
                <a16:creationId xmlns:a16="http://schemas.microsoft.com/office/drawing/2014/main" id="{CD376946-C25F-48A7-BBA7-B95CE1B48D2D}"/>
              </a:ext>
            </a:extLst>
          </p:cNvPr>
          <p:cNvSpPr/>
          <p:nvPr/>
        </p:nvSpPr>
        <p:spPr>
          <a:xfrm>
            <a:off x="247828" y="692209"/>
            <a:ext cx="6180522" cy="547358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145259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Netflix Stack Learning with Sample code</a:t>
            </a:r>
            <a:endParaRPr lang="en-IN" b="1" i="0" dirty="0">
              <a:effectLst/>
              <a:latin typeface="Nunito Sans" pitchFamily="2" charset="0"/>
            </a:endParaRP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247828" y="692209"/>
            <a:ext cx="6294519" cy="5016382"/>
          </a:xfrm>
        </p:spPr>
        <p:txBody>
          <a:bodyPr>
            <a:normAutofit/>
          </a:bodyPr>
          <a:lstStyle/>
          <a:p>
            <a:pPr marL="0" indent="0">
              <a:spcBef>
                <a:spcPts val="0"/>
              </a:spcBef>
              <a:buNone/>
            </a:pPr>
            <a:endParaRPr lang="en-US" sz="1400" b="1" dirty="0">
              <a:solidFill>
                <a:srgbClr val="3D3D4E"/>
              </a:solidFill>
              <a:latin typeface="Century Gothic" panose="020B0502020202020204" pitchFamily="34" charset="0"/>
            </a:endParaRPr>
          </a:p>
          <a:p>
            <a:pPr marL="0" indent="0">
              <a:spcBef>
                <a:spcPts val="0"/>
              </a:spcBef>
              <a:buNone/>
            </a:pPr>
            <a:r>
              <a:rPr lang="en-US" sz="1400" b="1" dirty="0">
                <a:solidFill>
                  <a:srgbClr val="3D3D4E"/>
                </a:solidFill>
                <a:latin typeface="Century Gothic" panose="020B0502020202020204" pitchFamily="34" charset="0"/>
              </a:rPr>
              <a:t>Let’s dive little more in the Exercise code.</a:t>
            </a:r>
          </a:p>
          <a:p>
            <a:pPr marL="0" indent="0">
              <a:spcBef>
                <a:spcPts val="0"/>
              </a:spcBef>
              <a:buNone/>
            </a:pPr>
            <a:endParaRPr lang="en-US" sz="1400" b="1" dirty="0">
              <a:solidFill>
                <a:srgbClr val="3D3D4E"/>
              </a:solidFill>
              <a:latin typeface="Century Gothic" panose="020B0502020202020204" pitchFamily="34" charset="0"/>
            </a:endParaRPr>
          </a:p>
          <a:p>
            <a:pPr marL="0" indent="0">
              <a:spcBef>
                <a:spcPts val="0"/>
              </a:spcBef>
              <a:buNone/>
            </a:pPr>
            <a:r>
              <a:rPr lang="en-US" sz="1400" b="1" dirty="0">
                <a:solidFill>
                  <a:srgbClr val="3D3D4E"/>
                </a:solidFill>
                <a:latin typeface="Century Gothic" panose="020B0502020202020204" pitchFamily="34" charset="0"/>
              </a:rPr>
              <a:t>Routing via Zuul ( Load balancer )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In this example and the right Pict-02 of Docker host, you can refer that Services from the outside get connected to the Services like ( Order, Customer, Catalog ) using Zuul routing service on port 8080.</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Zuul container can be accessed from outside under port 8080 and forwards requests to the microservices.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If the Docker containers are running locally, the URL is </a:t>
            </a:r>
            <a:r>
              <a:rPr lang="en-US" sz="1000" b="1" dirty="0">
                <a:solidFill>
                  <a:srgbClr val="3D3D4E"/>
                </a:solidFill>
                <a:latin typeface="Century Gothic" panose="020B0502020202020204" pitchFamily="34" charset="0"/>
              </a:rPr>
              <a:t>http://localhost:8080</a:t>
            </a:r>
            <a:r>
              <a:rPr lang="en-US" sz="1000" dirty="0">
                <a:solidFill>
                  <a:srgbClr val="3D3D4E"/>
                </a:solidFill>
                <a:latin typeface="Century Gothic" panose="020B0502020202020204" pitchFamily="34" charset="0"/>
              </a:rPr>
              <a:t>.</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At this URL, there is also a web page available which includes links to all microservices, Eureka, and the Hystrix dashboard.</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I just introduced Eureka from Netflix in Pict-03. So let me explain the Eureka which is primarily the Service Discovery for the multiple service.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Eureka serves </a:t>
            </a:r>
            <a:r>
              <a:rPr lang="en-US" sz="1000" dirty="0">
                <a:solidFill>
                  <a:srgbClr val="3D3D4E"/>
                </a:solidFill>
                <a:latin typeface="Century Gothic" panose="020B0502020202020204" pitchFamily="34" charset="0"/>
              </a:rPr>
              <a:t>as a service discovery solution.</a:t>
            </a:r>
          </a:p>
          <a:p>
            <a:pPr marL="0" indent="0">
              <a:spcBef>
                <a:spcPts val="0"/>
              </a:spcBef>
              <a:buNone/>
            </a:pPr>
            <a:endParaRPr lang="en-US" sz="1000" dirty="0">
              <a:solidFill>
                <a:srgbClr val="3D3D4E"/>
              </a:solidFill>
              <a:latin typeface="Century Gothic" panose="020B0502020202020204" pitchFamily="34" charset="0"/>
            </a:endParaRP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dashboard is available at port 8761.</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This port is also accessible at the Docker host.</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For a local Docker installation, the URL is </a:t>
            </a:r>
            <a:r>
              <a:rPr lang="en-US" sz="1000" b="1" dirty="0">
                <a:solidFill>
                  <a:srgbClr val="3D3D4E"/>
                </a:solidFill>
                <a:latin typeface="Century Gothic" panose="020B0502020202020204" pitchFamily="34" charset="0"/>
              </a:rPr>
              <a:t>http://localhost:8761</a:t>
            </a:r>
            <a:r>
              <a:rPr lang="en-US" sz="1000" dirty="0">
                <a:solidFill>
                  <a:srgbClr val="3D3D4E"/>
                </a:solidFill>
                <a:latin typeface="Century Gothic" panose="020B0502020202020204" pitchFamily="34" charset="0"/>
              </a:rPr>
              <a:t>.</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Hystrix dashboard</a:t>
            </a:r>
          </a:p>
          <a:p>
            <a:pPr marL="0" indent="0">
              <a:spcBef>
                <a:spcPts val="0"/>
              </a:spcBef>
              <a:buNone/>
            </a:pPr>
            <a:r>
              <a:rPr lang="en-US" sz="1000" dirty="0">
                <a:solidFill>
                  <a:srgbClr val="3D3D4E"/>
                </a:solidFill>
                <a:latin typeface="Century Gothic" panose="020B0502020202020204" pitchFamily="34" charset="0"/>
              </a:rPr>
              <a:t>Finally, the Hystrix dashboard runs in its own Docker container that can also be accessed under port 8989 on the Docker host, for example at http://localhost:8989.</a:t>
            </a:r>
          </a:p>
        </p:txBody>
      </p:sp>
      <p:pic>
        <p:nvPicPr>
          <p:cNvPr id="11" name="Picture 10">
            <a:extLst>
              <a:ext uri="{FF2B5EF4-FFF2-40B4-BE49-F238E27FC236}">
                <a16:creationId xmlns:a16="http://schemas.microsoft.com/office/drawing/2014/main" id="{78ACEF4A-4697-4D1F-B5F6-09272EA6AB68}"/>
              </a:ext>
            </a:extLst>
          </p:cNvPr>
          <p:cNvPicPr>
            <a:picLocks noChangeAspect="1"/>
          </p:cNvPicPr>
          <p:nvPr/>
        </p:nvPicPr>
        <p:blipFill>
          <a:blip r:embed="rId2"/>
          <a:stretch>
            <a:fillRect/>
          </a:stretch>
        </p:blipFill>
        <p:spPr>
          <a:xfrm>
            <a:off x="7627437" y="895995"/>
            <a:ext cx="3068086" cy="1859595"/>
          </a:xfrm>
          <a:prstGeom prst="rect">
            <a:avLst/>
          </a:prstGeom>
        </p:spPr>
      </p:pic>
      <p:sp>
        <p:nvSpPr>
          <p:cNvPr id="12" name="TextBox 11">
            <a:extLst>
              <a:ext uri="{FF2B5EF4-FFF2-40B4-BE49-F238E27FC236}">
                <a16:creationId xmlns:a16="http://schemas.microsoft.com/office/drawing/2014/main" id="{53E1D670-A970-4D0F-A1E3-EAE7931ECFDC}"/>
              </a:ext>
            </a:extLst>
          </p:cNvPr>
          <p:cNvSpPr txBox="1"/>
          <p:nvPr/>
        </p:nvSpPr>
        <p:spPr>
          <a:xfrm>
            <a:off x="8173189" y="2783795"/>
            <a:ext cx="1976582" cy="369332"/>
          </a:xfrm>
          <a:prstGeom prst="rect">
            <a:avLst/>
          </a:prstGeom>
          <a:noFill/>
        </p:spPr>
        <p:txBody>
          <a:bodyPr wrap="square" rtlCol="0">
            <a:spAutoFit/>
          </a:bodyPr>
          <a:lstStyle/>
          <a:p>
            <a:r>
              <a:rPr lang="en-IN" dirty="0"/>
              <a:t>Pict- 02</a:t>
            </a:r>
          </a:p>
        </p:txBody>
      </p:sp>
      <p:sp>
        <p:nvSpPr>
          <p:cNvPr id="13" name="Rectangle 12">
            <a:extLst>
              <a:ext uri="{FF2B5EF4-FFF2-40B4-BE49-F238E27FC236}">
                <a16:creationId xmlns:a16="http://schemas.microsoft.com/office/drawing/2014/main" id="{5CCE1244-6438-40E3-B478-B136398DC22B}"/>
              </a:ext>
            </a:extLst>
          </p:cNvPr>
          <p:cNvSpPr/>
          <p:nvPr/>
        </p:nvSpPr>
        <p:spPr>
          <a:xfrm>
            <a:off x="7298108" y="776735"/>
            <a:ext cx="3922520" cy="243648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4" name="Picture 3">
            <a:extLst>
              <a:ext uri="{FF2B5EF4-FFF2-40B4-BE49-F238E27FC236}">
                <a16:creationId xmlns:a16="http://schemas.microsoft.com/office/drawing/2014/main" id="{B32A6EBA-7991-4E77-8BD1-022DCF718830}"/>
              </a:ext>
            </a:extLst>
          </p:cNvPr>
          <p:cNvPicPr>
            <a:picLocks noChangeAspect="1"/>
          </p:cNvPicPr>
          <p:nvPr/>
        </p:nvPicPr>
        <p:blipFill>
          <a:blip r:embed="rId3"/>
          <a:stretch>
            <a:fillRect/>
          </a:stretch>
        </p:blipFill>
        <p:spPr>
          <a:xfrm>
            <a:off x="7396985" y="3787062"/>
            <a:ext cx="3724765" cy="2105302"/>
          </a:xfrm>
          <a:prstGeom prst="rect">
            <a:avLst/>
          </a:prstGeom>
        </p:spPr>
      </p:pic>
      <p:sp>
        <p:nvSpPr>
          <p:cNvPr id="5" name="Rectangle 4">
            <a:extLst>
              <a:ext uri="{FF2B5EF4-FFF2-40B4-BE49-F238E27FC236}">
                <a16:creationId xmlns:a16="http://schemas.microsoft.com/office/drawing/2014/main" id="{8D9D0168-EAAA-4E74-B751-A848D19934CA}"/>
              </a:ext>
            </a:extLst>
          </p:cNvPr>
          <p:cNvSpPr/>
          <p:nvPr/>
        </p:nvSpPr>
        <p:spPr>
          <a:xfrm>
            <a:off x="7298108" y="3717421"/>
            <a:ext cx="3922520" cy="224458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4" name="TextBox 13">
            <a:extLst>
              <a:ext uri="{FF2B5EF4-FFF2-40B4-BE49-F238E27FC236}">
                <a16:creationId xmlns:a16="http://schemas.microsoft.com/office/drawing/2014/main" id="{7DEE2EC3-8576-4477-B8AB-ABBDDD88E03E}"/>
              </a:ext>
            </a:extLst>
          </p:cNvPr>
          <p:cNvSpPr txBox="1"/>
          <p:nvPr/>
        </p:nvSpPr>
        <p:spPr>
          <a:xfrm>
            <a:off x="7864116" y="5442828"/>
            <a:ext cx="1976582" cy="369332"/>
          </a:xfrm>
          <a:prstGeom prst="rect">
            <a:avLst/>
          </a:prstGeom>
          <a:noFill/>
        </p:spPr>
        <p:txBody>
          <a:bodyPr wrap="square" rtlCol="0">
            <a:spAutoFit/>
          </a:bodyPr>
          <a:lstStyle/>
          <a:p>
            <a:r>
              <a:rPr lang="en-IN" dirty="0"/>
              <a:t>Pict- 03</a:t>
            </a:r>
          </a:p>
        </p:txBody>
      </p:sp>
      <p:sp>
        <p:nvSpPr>
          <p:cNvPr id="10" name="Rectangle 9">
            <a:extLst>
              <a:ext uri="{FF2B5EF4-FFF2-40B4-BE49-F238E27FC236}">
                <a16:creationId xmlns:a16="http://schemas.microsoft.com/office/drawing/2014/main" id="{A89FC216-7BB4-4644-9D78-9AB3351FA83B}"/>
              </a:ext>
            </a:extLst>
          </p:cNvPr>
          <p:cNvSpPr/>
          <p:nvPr/>
        </p:nvSpPr>
        <p:spPr>
          <a:xfrm>
            <a:off x="111095" y="776736"/>
            <a:ext cx="6682164" cy="518527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1200578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Eureka : Service Discovery</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196553" y="895994"/>
            <a:ext cx="6469167" cy="5526586"/>
          </a:xfrm>
        </p:spPr>
        <p:txBody>
          <a:bodyPr>
            <a:normAutofit fontScale="92500" lnSpcReduction="10000"/>
          </a:bodyPr>
          <a:lstStyle/>
          <a:p>
            <a:pPr marL="0" indent="0">
              <a:spcBef>
                <a:spcPts val="0"/>
              </a:spcBef>
              <a:buNone/>
            </a:pPr>
            <a:endParaRPr lang="en-US" sz="1400" b="1" dirty="0">
              <a:solidFill>
                <a:srgbClr val="3D3D4E"/>
              </a:solidFill>
              <a:latin typeface="Century Gothic" panose="020B0502020202020204" pitchFamily="34" charset="0"/>
            </a:endParaRPr>
          </a:p>
          <a:p>
            <a:pPr marL="0" indent="0">
              <a:spcBef>
                <a:spcPts val="0"/>
              </a:spcBef>
              <a:buNone/>
            </a:pPr>
            <a:r>
              <a:rPr lang="en-US" sz="1400" b="1" dirty="0">
                <a:solidFill>
                  <a:srgbClr val="3D3D4E"/>
                </a:solidFill>
                <a:latin typeface="Century Gothic" panose="020B0502020202020204" pitchFamily="34" charset="0"/>
              </a:rPr>
              <a:t>Eureka</a:t>
            </a:r>
          </a:p>
          <a:p>
            <a:pPr marL="0" indent="0">
              <a:spcBef>
                <a:spcPts val="0"/>
              </a:spcBef>
              <a:buNone/>
            </a:pPr>
            <a:r>
              <a:rPr lang="en-US" sz="1400" dirty="0">
                <a:solidFill>
                  <a:srgbClr val="3D3D4E"/>
                </a:solidFill>
                <a:latin typeface="Century Gothic" panose="020B0502020202020204" pitchFamily="34" charset="0"/>
              </a:rPr>
              <a:t>Eureka implements service discovery.</a:t>
            </a:r>
          </a:p>
          <a:p>
            <a:pPr marL="0" indent="0">
              <a:spcBef>
                <a:spcPts val="0"/>
              </a:spcBef>
              <a:buNone/>
            </a:pPr>
            <a:endParaRPr lang="en-US" sz="1400" dirty="0">
              <a:solidFill>
                <a:srgbClr val="3D3D4E"/>
              </a:solidFill>
              <a:latin typeface="Century Gothic" panose="020B0502020202020204" pitchFamily="34" charset="0"/>
            </a:endParaRPr>
          </a:p>
          <a:p>
            <a:pPr marL="0" indent="0">
              <a:spcBef>
                <a:spcPts val="0"/>
              </a:spcBef>
              <a:buNone/>
            </a:pPr>
            <a:r>
              <a:rPr lang="en-US" sz="1400" dirty="0">
                <a:solidFill>
                  <a:srgbClr val="3D3D4E"/>
                </a:solidFill>
                <a:latin typeface="Century Gothic" panose="020B0502020202020204" pitchFamily="34" charset="0"/>
              </a:rPr>
              <a:t>For synchronous communication, microservices must find out at which port and IP address other microservices can be accessed.</a:t>
            </a:r>
          </a:p>
          <a:p>
            <a:pPr marL="0" indent="0">
              <a:spcBef>
                <a:spcPts val="0"/>
              </a:spcBef>
              <a:buNone/>
            </a:pPr>
            <a:r>
              <a:rPr lang="en-US" sz="1400" dirty="0">
                <a:solidFill>
                  <a:srgbClr val="3D3D4E"/>
                </a:solidFill>
                <a:latin typeface="Century Gothic" panose="020B0502020202020204" pitchFamily="34" charset="0"/>
              </a:rPr>
              <a:t> </a:t>
            </a:r>
          </a:p>
          <a:p>
            <a:pPr marL="0" indent="0">
              <a:spcBef>
                <a:spcPts val="0"/>
              </a:spcBef>
              <a:buNone/>
            </a:pPr>
            <a:r>
              <a:rPr lang="en-US" sz="1400" dirty="0">
                <a:solidFill>
                  <a:srgbClr val="3D3D4E"/>
                </a:solidFill>
                <a:latin typeface="Century Gothic" panose="020B0502020202020204" pitchFamily="34" charset="0"/>
              </a:rPr>
              <a:t>Let’s discuss some essential characteristics of Eureka.</a:t>
            </a:r>
          </a:p>
          <a:p>
            <a:pPr marL="0" indent="0">
              <a:spcBef>
                <a:spcPts val="0"/>
              </a:spcBef>
              <a:buNone/>
            </a:pPr>
            <a:endParaRPr lang="en-US" sz="1400" dirty="0">
              <a:solidFill>
                <a:srgbClr val="3D3D4E"/>
              </a:solidFill>
              <a:latin typeface="Century Gothic" panose="020B0502020202020204" pitchFamily="34" charset="0"/>
            </a:endParaRPr>
          </a:p>
          <a:p>
            <a:pPr marL="0" indent="0">
              <a:spcBef>
                <a:spcPts val="0"/>
              </a:spcBef>
              <a:buNone/>
            </a:pPr>
            <a:r>
              <a:rPr lang="en-US" sz="1400" b="1" dirty="0">
                <a:solidFill>
                  <a:srgbClr val="3D3D4E"/>
                </a:solidFill>
                <a:latin typeface="Century Gothic" panose="020B0502020202020204" pitchFamily="34" charset="0"/>
              </a:rPr>
              <a:t>Eureka has a REST interface.</a:t>
            </a:r>
          </a:p>
          <a:p>
            <a:pPr marL="0" indent="0">
              <a:spcBef>
                <a:spcPts val="0"/>
              </a:spcBef>
              <a:buNone/>
            </a:pPr>
            <a:endParaRPr lang="en-US" sz="1400" dirty="0">
              <a:solidFill>
                <a:srgbClr val="3D3D4E"/>
              </a:solidFill>
              <a:latin typeface="Century Gothic" panose="020B0502020202020204" pitchFamily="34" charset="0"/>
            </a:endParaRPr>
          </a:p>
          <a:p>
            <a:pPr marL="0" indent="0">
              <a:spcBef>
                <a:spcPts val="0"/>
              </a:spcBef>
              <a:buNone/>
            </a:pPr>
            <a:r>
              <a:rPr lang="en-US" sz="1400" dirty="0">
                <a:solidFill>
                  <a:srgbClr val="3D3D4E"/>
                </a:solidFill>
                <a:latin typeface="Century Gothic" panose="020B0502020202020204" pitchFamily="34" charset="0"/>
              </a:rPr>
              <a:t>Microservices can use this interface to </a:t>
            </a:r>
            <a:r>
              <a:rPr lang="en-US" sz="1400" b="1" dirty="0">
                <a:solidFill>
                  <a:srgbClr val="3D3D4E"/>
                </a:solidFill>
                <a:latin typeface="Century Gothic" panose="020B0502020202020204" pitchFamily="34" charset="0"/>
              </a:rPr>
              <a:t>register</a:t>
            </a:r>
            <a:r>
              <a:rPr lang="en-US" sz="1400" dirty="0">
                <a:solidFill>
                  <a:srgbClr val="3D3D4E"/>
                </a:solidFill>
                <a:latin typeface="Century Gothic" panose="020B0502020202020204" pitchFamily="34" charset="0"/>
              </a:rPr>
              <a:t> or </a:t>
            </a:r>
            <a:r>
              <a:rPr lang="en-US" sz="1400" b="1" dirty="0">
                <a:solidFill>
                  <a:srgbClr val="3D3D4E"/>
                </a:solidFill>
                <a:latin typeface="Century Gothic" panose="020B0502020202020204" pitchFamily="34" charset="0"/>
              </a:rPr>
              <a:t>request information </a:t>
            </a:r>
            <a:r>
              <a:rPr lang="en-US" sz="1400" dirty="0">
                <a:solidFill>
                  <a:srgbClr val="3D3D4E"/>
                </a:solidFill>
                <a:latin typeface="Century Gothic" panose="020B0502020202020204" pitchFamily="34" charset="0"/>
              </a:rPr>
              <a:t>about other microservices.</a:t>
            </a:r>
          </a:p>
          <a:p>
            <a:pPr marL="0" indent="0">
              <a:spcBef>
                <a:spcPts val="0"/>
              </a:spcBef>
              <a:buNone/>
            </a:pPr>
            <a:endParaRPr lang="en-US" sz="1400" dirty="0">
              <a:solidFill>
                <a:srgbClr val="3D3D4E"/>
              </a:solidFill>
              <a:latin typeface="Century Gothic" panose="020B0502020202020204" pitchFamily="34" charset="0"/>
            </a:endParaRPr>
          </a:p>
          <a:p>
            <a:pPr marL="0" indent="0">
              <a:spcBef>
                <a:spcPts val="0"/>
              </a:spcBef>
              <a:buNone/>
            </a:pPr>
            <a:r>
              <a:rPr lang="en-US" sz="1400" b="1" dirty="0">
                <a:solidFill>
                  <a:srgbClr val="3D3D4E"/>
                </a:solidFill>
                <a:latin typeface="Century Gothic" panose="020B0502020202020204" pitchFamily="34" charset="0"/>
              </a:rPr>
              <a:t>Eureka supports replication.</a:t>
            </a:r>
          </a:p>
          <a:p>
            <a:pPr marL="0" indent="0">
              <a:spcBef>
                <a:spcPts val="0"/>
              </a:spcBef>
              <a:buNone/>
            </a:pPr>
            <a:endParaRPr lang="en-US" sz="1400" dirty="0">
              <a:solidFill>
                <a:srgbClr val="3D3D4E"/>
              </a:solidFill>
              <a:latin typeface="Century Gothic" panose="020B0502020202020204" pitchFamily="34" charset="0"/>
            </a:endParaRPr>
          </a:p>
          <a:p>
            <a:pPr marL="0" indent="0">
              <a:spcBef>
                <a:spcPts val="0"/>
              </a:spcBef>
              <a:buNone/>
            </a:pPr>
            <a:r>
              <a:rPr lang="en-US" sz="1400" dirty="0">
                <a:solidFill>
                  <a:srgbClr val="3D3D4E"/>
                </a:solidFill>
                <a:latin typeface="Century Gothic" panose="020B0502020202020204" pitchFamily="34" charset="0"/>
              </a:rPr>
              <a:t>The information from the Eureka servers is distributed to other servers enabling the system to compensate for the failure of Eureka servers.</a:t>
            </a:r>
          </a:p>
          <a:p>
            <a:pPr marL="0" indent="0">
              <a:spcBef>
                <a:spcPts val="0"/>
              </a:spcBef>
              <a:buNone/>
            </a:pPr>
            <a:endParaRPr lang="en-US" sz="1400" dirty="0">
              <a:solidFill>
                <a:srgbClr val="3D3D4E"/>
              </a:solidFill>
              <a:latin typeface="Century Gothic" panose="020B0502020202020204" pitchFamily="34" charset="0"/>
            </a:endParaRPr>
          </a:p>
          <a:p>
            <a:pPr marL="0" indent="0">
              <a:spcBef>
                <a:spcPts val="0"/>
              </a:spcBef>
              <a:buNone/>
            </a:pPr>
            <a:r>
              <a:rPr lang="en-US" sz="1400" dirty="0">
                <a:solidFill>
                  <a:srgbClr val="3D3D4E"/>
                </a:solidFill>
                <a:latin typeface="Century Gothic" panose="020B0502020202020204" pitchFamily="34" charset="0"/>
              </a:rPr>
              <a:t>Eureka is Architected in the way; client can do caching which improves the overall experience at client side.</a:t>
            </a:r>
          </a:p>
          <a:p>
            <a:pPr marL="0" indent="0">
              <a:spcBef>
                <a:spcPts val="0"/>
              </a:spcBef>
              <a:buNone/>
            </a:pPr>
            <a:endParaRPr lang="en-US" sz="1400" dirty="0">
              <a:solidFill>
                <a:srgbClr val="3D3D4E"/>
              </a:solidFill>
              <a:latin typeface="Century Gothic" panose="020B0502020202020204" pitchFamily="34" charset="0"/>
            </a:endParaRPr>
          </a:p>
          <a:p>
            <a:pPr marL="0" indent="0">
              <a:spcBef>
                <a:spcPts val="0"/>
              </a:spcBef>
              <a:buNone/>
            </a:pPr>
            <a:r>
              <a:rPr lang="en-US" sz="1400" dirty="0">
                <a:solidFill>
                  <a:srgbClr val="3D3D4E"/>
                </a:solidFill>
                <a:latin typeface="Century Gothic" panose="020B0502020202020204" pitchFamily="34" charset="0"/>
              </a:rPr>
              <a:t>The Eureka server only sends information to the client about new or deleted microservices and not information about all registered services, communication very efficient.</a:t>
            </a:r>
          </a:p>
          <a:p>
            <a:pPr marL="0" indent="0">
              <a:spcBef>
                <a:spcPts val="0"/>
              </a:spcBef>
              <a:buNone/>
            </a:pPr>
            <a:endParaRPr lang="en-US" sz="1400" dirty="0">
              <a:solidFill>
                <a:srgbClr val="3D3D4E"/>
              </a:solidFill>
              <a:latin typeface="Century Gothic" panose="020B0502020202020204" pitchFamily="34" charset="0"/>
            </a:endParaRPr>
          </a:p>
          <a:p>
            <a:pPr marL="0" indent="0">
              <a:spcBef>
                <a:spcPts val="0"/>
              </a:spcBef>
              <a:buNone/>
            </a:pPr>
            <a:r>
              <a:rPr lang="en-US" sz="1400" dirty="0">
                <a:solidFill>
                  <a:srgbClr val="3D3D4E"/>
                </a:solidFill>
                <a:latin typeface="Century Gothic" panose="020B0502020202020204" pitchFamily="34" charset="0"/>
              </a:rPr>
              <a:t>So, by caching at client-side Eureka performance &amp; Scale also improved.	</a:t>
            </a:r>
          </a:p>
          <a:p>
            <a:pPr marL="0" indent="0">
              <a:spcBef>
                <a:spcPts val="0"/>
              </a:spcBef>
              <a:buNone/>
            </a:pPr>
            <a:r>
              <a:rPr lang="en-US" sz="1400" dirty="0">
                <a:solidFill>
                  <a:srgbClr val="3D3D4E"/>
                </a:solidFill>
                <a:latin typeface="Century Gothic" panose="020B0502020202020204" pitchFamily="34" charset="0"/>
              </a:rPr>
              <a:t>	</a:t>
            </a:r>
          </a:p>
          <a:p>
            <a:pPr marL="0" indent="0">
              <a:spcBef>
                <a:spcPts val="0"/>
              </a:spcBef>
              <a:buNone/>
            </a:pPr>
            <a:r>
              <a:rPr lang="en-US" sz="1400" b="1" dirty="0">
                <a:solidFill>
                  <a:srgbClr val="3D3D4E"/>
                </a:solidFill>
                <a:latin typeface="Century Gothic" panose="020B0502020202020204" pitchFamily="34" charset="0"/>
              </a:rPr>
              <a:t>Eureka expects the microservices to regularly send </a:t>
            </a:r>
            <a:r>
              <a:rPr lang="en-US" sz="1400" b="1" dirty="0">
                <a:solidFill>
                  <a:srgbClr val="FF0000"/>
                </a:solidFill>
                <a:latin typeface="Century Gothic" panose="020B0502020202020204" pitchFamily="34" charset="0"/>
              </a:rPr>
              <a:t>heartbeats</a:t>
            </a:r>
            <a:r>
              <a:rPr lang="en-US" sz="1400" b="1" dirty="0">
                <a:solidFill>
                  <a:srgbClr val="3D3D4E"/>
                </a:solidFill>
                <a:latin typeface="Century Gothic" panose="020B0502020202020204" pitchFamily="34" charset="0"/>
              </a:rPr>
              <a:t>.</a:t>
            </a:r>
          </a:p>
          <a:p>
            <a:pPr marL="0" indent="0">
              <a:spcBef>
                <a:spcPts val="0"/>
              </a:spcBef>
              <a:buNone/>
            </a:pPr>
            <a:endParaRPr lang="en-US" sz="1400" dirty="0">
              <a:solidFill>
                <a:srgbClr val="3D3D4E"/>
              </a:solidFill>
              <a:latin typeface="Century Gothic" panose="020B0502020202020204" pitchFamily="34" charset="0"/>
            </a:endParaRPr>
          </a:p>
          <a:p>
            <a:pPr marL="0" indent="0">
              <a:spcBef>
                <a:spcPts val="0"/>
              </a:spcBef>
              <a:buNone/>
            </a:pPr>
            <a:r>
              <a:rPr lang="en-US" sz="1400" dirty="0">
                <a:solidFill>
                  <a:srgbClr val="3D3D4E"/>
                </a:solidFill>
                <a:latin typeface="Century Gothic" panose="020B0502020202020204" pitchFamily="34" charset="0"/>
              </a:rPr>
              <a:t>In this way, Eureka detects crashed instances and excludes them from the system. This increases the probability that Eureka will return service instances that are available.</a:t>
            </a:r>
          </a:p>
          <a:p>
            <a:pPr marL="0" indent="0">
              <a:spcBef>
                <a:spcPts val="0"/>
              </a:spcBef>
              <a:buNone/>
            </a:pPr>
            <a:endParaRPr lang="en-US" sz="1400" dirty="0">
              <a:solidFill>
                <a:srgbClr val="3D3D4E"/>
              </a:solidFill>
              <a:latin typeface="Century Gothic" panose="020B0502020202020204" pitchFamily="34" charset="0"/>
            </a:endParaRPr>
          </a:p>
        </p:txBody>
      </p:sp>
      <p:pic>
        <p:nvPicPr>
          <p:cNvPr id="4" name="Picture 3">
            <a:extLst>
              <a:ext uri="{FF2B5EF4-FFF2-40B4-BE49-F238E27FC236}">
                <a16:creationId xmlns:a16="http://schemas.microsoft.com/office/drawing/2014/main" id="{B32A6EBA-7991-4E77-8BD1-022DCF718830}"/>
              </a:ext>
            </a:extLst>
          </p:cNvPr>
          <p:cNvPicPr>
            <a:picLocks noChangeAspect="1"/>
          </p:cNvPicPr>
          <p:nvPr/>
        </p:nvPicPr>
        <p:blipFill>
          <a:blip r:embed="rId2"/>
          <a:stretch>
            <a:fillRect/>
          </a:stretch>
        </p:blipFill>
        <p:spPr>
          <a:xfrm>
            <a:off x="7559355" y="846377"/>
            <a:ext cx="3724765" cy="2105302"/>
          </a:xfrm>
          <a:prstGeom prst="rect">
            <a:avLst/>
          </a:prstGeom>
        </p:spPr>
      </p:pic>
      <p:sp>
        <p:nvSpPr>
          <p:cNvPr id="5" name="Rectangle 4">
            <a:extLst>
              <a:ext uri="{FF2B5EF4-FFF2-40B4-BE49-F238E27FC236}">
                <a16:creationId xmlns:a16="http://schemas.microsoft.com/office/drawing/2014/main" id="{8D9D0168-EAAA-4E74-B751-A848D19934CA}"/>
              </a:ext>
            </a:extLst>
          </p:cNvPr>
          <p:cNvSpPr/>
          <p:nvPr/>
        </p:nvSpPr>
        <p:spPr>
          <a:xfrm>
            <a:off x="7460478" y="776736"/>
            <a:ext cx="3922520" cy="224458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4" name="TextBox 13">
            <a:extLst>
              <a:ext uri="{FF2B5EF4-FFF2-40B4-BE49-F238E27FC236}">
                <a16:creationId xmlns:a16="http://schemas.microsoft.com/office/drawing/2014/main" id="{7DEE2EC3-8576-4477-B8AB-ABBDDD88E03E}"/>
              </a:ext>
            </a:extLst>
          </p:cNvPr>
          <p:cNvSpPr txBox="1"/>
          <p:nvPr/>
        </p:nvSpPr>
        <p:spPr>
          <a:xfrm>
            <a:off x="8026486" y="2502143"/>
            <a:ext cx="1976582" cy="369332"/>
          </a:xfrm>
          <a:prstGeom prst="rect">
            <a:avLst/>
          </a:prstGeom>
          <a:noFill/>
        </p:spPr>
        <p:txBody>
          <a:bodyPr wrap="square" rtlCol="0">
            <a:spAutoFit/>
          </a:bodyPr>
          <a:lstStyle/>
          <a:p>
            <a:r>
              <a:rPr lang="en-IN" dirty="0"/>
              <a:t>Pict- 03</a:t>
            </a:r>
          </a:p>
        </p:txBody>
      </p:sp>
      <p:sp>
        <p:nvSpPr>
          <p:cNvPr id="10" name="Rectangle 9">
            <a:extLst>
              <a:ext uri="{FF2B5EF4-FFF2-40B4-BE49-F238E27FC236}">
                <a16:creationId xmlns:a16="http://schemas.microsoft.com/office/drawing/2014/main" id="{A89FC216-7BB4-4644-9D78-9AB3351FA83B}"/>
              </a:ext>
            </a:extLst>
          </p:cNvPr>
          <p:cNvSpPr/>
          <p:nvPr/>
        </p:nvSpPr>
        <p:spPr>
          <a:xfrm>
            <a:off x="111095" y="776736"/>
            <a:ext cx="6682164" cy="564584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3" name="Picture 2">
            <a:extLst>
              <a:ext uri="{FF2B5EF4-FFF2-40B4-BE49-F238E27FC236}">
                <a16:creationId xmlns:a16="http://schemas.microsoft.com/office/drawing/2014/main" id="{A45E659B-B32E-4AFD-961A-195D527F94C7}"/>
              </a:ext>
            </a:extLst>
          </p:cNvPr>
          <p:cNvPicPr>
            <a:picLocks noChangeAspect="1"/>
          </p:cNvPicPr>
          <p:nvPr/>
        </p:nvPicPr>
        <p:blipFill>
          <a:blip r:embed="rId3"/>
          <a:stretch>
            <a:fillRect/>
          </a:stretch>
        </p:blipFill>
        <p:spPr>
          <a:xfrm>
            <a:off x="7743481" y="3090961"/>
            <a:ext cx="3356512" cy="3331619"/>
          </a:xfrm>
          <a:prstGeom prst="rect">
            <a:avLst/>
          </a:prstGeom>
        </p:spPr>
      </p:pic>
    </p:spTree>
    <p:extLst>
      <p:ext uri="{BB962C8B-B14F-4D97-AF65-F5344CB8AC3E}">
        <p14:creationId xmlns:p14="http://schemas.microsoft.com/office/powerpoint/2010/main" val="750386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Eureka : Service Discovery</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196553" y="895994"/>
            <a:ext cx="7007552" cy="5526586"/>
          </a:xfrm>
        </p:spPr>
        <p:txBody>
          <a:bodyPr>
            <a:normAutofit/>
          </a:bodyPr>
          <a:lstStyle/>
          <a:p>
            <a:pPr marL="0" indent="0">
              <a:spcBef>
                <a:spcPts val="0"/>
              </a:spcBef>
              <a:buNone/>
            </a:pPr>
            <a:endParaRPr lang="en-US" sz="1400" b="1" dirty="0">
              <a:solidFill>
                <a:srgbClr val="3D3D4E"/>
              </a:solidFill>
              <a:latin typeface="Century Gothic" panose="020B0502020202020204" pitchFamily="34" charset="0"/>
            </a:endParaRPr>
          </a:p>
          <a:p>
            <a:pPr marL="0" indent="0">
              <a:spcBef>
                <a:spcPts val="0"/>
              </a:spcBef>
              <a:buNone/>
            </a:pPr>
            <a:r>
              <a:rPr lang="en-US" sz="1400" b="1" dirty="0">
                <a:solidFill>
                  <a:srgbClr val="3D3D4E"/>
                </a:solidFill>
                <a:latin typeface="Century Gothic" panose="020B0502020202020204" pitchFamily="34" charset="0"/>
              </a:rPr>
              <a:t>Eureka</a:t>
            </a:r>
          </a:p>
          <a:p>
            <a:pPr marL="0" indent="0">
              <a:spcBef>
                <a:spcPts val="0"/>
              </a:spcBef>
              <a:buNone/>
            </a:pPr>
            <a:endParaRPr lang="en-US" sz="1400" dirty="0">
              <a:solidFill>
                <a:srgbClr val="3D3D4E"/>
              </a:solidFill>
              <a:latin typeface="Century Gothic" panose="020B0502020202020204" pitchFamily="34" charset="0"/>
            </a:endParaRPr>
          </a:p>
          <a:p>
            <a:pPr marL="0" indent="0">
              <a:spcBef>
                <a:spcPts val="0"/>
              </a:spcBef>
              <a:buNone/>
            </a:pPr>
            <a:r>
              <a:rPr lang="en-US" sz="1000" b="0" i="0" dirty="0">
                <a:solidFill>
                  <a:srgbClr val="3D3D4E"/>
                </a:solidFill>
                <a:effectLst/>
                <a:latin typeface="Century Gothic" panose="020B0502020202020204" pitchFamily="34" charset="0"/>
              </a:rPr>
              <a:t>The Netflix Eureka project is available for download at </a:t>
            </a:r>
            <a:r>
              <a:rPr lang="en-US" sz="1000" b="0" i="0" u="none" strike="noStrike" dirty="0">
                <a:effectLst/>
                <a:latin typeface="Century Gothic" panose="020B0502020202020204" pitchFamily="34" charset="0"/>
                <a:hlinkClick r:id="rId2"/>
              </a:rPr>
              <a:t>GitHub</a:t>
            </a:r>
            <a:r>
              <a:rPr lang="en-US" sz="1000" b="0" i="0" u="none" strike="noStrike" dirty="0">
                <a:effectLst/>
                <a:latin typeface="Century Gothic" panose="020B0502020202020204" pitchFamily="34" charset="0"/>
              </a:rPr>
              <a:t> (</a:t>
            </a:r>
            <a:r>
              <a:rPr lang="en-US" sz="1000" b="0" i="0" u="none" strike="noStrike" dirty="0">
                <a:effectLst/>
                <a:latin typeface="Century Gothic" panose="020B0502020202020204" pitchFamily="34" charset="0"/>
                <a:hlinkClick r:id="rId2"/>
              </a:rPr>
              <a:t>https://github.com/Netflix/eureka/</a:t>
            </a:r>
            <a:r>
              <a:rPr lang="en-US" sz="1000" b="0" i="0" u="none" strike="noStrike" dirty="0">
                <a:effectLst/>
                <a:latin typeface="Century Gothic" panose="020B0502020202020204" pitchFamily="34" charset="0"/>
              </a:rPr>
              <a:t> )</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b="0" i="0" u="none" strike="noStrike" dirty="0">
                <a:effectLst/>
                <a:latin typeface="Century Gothic" panose="020B0502020202020204" pitchFamily="34" charset="0"/>
              </a:rPr>
              <a:t>You can build the project and get both the server and the client.</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b="0" i="0" u="none" strike="noStrike" dirty="0">
                <a:effectLst/>
                <a:latin typeface="Century Gothic" panose="020B0502020202020204" pitchFamily="34" charset="0"/>
              </a:rPr>
              <a:t>Eureka provides a dashboard, see the screenshot above.</a:t>
            </a:r>
          </a:p>
          <a:p>
            <a:pPr marL="0" indent="0">
              <a:spcBef>
                <a:spcPts val="0"/>
              </a:spcBef>
              <a:buNone/>
            </a:pPr>
            <a:endParaRPr lang="en-US" sz="1000" b="0" i="0" u="none" strike="noStrike" dirty="0">
              <a:effectLst/>
              <a:latin typeface="Century Gothic" panose="020B0502020202020204" pitchFamily="34" charset="0"/>
            </a:endParaRPr>
          </a:p>
          <a:p>
            <a:pPr>
              <a:spcBef>
                <a:spcPts val="0"/>
              </a:spcBef>
              <a:buFont typeface="Wingdings" panose="05000000000000000000" pitchFamily="2" charset="2"/>
              <a:buChar char="ü"/>
            </a:pPr>
            <a:r>
              <a:rPr lang="en-US" sz="1000" b="0" i="0" u="none" strike="noStrike" dirty="0">
                <a:effectLst/>
                <a:latin typeface="Century Gothic" panose="020B0502020202020204" pitchFamily="34" charset="0"/>
              </a:rPr>
              <a:t>It displays an overview of the microservices which are registered with Eureka.</a:t>
            </a:r>
          </a:p>
          <a:p>
            <a:pPr lvl="1">
              <a:spcBef>
                <a:spcPts val="0"/>
              </a:spcBef>
              <a:buFont typeface="Courier New" panose="02070309020205020404" pitchFamily="49" charset="0"/>
              <a:buChar char="o"/>
            </a:pPr>
            <a:r>
              <a:rPr lang="en-US" sz="1000" b="0" i="0" u="none" strike="noStrike" dirty="0">
                <a:effectLst/>
                <a:latin typeface="Century Gothic" panose="020B0502020202020204" pitchFamily="34" charset="0"/>
              </a:rPr>
              <a:t>This includes the names of the microservices and the URLs at which they can be accessed.</a:t>
            </a:r>
          </a:p>
          <a:p>
            <a:pPr lvl="1">
              <a:spcBef>
                <a:spcPts val="0"/>
              </a:spcBef>
              <a:buFont typeface="Courier New" panose="02070309020205020404" pitchFamily="49" charset="0"/>
              <a:buChar char="o"/>
            </a:pPr>
            <a:endParaRPr lang="en-US" sz="1000" b="0" i="0" u="none" strike="noStrike" dirty="0">
              <a:effectLst/>
              <a:latin typeface="Century Gothic" panose="020B0502020202020204" pitchFamily="34" charset="0"/>
            </a:endParaRPr>
          </a:p>
          <a:p>
            <a:pPr>
              <a:spcBef>
                <a:spcPts val="0"/>
              </a:spcBef>
              <a:buFont typeface="Wingdings" panose="05000000000000000000" pitchFamily="2" charset="2"/>
              <a:buChar char="ü"/>
            </a:pPr>
            <a:r>
              <a:rPr lang="en-US" sz="1000" b="0" i="0" u="none" strike="noStrike" dirty="0">
                <a:effectLst/>
                <a:latin typeface="Century Gothic" panose="020B0502020202020204" pitchFamily="34" charset="0"/>
              </a:rPr>
              <a:t>However, the URLs only work in the Docker internal network meaning the links in the dashboard do not work.</a:t>
            </a:r>
          </a:p>
          <a:p>
            <a:pPr marL="0" indent="0">
              <a:spcBef>
                <a:spcPts val="0"/>
              </a:spcBef>
              <a:buNone/>
            </a:pPr>
            <a:endParaRPr lang="en-US" sz="1000" b="0" i="0" u="none" strike="noStrike" dirty="0">
              <a:effectLst/>
              <a:latin typeface="Century Gothic" panose="020B0502020202020204" pitchFamily="34" charset="0"/>
            </a:endParaRPr>
          </a:p>
          <a:p>
            <a:pPr>
              <a:spcBef>
                <a:spcPts val="0"/>
              </a:spcBef>
              <a:buFont typeface="Wingdings" panose="05000000000000000000" pitchFamily="2" charset="2"/>
              <a:buChar char="ü"/>
            </a:pPr>
            <a:r>
              <a:rPr lang="en-US" sz="1000" b="0" i="0" u="none" strike="noStrike" dirty="0">
                <a:effectLst/>
                <a:latin typeface="Century Gothic" panose="020B0502020202020204" pitchFamily="34" charset="0"/>
              </a:rPr>
              <a:t>The dashboard is accessible on the Docker host at port 8761 i.e., http://localhost:8761/ if the example runs locally.</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Registration</a:t>
            </a:r>
          </a:p>
          <a:p>
            <a:pPr marL="0" indent="0">
              <a:spcBef>
                <a:spcPts val="0"/>
              </a:spcBef>
              <a:buNone/>
            </a:pPr>
            <a:r>
              <a:rPr lang="en-US" sz="1000" dirty="0">
                <a:solidFill>
                  <a:srgbClr val="3D3D4E"/>
                </a:solidFill>
                <a:latin typeface="Century Gothic" panose="020B0502020202020204" pitchFamily="34" charset="0"/>
              </a:rPr>
              <a:t>See the example of Catalog service registration</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There is always a question that does this Eureka only supports Java or other programming language also possible.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The Answer is, Yes it supports the other language but for other language there is a concept of </a:t>
            </a:r>
            <a:r>
              <a:rPr lang="en-US" sz="1000" b="1" dirty="0">
                <a:solidFill>
                  <a:srgbClr val="3D3D4E"/>
                </a:solidFill>
                <a:latin typeface="Century Gothic" panose="020B0502020202020204" pitchFamily="34" charset="0"/>
              </a:rPr>
              <a:t>sidecar. </a:t>
            </a:r>
          </a:p>
          <a:p>
            <a:pPr marL="0" indent="0">
              <a:spcBef>
                <a:spcPts val="0"/>
              </a:spcBef>
              <a:buNone/>
            </a:pPr>
            <a:endParaRPr lang="en-US" sz="1000" b="1" dirty="0">
              <a:solidFill>
                <a:srgbClr val="3D3D4E"/>
              </a:solidFill>
              <a:latin typeface="Century Gothic" panose="020B0502020202020204" pitchFamily="34" charset="0"/>
            </a:endParaRPr>
          </a:p>
          <a:p>
            <a:pPr marL="0" indent="0">
              <a:spcBef>
                <a:spcPts val="0"/>
              </a:spcBef>
              <a:buNone/>
            </a:pPr>
            <a:r>
              <a:rPr lang="en-US" sz="1400" b="1" dirty="0">
                <a:solidFill>
                  <a:srgbClr val="3D3D4E"/>
                </a:solidFill>
                <a:latin typeface="Century Gothic" panose="020B0502020202020204" pitchFamily="34" charset="0"/>
              </a:rPr>
              <a:t>A sidecar is an application written in Java that uses the Java libraries to talk to the Netflix infrastructure.</a:t>
            </a:r>
          </a:p>
        </p:txBody>
      </p:sp>
      <p:pic>
        <p:nvPicPr>
          <p:cNvPr id="4" name="Picture 3">
            <a:extLst>
              <a:ext uri="{FF2B5EF4-FFF2-40B4-BE49-F238E27FC236}">
                <a16:creationId xmlns:a16="http://schemas.microsoft.com/office/drawing/2014/main" id="{B32A6EBA-7991-4E77-8BD1-022DCF718830}"/>
              </a:ext>
            </a:extLst>
          </p:cNvPr>
          <p:cNvPicPr>
            <a:picLocks noChangeAspect="1"/>
          </p:cNvPicPr>
          <p:nvPr/>
        </p:nvPicPr>
        <p:blipFill>
          <a:blip r:embed="rId3"/>
          <a:stretch>
            <a:fillRect/>
          </a:stretch>
        </p:blipFill>
        <p:spPr>
          <a:xfrm>
            <a:off x="7704634" y="895994"/>
            <a:ext cx="3724765" cy="2105302"/>
          </a:xfrm>
          <a:prstGeom prst="rect">
            <a:avLst/>
          </a:prstGeom>
        </p:spPr>
      </p:pic>
      <p:sp>
        <p:nvSpPr>
          <p:cNvPr id="5" name="Rectangle 4">
            <a:extLst>
              <a:ext uri="{FF2B5EF4-FFF2-40B4-BE49-F238E27FC236}">
                <a16:creationId xmlns:a16="http://schemas.microsoft.com/office/drawing/2014/main" id="{8D9D0168-EAAA-4E74-B751-A848D19934CA}"/>
              </a:ext>
            </a:extLst>
          </p:cNvPr>
          <p:cNvSpPr/>
          <p:nvPr/>
        </p:nvSpPr>
        <p:spPr>
          <a:xfrm>
            <a:off x="7605757" y="826353"/>
            <a:ext cx="3922520" cy="224458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4" name="TextBox 13">
            <a:extLst>
              <a:ext uri="{FF2B5EF4-FFF2-40B4-BE49-F238E27FC236}">
                <a16:creationId xmlns:a16="http://schemas.microsoft.com/office/drawing/2014/main" id="{7DEE2EC3-8576-4477-B8AB-ABBDDD88E03E}"/>
              </a:ext>
            </a:extLst>
          </p:cNvPr>
          <p:cNvSpPr txBox="1"/>
          <p:nvPr/>
        </p:nvSpPr>
        <p:spPr>
          <a:xfrm>
            <a:off x="8171765" y="2551760"/>
            <a:ext cx="1976582" cy="369332"/>
          </a:xfrm>
          <a:prstGeom prst="rect">
            <a:avLst/>
          </a:prstGeom>
          <a:noFill/>
        </p:spPr>
        <p:txBody>
          <a:bodyPr wrap="square" rtlCol="0">
            <a:spAutoFit/>
          </a:bodyPr>
          <a:lstStyle/>
          <a:p>
            <a:r>
              <a:rPr lang="en-IN" dirty="0"/>
              <a:t>Pict- 03</a:t>
            </a:r>
          </a:p>
        </p:txBody>
      </p:sp>
      <p:sp>
        <p:nvSpPr>
          <p:cNvPr id="10" name="Rectangle 9">
            <a:extLst>
              <a:ext uri="{FF2B5EF4-FFF2-40B4-BE49-F238E27FC236}">
                <a16:creationId xmlns:a16="http://schemas.microsoft.com/office/drawing/2014/main" id="{A89FC216-7BB4-4644-9D78-9AB3351FA83B}"/>
              </a:ext>
            </a:extLst>
          </p:cNvPr>
          <p:cNvSpPr/>
          <p:nvPr/>
        </p:nvSpPr>
        <p:spPr>
          <a:xfrm>
            <a:off x="111094" y="692209"/>
            <a:ext cx="11663099" cy="573037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7" name="Picture 6">
            <a:extLst>
              <a:ext uri="{FF2B5EF4-FFF2-40B4-BE49-F238E27FC236}">
                <a16:creationId xmlns:a16="http://schemas.microsoft.com/office/drawing/2014/main" id="{8BF8B207-AEE9-4B07-8C47-2A92B5413B02}"/>
              </a:ext>
            </a:extLst>
          </p:cNvPr>
          <p:cNvPicPr>
            <a:picLocks noChangeAspect="1"/>
          </p:cNvPicPr>
          <p:nvPr/>
        </p:nvPicPr>
        <p:blipFill>
          <a:blip r:embed="rId4"/>
          <a:stretch>
            <a:fillRect/>
          </a:stretch>
        </p:blipFill>
        <p:spPr>
          <a:xfrm>
            <a:off x="289620" y="3923666"/>
            <a:ext cx="6411220" cy="1124107"/>
          </a:xfrm>
          <a:prstGeom prst="rect">
            <a:avLst/>
          </a:prstGeom>
        </p:spPr>
      </p:pic>
      <p:sp>
        <p:nvSpPr>
          <p:cNvPr id="9" name="TextBox 8">
            <a:extLst>
              <a:ext uri="{FF2B5EF4-FFF2-40B4-BE49-F238E27FC236}">
                <a16:creationId xmlns:a16="http://schemas.microsoft.com/office/drawing/2014/main" id="{B77AB7A6-2006-4023-B613-C7E4C4767892}"/>
              </a:ext>
            </a:extLst>
          </p:cNvPr>
          <p:cNvSpPr txBox="1"/>
          <p:nvPr/>
        </p:nvSpPr>
        <p:spPr>
          <a:xfrm>
            <a:off x="7605757" y="3153398"/>
            <a:ext cx="4093436" cy="3108543"/>
          </a:xfrm>
          <a:prstGeom prst="rect">
            <a:avLst/>
          </a:prstGeom>
          <a:noFill/>
        </p:spPr>
        <p:txBody>
          <a:bodyPr wrap="square" rtlCol="0">
            <a:spAutoFit/>
          </a:bodyPr>
          <a:lstStyle/>
          <a:p>
            <a:r>
              <a:rPr lang="en-IN" sz="1000" dirty="0">
                <a:latin typeface="Century Gothic" panose="020B0502020202020204" pitchFamily="34" charset="0"/>
              </a:rPr>
              <a:t>So, for other programming language written client can interact with Netflix Infra using sidecar but integration is putting additional layer and some of the resource consumed by this layer also.  </a:t>
            </a:r>
          </a:p>
          <a:p>
            <a:endParaRPr lang="en-IN" sz="1000" dirty="0">
              <a:latin typeface="Century Gothic" panose="020B0502020202020204" pitchFamily="34" charset="0"/>
            </a:endParaRPr>
          </a:p>
          <a:p>
            <a:r>
              <a:rPr lang="en-US" sz="1400" b="1" dirty="0">
                <a:latin typeface="Century Gothic" panose="020B0502020202020204" pitchFamily="34" charset="0"/>
              </a:rPr>
              <a:t>Netflix itself offers </a:t>
            </a:r>
            <a:r>
              <a:rPr lang="en-US" sz="1400" b="1" dirty="0">
                <a:latin typeface="Century Gothic" panose="020B0502020202020204" pitchFamily="34" charset="0"/>
                <a:hlinkClick r:id="rId5">
                  <a:extLst>
                    <a:ext uri="{A12FA001-AC4F-418D-AE19-62706E023703}">
                      <ahyp:hlinkClr xmlns:ahyp="http://schemas.microsoft.com/office/drawing/2018/hyperlinkcolor" val="tx"/>
                    </a:ext>
                  </a:extLst>
                </a:hlinkClick>
              </a:rPr>
              <a:t>Prana</a:t>
            </a:r>
            <a:r>
              <a:rPr lang="en-US" sz="1400" b="1" dirty="0">
                <a:latin typeface="Century Gothic" panose="020B0502020202020204" pitchFamily="34" charset="0"/>
              </a:rPr>
              <a:t> as a sidecar. Spring Cloud also provides an implementation of such a </a:t>
            </a:r>
            <a:r>
              <a:rPr lang="en-US" sz="1400" b="1" dirty="0">
                <a:latin typeface="Century Gothic" panose="020B0502020202020204" pitchFamily="34" charset="0"/>
                <a:hlinkClick r:id="rId6">
                  <a:extLst>
                    <a:ext uri="{A12FA001-AC4F-418D-AE19-62706E023703}">
                      <ahyp:hlinkClr xmlns:ahyp="http://schemas.microsoft.com/office/drawing/2018/hyperlinkcolor" val="tx"/>
                    </a:ext>
                  </a:extLst>
                </a:hlinkClick>
              </a:rPr>
              <a:t>sidecar</a:t>
            </a:r>
            <a:r>
              <a:rPr lang="en-US" sz="1400" b="1" dirty="0">
                <a:latin typeface="Century Gothic" panose="020B0502020202020204" pitchFamily="34" charset="0"/>
              </a:rPr>
              <a:t>.</a:t>
            </a:r>
            <a:endParaRPr lang="en-IN" sz="1400" b="1" dirty="0">
              <a:latin typeface="Century Gothic" panose="020B0502020202020204" pitchFamily="34" charset="0"/>
            </a:endParaRPr>
          </a:p>
          <a:p>
            <a:endParaRPr lang="en-IN" sz="1000" dirty="0">
              <a:latin typeface="Century Gothic" panose="020B0502020202020204" pitchFamily="34" charset="0"/>
            </a:endParaRPr>
          </a:p>
          <a:p>
            <a:r>
              <a:rPr lang="en-US" sz="1000" b="1" dirty="0">
                <a:latin typeface="Century Gothic" panose="020B0502020202020204" pitchFamily="34" charset="0"/>
              </a:rPr>
              <a:t>Access to other services</a:t>
            </a:r>
          </a:p>
          <a:p>
            <a:endParaRPr lang="en-US" sz="1000" b="1" dirty="0">
              <a:latin typeface="Century Gothic" panose="020B0502020202020204" pitchFamily="34" charset="0"/>
            </a:endParaRPr>
          </a:p>
          <a:p>
            <a:r>
              <a:rPr lang="en-US" sz="1000" dirty="0">
                <a:latin typeface="Century Gothic" panose="020B0502020202020204" pitchFamily="34" charset="0"/>
              </a:rPr>
              <a:t>In the example in this article, </a:t>
            </a:r>
            <a:r>
              <a:rPr lang="en-US" sz="1400" b="1" dirty="0">
                <a:latin typeface="Century Gothic" panose="020B0502020202020204" pitchFamily="34" charset="0"/>
              </a:rPr>
              <a:t>Ribbon</a:t>
            </a:r>
            <a:r>
              <a:rPr lang="en-US" sz="1000" dirty="0">
                <a:latin typeface="Century Gothic" panose="020B0502020202020204" pitchFamily="34" charset="0"/>
              </a:rPr>
              <a:t> implements the access to other </a:t>
            </a:r>
            <a:r>
              <a:rPr lang="en-US" sz="1000" b="1" dirty="0">
                <a:latin typeface="Century Gothic" panose="020B0502020202020204" pitchFamily="34" charset="0"/>
              </a:rPr>
              <a:t>services in order to implement load balancing across </a:t>
            </a:r>
            <a:r>
              <a:rPr lang="en-US" sz="1000" dirty="0">
                <a:latin typeface="Century Gothic" panose="020B0502020202020204" pitchFamily="34" charset="0"/>
              </a:rPr>
              <a:t>multiple instances.</a:t>
            </a:r>
          </a:p>
          <a:p>
            <a:endParaRPr lang="en-US" sz="1000" dirty="0">
              <a:latin typeface="Century Gothic" panose="020B0502020202020204" pitchFamily="34" charset="0"/>
            </a:endParaRPr>
          </a:p>
          <a:p>
            <a:r>
              <a:rPr lang="en-US" sz="1000" dirty="0">
                <a:latin typeface="Century Gothic" panose="020B0502020202020204" pitchFamily="34" charset="0"/>
              </a:rPr>
              <a:t>Thus, </a:t>
            </a:r>
            <a:r>
              <a:rPr lang="en-US" sz="1000" b="1" dirty="0">
                <a:latin typeface="Century Gothic" panose="020B0502020202020204" pitchFamily="34" charset="0"/>
              </a:rPr>
              <a:t>the Eureka API is only used via Ribbon </a:t>
            </a:r>
            <a:r>
              <a:rPr lang="en-US" sz="1000" dirty="0">
                <a:latin typeface="Century Gothic" panose="020B0502020202020204" pitchFamily="34" charset="0"/>
              </a:rPr>
              <a:t>to find information about other microservices.</a:t>
            </a:r>
            <a:endParaRPr lang="en-IN" sz="1000" dirty="0">
              <a:latin typeface="Century Gothic" panose="020B0502020202020204" pitchFamily="34" charset="0"/>
            </a:endParaRPr>
          </a:p>
          <a:p>
            <a:endParaRPr lang="en-IN" sz="1000" dirty="0">
              <a:latin typeface="Century Gothic" panose="020B0502020202020204" pitchFamily="34" charset="0"/>
            </a:endParaRPr>
          </a:p>
        </p:txBody>
      </p:sp>
    </p:spTree>
    <p:extLst>
      <p:ext uri="{BB962C8B-B14F-4D97-AF65-F5344CB8AC3E}">
        <p14:creationId xmlns:p14="http://schemas.microsoft.com/office/powerpoint/2010/main" val="2011261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Ribbon : Understanding of Load balancing</a:t>
            </a: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196553" y="786213"/>
            <a:ext cx="6486258" cy="5636367"/>
          </a:xfrm>
        </p:spPr>
        <p:txBody>
          <a:bodyPr>
            <a:normAutofit/>
          </a:bodyPr>
          <a:lstStyle/>
          <a:p>
            <a:pPr marL="0" indent="0">
              <a:spcBef>
                <a:spcPts val="0"/>
              </a:spcBef>
              <a:buNone/>
            </a:pPr>
            <a:endParaRPr lang="en-US" sz="1400" b="1" dirty="0">
              <a:solidFill>
                <a:srgbClr val="3D3D4E"/>
              </a:solidFill>
              <a:latin typeface="Century Gothic" panose="020B0502020202020204" pitchFamily="34" charset="0"/>
            </a:endParaRPr>
          </a:p>
          <a:p>
            <a:pPr marL="0" indent="0">
              <a:spcBef>
                <a:spcPts val="0"/>
              </a:spcBef>
              <a:buNone/>
            </a:pPr>
            <a:r>
              <a:rPr lang="en-US" sz="1400" b="1" dirty="0">
                <a:solidFill>
                  <a:srgbClr val="3D3D4E"/>
                </a:solidFill>
                <a:latin typeface="Century Gothic" panose="020B0502020202020204" pitchFamily="34" charset="0"/>
              </a:rPr>
              <a:t>Load balancing with Ribbon</a:t>
            </a:r>
          </a:p>
          <a:p>
            <a:pPr marL="0" indent="0">
              <a:spcBef>
                <a:spcPts val="0"/>
              </a:spcBef>
              <a:buNone/>
            </a:pPr>
            <a:endParaRPr lang="en-US" sz="1400" dirty="0">
              <a:solidFill>
                <a:srgbClr val="3D3D4E"/>
              </a:solidFill>
              <a:latin typeface="Century Gothic" panose="020B0502020202020204" pitchFamily="34" charset="0"/>
            </a:endParaRPr>
          </a:p>
          <a:p>
            <a:pPr marL="0" indent="0">
              <a:spcBef>
                <a:spcPts val="0"/>
              </a:spcBef>
              <a:buNone/>
            </a:pPr>
            <a:r>
              <a:rPr lang="en-US" sz="1000" dirty="0">
                <a:latin typeface="Century Gothic" panose="020B0502020202020204" pitchFamily="34" charset="0"/>
              </a:rPr>
              <a:t>Microservices have the advantage that each microservice can be scaled independently of the other microservices.</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But to achieve this flexibility, you need some central Entity who can distribute the load for that specific microservice call.  Here you note that, central entity is called Load Balancer. </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What if this Central Entity Failed? There is a possibility of Failure so what if it fails. Basically, this is the question to an architect that did you architected system with Enough Resiliency or not?</a:t>
            </a:r>
          </a:p>
          <a:p>
            <a:pPr marL="0" indent="0">
              <a:spcBef>
                <a:spcPts val="0"/>
              </a:spcBef>
              <a:buNone/>
            </a:pPr>
            <a:endParaRPr lang="en-US" sz="1000" dirty="0">
              <a:latin typeface="Century Gothic" panose="020B0502020202020204" pitchFamily="34" charset="0"/>
            </a:endParaRPr>
          </a:p>
          <a:p>
            <a:pPr marL="0" indent="0">
              <a:spcBef>
                <a:spcPts val="0"/>
              </a:spcBef>
              <a:buNone/>
            </a:pPr>
            <a:endParaRPr lang="en-US" sz="1400" b="1" dirty="0">
              <a:solidFill>
                <a:srgbClr val="FF0000"/>
              </a:solidFill>
              <a:latin typeface="Century Gothic" panose="020B0502020202020204" pitchFamily="34" charset="0"/>
            </a:endParaRPr>
          </a:p>
          <a:p>
            <a:pPr marL="0" indent="0">
              <a:spcBef>
                <a:spcPts val="0"/>
              </a:spcBef>
              <a:buNone/>
            </a:pPr>
            <a:r>
              <a:rPr lang="en-US" sz="1400" b="1" dirty="0">
                <a:solidFill>
                  <a:srgbClr val="FF0000"/>
                </a:solidFill>
                <a:latin typeface="Century Gothic" panose="020B0502020202020204" pitchFamily="34" charset="0"/>
              </a:rPr>
              <a:t>The load balancer is also a single point of failure. If the load balancer fails, all network traffic stops functioning and the entire microservices system fails.</a:t>
            </a:r>
          </a:p>
          <a:p>
            <a:pPr marL="0" indent="0">
              <a:spcBef>
                <a:spcPts val="0"/>
              </a:spcBef>
              <a:buNone/>
            </a:pPr>
            <a:endParaRPr lang="en-US" sz="1000" dirty="0">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So, what is the solution here. Decentralized Load Balancing. </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400" b="1" i="1" dirty="0">
                <a:solidFill>
                  <a:srgbClr val="7030A0"/>
                </a:solidFill>
                <a:latin typeface="Century Gothic" panose="020B0502020202020204" pitchFamily="34" charset="0"/>
              </a:rPr>
              <a:t>For this, each microservice must have its own load balancer.  If such a load balancer fails, only one microservice will fail.</a:t>
            </a:r>
          </a:p>
          <a:p>
            <a:pPr marL="0" indent="0">
              <a:spcBef>
                <a:spcPts val="0"/>
              </a:spcBef>
              <a:buNone/>
            </a:pPr>
            <a:endParaRPr lang="en-US" sz="1400" b="1" i="1" dirty="0">
              <a:solidFill>
                <a:srgbClr val="7030A0"/>
              </a:solidFill>
              <a:latin typeface="Century Gothic" panose="020B0502020202020204" pitchFamily="34" charset="0"/>
            </a:endParaRPr>
          </a:p>
          <a:p>
            <a:pPr marL="0" indent="0">
              <a:spcBef>
                <a:spcPts val="0"/>
              </a:spcBef>
              <a:buNone/>
            </a:pPr>
            <a:r>
              <a:rPr lang="en-US" sz="1000" dirty="0">
                <a:solidFill>
                  <a:srgbClr val="7030A0"/>
                </a:solidFill>
                <a:latin typeface="Century Gothic" panose="020B0502020202020204" pitchFamily="34" charset="0"/>
              </a:rPr>
              <a:t>Another option as an improvement of this exercise is to manage multiple copy of Load balancer and your DNS / router can be used for checking the Load balancer Heartbit and accordingly direct the traffic to the live load balancer.</a:t>
            </a:r>
          </a:p>
          <a:p>
            <a:pPr marL="0" indent="0">
              <a:spcBef>
                <a:spcPts val="0"/>
              </a:spcBef>
              <a:buNone/>
            </a:pPr>
            <a:endParaRPr lang="en-US" sz="1000" dirty="0">
              <a:solidFill>
                <a:srgbClr val="7030A0"/>
              </a:solidFill>
              <a:latin typeface="Century Gothic" panose="020B0502020202020204" pitchFamily="34" charset="0"/>
            </a:endParaRPr>
          </a:p>
          <a:p>
            <a:pPr marL="0" indent="0">
              <a:spcBef>
                <a:spcPts val="0"/>
              </a:spcBef>
              <a:buNone/>
            </a:pPr>
            <a:r>
              <a:rPr lang="en-US" sz="1000" dirty="0">
                <a:latin typeface="Century Gothic" panose="020B0502020202020204" pitchFamily="34" charset="0"/>
              </a:rPr>
              <a:t>But this kind of system, becoming complex architecture and required in production system.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It is also possible to write a library that distributes requests to other microservices to different instances. This library must read the currently available microservice instances from the service discovery and then, for each request, select one of the instances. This is how Ribbon works.</a:t>
            </a:r>
          </a:p>
        </p:txBody>
      </p:sp>
      <p:sp>
        <p:nvSpPr>
          <p:cNvPr id="10" name="Rectangle 9">
            <a:extLst>
              <a:ext uri="{FF2B5EF4-FFF2-40B4-BE49-F238E27FC236}">
                <a16:creationId xmlns:a16="http://schemas.microsoft.com/office/drawing/2014/main" id="{A89FC216-7BB4-4644-9D78-9AB3351FA83B}"/>
              </a:ext>
            </a:extLst>
          </p:cNvPr>
          <p:cNvSpPr/>
          <p:nvPr/>
        </p:nvSpPr>
        <p:spPr>
          <a:xfrm>
            <a:off x="111094" y="692209"/>
            <a:ext cx="11663099" cy="573037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17" name="Picture 16">
            <a:extLst>
              <a:ext uri="{FF2B5EF4-FFF2-40B4-BE49-F238E27FC236}">
                <a16:creationId xmlns:a16="http://schemas.microsoft.com/office/drawing/2014/main" id="{3A786326-FC42-469C-85EF-B30FD24A71FE}"/>
              </a:ext>
            </a:extLst>
          </p:cNvPr>
          <p:cNvPicPr>
            <a:picLocks noChangeAspect="1"/>
          </p:cNvPicPr>
          <p:nvPr/>
        </p:nvPicPr>
        <p:blipFill>
          <a:blip r:embed="rId2"/>
          <a:stretch>
            <a:fillRect/>
          </a:stretch>
        </p:blipFill>
        <p:spPr>
          <a:xfrm>
            <a:off x="7223085" y="863127"/>
            <a:ext cx="4397280" cy="1451932"/>
          </a:xfrm>
          <a:prstGeom prst="rect">
            <a:avLst/>
          </a:prstGeom>
        </p:spPr>
      </p:pic>
      <p:sp>
        <p:nvSpPr>
          <p:cNvPr id="18" name="Rectangle 17">
            <a:extLst>
              <a:ext uri="{FF2B5EF4-FFF2-40B4-BE49-F238E27FC236}">
                <a16:creationId xmlns:a16="http://schemas.microsoft.com/office/drawing/2014/main" id="{95AACFF9-B1DE-4271-B448-55BAFBD93424}"/>
              </a:ext>
            </a:extLst>
          </p:cNvPr>
          <p:cNvSpPr/>
          <p:nvPr/>
        </p:nvSpPr>
        <p:spPr>
          <a:xfrm>
            <a:off x="6990459" y="760575"/>
            <a:ext cx="4741004" cy="167497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20" name="Picture 19">
            <a:extLst>
              <a:ext uri="{FF2B5EF4-FFF2-40B4-BE49-F238E27FC236}">
                <a16:creationId xmlns:a16="http://schemas.microsoft.com/office/drawing/2014/main" id="{4DA502BC-BD78-460D-A7C2-CE090FA4E960}"/>
              </a:ext>
            </a:extLst>
          </p:cNvPr>
          <p:cNvPicPr>
            <a:picLocks noChangeAspect="1"/>
          </p:cNvPicPr>
          <p:nvPr/>
        </p:nvPicPr>
        <p:blipFill>
          <a:blip r:embed="rId3"/>
          <a:stretch>
            <a:fillRect/>
          </a:stretch>
        </p:blipFill>
        <p:spPr>
          <a:xfrm>
            <a:off x="7447900" y="2708903"/>
            <a:ext cx="3561204" cy="1440193"/>
          </a:xfrm>
          <a:prstGeom prst="rect">
            <a:avLst/>
          </a:prstGeom>
        </p:spPr>
      </p:pic>
      <p:sp>
        <p:nvSpPr>
          <p:cNvPr id="21" name="Rectangle 20">
            <a:extLst>
              <a:ext uri="{FF2B5EF4-FFF2-40B4-BE49-F238E27FC236}">
                <a16:creationId xmlns:a16="http://schemas.microsoft.com/office/drawing/2014/main" id="{F4C5C5F4-F68C-4024-A428-B57C44C40584}"/>
              </a:ext>
            </a:extLst>
          </p:cNvPr>
          <p:cNvSpPr/>
          <p:nvPr/>
        </p:nvSpPr>
        <p:spPr>
          <a:xfrm>
            <a:off x="6990459" y="2538103"/>
            <a:ext cx="4741004" cy="177752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23" name="Picture 22">
            <a:extLst>
              <a:ext uri="{FF2B5EF4-FFF2-40B4-BE49-F238E27FC236}">
                <a16:creationId xmlns:a16="http://schemas.microsoft.com/office/drawing/2014/main" id="{7876019E-A15B-4E66-AD8A-5852C7F03DA9}"/>
              </a:ext>
            </a:extLst>
          </p:cNvPr>
          <p:cNvPicPr>
            <a:picLocks noChangeAspect="1"/>
          </p:cNvPicPr>
          <p:nvPr/>
        </p:nvPicPr>
        <p:blipFill>
          <a:blip r:embed="rId4"/>
          <a:stretch>
            <a:fillRect/>
          </a:stretch>
        </p:blipFill>
        <p:spPr>
          <a:xfrm>
            <a:off x="7426773" y="4525001"/>
            <a:ext cx="3243433" cy="1572424"/>
          </a:xfrm>
          <a:prstGeom prst="rect">
            <a:avLst/>
          </a:prstGeom>
        </p:spPr>
      </p:pic>
      <p:sp>
        <p:nvSpPr>
          <p:cNvPr id="24" name="Rectangle 23">
            <a:extLst>
              <a:ext uri="{FF2B5EF4-FFF2-40B4-BE49-F238E27FC236}">
                <a16:creationId xmlns:a16="http://schemas.microsoft.com/office/drawing/2014/main" id="{0059CBE6-3401-432D-B665-910CE5D2DA87}"/>
              </a:ext>
            </a:extLst>
          </p:cNvPr>
          <p:cNvSpPr/>
          <p:nvPr/>
        </p:nvSpPr>
        <p:spPr>
          <a:xfrm>
            <a:off x="6990459" y="4383992"/>
            <a:ext cx="4741004" cy="193135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57758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Hystrix : Understanding of Resilience</a:t>
            </a: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196552" y="786213"/>
            <a:ext cx="11442819" cy="5636367"/>
          </a:xfrm>
        </p:spPr>
        <p:txBody>
          <a:bodyPr>
            <a:normAutofit/>
          </a:bodyPr>
          <a:lstStyle/>
          <a:p>
            <a:pPr marL="0" indent="0">
              <a:spcBef>
                <a:spcPts val="0"/>
              </a:spcBef>
              <a:buNone/>
            </a:pPr>
            <a:endParaRPr lang="en-US" sz="1400" b="1" dirty="0">
              <a:solidFill>
                <a:srgbClr val="3D3D4E"/>
              </a:solidFill>
              <a:latin typeface="Century Gothic" panose="020B0502020202020204" pitchFamily="34" charset="0"/>
            </a:endParaRPr>
          </a:p>
          <a:p>
            <a:pPr marL="0" indent="0">
              <a:spcBef>
                <a:spcPts val="0"/>
              </a:spcBef>
              <a:buNone/>
            </a:pPr>
            <a:r>
              <a:rPr lang="en-US" sz="1400" b="1" dirty="0">
                <a:solidFill>
                  <a:srgbClr val="3D3D4E"/>
                </a:solidFill>
                <a:latin typeface="Century Gothic" panose="020B0502020202020204" pitchFamily="34" charset="0"/>
              </a:rPr>
              <a:t>Resilience with Hystrix</a:t>
            </a:r>
          </a:p>
          <a:p>
            <a:pPr marL="0" indent="0">
              <a:spcBef>
                <a:spcPts val="0"/>
              </a:spcBef>
              <a:buNone/>
            </a:pPr>
            <a:endParaRPr lang="en-US" sz="1400" b="1"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With synchronous communication between microservices, it is important that the failure of one microservice does not cause other microservices to fail as well.</a:t>
            </a:r>
          </a:p>
          <a:p>
            <a:pPr marL="0" indent="0">
              <a:spcBef>
                <a:spcPts val="0"/>
              </a:spcBef>
              <a:buNone/>
            </a:pPr>
            <a:r>
              <a:rPr lang="en-US" sz="1000" dirty="0">
                <a:solidFill>
                  <a:srgbClr val="3D3D4E"/>
                </a:solidFill>
                <a:latin typeface="Century Gothic" panose="020B0502020202020204" pitchFamily="34" charset="0"/>
              </a:rPr>
              <a:t>The microservices may return errors because they cannot deliver reasonable results due to a failed microservice.</a:t>
            </a:r>
          </a:p>
          <a:p>
            <a:pPr marL="0" indent="0">
              <a:spcBef>
                <a:spcPts val="0"/>
              </a:spcBef>
              <a:buNone/>
            </a:pPr>
            <a:r>
              <a:rPr lang="en-US" sz="1000" dirty="0">
                <a:solidFill>
                  <a:srgbClr val="3D3D4E"/>
                </a:solidFill>
                <a:latin typeface="Century Gothic" panose="020B0502020202020204" pitchFamily="34" charset="0"/>
              </a:rPr>
              <a:t>However, it must not happen that a microservice waits for the result of another microservice for an infinite period and thereby becomes unavailable itself.</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So, In a nutshell there are few standard Resilience patterns that would be part of Hystrix system.</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b="1" dirty="0">
                <a:solidFill>
                  <a:srgbClr val="00B0F0"/>
                </a:solidFill>
                <a:latin typeface="Century Gothic" panose="020B0502020202020204" pitchFamily="34" charset="0"/>
              </a:rPr>
              <a:t>Timeout</a:t>
            </a:r>
            <a:r>
              <a:rPr lang="en-US" sz="1000" dirty="0">
                <a:solidFill>
                  <a:srgbClr val="3D3D4E"/>
                </a:solidFill>
                <a:latin typeface="Century Gothic" panose="020B0502020202020204" pitchFamily="34" charset="0"/>
              </a:rPr>
              <a:t> </a:t>
            </a:r>
          </a:p>
          <a:p>
            <a:pPr marL="0" indent="0">
              <a:spcBef>
                <a:spcPts val="0"/>
              </a:spcBef>
              <a:buNone/>
            </a:pPr>
            <a:r>
              <a:rPr lang="en-US" sz="1000" dirty="0">
                <a:solidFill>
                  <a:srgbClr val="3D3D4E"/>
                </a:solidFill>
                <a:latin typeface="Century Gothic" panose="020B0502020202020204" pitchFamily="34" charset="0"/>
              </a:rPr>
              <a:t>A timeout prevents a microservice from waiting too long for another microservice.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b="1" dirty="0">
                <a:solidFill>
                  <a:srgbClr val="0070C0"/>
                </a:solidFill>
                <a:latin typeface="Century Gothic" panose="020B0502020202020204" pitchFamily="34" charset="0"/>
              </a:rPr>
              <a:t>Hystrix executes a request in a separate thread pool. Hystrix controls these threads and can terminate the request to implement the timeout.</a:t>
            </a:r>
          </a:p>
          <a:p>
            <a:pPr>
              <a:spcBef>
                <a:spcPts val="0"/>
              </a:spcBef>
              <a:buFont typeface="Wingdings" panose="05000000000000000000" pitchFamily="2" charset="2"/>
              <a:buChar char="ü"/>
            </a:pPr>
            <a:endParaRPr lang="en-US" sz="1000" b="1" dirty="0">
              <a:solidFill>
                <a:srgbClr val="00B0F0"/>
              </a:solidFill>
              <a:latin typeface="Century Gothic" panose="020B0502020202020204" pitchFamily="34" charset="0"/>
            </a:endParaRPr>
          </a:p>
          <a:p>
            <a:pPr>
              <a:spcBef>
                <a:spcPts val="0"/>
              </a:spcBef>
              <a:buFont typeface="Wingdings" panose="05000000000000000000" pitchFamily="2" charset="2"/>
              <a:buChar char="ü"/>
            </a:pPr>
            <a:r>
              <a:rPr lang="en-US" sz="1000" b="1" dirty="0">
                <a:solidFill>
                  <a:srgbClr val="00B0F0"/>
                </a:solidFill>
                <a:latin typeface="Century Gothic" panose="020B0502020202020204" pitchFamily="34" charset="0"/>
              </a:rPr>
              <a:t>Fail fast</a:t>
            </a:r>
          </a:p>
          <a:p>
            <a:pPr marL="0" indent="0">
              <a:spcBef>
                <a:spcPts val="0"/>
              </a:spcBef>
              <a:buNone/>
            </a:pPr>
            <a:r>
              <a:rPr lang="en-US" sz="1000" dirty="0">
                <a:latin typeface="Century Gothic" panose="020B0502020202020204" pitchFamily="34" charset="0"/>
              </a:rPr>
              <a:t>Fail Fast describes a similar pattern. It is better to generate an error as quickly as possible.</a:t>
            </a:r>
          </a:p>
          <a:p>
            <a:pPr marL="0" indent="0">
              <a:spcBef>
                <a:spcPts val="0"/>
              </a:spcBef>
              <a:buNone/>
            </a:pPr>
            <a:r>
              <a:rPr lang="en-US" sz="1000" dirty="0">
                <a:latin typeface="Century Gothic" panose="020B0502020202020204" pitchFamily="34" charset="0"/>
              </a:rPr>
              <a:t>The code can check at the beginning of an operation whether all necessary resources are available.</a:t>
            </a:r>
          </a:p>
          <a:p>
            <a:pPr marL="0" indent="0">
              <a:spcBef>
                <a:spcPts val="0"/>
              </a:spcBef>
              <a:buNone/>
            </a:pPr>
            <a:r>
              <a:rPr lang="en-US" sz="1000" dirty="0">
                <a:latin typeface="Century Gothic" panose="020B0502020202020204" pitchFamily="34" charset="0"/>
              </a:rPr>
              <a:t>If this is not the case, the request can be terminated immediately with an error. This reduces the time that the caller must block a thread or other resources.</a:t>
            </a:r>
            <a:endParaRPr lang="en-US" sz="1000" dirty="0">
              <a:solidFill>
                <a:srgbClr val="00B0F0"/>
              </a:solidFill>
              <a:latin typeface="Century Gothic" panose="020B0502020202020204" pitchFamily="34" charset="0"/>
            </a:endParaRPr>
          </a:p>
          <a:p>
            <a:pPr marL="0" indent="0">
              <a:spcBef>
                <a:spcPts val="0"/>
              </a:spcBef>
              <a:buNone/>
            </a:pPr>
            <a:endParaRPr lang="en-US" sz="1000" dirty="0">
              <a:solidFill>
                <a:srgbClr val="00B0F0"/>
              </a:solidFill>
              <a:latin typeface="Century Gothic" panose="020B0502020202020204" pitchFamily="34" charset="0"/>
            </a:endParaRPr>
          </a:p>
          <a:p>
            <a:pPr marL="0" indent="0">
              <a:spcBef>
                <a:spcPts val="0"/>
              </a:spcBef>
              <a:buNone/>
            </a:pPr>
            <a:endParaRPr lang="en-US" sz="1000" dirty="0">
              <a:solidFill>
                <a:srgbClr val="00B0F0"/>
              </a:solidFill>
              <a:latin typeface="Century Gothic" panose="020B0502020202020204" pitchFamily="34" charset="0"/>
            </a:endParaRPr>
          </a:p>
          <a:p>
            <a:pPr>
              <a:lnSpc>
                <a:spcPct val="100000"/>
              </a:lnSpc>
              <a:spcBef>
                <a:spcPts val="0"/>
              </a:spcBef>
              <a:buFont typeface="Wingdings" panose="05000000000000000000" pitchFamily="2" charset="2"/>
              <a:buChar char="ü"/>
            </a:pPr>
            <a:r>
              <a:rPr lang="en-US" sz="1000" b="1" dirty="0">
                <a:solidFill>
                  <a:srgbClr val="00B0F0"/>
                </a:solidFill>
                <a:latin typeface="Century Gothic" panose="020B0502020202020204" pitchFamily="34" charset="0"/>
              </a:rPr>
              <a:t>Bulkhead</a:t>
            </a:r>
          </a:p>
          <a:p>
            <a:pPr marL="0" indent="0">
              <a:spcBef>
                <a:spcPts val="0"/>
              </a:spcBef>
              <a:buNone/>
            </a:pPr>
            <a:r>
              <a:rPr lang="en-US" sz="1000" dirty="0">
                <a:latin typeface="Century Gothic" panose="020B0502020202020204" pitchFamily="34" charset="0"/>
              </a:rPr>
              <a:t>Hystrix can use its own thread pool for each type of request. For example, a separate thread pool can be set up for each called microservice.</a:t>
            </a:r>
          </a:p>
          <a:p>
            <a:pPr marL="0" indent="0">
              <a:spcBef>
                <a:spcPts val="0"/>
              </a:spcBef>
              <a:buNone/>
            </a:pPr>
            <a:r>
              <a:rPr lang="en-US" sz="1000" dirty="0">
                <a:latin typeface="Century Gothic" panose="020B0502020202020204" pitchFamily="34" charset="0"/>
              </a:rPr>
              <a:t>If the call of a particular microservice takes too long, only the thread pool for that microservice is emptied, while the others still contain threads.</a:t>
            </a:r>
          </a:p>
          <a:p>
            <a:pPr marL="0" indent="0">
              <a:spcBef>
                <a:spcPts val="0"/>
              </a:spcBef>
              <a:buNone/>
            </a:pPr>
            <a:r>
              <a:rPr lang="en-US" sz="1000" dirty="0">
                <a:latin typeface="Century Gothic" panose="020B0502020202020204" pitchFamily="34" charset="0"/>
              </a:rPr>
              <a:t>This will limit the impact of the problem and is called a </a:t>
            </a:r>
            <a:r>
              <a:rPr lang="en-US" sz="1000" b="1" dirty="0">
                <a:latin typeface="Century Gothic" panose="020B0502020202020204" pitchFamily="34" charset="0"/>
              </a:rPr>
              <a:t>bulkhead</a:t>
            </a:r>
            <a:r>
              <a:rPr lang="en-US" sz="1000" dirty="0">
                <a:latin typeface="Century Gothic" panose="020B0502020202020204" pitchFamily="34" charset="0"/>
              </a:rPr>
              <a:t>. </a:t>
            </a:r>
          </a:p>
          <a:p>
            <a:pPr marL="0" indent="0">
              <a:spcBef>
                <a:spcPts val="0"/>
              </a:spcBef>
              <a:buNone/>
            </a:pPr>
            <a:endParaRPr lang="en-US" sz="1000" dirty="0">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a:p>
            <a:pPr>
              <a:lnSpc>
                <a:spcPct val="100000"/>
              </a:lnSpc>
              <a:spcBef>
                <a:spcPts val="0"/>
              </a:spcBef>
              <a:buFont typeface="Wingdings" panose="05000000000000000000" pitchFamily="2" charset="2"/>
              <a:buChar char="ü"/>
            </a:pPr>
            <a:r>
              <a:rPr lang="en-US" sz="1000" b="1" dirty="0">
                <a:solidFill>
                  <a:srgbClr val="00B0F0"/>
                </a:solidFill>
                <a:latin typeface="Century Gothic" panose="020B0502020202020204" pitchFamily="34" charset="0"/>
              </a:rPr>
              <a:t>Circuit breaker</a:t>
            </a:r>
          </a:p>
          <a:p>
            <a:pPr marL="0" indent="0">
              <a:spcBef>
                <a:spcPts val="0"/>
              </a:spcBef>
              <a:buNone/>
            </a:pPr>
            <a:r>
              <a:rPr lang="en-US" sz="1000" dirty="0">
                <a:latin typeface="Century Gothic" panose="020B0502020202020204" pitchFamily="34" charset="0"/>
              </a:rPr>
              <a:t>This is a fuse analogous to the ones used in the electrical system of a house. There, a circuit breaker is used to cut off the current flow if there is a short circuit, preventing a fire from breaking out.</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b="1" dirty="0">
                <a:latin typeface="Century Gothic" panose="020B0502020202020204" pitchFamily="34" charset="0"/>
              </a:rPr>
              <a:t>The Hystrix circuit breaker has a different approach. If a system call results in an error, the circuit breaker is opened and does not allow any calls to pass through.</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After some time, a call is allowed to pass through again. Only when this call is successful, is the circuit breaker closed again. This prevents a faulty microservice from being called. This saves resources and avoids blocked threads.</a:t>
            </a:r>
          </a:p>
          <a:p>
            <a:pPr marL="0" indent="0">
              <a:spcBef>
                <a:spcPts val="0"/>
              </a:spcBef>
              <a:buNone/>
            </a:pPr>
            <a:endParaRPr lang="en-US" sz="1000" dirty="0">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These Patterns are part of the Hystrix implementation of Netflix. So, I am going to explain you little more about Hystrix Implementation in next page.</a:t>
            </a:r>
          </a:p>
        </p:txBody>
      </p:sp>
      <p:sp>
        <p:nvSpPr>
          <p:cNvPr id="10" name="Rectangle 9">
            <a:extLst>
              <a:ext uri="{FF2B5EF4-FFF2-40B4-BE49-F238E27FC236}">
                <a16:creationId xmlns:a16="http://schemas.microsoft.com/office/drawing/2014/main" id="{A89FC216-7BB4-4644-9D78-9AB3351FA83B}"/>
              </a:ext>
            </a:extLst>
          </p:cNvPr>
          <p:cNvSpPr/>
          <p:nvPr/>
        </p:nvSpPr>
        <p:spPr>
          <a:xfrm>
            <a:off x="111094" y="692209"/>
            <a:ext cx="11663099" cy="573037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3500726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Hystrix : Implementation</a:t>
            </a: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196552" y="786213"/>
            <a:ext cx="7007553" cy="5636367"/>
          </a:xfrm>
        </p:spPr>
        <p:txBody>
          <a:bodyPr>
            <a:normAutofit/>
          </a:bodyPr>
          <a:lstStyle/>
          <a:p>
            <a:pPr marL="0" indent="0">
              <a:spcBef>
                <a:spcPts val="0"/>
              </a:spcBef>
              <a:buNone/>
            </a:pPr>
            <a:endParaRPr lang="en-US" sz="1400" b="1" dirty="0">
              <a:solidFill>
                <a:srgbClr val="3D3D4E"/>
              </a:solidFill>
              <a:latin typeface="Century Gothic" panose="020B0502020202020204" pitchFamily="34" charset="0"/>
            </a:endParaRPr>
          </a:p>
          <a:p>
            <a:pPr marL="0" indent="0">
              <a:spcBef>
                <a:spcPts val="0"/>
              </a:spcBef>
              <a:buNone/>
            </a:pPr>
            <a:r>
              <a:rPr lang="en-US" sz="1400" b="1" dirty="0">
                <a:solidFill>
                  <a:srgbClr val="3D3D4E"/>
                </a:solidFill>
                <a:latin typeface="Century Gothic" panose="020B0502020202020204" pitchFamily="34" charset="0"/>
              </a:rPr>
              <a:t>Hystrix Implementation</a:t>
            </a:r>
          </a:p>
          <a:p>
            <a:pPr marL="0" indent="0">
              <a:spcBef>
                <a:spcPts val="0"/>
              </a:spcBef>
              <a:buNone/>
            </a:pPr>
            <a:endParaRPr lang="en-US" sz="1400" b="1" dirty="0">
              <a:solidFill>
                <a:srgbClr val="3D3D4E"/>
              </a:solidFill>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Implementation </a:t>
            </a:r>
          </a:p>
          <a:p>
            <a:pPr marL="0" indent="0">
              <a:spcBef>
                <a:spcPts val="0"/>
              </a:spcBef>
              <a:buNone/>
            </a:pPr>
            <a:r>
              <a:rPr lang="en-US" sz="1000" dirty="0">
                <a:solidFill>
                  <a:srgbClr val="3D3D4E"/>
                </a:solidFill>
                <a:latin typeface="Century Gothic" panose="020B0502020202020204" pitchFamily="34" charset="0"/>
              </a:rPr>
              <a:t>Hystrix offers an implementation of most resilience patterns as a Java library.</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The Hystrix API requires command objects instead of simple method calls. These classes supplement the method call with the necessary Hystrix functionalities.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When using Hystrix with Spring Cloud, it is not necessary to implement commands. Instead, the methods are annotated with @HystrixCommand. It activates Hystrix for this method and the attributes of the annotation configure Hystrix.</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Some Improvements as Variation in discussion</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There are various alternatives to the technologies of the Netflix stack.</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An alternative might be Zuul2. It is based on asynchronous I/O, so it consumes less resources and is more stable. However, Spring Cloud won’t support Zuul2.</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Netflix does not invest in Hystrix that much anymore. They suggest using resilience4j instead, which is a very similar Java library that supports typical resilience patterns.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Consul supports DNS and can handle any programming language as implemented in the Consul DNS example. Consul Template offers the possibility to configure services with Consul by filling a configuration file template with the data from Consul. In the example, Apache httpd is configured this way.</a:t>
            </a:r>
          </a:p>
        </p:txBody>
      </p:sp>
      <p:sp>
        <p:nvSpPr>
          <p:cNvPr id="10" name="Rectangle 9">
            <a:extLst>
              <a:ext uri="{FF2B5EF4-FFF2-40B4-BE49-F238E27FC236}">
                <a16:creationId xmlns:a16="http://schemas.microsoft.com/office/drawing/2014/main" id="{A89FC216-7BB4-4644-9D78-9AB3351FA83B}"/>
              </a:ext>
            </a:extLst>
          </p:cNvPr>
          <p:cNvSpPr/>
          <p:nvPr/>
        </p:nvSpPr>
        <p:spPr>
          <a:xfrm>
            <a:off x="111094" y="692209"/>
            <a:ext cx="11663099" cy="573037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4" name="Picture 3">
            <a:extLst>
              <a:ext uri="{FF2B5EF4-FFF2-40B4-BE49-F238E27FC236}">
                <a16:creationId xmlns:a16="http://schemas.microsoft.com/office/drawing/2014/main" id="{C2688B84-F1AD-43DE-9E24-99E994E6CF01}"/>
              </a:ext>
            </a:extLst>
          </p:cNvPr>
          <p:cNvPicPr>
            <a:picLocks noChangeAspect="1"/>
          </p:cNvPicPr>
          <p:nvPr/>
        </p:nvPicPr>
        <p:blipFill>
          <a:blip r:embed="rId2"/>
          <a:stretch>
            <a:fillRect/>
          </a:stretch>
        </p:blipFill>
        <p:spPr>
          <a:xfrm>
            <a:off x="7464804" y="922946"/>
            <a:ext cx="4048690" cy="2105319"/>
          </a:xfrm>
          <a:prstGeom prst="rect">
            <a:avLst/>
          </a:prstGeom>
        </p:spPr>
      </p:pic>
    </p:spTree>
    <p:extLst>
      <p:ext uri="{BB962C8B-B14F-4D97-AF65-F5344CB8AC3E}">
        <p14:creationId xmlns:p14="http://schemas.microsoft.com/office/powerpoint/2010/main" val="1041688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3007</TotalTime>
  <Words>1885</Words>
  <Application>Microsoft Office PowerPoint</Application>
  <PresentationFormat>Widescreen</PresentationFormat>
  <Paragraphs>202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Century Gothic</vt:lpstr>
      <vt:lpstr>Courier New</vt:lpstr>
      <vt:lpstr>Nunito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254</cp:revision>
  <dcterms:created xsi:type="dcterms:W3CDTF">2021-12-25T05:24:32Z</dcterms:created>
  <dcterms:modified xsi:type="dcterms:W3CDTF">2022-01-16T03:02:25Z</dcterms:modified>
</cp:coreProperties>
</file>