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23-01-2022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23-01-2022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**Level-01</a:t>
            </a:r>
            <a:r>
              <a:rPr lang="en-IN" b="1" dirty="0">
                <a:latin typeface="Nunito Sans" pitchFamily="2" charset="0"/>
              </a:rPr>
              <a:t> : Discussion of TinyURL like URL Shortening service : Introduction</a:t>
            </a:r>
            <a:endParaRPr lang="en-IN" b="1" i="0" dirty="0">
              <a:effectLst/>
              <a:latin typeface="Nunito Sans" pitchFamily="2" charset="0"/>
            </a:endParaRPr>
          </a:p>
        </p:txBody>
      </p:sp>
      <p:sp>
        <p:nvSpPr>
          <p:cNvPr id="5" name="TextBox 4">
            <a:extLst>
              <a:ext uri="{FF2B5EF4-FFF2-40B4-BE49-F238E27FC236}">
                <a16:creationId xmlns:a16="http://schemas.microsoft.com/office/drawing/2014/main" id="{8D11FB0E-4966-4CB0-953A-BC98701A238B}"/>
              </a:ext>
            </a:extLst>
          </p:cNvPr>
          <p:cNvSpPr txBox="1"/>
          <p:nvPr/>
        </p:nvSpPr>
        <p:spPr>
          <a:xfrm>
            <a:off x="213645" y="803305"/>
            <a:ext cx="5007835" cy="4970591"/>
          </a:xfrm>
          <a:prstGeom prst="rect">
            <a:avLst/>
          </a:prstGeom>
          <a:noFill/>
        </p:spPr>
        <p:txBody>
          <a:bodyPr wrap="square" rtlCol="0">
            <a:spAutoFit/>
          </a:bodyPr>
          <a:lstStyle/>
          <a:p>
            <a:r>
              <a:rPr lang="en-IN" sz="1100" b="1" dirty="0">
                <a:latin typeface="Century Gothic" panose="020B0502020202020204" pitchFamily="34" charset="0"/>
                <a:cs typeface="Biome" panose="020B0502040204020203" pitchFamily="34" charset="0"/>
              </a:rPr>
              <a:t>Purpose: </a:t>
            </a:r>
          </a:p>
          <a:p>
            <a:r>
              <a:rPr lang="en-IN" sz="1000" dirty="0">
                <a:highlight>
                  <a:srgbClr val="FFFF00"/>
                </a:highlight>
                <a:latin typeface="Century Gothic" panose="020B0502020202020204" pitchFamily="34" charset="0"/>
                <a:cs typeface="Biome" panose="020B0502040204020203" pitchFamily="34" charset="0"/>
              </a:rPr>
              <a:t>This is the service prepared for handling the short url against the long url.</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First step is to understand the requirement and goal of the system.</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You should always clarify the requirement in very beginning of your discussion. It helps to start building the ladder between you and your audience.</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after discussion you will finalize the requirement and goal of the system. Let’s put it down in 03 different category ( FR, NFR, Extended requirement )</a:t>
            </a:r>
          </a:p>
          <a:p>
            <a:endParaRPr lang="en-IN" sz="1000" dirty="0">
              <a:latin typeface="Century Gothic" panose="020B0502020202020204" pitchFamily="34" charset="0"/>
              <a:cs typeface="Biome" panose="020B0502040204020203" pitchFamily="34" charset="0"/>
            </a:endParaRPr>
          </a:p>
          <a:p>
            <a:r>
              <a:rPr lang="en-IN" sz="1100" b="1" dirty="0">
                <a:latin typeface="Century Gothic" panose="020B0502020202020204" pitchFamily="34" charset="0"/>
                <a:cs typeface="Biome" panose="020B0502040204020203" pitchFamily="34" charset="0"/>
              </a:rPr>
              <a:t>Requirement Gathering and Analysis </a:t>
            </a:r>
          </a:p>
          <a:p>
            <a:r>
              <a:rPr lang="en-IN" sz="1100" b="1" dirty="0">
                <a:latin typeface="Century Gothic" panose="020B0502020202020204" pitchFamily="34" charset="0"/>
                <a:cs typeface="Biome" panose="020B0502040204020203" pitchFamily="34" charset="0"/>
              </a:rPr>
              <a:t>Functional Requirement</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System must generate short url for given long url and vice-versa</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System must be capable to redirect for short url to the original url</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Custom name possible for your short url as per user choice</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Link must be attached with validity timestamp(how long valid)</a:t>
            </a:r>
          </a:p>
          <a:p>
            <a:pPr marL="171450" indent="-171450">
              <a:buFont typeface="Wingdings" panose="05000000000000000000" pitchFamily="2" charset="2"/>
              <a:buChar char="ü"/>
            </a:pPr>
            <a:endParaRPr lang="en-US" sz="1000" dirty="0">
              <a:latin typeface="Century Gothic" panose="020B0502020202020204" pitchFamily="34" charset="0"/>
              <a:cs typeface="Biome" panose="020B0502040204020203" pitchFamily="34" charset="0"/>
            </a:endParaRPr>
          </a:p>
          <a:p>
            <a:r>
              <a:rPr lang="en-IN" sz="1100" b="1" dirty="0">
                <a:latin typeface="Century Gothic" panose="020B0502020202020204" pitchFamily="34" charset="0"/>
                <a:cs typeface="Biome" panose="020B0502040204020203" pitchFamily="34" charset="0"/>
              </a:rPr>
              <a:t>Non-Functional Requirement</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High Availability – </a:t>
            </a:r>
            <a:r>
              <a:rPr lang="en-IN" sz="1000" dirty="0">
                <a:latin typeface="Century Gothic" panose="020B0502020202020204" pitchFamily="34" charset="0"/>
                <a:cs typeface="Biome" panose="020B0502040204020203" pitchFamily="34" charset="0"/>
              </a:rPr>
              <a:t>Single most important NFR of system is availability, service should be available all the time. </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Low Latency </a:t>
            </a:r>
            <a:r>
              <a:rPr lang="en-IN" sz="1000" dirty="0">
                <a:latin typeface="Century Gothic" panose="020B0502020202020204" pitchFamily="34" charset="0"/>
                <a:cs typeface="Biome" panose="020B0502040204020203" pitchFamily="34" charset="0"/>
              </a:rPr>
              <a:t>– in re-direction of url ( Short url -&gt; Original url )</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Security</a:t>
            </a:r>
            <a:r>
              <a:rPr lang="en-IN" sz="1000" dirty="0">
                <a:latin typeface="Century Gothic" panose="020B0502020202020204" pitchFamily="34" charset="0"/>
                <a:cs typeface="Biome" panose="020B0502040204020203" pitchFamily="34" charset="0"/>
              </a:rPr>
              <a:t> - This generated link should be safe &amp; secure</a:t>
            </a:r>
          </a:p>
          <a:p>
            <a:pPr marL="171450" indent="-171450">
              <a:buFont typeface="Wingdings" panose="05000000000000000000" pitchFamily="2" charset="2"/>
              <a:buChar char="§"/>
            </a:pPr>
            <a:endParaRPr lang="en-IN" sz="1000" dirty="0">
              <a:latin typeface="Century Gothic" panose="020B0502020202020204" pitchFamily="34" charset="0"/>
              <a:cs typeface="Biome" panose="020B0502040204020203" pitchFamily="34" charset="0"/>
            </a:endParaRPr>
          </a:p>
          <a:p>
            <a:endParaRPr lang="en-IN" sz="1000" b="1" dirty="0">
              <a:latin typeface="Century Gothic" panose="020B0502020202020204" pitchFamily="34" charset="0"/>
              <a:cs typeface="Biome" panose="020B0502040204020203" pitchFamily="34" charset="0"/>
            </a:endParaRPr>
          </a:p>
          <a:p>
            <a:r>
              <a:rPr lang="en-IN" sz="1100" b="1" dirty="0">
                <a:latin typeface="Century Gothic" panose="020B0502020202020204" pitchFamily="34" charset="0"/>
                <a:cs typeface="Biome" panose="020B0502040204020203" pitchFamily="34" charset="0"/>
              </a:rPr>
              <a:t>Extended Requirement</a:t>
            </a:r>
          </a:p>
          <a:p>
            <a:pPr marL="171450" indent="-171450">
              <a:buFont typeface="Courier New" panose="02070309020205020404" pitchFamily="49" charset="0"/>
              <a:buChar char="o"/>
            </a:pPr>
            <a:r>
              <a:rPr lang="en-IN" sz="1000" b="1" dirty="0">
                <a:latin typeface="Century Gothic" panose="020B0502020202020204" pitchFamily="34" charset="0"/>
                <a:cs typeface="Biome" panose="020B0502040204020203" pitchFamily="34" charset="0"/>
              </a:rPr>
              <a:t>Analytics – </a:t>
            </a:r>
            <a:r>
              <a:rPr lang="en-IN" sz="1000" dirty="0">
                <a:latin typeface="Century Gothic" panose="020B0502020202020204" pitchFamily="34" charset="0"/>
                <a:cs typeface="Biome" panose="020B0502040204020203" pitchFamily="34" charset="0"/>
              </a:rPr>
              <a:t>Build analytics on usage of system by user to attract and enhance their experience</a:t>
            </a:r>
          </a:p>
          <a:p>
            <a:pPr marL="171450" indent="-171450">
              <a:buFont typeface="Courier New" panose="02070309020205020404" pitchFamily="49" charset="0"/>
              <a:buChar char="o"/>
            </a:pPr>
            <a:r>
              <a:rPr lang="en-IN" sz="1000" b="1" dirty="0">
                <a:latin typeface="Century Gothic" panose="020B0502020202020204" pitchFamily="34" charset="0"/>
                <a:cs typeface="Biome" panose="020B0502040204020203" pitchFamily="34" charset="0"/>
              </a:rPr>
              <a:t>Service </a:t>
            </a:r>
            <a:r>
              <a:rPr lang="en-IN" sz="1000" dirty="0">
                <a:latin typeface="Century Gothic" panose="020B0502020202020204" pitchFamily="34" charset="0"/>
                <a:cs typeface="Biome" panose="020B0502040204020203" pitchFamily="34" charset="0"/>
              </a:rPr>
              <a:t>should expose as rest webservice api </a:t>
            </a:r>
            <a:endParaRPr lang="en-IN" sz="1000" b="1" dirty="0">
              <a:latin typeface="Century Gothic" panose="020B0502020202020204" pitchFamily="34" charset="0"/>
              <a:cs typeface="Biome" panose="020B0502040204020203" pitchFamily="34" charset="0"/>
            </a:endParaRPr>
          </a:p>
          <a:p>
            <a:endParaRPr lang="en-IN" sz="1000" dirty="0">
              <a:latin typeface="Century Gothic" panose="020B0502020202020204" pitchFamily="34" charset="0"/>
              <a:cs typeface="Biome" panose="020B0502040204020203" pitchFamily="34" charset="0"/>
            </a:endParaRPr>
          </a:p>
          <a:p>
            <a:endParaRPr lang="en-IN" sz="1200" dirty="0">
              <a:latin typeface="Biome" panose="020B0502040204020203" pitchFamily="34" charset="0"/>
              <a:cs typeface="Biome" panose="020B0502040204020203" pitchFamily="34" charset="0"/>
            </a:endParaRPr>
          </a:p>
        </p:txBody>
      </p:sp>
      <p:sp>
        <p:nvSpPr>
          <p:cNvPr id="16" name="TextBox 15">
            <a:extLst>
              <a:ext uri="{FF2B5EF4-FFF2-40B4-BE49-F238E27FC236}">
                <a16:creationId xmlns:a16="http://schemas.microsoft.com/office/drawing/2014/main" id="{2A50C59B-F108-4F7D-B672-C181DB8BFFAA}"/>
              </a:ext>
            </a:extLst>
          </p:cNvPr>
          <p:cNvSpPr txBox="1"/>
          <p:nvPr/>
        </p:nvSpPr>
        <p:spPr>
          <a:xfrm>
            <a:off x="5409489" y="803305"/>
            <a:ext cx="6568866" cy="5878532"/>
          </a:xfrm>
          <a:prstGeom prst="rect">
            <a:avLst/>
          </a:prstGeom>
          <a:noFill/>
        </p:spPr>
        <p:txBody>
          <a:bodyPr wrap="square" rtlCol="0">
            <a:spAutoFit/>
          </a:bodyPr>
          <a:lstStyle/>
          <a:p>
            <a:r>
              <a:rPr lang="en-IN" sz="1100" b="1" dirty="0">
                <a:latin typeface="Century Gothic" panose="020B0502020202020204" pitchFamily="34" charset="0"/>
                <a:cs typeface="Biome" panose="020B0502040204020203" pitchFamily="34" charset="0"/>
              </a:rPr>
              <a:t>Capacity Estimation &amp; Constraints</a:t>
            </a: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Read heavy system</a:t>
            </a:r>
            <a:r>
              <a:rPr lang="en-IN" sz="1000" b="1" dirty="0">
                <a:latin typeface="Century Gothic" panose="020B0502020202020204" pitchFamily="34" charset="0"/>
                <a:cs typeface="Biome" panose="020B0502040204020203" pitchFamily="34" charset="0"/>
              </a:rPr>
              <a:t>: </a:t>
            </a:r>
            <a:r>
              <a:rPr lang="en-IN" sz="1000" dirty="0">
                <a:latin typeface="Century Gothic" panose="020B0502020202020204" pitchFamily="34" charset="0"/>
                <a:cs typeface="Biome" panose="020B0502040204020203" pitchFamily="34" charset="0"/>
              </a:rPr>
              <a:t>If you analyse the requirement, you will able to understand that in this system, creating a short url is one time task but using that short url many-many times possible. So, this refers our assumption of read heavy system is valid.</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you mention the read heavy, but how to quantify this? And so let’s assume that our system is in 100:1 read vs write ratio.</a:t>
            </a:r>
          </a:p>
          <a:p>
            <a:endParaRPr lang="en-IN" sz="1000" dirty="0">
              <a:latin typeface="Century Gothic" panose="020B0502020202020204" pitchFamily="34" charset="0"/>
              <a:cs typeface="Biome" panose="020B0502040204020203" pitchFamily="34" charset="0"/>
            </a:endParaRP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Traffic Estimate</a:t>
            </a:r>
            <a:r>
              <a:rPr lang="en-IN" sz="1000" dirty="0">
                <a:latin typeface="Century Gothic" panose="020B0502020202020204" pitchFamily="34" charset="0"/>
                <a:cs typeface="Biome" panose="020B0502040204020203" pitchFamily="34" charset="0"/>
              </a:rPr>
              <a:t>:</a:t>
            </a:r>
          </a:p>
          <a:p>
            <a:r>
              <a:rPr lang="en-IN" sz="1000" dirty="0">
                <a:latin typeface="Century Gothic" panose="020B0502020202020204" pitchFamily="34" charset="0"/>
                <a:cs typeface="Biome" panose="020B0502040204020203" pitchFamily="34" charset="0"/>
              </a:rPr>
              <a:t>For Ex, </a:t>
            </a:r>
          </a:p>
          <a:p>
            <a:pPr marL="228600" indent="-228600">
              <a:buAutoNum type="arabicPeriod"/>
            </a:pPr>
            <a:r>
              <a:rPr lang="en-IN" sz="1000" dirty="0">
                <a:highlight>
                  <a:srgbClr val="FFFF00"/>
                </a:highlight>
                <a:latin typeface="Century Gothic" panose="020B0502020202020204" pitchFamily="34" charset="0"/>
                <a:cs typeface="Biome" panose="020B0502040204020203" pitchFamily="34" charset="0"/>
              </a:rPr>
              <a:t>500 Million </a:t>
            </a:r>
            <a:r>
              <a:rPr lang="en-IN" sz="1000" dirty="0">
                <a:latin typeface="Century Gothic" panose="020B0502020202020204" pitchFamily="34" charset="0"/>
                <a:cs typeface="Biome" panose="020B0502040204020203" pitchFamily="34" charset="0"/>
              </a:rPr>
              <a:t>active request for URL shortening per month 	</a:t>
            </a:r>
          </a:p>
          <a:p>
            <a:r>
              <a:rPr lang="en-IN" sz="1000" dirty="0">
                <a:latin typeface="Century Gothic" panose="020B0502020202020204" pitchFamily="34" charset="0"/>
                <a:cs typeface="Biome" panose="020B0502040204020203" pitchFamily="34" charset="0"/>
              </a:rPr>
              <a:t>2. So, using the R:W ratio, we are expecting the </a:t>
            </a:r>
            <a:r>
              <a:rPr lang="en-IN" sz="1000" dirty="0">
                <a:highlight>
                  <a:srgbClr val="FFFF00"/>
                </a:highlight>
                <a:latin typeface="Century Gothic" panose="020B0502020202020204" pitchFamily="34" charset="0"/>
                <a:cs typeface="Biome" panose="020B0502040204020203" pitchFamily="34" charset="0"/>
              </a:rPr>
              <a:t>100 * 500 Million read per month </a:t>
            </a:r>
            <a:r>
              <a:rPr lang="en-IN" sz="1000" dirty="0">
                <a:latin typeface="Century Gothic" panose="020B0502020202020204" pitchFamily="34" charset="0"/>
                <a:cs typeface="Biome" panose="020B0502040204020203" pitchFamily="34" charset="0"/>
              </a:rPr>
              <a:t>, which is approximately </a:t>
            </a:r>
            <a:r>
              <a:rPr lang="en-IN" sz="1000" b="1" dirty="0">
                <a:highlight>
                  <a:srgbClr val="FFFF00"/>
                </a:highlight>
                <a:latin typeface="Century Gothic" panose="020B0502020202020204" pitchFamily="34" charset="0"/>
                <a:cs typeface="Biome" panose="020B0502040204020203" pitchFamily="34" charset="0"/>
              </a:rPr>
              <a:t>50 Billion read request per month </a:t>
            </a:r>
          </a:p>
          <a:p>
            <a:r>
              <a:rPr lang="en-IN" sz="1000" dirty="0">
                <a:latin typeface="Century Gothic" panose="020B0502020202020204" pitchFamily="34" charset="0"/>
                <a:cs typeface="Biome" panose="020B0502040204020203" pitchFamily="34" charset="0"/>
              </a:rPr>
              <a:t>3. If I have to calculate the QPS ( Query Per Second) for the system</a:t>
            </a:r>
          </a:p>
          <a:p>
            <a:r>
              <a:rPr lang="en-IN" sz="1000" dirty="0">
                <a:latin typeface="Century Gothic" panose="020B0502020202020204" pitchFamily="34" charset="0"/>
                <a:cs typeface="Biome" panose="020B0502040204020203" pitchFamily="34" charset="0"/>
              </a:rPr>
              <a:t>It could be calculated like </a:t>
            </a:r>
            <a:r>
              <a:rPr lang="en-IN" sz="1000" b="1" dirty="0">
                <a:highlight>
                  <a:srgbClr val="FFFF00"/>
                </a:highlight>
                <a:latin typeface="Century Gothic" panose="020B0502020202020204" pitchFamily="34" charset="0"/>
                <a:cs typeface="Biome" panose="020B0502040204020203" pitchFamily="34" charset="0"/>
              </a:rPr>
              <a:t>50 Billion / ( 30 * 24 * 60 * 60) Equivalent to(=) 20 K per second</a:t>
            </a:r>
          </a:p>
          <a:p>
            <a:endParaRPr lang="en-IN" sz="1000" dirty="0">
              <a:latin typeface="Century Gothic" panose="020B0502020202020204" pitchFamily="34" charset="0"/>
              <a:cs typeface="Biome" panose="020B0502040204020203" pitchFamily="34" charset="0"/>
            </a:endParaRP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Storage Estimates</a:t>
            </a:r>
            <a:r>
              <a:rPr lang="en-IN" sz="1000" dirty="0">
                <a:latin typeface="Century Gothic" panose="020B0502020202020204" pitchFamily="34" charset="0"/>
                <a:cs typeface="Biome" panose="020B0502040204020203" pitchFamily="34" charset="0"/>
              </a:rPr>
              <a:t>:</a:t>
            </a:r>
          </a:p>
          <a:p>
            <a:r>
              <a:rPr lang="en-IN" sz="1000" dirty="0">
                <a:latin typeface="Century Gothic" panose="020B0502020202020204" pitchFamily="34" charset="0"/>
                <a:cs typeface="Biome" panose="020B0502040204020203" pitchFamily="34" charset="0"/>
              </a:rPr>
              <a:t>You assume that whatever request coming to our system, it is getting created and also getting stored into persistent system, irrespective of timestamp for live is limited for shortened url. Meaning for system this data need to be persistent forever but for user to the system might have, some limited time for this shortened url only.</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For Storage purpose let’s assume that 500 Million URL getting created in a month time.</a:t>
            </a:r>
          </a:p>
          <a:p>
            <a:r>
              <a:rPr lang="en-IN" sz="1000" dirty="0">
                <a:latin typeface="Century Gothic" panose="020B0502020202020204" pitchFamily="34" charset="0"/>
                <a:cs typeface="Biome" panose="020B0502040204020203" pitchFamily="34" charset="0"/>
              </a:rPr>
              <a:t>Also, assume that being an architect you have to gathered information that you might need planning for at least 5 years ahead storage requirement.</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Than, lets calculate the storage required for the 5 years according to the calculation assumption for a month</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It is approximately : 500 Million per month * 12 * 5 	30 Billion Record ( Storage Object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One more assumption you have to make here is that let’s assume that each storage object roughly required 500 bytes</a:t>
            </a:r>
          </a:p>
          <a:p>
            <a:r>
              <a:rPr lang="en-IN" sz="1000" dirty="0">
                <a:latin typeface="Century Gothic" panose="020B0502020202020204" pitchFamily="34" charset="0"/>
                <a:cs typeface="Biome" panose="020B0502040204020203" pitchFamily="34" charset="0"/>
              </a:rPr>
              <a:t>So approximately our Storage Estimates is around, (500 * 30 Billion) = 15000 * 1000 * Million bytes</a:t>
            </a:r>
          </a:p>
          <a:p>
            <a:r>
              <a:rPr lang="en-IN" sz="1000" dirty="0">
                <a:latin typeface="Century Gothic" panose="020B0502020202020204" pitchFamily="34" charset="0"/>
                <a:cs typeface="Biome" panose="020B0502040204020203" pitchFamily="34" charset="0"/>
              </a:rPr>
              <a:t>= 15000 * 1000 * 10^6 bytes = 15000 * 1000 Mega Bytes = 15000 Giga Bytes = </a:t>
            </a:r>
            <a:r>
              <a:rPr lang="en-IN" sz="1000" b="1" dirty="0">
                <a:highlight>
                  <a:srgbClr val="FFFF00"/>
                </a:highlight>
                <a:latin typeface="Century Gothic" panose="020B0502020202020204" pitchFamily="34" charset="0"/>
                <a:cs typeface="Biome" panose="020B0502040204020203" pitchFamily="34" charset="0"/>
              </a:rPr>
              <a:t>15 Tera Bytes  </a:t>
            </a:r>
          </a:p>
          <a:p>
            <a:endParaRPr lang="en-IN" sz="1000" dirty="0">
              <a:latin typeface="Century Gothic" panose="020B0502020202020204" pitchFamily="34" charset="0"/>
              <a:cs typeface="Biome" panose="020B0502040204020203" pitchFamily="34" charset="0"/>
            </a:endParaRPr>
          </a:p>
          <a:p>
            <a:endParaRPr lang="en-IN" sz="1200" dirty="0">
              <a:latin typeface="Biome" panose="020B0502040204020203" pitchFamily="34" charset="0"/>
              <a:cs typeface="Biome" panose="020B0502040204020203" pitchFamily="34" charset="0"/>
            </a:endParaRPr>
          </a:p>
        </p:txBody>
      </p:sp>
      <p:sp>
        <p:nvSpPr>
          <p:cNvPr id="10" name="Rectangle 9">
            <a:extLst>
              <a:ext uri="{FF2B5EF4-FFF2-40B4-BE49-F238E27FC236}">
                <a16:creationId xmlns:a16="http://schemas.microsoft.com/office/drawing/2014/main" id="{E0CAC860-D215-48F8-9AE3-18FBE0148286}"/>
              </a:ext>
            </a:extLst>
          </p:cNvPr>
          <p:cNvSpPr/>
          <p:nvPr/>
        </p:nvSpPr>
        <p:spPr>
          <a:xfrm>
            <a:off x="142875" y="803305"/>
            <a:ext cx="5146972" cy="57975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7" name="Rectangle 16">
            <a:extLst>
              <a:ext uri="{FF2B5EF4-FFF2-40B4-BE49-F238E27FC236}">
                <a16:creationId xmlns:a16="http://schemas.microsoft.com/office/drawing/2014/main" id="{47FA2A62-7698-4282-BB19-1E1C764BFAFD}"/>
              </a:ext>
            </a:extLst>
          </p:cNvPr>
          <p:cNvSpPr/>
          <p:nvPr/>
        </p:nvSpPr>
        <p:spPr>
          <a:xfrm>
            <a:off x="5381625" y="812830"/>
            <a:ext cx="6568866" cy="57975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8" name="Equals 17">
            <a:extLst>
              <a:ext uri="{FF2B5EF4-FFF2-40B4-BE49-F238E27FC236}">
                <a16:creationId xmlns:a16="http://schemas.microsoft.com/office/drawing/2014/main" id="{26258583-60A1-404E-BE2D-4DB3DC3EEBC1}"/>
              </a:ext>
            </a:extLst>
          </p:cNvPr>
          <p:cNvSpPr/>
          <p:nvPr/>
        </p:nvSpPr>
        <p:spPr>
          <a:xfrm>
            <a:off x="8648700" y="5248275"/>
            <a:ext cx="314324" cy="3048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66FB44FE-BB87-43BD-8D9A-E9CAC9615DDE}"/>
              </a:ext>
            </a:extLst>
          </p:cNvPr>
          <p:cNvSpPr txBox="1"/>
          <p:nvPr/>
        </p:nvSpPr>
        <p:spPr>
          <a:xfrm>
            <a:off x="7480419" y="6608379"/>
            <a:ext cx="3706026" cy="215444"/>
          </a:xfrm>
          <a:prstGeom prst="rect">
            <a:avLst/>
          </a:prstGeom>
          <a:noFill/>
        </p:spPr>
        <p:txBody>
          <a:bodyPr wrap="square" rtlCol="0">
            <a:spAutoFit/>
          </a:bodyPr>
          <a:lstStyle/>
          <a:p>
            <a:r>
              <a:rPr lang="en-IN" sz="800" dirty="0">
                <a:solidFill>
                  <a:schemeClr val="bg1"/>
                </a:solidFill>
                <a:highlight>
                  <a:srgbClr val="808000"/>
                </a:highlight>
              </a:rPr>
              <a:t>** Level 01 – Professional : Expect discussion at justifying your all decision with why?</a:t>
            </a:r>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Discussion of TinyURL like URL Shortening service – High Level System Estimation</a:t>
            </a:r>
            <a:endParaRPr lang="en-IN" b="1" i="0" dirty="0">
              <a:effectLst/>
              <a:latin typeface="Nunito Sans" pitchFamily="2" charset="0"/>
            </a:endParaRPr>
          </a:p>
        </p:txBody>
      </p:sp>
      <p:sp>
        <p:nvSpPr>
          <p:cNvPr id="5" name="TextBox 4">
            <a:extLst>
              <a:ext uri="{FF2B5EF4-FFF2-40B4-BE49-F238E27FC236}">
                <a16:creationId xmlns:a16="http://schemas.microsoft.com/office/drawing/2014/main" id="{8D11FB0E-4966-4CB0-953A-BC98701A238B}"/>
              </a:ext>
            </a:extLst>
          </p:cNvPr>
          <p:cNvSpPr txBox="1"/>
          <p:nvPr/>
        </p:nvSpPr>
        <p:spPr>
          <a:xfrm>
            <a:off x="219789" y="803305"/>
            <a:ext cx="5953126" cy="5909310"/>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Bandwidth Estimates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For Write of New Record</a:t>
            </a:r>
          </a:p>
          <a:p>
            <a:r>
              <a:rPr lang="en-IN" sz="1000" dirty="0">
                <a:latin typeface="Century Gothic" panose="020B0502020202020204" pitchFamily="34" charset="0"/>
                <a:cs typeface="Biome" panose="020B0502040204020203" pitchFamily="34" charset="0"/>
              </a:rPr>
              <a:t>As per our earlier assumption taken, 500 Millions shortening URL request received by our system.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If I deep dive and calculate for second here, it would be turned out to be approximately 200 new record per second bandwidth load on our network.</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per our earlier assumption for one record object size was 500 bytes, so if multiply this with new record per second, it turned out to be 500 * 200 = 10^5 bytes = </a:t>
            </a:r>
            <a:r>
              <a:rPr lang="en-IN" sz="1000" dirty="0">
                <a:highlight>
                  <a:srgbClr val="FFFF00"/>
                </a:highlight>
                <a:latin typeface="Century Gothic" panose="020B0502020202020204" pitchFamily="34" charset="0"/>
                <a:cs typeface="Biome" panose="020B0502040204020203" pitchFamily="34" charset="0"/>
              </a:rPr>
              <a:t>100 KB/s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For read requests, </a:t>
            </a:r>
          </a:p>
          <a:p>
            <a:endParaRPr lang="en-IN" sz="1000" b="1"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Our assumption was that , read vs write ratio was 100,</a:t>
            </a:r>
          </a:p>
          <a:p>
            <a:r>
              <a:rPr lang="en-IN" sz="1000" dirty="0">
                <a:latin typeface="Century Gothic" panose="020B0502020202020204" pitchFamily="34" charset="0"/>
                <a:cs typeface="Biome" panose="020B0502040204020203" pitchFamily="34" charset="0"/>
              </a:rPr>
              <a:t>So by this logic our read bandwidth requirement will be around 100 * 100KB/s = </a:t>
            </a:r>
            <a:r>
              <a:rPr lang="en-IN" sz="1000" dirty="0">
                <a:highlight>
                  <a:srgbClr val="FFFF00"/>
                </a:highlight>
                <a:latin typeface="Century Gothic" panose="020B0502020202020204" pitchFamily="34" charset="0"/>
                <a:cs typeface="Biome" panose="020B0502040204020203" pitchFamily="34" charset="0"/>
              </a:rPr>
              <a:t>10 MB/s</a:t>
            </a:r>
          </a:p>
          <a:p>
            <a:endParaRPr lang="en-IN" sz="1000" dirty="0">
              <a:latin typeface="Century Gothic" panose="020B0502020202020204" pitchFamily="34" charset="0"/>
              <a:cs typeface="Biome" panose="020B0502040204020203" pitchFamily="34" charset="0"/>
            </a:endParaRPr>
          </a:p>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Memory/Cache Estimates</a:t>
            </a:r>
          </a:p>
          <a:p>
            <a:r>
              <a:rPr lang="en-IN" sz="1000" dirty="0">
                <a:latin typeface="Century Gothic" panose="020B0502020202020204" pitchFamily="34" charset="0"/>
                <a:cs typeface="Biome" panose="020B0502040204020203" pitchFamily="34" charset="0"/>
              </a:rPr>
              <a:t> Let’s understand here the cache requirement. </a:t>
            </a:r>
            <a:r>
              <a:rPr lang="en-IN" sz="1000" b="1" dirty="0">
                <a:highlight>
                  <a:srgbClr val="FFFF00"/>
                </a:highlight>
                <a:latin typeface="Century Gothic" panose="020B0502020202020204" pitchFamily="34" charset="0"/>
                <a:cs typeface="Biome" panose="020B0502040204020203" pitchFamily="34" charset="0"/>
              </a:rPr>
              <a:t>Why you need it at first place?</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an architect we realised that a good percentage of short URL are getting lots of request, because this URL seems to be some content from celebrity people.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every time you will go to the database and fetch corresponding original URL wound's be a good idea and so CACHING of such record into CACHE(may be </a:t>
            </a:r>
            <a:r>
              <a:rPr lang="en-IN" sz="1000" b="1" dirty="0">
                <a:latin typeface="Century Gothic" panose="020B0502020202020204" pitchFamily="34" charset="0"/>
                <a:cs typeface="Biome" panose="020B0502040204020203" pitchFamily="34" charset="0"/>
              </a:rPr>
              <a:t>Redis</a:t>
            </a:r>
            <a:r>
              <a:rPr lang="en-IN" sz="1000" dirty="0">
                <a:latin typeface="Century Gothic" panose="020B0502020202020204" pitchFamily="34" charset="0"/>
                <a:cs typeface="Biome" panose="020B0502040204020203" pitchFamily="34" charset="0"/>
              </a:rPr>
              <a:t>) would be beneficial and performant.</a:t>
            </a:r>
          </a:p>
          <a:p>
            <a:endParaRPr lang="en-IN" sz="1000" dirty="0">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Let’s calculate the number now?</a:t>
            </a:r>
          </a:p>
          <a:p>
            <a:r>
              <a:rPr lang="en-IN" sz="1000" dirty="0">
                <a:latin typeface="Century Gothic" panose="020B0502020202020204" pitchFamily="34" charset="0"/>
                <a:cs typeface="Biome" panose="020B0502040204020203" pitchFamily="34" charset="0"/>
              </a:rPr>
              <a:t>Meaning, how much memory planning is sufficient as per probabilistic calculation?</a:t>
            </a:r>
          </a:p>
          <a:p>
            <a:r>
              <a:rPr lang="en-IN" sz="1000" dirty="0">
                <a:latin typeface="Century Gothic" panose="020B0502020202020204" pitchFamily="34" charset="0"/>
                <a:cs typeface="Biome" panose="020B0502040204020203" pitchFamily="34" charset="0"/>
              </a:rPr>
              <a:t>As per our observation it seems Pareto principle 20% of the URL is generating 80% traffic is the fact and so in that case you should focus to provide cache for that 20% to improve the overall experience of your system user.</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per our calculation, we observed earlier that 20K request per second is the futuristic load for our system. </a:t>
            </a:r>
          </a:p>
          <a:p>
            <a:endParaRPr lang="en-IN" sz="1000" dirty="0">
              <a:latin typeface="Century Gothic" panose="020B0502020202020204" pitchFamily="34" charset="0"/>
              <a:cs typeface="Biome" panose="020B0502040204020203" pitchFamily="34" charset="0"/>
            </a:endParaRPr>
          </a:p>
          <a:p>
            <a:r>
              <a:rPr lang="en-IN" sz="1000" b="1" dirty="0">
                <a:solidFill>
                  <a:srgbClr val="00B0F0"/>
                </a:solidFill>
                <a:highlight>
                  <a:srgbClr val="FFFF00"/>
                </a:highlight>
                <a:latin typeface="Century Gothic" panose="020B0502020202020204" pitchFamily="34" charset="0"/>
                <a:cs typeface="Biome" panose="020B0502040204020203" pitchFamily="34" charset="0"/>
              </a:rPr>
              <a:t>So,  20 * 1000 * 60 * 60 * 24 per day requirement. It comes, 172 GB ( approx.  = .02 TB ) per day</a:t>
            </a:r>
            <a:endParaRPr lang="en-IN" sz="1200" b="1" dirty="0">
              <a:solidFill>
                <a:srgbClr val="00B0F0"/>
              </a:solidFill>
              <a:highlight>
                <a:srgbClr val="FFFF00"/>
              </a:highlight>
              <a:latin typeface="Biome" panose="020B0502040204020203" pitchFamily="34" charset="0"/>
              <a:cs typeface="Biome" panose="020B0502040204020203" pitchFamily="34" charset="0"/>
            </a:endParaRPr>
          </a:p>
        </p:txBody>
      </p:sp>
      <p:sp>
        <p:nvSpPr>
          <p:cNvPr id="10" name="Rectangle 9">
            <a:extLst>
              <a:ext uri="{FF2B5EF4-FFF2-40B4-BE49-F238E27FC236}">
                <a16:creationId xmlns:a16="http://schemas.microsoft.com/office/drawing/2014/main" id="{E0CAC860-D215-48F8-9AE3-18FBE0148286}"/>
              </a:ext>
            </a:extLst>
          </p:cNvPr>
          <p:cNvSpPr/>
          <p:nvPr/>
        </p:nvSpPr>
        <p:spPr>
          <a:xfrm>
            <a:off x="219789" y="803305"/>
            <a:ext cx="6027189" cy="58965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TextBox 6">
            <a:extLst>
              <a:ext uri="{FF2B5EF4-FFF2-40B4-BE49-F238E27FC236}">
                <a16:creationId xmlns:a16="http://schemas.microsoft.com/office/drawing/2014/main" id="{FF7F6133-8F63-4EAB-BDFE-DA272B50B863}"/>
              </a:ext>
            </a:extLst>
          </p:cNvPr>
          <p:cNvSpPr txBox="1"/>
          <p:nvPr/>
        </p:nvSpPr>
        <p:spPr>
          <a:xfrm>
            <a:off x="6448251" y="810423"/>
            <a:ext cx="5233848" cy="5693866"/>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Bandwidth Estimates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So, overall high level estimates for the system</a:t>
            </a: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So, the above calculation is just futuristic and based on assumption. So, please safely assume that if the assumption changed, your other estimation will also got changed.</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until this point you and your audience got locked over the system requirement about the features and NFR of the system. So always good idea to define the system api of your system at higher level to understand the broader system api with your audience.</a:t>
            </a:r>
          </a:p>
          <a:p>
            <a:endParaRPr lang="en-IN" sz="1000" dirty="0">
              <a:latin typeface="Century Gothic" panose="020B0502020202020204" pitchFamily="34" charset="0"/>
              <a:cs typeface="Biome" panose="020B0502040204020203" pitchFamily="34" charset="0"/>
            </a:endParaRP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Let’s focus on System API now,</a:t>
            </a:r>
          </a:p>
          <a:p>
            <a:r>
              <a:rPr lang="en-IN" sz="1000" dirty="0">
                <a:latin typeface="Century Gothic" panose="020B0502020202020204" pitchFamily="34" charset="0"/>
                <a:cs typeface="Biome" panose="020B0502040204020203" pitchFamily="34" charset="0"/>
              </a:rPr>
              <a:t>Primarily we need two api , one for creation and other for deletion.</a:t>
            </a:r>
          </a:p>
          <a:p>
            <a:r>
              <a:rPr lang="en-IN" sz="1000" dirty="0">
                <a:latin typeface="Century Gothic" panose="020B0502020202020204" pitchFamily="34" charset="0"/>
                <a:cs typeface="Biome" panose="020B0502040204020203" pitchFamily="34" charset="0"/>
              </a:rPr>
              <a:t>So, for now let’s stick to these two primary api’s.</a:t>
            </a:r>
          </a:p>
          <a:p>
            <a:endParaRPr lang="en-IN" sz="1000" dirty="0">
              <a:latin typeface="Century Gothic" panose="020B0502020202020204" pitchFamily="34" charset="0"/>
              <a:cs typeface="Biome" panose="020B0502040204020203" pitchFamily="34" charset="0"/>
            </a:endParaRPr>
          </a:p>
          <a:p>
            <a:r>
              <a:rPr lang="en-IN" sz="1000" dirty="0" err="1">
                <a:latin typeface="Century Gothic" panose="020B0502020202020204" pitchFamily="34" charset="0"/>
                <a:cs typeface="Biome" panose="020B0502040204020203" pitchFamily="34" charset="0"/>
              </a:rPr>
              <a:t>createURL</a:t>
            </a:r>
            <a:r>
              <a:rPr lang="en-IN" sz="1000" dirty="0">
                <a:latin typeface="Century Gothic" panose="020B0502020202020204" pitchFamily="34" charset="0"/>
                <a:cs typeface="Biome" panose="020B0502040204020203" pitchFamily="34" charset="0"/>
              </a:rPr>
              <a:t>(</a:t>
            </a:r>
            <a:r>
              <a:rPr lang="en-IN" sz="1000" dirty="0" err="1">
                <a:latin typeface="Century Gothic" panose="020B0502020202020204" pitchFamily="34" charset="0"/>
                <a:cs typeface="Biome" panose="020B0502040204020203" pitchFamily="34" charset="0"/>
              </a:rPr>
              <a:t>api_dev_key</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original_url</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custom_alias</a:t>
            </a:r>
            <a:r>
              <a:rPr lang="en-IN" sz="1000" dirty="0">
                <a:latin typeface="Century Gothic" panose="020B0502020202020204" pitchFamily="34" charset="0"/>
                <a:cs typeface="Biome" panose="020B0502040204020203" pitchFamily="34" charset="0"/>
              </a:rPr>
              <a:t> = none, </a:t>
            </a:r>
            <a:r>
              <a:rPr lang="en-IN" sz="1000" dirty="0" err="1">
                <a:latin typeface="Century Gothic" panose="020B0502020202020204" pitchFamily="34" charset="0"/>
                <a:cs typeface="Biome" panose="020B0502040204020203" pitchFamily="34" charset="0"/>
              </a:rPr>
              <a:t>user_name</a:t>
            </a:r>
            <a:r>
              <a:rPr lang="en-IN" sz="1000" dirty="0">
                <a:latin typeface="Century Gothic" panose="020B0502020202020204" pitchFamily="34" charset="0"/>
                <a:cs typeface="Biome" panose="020B0502040204020203" pitchFamily="34" charset="0"/>
              </a:rPr>
              <a:t> = none, </a:t>
            </a:r>
            <a:r>
              <a:rPr lang="en-IN" sz="1000" dirty="0" err="1">
                <a:latin typeface="Century Gothic" panose="020B0502020202020204" pitchFamily="34" charset="0"/>
                <a:cs typeface="Biome" panose="020B0502040204020203" pitchFamily="34" charset="0"/>
              </a:rPr>
              <a:t>expire_date</a:t>
            </a:r>
            <a:r>
              <a:rPr lang="en-IN" sz="1000" dirty="0">
                <a:latin typeface="Century Gothic" panose="020B0502020202020204" pitchFamily="34" charset="0"/>
                <a:cs typeface="Biome" panose="020B0502040204020203" pitchFamily="34" charset="0"/>
              </a:rPr>
              <a:t> = none)</a:t>
            </a:r>
          </a:p>
          <a:p>
            <a:endParaRPr lang="en-IN" sz="1000" dirty="0">
              <a:latin typeface="Century Gothic" panose="020B0502020202020204" pitchFamily="34" charset="0"/>
              <a:cs typeface="Biome" panose="020B0502040204020203" pitchFamily="34" charset="0"/>
            </a:endParaRPr>
          </a:p>
          <a:p>
            <a:r>
              <a:rPr lang="en-IN" sz="1000" dirty="0" err="1">
                <a:latin typeface="Century Gothic" panose="020B0502020202020204" pitchFamily="34" charset="0"/>
                <a:cs typeface="Biome" panose="020B0502040204020203" pitchFamily="34" charset="0"/>
              </a:rPr>
              <a:t>deleteURL</a:t>
            </a:r>
            <a:r>
              <a:rPr lang="en-IN" sz="1000" dirty="0">
                <a:latin typeface="Century Gothic" panose="020B0502020202020204" pitchFamily="34" charset="0"/>
                <a:cs typeface="Biome" panose="020B0502040204020203" pitchFamily="34" charset="0"/>
              </a:rPr>
              <a:t>(</a:t>
            </a:r>
            <a:r>
              <a:rPr lang="en-IN" sz="1000" dirty="0" err="1">
                <a:latin typeface="Century Gothic" panose="020B0502020202020204" pitchFamily="34" charset="0"/>
                <a:cs typeface="Biome" panose="020B0502040204020203" pitchFamily="34" charset="0"/>
              </a:rPr>
              <a:t>api_dev_key</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url_key</a:t>
            </a:r>
            <a:r>
              <a:rPr lang="en-IN" sz="1000" dirty="0">
                <a:latin typeface="Century Gothic" panose="020B0502020202020204" pitchFamily="34" charset="0"/>
                <a:cs typeface="Biome" panose="020B0502040204020203" pitchFamily="34" charset="0"/>
              </a:rPr>
              <a:t>)</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Let’s define more detailed point for these api’s in next page…</a:t>
            </a:r>
          </a:p>
        </p:txBody>
      </p:sp>
      <p:sp>
        <p:nvSpPr>
          <p:cNvPr id="8" name="Rectangle 7">
            <a:extLst>
              <a:ext uri="{FF2B5EF4-FFF2-40B4-BE49-F238E27FC236}">
                <a16:creationId xmlns:a16="http://schemas.microsoft.com/office/drawing/2014/main" id="{26A22888-46DF-47B5-B5D3-92068185057B}"/>
              </a:ext>
            </a:extLst>
          </p:cNvPr>
          <p:cNvSpPr/>
          <p:nvPr/>
        </p:nvSpPr>
        <p:spPr>
          <a:xfrm>
            <a:off x="6439706" y="810423"/>
            <a:ext cx="5332576" cy="58965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graphicFrame>
        <p:nvGraphicFramePr>
          <p:cNvPr id="2" name="Table 2">
            <a:extLst>
              <a:ext uri="{FF2B5EF4-FFF2-40B4-BE49-F238E27FC236}">
                <a16:creationId xmlns:a16="http://schemas.microsoft.com/office/drawing/2014/main" id="{EE242A77-B701-4767-8557-0A6968710036}"/>
              </a:ext>
            </a:extLst>
          </p:cNvPr>
          <p:cNvGraphicFramePr>
            <a:graphicFrameLocks noGrp="1"/>
          </p:cNvGraphicFramePr>
          <p:nvPr>
            <p:extLst>
              <p:ext uri="{D42A27DB-BD31-4B8C-83A1-F6EECF244321}">
                <p14:modId xmlns:p14="http://schemas.microsoft.com/office/powerpoint/2010/main" val="1513837215"/>
              </p:ext>
            </p:extLst>
          </p:nvPr>
        </p:nvGraphicFramePr>
        <p:xfrm>
          <a:off x="6588806" y="1438606"/>
          <a:ext cx="5093294" cy="1740432"/>
        </p:xfrm>
        <a:graphic>
          <a:graphicData uri="http://schemas.openxmlformats.org/drawingml/2006/table">
            <a:tbl>
              <a:tblPr firstRow="1" bandRow="1">
                <a:tableStyleId>{5C22544A-7EE6-4342-B048-85BDC9FD1C3A}</a:tableStyleId>
              </a:tblPr>
              <a:tblGrid>
                <a:gridCol w="2546647">
                  <a:extLst>
                    <a:ext uri="{9D8B030D-6E8A-4147-A177-3AD203B41FA5}">
                      <a16:colId xmlns:a16="http://schemas.microsoft.com/office/drawing/2014/main" val="3700622567"/>
                    </a:ext>
                  </a:extLst>
                </a:gridCol>
                <a:gridCol w="2546647">
                  <a:extLst>
                    <a:ext uri="{9D8B030D-6E8A-4147-A177-3AD203B41FA5}">
                      <a16:colId xmlns:a16="http://schemas.microsoft.com/office/drawing/2014/main" val="2773858089"/>
                    </a:ext>
                  </a:extLst>
                </a:gridCol>
              </a:tblGrid>
              <a:tr h="290072">
                <a:tc>
                  <a:txBody>
                    <a:bodyPr/>
                    <a:lstStyle/>
                    <a:p>
                      <a:endParaRPr lang="en-IN" sz="1000" dirty="0">
                        <a:latin typeface="Century Gothic" panose="020B0502020202020204" pitchFamily="34" charset="0"/>
                      </a:endParaRPr>
                    </a:p>
                  </a:txBody>
                  <a:tcPr/>
                </a:tc>
                <a:tc>
                  <a:txBody>
                    <a:bodyPr/>
                    <a:lstStyle/>
                    <a:p>
                      <a:endParaRPr lang="en-IN" sz="1000" dirty="0">
                        <a:latin typeface="Century Gothic" panose="020B0502020202020204" pitchFamily="34" charset="0"/>
                      </a:endParaRPr>
                    </a:p>
                  </a:txBody>
                  <a:tcPr/>
                </a:tc>
                <a:extLst>
                  <a:ext uri="{0D108BD9-81ED-4DB2-BD59-A6C34878D82A}">
                    <a16:rowId xmlns:a16="http://schemas.microsoft.com/office/drawing/2014/main" val="1938995291"/>
                  </a:ext>
                </a:extLst>
              </a:tr>
              <a:tr h="290072">
                <a:tc>
                  <a:txBody>
                    <a:bodyPr/>
                    <a:lstStyle/>
                    <a:p>
                      <a:r>
                        <a:rPr lang="en-IN" sz="1000" dirty="0">
                          <a:latin typeface="Century Gothic" panose="020B0502020202020204" pitchFamily="34" charset="0"/>
                        </a:rPr>
                        <a:t>Traffic Estimate</a:t>
                      </a:r>
                    </a:p>
                  </a:txBody>
                  <a:tcPr/>
                </a:tc>
                <a:tc>
                  <a:txBody>
                    <a:bodyPr/>
                    <a:lstStyle/>
                    <a:p>
                      <a:r>
                        <a:rPr lang="en-IN" sz="1000" dirty="0">
                          <a:latin typeface="Century Gothic" panose="020B0502020202020204" pitchFamily="34" charset="0"/>
                        </a:rPr>
                        <a:t>20 K / s</a:t>
                      </a:r>
                    </a:p>
                  </a:txBody>
                  <a:tcPr/>
                </a:tc>
                <a:extLst>
                  <a:ext uri="{0D108BD9-81ED-4DB2-BD59-A6C34878D82A}">
                    <a16:rowId xmlns:a16="http://schemas.microsoft.com/office/drawing/2014/main" val="2171327981"/>
                  </a:ext>
                </a:extLst>
              </a:tr>
              <a:tr h="290072">
                <a:tc>
                  <a:txBody>
                    <a:bodyPr/>
                    <a:lstStyle/>
                    <a:p>
                      <a:r>
                        <a:rPr lang="en-IN" sz="1000" dirty="0">
                          <a:latin typeface="Century Gothic" panose="020B0502020202020204" pitchFamily="34" charset="0"/>
                        </a:rPr>
                        <a:t>Storage Estimate for 05 Years(~)</a:t>
                      </a:r>
                    </a:p>
                  </a:txBody>
                  <a:tcPr/>
                </a:tc>
                <a:tc>
                  <a:txBody>
                    <a:bodyPr/>
                    <a:lstStyle/>
                    <a:p>
                      <a:r>
                        <a:rPr lang="en-IN" sz="1000" dirty="0">
                          <a:latin typeface="Century Gothic" panose="020B0502020202020204" pitchFamily="34" charset="0"/>
                        </a:rPr>
                        <a:t>15 TB </a:t>
                      </a:r>
                    </a:p>
                  </a:txBody>
                  <a:tcPr/>
                </a:tc>
                <a:extLst>
                  <a:ext uri="{0D108BD9-81ED-4DB2-BD59-A6C34878D82A}">
                    <a16:rowId xmlns:a16="http://schemas.microsoft.com/office/drawing/2014/main" val="1734076217"/>
                  </a:ext>
                </a:extLst>
              </a:tr>
              <a:tr h="290072">
                <a:tc>
                  <a:txBody>
                    <a:bodyPr/>
                    <a:lstStyle/>
                    <a:p>
                      <a:r>
                        <a:rPr lang="en-IN" sz="1000" dirty="0">
                          <a:latin typeface="Century Gothic" panose="020B0502020202020204" pitchFamily="34" charset="0"/>
                        </a:rPr>
                        <a:t>Bandwidth – Incoming </a:t>
                      </a:r>
                    </a:p>
                  </a:txBody>
                  <a:tcPr/>
                </a:tc>
                <a:tc>
                  <a:txBody>
                    <a:bodyPr/>
                    <a:lstStyle/>
                    <a:p>
                      <a:r>
                        <a:rPr lang="en-IN" sz="1000" dirty="0">
                          <a:latin typeface="Century Gothic" panose="020B0502020202020204" pitchFamily="34" charset="0"/>
                        </a:rPr>
                        <a:t>100 KB / s</a:t>
                      </a:r>
                    </a:p>
                  </a:txBody>
                  <a:tcPr/>
                </a:tc>
                <a:extLst>
                  <a:ext uri="{0D108BD9-81ED-4DB2-BD59-A6C34878D82A}">
                    <a16:rowId xmlns:a16="http://schemas.microsoft.com/office/drawing/2014/main" val="1591161044"/>
                  </a:ext>
                </a:extLst>
              </a:tr>
              <a:tr h="290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Century Gothic" panose="020B0502020202020204" pitchFamily="34" charset="0"/>
                        </a:rPr>
                        <a:t>Bandwidth - Outgoing</a:t>
                      </a:r>
                    </a:p>
                  </a:txBody>
                  <a:tcPr/>
                </a:tc>
                <a:tc>
                  <a:txBody>
                    <a:bodyPr/>
                    <a:lstStyle/>
                    <a:p>
                      <a:r>
                        <a:rPr lang="en-IN" sz="1000" dirty="0">
                          <a:latin typeface="Century Gothic" panose="020B0502020202020204" pitchFamily="34" charset="0"/>
                        </a:rPr>
                        <a:t>10 MB / s</a:t>
                      </a:r>
                    </a:p>
                  </a:txBody>
                  <a:tcPr/>
                </a:tc>
                <a:extLst>
                  <a:ext uri="{0D108BD9-81ED-4DB2-BD59-A6C34878D82A}">
                    <a16:rowId xmlns:a16="http://schemas.microsoft.com/office/drawing/2014/main" val="174487690"/>
                  </a:ext>
                </a:extLst>
              </a:tr>
              <a:tr h="290072">
                <a:tc>
                  <a:txBody>
                    <a:bodyPr/>
                    <a:lstStyle/>
                    <a:p>
                      <a:r>
                        <a:rPr lang="en-IN" sz="1000" dirty="0">
                          <a:latin typeface="Century Gothic" panose="020B0502020202020204" pitchFamily="34" charset="0"/>
                        </a:rPr>
                        <a:t>Memory for Cache</a:t>
                      </a:r>
                    </a:p>
                  </a:txBody>
                  <a:tcPr/>
                </a:tc>
                <a:tc>
                  <a:txBody>
                    <a:bodyPr/>
                    <a:lstStyle/>
                    <a:p>
                      <a:r>
                        <a:rPr lang="en-IN" sz="1000" dirty="0">
                          <a:latin typeface="Century Gothic" panose="020B0502020202020204" pitchFamily="34" charset="0"/>
                        </a:rPr>
                        <a:t>172 GB per day</a:t>
                      </a:r>
                    </a:p>
                  </a:txBody>
                  <a:tcPr/>
                </a:tc>
                <a:extLst>
                  <a:ext uri="{0D108BD9-81ED-4DB2-BD59-A6C34878D82A}">
                    <a16:rowId xmlns:a16="http://schemas.microsoft.com/office/drawing/2014/main" val="499131991"/>
                  </a:ext>
                </a:extLst>
              </a:tr>
            </a:tbl>
          </a:graphicData>
        </a:graphic>
      </p:graphicFrame>
    </p:spTree>
    <p:extLst>
      <p:ext uri="{BB962C8B-B14F-4D97-AF65-F5344CB8AC3E}">
        <p14:creationId xmlns:p14="http://schemas.microsoft.com/office/powerpoint/2010/main" val="42740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api, Data Model</a:t>
            </a:r>
          </a:p>
        </p:txBody>
      </p:sp>
      <p:sp>
        <p:nvSpPr>
          <p:cNvPr id="5" name="TextBox 4">
            <a:extLst>
              <a:ext uri="{FF2B5EF4-FFF2-40B4-BE49-F238E27FC236}">
                <a16:creationId xmlns:a16="http://schemas.microsoft.com/office/drawing/2014/main" id="{8D11FB0E-4966-4CB0-953A-BC98701A238B}"/>
              </a:ext>
            </a:extLst>
          </p:cNvPr>
          <p:cNvSpPr txBox="1"/>
          <p:nvPr/>
        </p:nvSpPr>
        <p:spPr>
          <a:xfrm>
            <a:off x="168514" y="1786071"/>
            <a:ext cx="5659718" cy="3952364"/>
          </a:xfrm>
          <a:prstGeom prst="rect">
            <a:avLst/>
          </a:prstGeom>
          <a:noFill/>
        </p:spPr>
        <p:txBody>
          <a:bodyPr wrap="square" rtlCol="0">
            <a:spAutoFit/>
          </a:bodyPr>
          <a:lstStyle/>
          <a:p>
            <a:r>
              <a:rPr lang="en-US" sz="1000" dirty="0" err="1">
                <a:latin typeface="Century Gothic" panose="020B0502020202020204" pitchFamily="34" charset="0"/>
                <a:cs typeface="Biome" panose="020B0502040204020203" pitchFamily="34" charset="0"/>
              </a:rPr>
              <a:t>createURL</a:t>
            </a:r>
            <a:r>
              <a:rPr lang="en-US" sz="1000" dirty="0">
                <a:latin typeface="Century Gothic" panose="020B0502020202020204" pitchFamily="34" charset="0"/>
                <a:cs typeface="Biome" panose="020B0502040204020203" pitchFamily="34" charset="0"/>
              </a:rPr>
              <a:t>(</a:t>
            </a:r>
            <a:r>
              <a:rPr lang="en-US" sz="1000" dirty="0" err="1">
                <a:latin typeface="Century Gothic" panose="020B0502020202020204" pitchFamily="34" charset="0"/>
                <a:cs typeface="Biome" panose="020B0502040204020203" pitchFamily="34" charset="0"/>
              </a:rPr>
              <a:t>api_dev_key</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original_url</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custom_alias</a:t>
            </a:r>
            <a:r>
              <a:rPr lang="en-US" sz="1000" dirty="0">
                <a:latin typeface="Century Gothic" panose="020B0502020202020204" pitchFamily="34" charset="0"/>
                <a:cs typeface="Biome" panose="020B0502040204020203" pitchFamily="34" charset="0"/>
              </a:rPr>
              <a:t>=None, </a:t>
            </a:r>
            <a:r>
              <a:rPr lang="en-US" sz="1000" dirty="0" err="1">
                <a:latin typeface="Century Gothic" panose="020B0502020202020204" pitchFamily="34" charset="0"/>
                <a:cs typeface="Biome" panose="020B0502040204020203" pitchFamily="34" charset="0"/>
              </a:rPr>
              <a:t>user_name</a:t>
            </a:r>
            <a:r>
              <a:rPr lang="en-US" sz="1000" dirty="0">
                <a:latin typeface="Century Gothic" panose="020B0502020202020204" pitchFamily="34" charset="0"/>
                <a:cs typeface="Biome" panose="020B0502040204020203" pitchFamily="34" charset="0"/>
              </a:rPr>
              <a:t>=None, </a:t>
            </a:r>
            <a:r>
              <a:rPr lang="en-US" sz="1000" dirty="0" err="1">
                <a:latin typeface="Century Gothic" panose="020B0502020202020204" pitchFamily="34" charset="0"/>
                <a:cs typeface="Biome" panose="020B0502040204020203" pitchFamily="34" charset="0"/>
              </a:rPr>
              <a:t>expire_date</a:t>
            </a:r>
            <a:r>
              <a:rPr lang="en-US" sz="1000" dirty="0">
                <a:latin typeface="Century Gothic" panose="020B0502020202020204" pitchFamily="34" charset="0"/>
                <a:cs typeface="Biome" panose="020B0502040204020203" pitchFamily="34" charset="0"/>
              </a:rPr>
              <a:t>=None)</a:t>
            </a:r>
          </a:p>
          <a:p>
            <a:endParaRPr lang="en-US" sz="1000" b="1" dirty="0">
              <a:latin typeface="Century Gothic" panose="020B0502020202020204" pitchFamily="34" charset="0"/>
              <a:cs typeface="Biome" panose="020B0502040204020203" pitchFamily="34" charset="0"/>
            </a:endParaRPr>
          </a:p>
          <a:p>
            <a:r>
              <a:rPr lang="en-US" sz="1000" b="1" dirty="0">
                <a:latin typeface="Century Gothic" panose="020B0502020202020204" pitchFamily="34" charset="0"/>
                <a:cs typeface="Biome" panose="020B0502040204020203" pitchFamily="34" charset="0"/>
              </a:rPr>
              <a:t>Parameters</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Api_dev_key (string): this is the key assigned to registered account.</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original_url ( string )  : This is the original URL for which short URL is getting created</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custom_alias ( string ) : optional custom key for the url</a:t>
            </a:r>
          </a:p>
          <a:p>
            <a:pPr marL="171450" indent="-171450">
              <a:spcBef>
                <a:spcPts val="500"/>
              </a:spcBef>
              <a:buFont typeface="Wingdings" panose="05000000000000000000" pitchFamily="2" charset="2"/>
              <a:buChar char="ü"/>
            </a:pPr>
            <a:r>
              <a:rPr lang="en-US" sz="1000" dirty="0" err="1">
                <a:latin typeface="Century Gothic" panose="020B0502020202020204" pitchFamily="34" charset="0"/>
                <a:cs typeface="Biome" panose="020B0502040204020203" pitchFamily="34" charset="0"/>
              </a:rPr>
              <a:t>user_name</a:t>
            </a:r>
            <a:r>
              <a:rPr lang="en-US" sz="1000" dirty="0">
                <a:latin typeface="Century Gothic" panose="020B0502020202020204" pitchFamily="34" charset="0"/>
                <a:cs typeface="Biome" panose="020B0502040204020203" pitchFamily="34" charset="0"/>
              </a:rPr>
              <a:t>(string) : optional username to be used in encoding </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Expire_date(string) : optional expiration date for the shortening url ( how long it will be maintained in cache</a:t>
            </a:r>
          </a:p>
          <a:p>
            <a:endParaRPr lang="en-US" sz="1000" dirty="0">
              <a:latin typeface="Century Gothic" panose="020B0502020202020204" pitchFamily="34" charset="0"/>
              <a:cs typeface="Biome" panose="020B0502040204020203" pitchFamily="34" charset="0"/>
            </a:endParaRPr>
          </a:p>
          <a:p>
            <a:r>
              <a:rPr lang="en-US" sz="1000" b="1" dirty="0">
                <a:latin typeface="Century Gothic" panose="020B0502020202020204" pitchFamily="34" charset="0"/>
                <a:cs typeface="Biome" panose="020B0502040204020203" pitchFamily="34" charset="0"/>
              </a:rPr>
              <a:t>Return</a:t>
            </a:r>
            <a:r>
              <a:rPr lang="en-US" sz="1000" dirty="0">
                <a:latin typeface="Century Gothic" panose="020B0502020202020204" pitchFamily="34" charset="0"/>
                <a:cs typeface="Biome" panose="020B0502040204020203" pitchFamily="34" charset="0"/>
              </a:rPr>
              <a:t> ( string ):</a:t>
            </a:r>
          </a:p>
          <a:p>
            <a:r>
              <a:rPr lang="en-US" sz="1000" dirty="0">
                <a:latin typeface="Century Gothic" panose="020B0502020202020204" pitchFamily="34" charset="0"/>
                <a:cs typeface="Biome" panose="020B0502040204020203" pitchFamily="34" charset="0"/>
              </a:rPr>
              <a:t>If successful than return the short url otherwise return the error code</a:t>
            </a:r>
          </a:p>
          <a:p>
            <a:endParaRPr lang="en-US" sz="1000" dirty="0">
              <a:latin typeface="Century Gothic" panose="020B0502020202020204" pitchFamily="34" charset="0"/>
              <a:cs typeface="Biome" panose="020B0502040204020203" pitchFamily="34" charset="0"/>
            </a:endParaRPr>
          </a:p>
          <a:p>
            <a:endParaRPr lang="en-US" sz="1000" dirty="0">
              <a:latin typeface="Century Gothic" panose="020B0502020202020204" pitchFamily="34" charset="0"/>
              <a:cs typeface="Biome" panose="020B0502040204020203" pitchFamily="34" charset="0"/>
            </a:endParaRPr>
          </a:p>
          <a:p>
            <a:r>
              <a:rPr lang="en-US" sz="1000" dirty="0" err="1">
                <a:latin typeface="Century Gothic" panose="020B0502020202020204" pitchFamily="34" charset="0"/>
                <a:cs typeface="Biome" panose="020B0502040204020203" pitchFamily="34" charset="0"/>
              </a:rPr>
              <a:t>deleteURL</a:t>
            </a:r>
            <a:r>
              <a:rPr lang="en-US" sz="1000" dirty="0">
                <a:latin typeface="Century Gothic" panose="020B0502020202020204" pitchFamily="34" charset="0"/>
                <a:cs typeface="Biome" panose="020B0502040204020203" pitchFamily="34" charset="0"/>
              </a:rPr>
              <a:t>(</a:t>
            </a:r>
            <a:r>
              <a:rPr lang="en-US" sz="1000" dirty="0" err="1">
                <a:latin typeface="Century Gothic" panose="020B0502020202020204" pitchFamily="34" charset="0"/>
                <a:cs typeface="Biome" panose="020B0502040204020203" pitchFamily="34" charset="0"/>
              </a:rPr>
              <a:t>api_dev_key</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url_key</a:t>
            </a:r>
            <a:r>
              <a:rPr lang="en-US" sz="1000" dirty="0">
                <a:latin typeface="Century Gothic" panose="020B0502020202020204" pitchFamily="34" charset="0"/>
                <a:cs typeface="Biome" panose="020B0502040204020203" pitchFamily="34" charset="0"/>
              </a:rPr>
              <a:t>)</a:t>
            </a:r>
          </a:p>
          <a:p>
            <a:r>
              <a:rPr lang="en-US" sz="1000" b="1" dirty="0">
                <a:latin typeface="Century Gothic" panose="020B0502020202020204" pitchFamily="34" charset="0"/>
                <a:cs typeface="Biome" panose="020B0502040204020203" pitchFamily="34" charset="0"/>
              </a:rPr>
              <a:t>Parameters</a:t>
            </a:r>
          </a:p>
          <a:p>
            <a:r>
              <a:rPr lang="en-US" sz="1000" dirty="0">
                <a:latin typeface="Century Gothic" panose="020B0502020202020204" pitchFamily="34" charset="0"/>
                <a:cs typeface="Biome" panose="020B0502040204020203" pitchFamily="34" charset="0"/>
              </a:rPr>
              <a:t>If successful return deleted shorturl otherwise return error code</a:t>
            </a:r>
          </a:p>
          <a:p>
            <a:endParaRPr lang="en-US" sz="1000" dirty="0">
              <a:latin typeface="Century Gothic" panose="020B0502020202020204" pitchFamily="34" charset="0"/>
              <a:cs typeface="Biome" panose="020B0502040204020203" pitchFamily="34" charset="0"/>
            </a:endParaRPr>
          </a:p>
          <a:p>
            <a:endParaRPr lang="en-US" sz="1000" dirty="0">
              <a:latin typeface="Century Gothic" panose="020B0502020202020204" pitchFamily="34" charset="0"/>
              <a:cs typeface="Biome" panose="020B0502040204020203" pitchFamily="34" charset="0"/>
            </a:endParaRPr>
          </a:p>
          <a:p>
            <a:r>
              <a:rPr lang="en-US" sz="1000" dirty="0">
                <a:highlight>
                  <a:srgbClr val="FFFF00"/>
                </a:highlight>
                <a:latin typeface="Century Gothic" panose="020B0502020202020204" pitchFamily="34" charset="0"/>
                <a:cs typeface="Biome" panose="020B0502040204020203" pitchFamily="34" charset="0"/>
              </a:rPr>
              <a:t>How to prevent the API abuse in your system. Or otherwise, </a:t>
            </a:r>
            <a:r>
              <a:rPr lang="en-US" sz="1000" b="1" dirty="0">
                <a:highlight>
                  <a:srgbClr val="FFFF00"/>
                </a:highlight>
                <a:latin typeface="Century Gothic" panose="020B0502020202020204" pitchFamily="34" charset="0"/>
                <a:cs typeface="Biome" panose="020B0502040204020203" pitchFamily="34" charset="0"/>
              </a:rPr>
              <a:t>do you see the reverse proxy or security handling required</a:t>
            </a:r>
            <a:r>
              <a:rPr lang="en-US" sz="1000" dirty="0">
                <a:highlight>
                  <a:srgbClr val="FFFF00"/>
                </a:highlight>
                <a:latin typeface="Century Gothic" panose="020B0502020202020204" pitchFamily="34" charset="0"/>
                <a:cs typeface="Biome" panose="020B0502040204020203" pitchFamily="34" charset="0"/>
              </a:rPr>
              <a:t> before it hits your api server?</a:t>
            </a:r>
            <a:endParaRPr lang="en-US" sz="1000" dirty="0">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p:txBody>
      </p:sp>
      <p:sp>
        <p:nvSpPr>
          <p:cNvPr id="11" name="TextBox 10">
            <a:extLst>
              <a:ext uri="{FF2B5EF4-FFF2-40B4-BE49-F238E27FC236}">
                <a16:creationId xmlns:a16="http://schemas.microsoft.com/office/drawing/2014/main" id="{E6EC0ABF-65B0-4095-A13D-725606D85D8A}"/>
              </a:ext>
            </a:extLst>
          </p:cNvPr>
          <p:cNvSpPr txBox="1"/>
          <p:nvPr/>
        </p:nvSpPr>
        <p:spPr>
          <a:xfrm>
            <a:off x="6096000" y="1786070"/>
            <a:ext cx="5987752" cy="2195473"/>
          </a:xfrm>
          <a:prstGeom prst="rect">
            <a:avLst/>
          </a:prstGeom>
          <a:noFill/>
        </p:spPr>
        <p:txBody>
          <a:bodyPr wrap="square" rtlCol="0">
            <a:spAutoFit/>
          </a:bodyPr>
          <a:lstStyle/>
          <a:p>
            <a:r>
              <a:rPr lang="en-IN" sz="1000" b="1" dirty="0">
                <a:latin typeface="Century Gothic" panose="020B0502020202020204" pitchFamily="34" charset="0"/>
                <a:cs typeface="Biome" panose="020B0502040204020203" pitchFamily="34" charset="0"/>
              </a:rPr>
              <a:t>Database design</a:t>
            </a:r>
          </a:p>
          <a:p>
            <a:r>
              <a:rPr lang="en-IN" sz="1000" dirty="0">
                <a:latin typeface="Century Gothic" panose="020B0502020202020204" pitchFamily="34" charset="0"/>
                <a:cs typeface="Biome" panose="020B0502040204020203" pitchFamily="34" charset="0"/>
              </a:rPr>
              <a:t>@Note :  you must define the data model in early stage of your design discussion, because if you go late and if you miss something than there is no chance to go back and correct it. So, it is always advisable to discuss the data schema with audience as far as you can see for now and get some level of consent with your audience up to initial agreement.</a:t>
            </a:r>
          </a:p>
          <a:p>
            <a:r>
              <a:rPr lang="en-IN" sz="1000" b="1" dirty="0">
                <a:latin typeface="Century Gothic" panose="020B0502020202020204" pitchFamily="34" charset="0"/>
                <a:cs typeface="Biome" panose="020B0502040204020203" pitchFamily="34" charset="0"/>
              </a:rPr>
              <a:t>Logical steps for </a:t>
            </a:r>
            <a:r>
              <a:rPr lang="en-IN" sz="1000" dirty="0">
                <a:latin typeface="Century Gothic" panose="020B0502020202020204" pitchFamily="34" charset="0"/>
                <a:cs typeface="Biome" panose="020B0502040204020203" pitchFamily="34" charset="0"/>
              </a:rPr>
              <a:t>getting kind of data required into your system.</a:t>
            </a:r>
          </a:p>
          <a:p>
            <a:r>
              <a:rPr lang="en-IN" sz="1000" b="1" dirty="0">
                <a:latin typeface="Century Gothic" panose="020B0502020202020204" pitchFamily="34" charset="0"/>
                <a:cs typeface="Biome" panose="020B0502040204020203" pitchFamily="34" charset="0"/>
              </a:rPr>
              <a:t>Observe the required feature and NFR into the system</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We have to store billion of records</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Each record is small in size for managing shortURL vs origionalURL</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There is no relationship in records except the user who is creating shortURL</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This system observed as read heavy operation system</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from above observation, there are two Table Schema I can visualize here</a:t>
            </a:r>
            <a:endParaRPr lang="en-IN" sz="1000" b="1" dirty="0">
              <a:highlight>
                <a:srgbClr val="FFFF00"/>
              </a:highlight>
              <a:latin typeface="Century Gothic" panose="020B0502020202020204" pitchFamily="34" charset="0"/>
              <a:cs typeface="Biome" panose="020B0502040204020203" pitchFamily="34" charset="0"/>
            </a:endParaRPr>
          </a:p>
        </p:txBody>
      </p:sp>
      <p:sp>
        <p:nvSpPr>
          <p:cNvPr id="9" name="Rectangle 8">
            <a:extLst>
              <a:ext uri="{FF2B5EF4-FFF2-40B4-BE49-F238E27FC236}">
                <a16:creationId xmlns:a16="http://schemas.microsoft.com/office/drawing/2014/main" id="{A957A832-09CB-41A8-9A75-B3B8CC35FE25}"/>
              </a:ext>
            </a:extLst>
          </p:cNvPr>
          <p:cNvSpPr/>
          <p:nvPr/>
        </p:nvSpPr>
        <p:spPr>
          <a:xfrm>
            <a:off x="168514" y="1786070"/>
            <a:ext cx="5659718" cy="4802737"/>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AFD392B2-BB75-463B-8693-C755FB9BA646}"/>
              </a:ext>
            </a:extLst>
          </p:cNvPr>
          <p:cNvSpPr/>
          <p:nvPr/>
        </p:nvSpPr>
        <p:spPr>
          <a:xfrm>
            <a:off x="168514" y="1358681"/>
            <a:ext cx="1674976" cy="4018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API for MFP</a:t>
            </a:r>
          </a:p>
        </p:txBody>
      </p:sp>
      <p:sp>
        <p:nvSpPr>
          <p:cNvPr id="13" name="Rectangle: Rounded Corners 12">
            <a:extLst>
              <a:ext uri="{FF2B5EF4-FFF2-40B4-BE49-F238E27FC236}">
                <a16:creationId xmlns:a16="http://schemas.microsoft.com/office/drawing/2014/main" id="{0A8DF920-8F01-4FC8-8560-8165495221AE}"/>
              </a:ext>
            </a:extLst>
          </p:cNvPr>
          <p:cNvSpPr/>
          <p:nvPr/>
        </p:nvSpPr>
        <p:spPr>
          <a:xfrm>
            <a:off x="6096000" y="1371499"/>
            <a:ext cx="1674976" cy="4018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DB Design</a:t>
            </a:r>
          </a:p>
        </p:txBody>
      </p:sp>
      <p:sp>
        <p:nvSpPr>
          <p:cNvPr id="14" name="Rectangle 13">
            <a:extLst>
              <a:ext uri="{FF2B5EF4-FFF2-40B4-BE49-F238E27FC236}">
                <a16:creationId xmlns:a16="http://schemas.microsoft.com/office/drawing/2014/main" id="{199F697A-E179-4BDE-97C4-70676CF72472}"/>
              </a:ext>
            </a:extLst>
          </p:cNvPr>
          <p:cNvSpPr/>
          <p:nvPr/>
        </p:nvSpPr>
        <p:spPr>
          <a:xfrm>
            <a:off x="6095999" y="1773352"/>
            <a:ext cx="5987753" cy="2195473"/>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b="1" dirty="0"/>
          </a:p>
        </p:txBody>
      </p:sp>
      <p:pic>
        <p:nvPicPr>
          <p:cNvPr id="16" name="Picture 15">
            <a:extLst>
              <a:ext uri="{FF2B5EF4-FFF2-40B4-BE49-F238E27FC236}">
                <a16:creationId xmlns:a16="http://schemas.microsoft.com/office/drawing/2014/main" id="{4E5A2368-B3DA-4C20-961C-28CC2146B498}"/>
              </a:ext>
            </a:extLst>
          </p:cNvPr>
          <p:cNvPicPr>
            <a:picLocks noChangeAspect="1"/>
          </p:cNvPicPr>
          <p:nvPr/>
        </p:nvPicPr>
        <p:blipFill>
          <a:blip r:embed="rId2"/>
          <a:stretch>
            <a:fillRect/>
          </a:stretch>
        </p:blipFill>
        <p:spPr>
          <a:xfrm>
            <a:off x="7506056" y="3998193"/>
            <a:ext cx="1886213" cy="1505160"/>
          </a:xfrm>
          <a:prstGeom prst="rect">
            <a:avLst/>
          </a:prstGeom>
        </p:spPr>
      </p:pic>
      <p:pic>
        <p:nvPicPr>
          <p:cNvPr id="18" name="Picture 17">
            <a:extLst>
              <a:ext uri="{FF2B5EF4-FFF2-40B4-BE49-F238E27FC236}">
                <a16:creationId xmlns:a16="http://schemas.microsoft.com/office/drawing/2014/main" id="{6F9B785B-34B1-4CA0-A233-8166C2086172}"/>
              </a:ext>
            </a:extLst>
          </p:cNvPr>
          <p:cNvPicPr>
            <a:picLocks noChangeAspect="1"/>
          </p:cNvPicPr>
          <p:nvPr/>
        </p:nvPicPr>
        <p:blipFill>
          <a:blip r:embed="rId3"/>
          <a:stretch>
            <a:fillRect/>
          </a:stretch>
        </p:blipFill>
        <p:spPr>
          <a:xfrm>
            <a:off x="9504978" y="3994261"/>
            <a:ext cx="1857634" cy="1467055"/>
          </a:xfrm>
          <a:prstGeom prst="rect">
            <a:avLst/>
          </a:prstGeom>
        </p:spPr>
      </p:pic>
      <p:sp>
        <p:nvSpPr>
          <p:cNvPr id="19" name="TextBox 18">
            <a:extLst>
              <a:ext uri="{FF2B5EF4-FFF2-40B4-BE49-F238E27FC236}">
                <a16:creationId xmlns:a16="http://schemas.microsoft.com/office/drawing/2014/main" id="{227195CA-4EFF-4DF8-BF1A-1FADEF4D3275}"/>
              </a:ext>
            </a:extLst>
          </p:cNvPr>
          <p:cNvSpPr txBox="1"/>
          <p:nvPr/>
        </p:nvSpPr>
        <p:spPr>
          <a:xfrm>
            <a:off x="6096000" y="5503353"/>
            <a:ext cx="5987752" cy="1323439"/>
          </a:xfrm>
          <a:prstGeom prst="rect">
            <a:avLst/>
          </a:prstGeom>
          <a:noFill/>
        </p:spPr>
        <p:txBody>
          <a:bodyPr wrap="square" rtlCol="0">
            <a:spAutoFit/>
          </a:bodyPr>
          <a:lstStyle/>
          <a:p>
            <a:r>
              <a:rPr lang="en-IN" sz="1000" b="1" dirty="0">
                <a:highlight>
                  <a:srgbClr val="FFFF00"/>
                </a:highlight>
                <a:latin typeface="Century Gothic" panose="020B0502020202020204" pitchFamily="34" charset="0"/>
              </a:rPr>
              <a:t>[NoSQL DB could be choice]</a:t>
            </a:r>
            <a:r>
              <a:rPr lang="en-IN" sz="1000" dirty="0">
                <a:highlight>
                  <a:srgbClr val="FFFF00"/>
                </a:highlight>
                <a:latin typeface="Century Gothic" panose="020B0502020202020204" pitchFamily="34" charset="0"/>
              </a:rPr>
              <a:t> </a:t>
            </a:r>
            <a:r>
              <a:rPr lang="en-IN" sz="1000" dirty="0">
                <a:latin typeface="Century Gothic" panose="020B0502020202020204" pitchFamily="34" charset="0"/>
              </a:rPr>
              <a:t>By looking the above schema, I can sense here that relational database is not as much required, instead seems scale is driving factor here and so seems that some NoSQL like database will be considered more appropriate in this situation.</a:t>
            </a:r>
          </a:p>
          <a:p>
            <a:endParaRPr lang="en-IN" sz="1000" dirty="0">
              <a:latin typeface="Century Gothic" panose="020B0502020202020204" pitchFamily="34" charset="0"/>
            </a:endParaRPr>
          </a:p>
          <a:p>
            <a:r>
              <a:rPr lang="en-IN" sz="1000" dirty="0">
                <a:latin typeface="Century Gothic" panose="020B0502020202020204" pitchFamily="34" charset="0"/>
              </a:rPr>
              <a:t>I can see some example of DB here, but most of them have similar feature so choosing one of them is ok. For ex: Cassandra, DynamoDB, or Azure Cosmos DB, etc</a:t>
            </a: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
        <p:nvSpPr>
          <p:cNvPr id="20" name="Rectangle 19">
            <a:extLst>
              <a:ext uri="{FF2B5EF4-FFF2-40B4-BE49-F238E27FC236}">
                <a16:creationId xmlns:a16="http://schemas.microsoft.com/office/drawing/2014/main" id="{729DBF77-877E-45F8-984C-3C168CD1754D}"/>
              </a:ext>
            </a:extLst>
          </p:cNvPr>
          <p:cNvSpPr/>
          <p:nvPr/>
        </p:nvSpPr>
        <p:spPr>
          <a:xfrm>
            <a:off x="6095998" y="5461316"/>
            <a:ext cx="5987751" cy="1127491"/>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41656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design blocks</a:t>
            </a:r>
          </a:p>
        </p:txBody>
      </p:sp>
      <p:sp>
        <p:nvSpPr>
          <p:cNvPr id="21" name="TextBox 20">
            <a:extLst>
              <a:ext uri="{FF2B5EF4-FFF2-40B4-BE49-F238E27FC236}">
                <a16:creationId xmlns:a16="http://schemas.microsoft.com/office/drawing/2014/main" id="{495AFF12-BAF4-4F5A-98E9-21B9D246763B}"/>
              </a:ext>
            </a:extLst>
          </p:cNvPr>
          <p:cNvSpPr txBox="1"/>
          <p:nvPr/>
        </p:nvSpPr>
        <p:spPr>
          <a:xfrm>
            <a:off x="179462" y="871671"/>
            <a:ext cx="11853017" cy="1231106"/>
          </a:xfrm>
          <a:prstGeom prst="rect">
            <a:avLst/>
          </a:prstGeom>
          <a:noFill/>
        </p:spPr>
        <p:txBody>
          <a:bodyPr wrap="square" rtlCol="0">
            <a:spAutoFit/>
          </a:bodyPr>
          <a:lstStyle/>
          <a:p>
            <a:r>
              <a:rPr lang="en-IN" sz="1000" b="1" dirty="0">
                <a:latin typeface="Century Gothic" panose="020B0502020202020204" pitchFamily="34" charset="0"/>
              </a:rPr>
              <a:t>Basic System Design</a:t>
            </a:r>
          </a:p>
          <a:p>
            <a:endParaRPr lang="en-IN" sz="1000" dirty="0">
              <a:latin typeface="Century Gothic" panose="020B0502020202020204" pitchFamily="34" charset="0"/>
            </a:endParaRPr>
          </a:p>
          <a:p>
            <a:endParaRPr lang="en-IN" dirty="0"/>
          </a:p>
          <a:p>
            <a:endParaRPr lang="en-IN" dirty="0"/>
          </a:p>
          <a:p>
            <a:endParaRPr lang="en-IN" dirty="0"/>
          </a:p>
        </p:txBody>
      </p:sp>
    </p:spTree>
    <p:extLst>
      <p:ext uri="{BB962C8B-B14F-4D97-AF65-F5344CB8AC3E}">
        <p14:creationId xmlns:p14="http://schemas.microsoft.com/office/powerpoint/2010/main" val="116653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3933</TotalTime>
  <Words>1628</Words>
  <Application>Microsoft Office PowerPoint</Application>
  <PresentationFormat>Widescreen</PresentationFormat>
  <Paragraphs>159</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Biome</vt:lpstr>
      <vt:lpstr>Calibri</vt:lpstr>
      <vt:lpstr>Calibri Light</vt:lpstr>
      <vt:lpstr>Century Gothic</vt:lpstr>
      <vt:lpstr>Courier New</vt:lpstr>
      <vt:lpstr>Nunito Sans</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343</cp:revision>
  <dcterms:created xsi:type="dcterms:W3CDTF">2021-12-25T05:24:32Z</dcterms:created>
  <dcterms:modified xsi:type="dcterms:W3CDTF">2022-01-23T08:04:25Z</dcterms:modified>
</cp:coreProperties>
</file>