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1DB0-C65B-46E2-8445-3127EF3D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8FB9-477A-4A1E-865A-E1727C892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D9AD-CF7E-4773-84DD-38EE1158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0182-AA6D-48A3-B5E0-AF55D9F8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F222-F378-46F9-B3DE-AADFDA13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6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6C27-3A7B-4FE1-A584-DEFC77BF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972A-E79F-4827-9461-25D45BB8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555DB-B41B-4FE1-A943-EF3F0A24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ABA2-CF45-41B7-A9E3-D901BACE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8862-1B74-41B7-B8F4-A13AB154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76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9B66-3C86-43C3-BCF1-E914C092F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3B9DE-6EE4-404C-B622-515355733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7E91-89C9-4460-909E-79618E39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402B3-21C8-4D5C-B6C1-91490BE5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1770-1E36-4790-B14F-27D0CC99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2582-E784-4496-B9DA-BAEFB44E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6C2F-A7CA-44F6-BC07-476A671C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FDAD-62CB-409F-B71C-4ED25437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5555-366A-4359-AB05-A5CC9B42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50CB-AE3B-49BE-B2E9-13D6955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4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AEAB-ECE5-4B10-8CCB-CDB9ED0D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12FB1-404A-4B22-9832-C7543EBCC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04EA-B85D-4EF2-AA8A-484AFBBB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9CAF-1A04-419B-BFF8-81CDE44F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A75E-F604-4E25-B8F2-CE53A238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7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956A-56EC-4F8A-BA58-F22A5240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53DF-5D6B-405A-BC70-8242EEDC0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6E7C6-2A8B-41CA-B2FF-436A252E9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0304A-07E9-4BFF-895D-C4D5A644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F7B9B-1023-42D5-B6BB-6376B67C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9370F-D221-4781-AA1C-8CF4F0FB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5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E695-BB2E-4E4D-9F5F-A3238583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E09C1-6784-4616-AB45-FA963E45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064AD-7AAD-4613-BFC1-F3953EED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B5210-F0B8-4FBD-943D-A6E8E8897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8E2FE-FA23-44D9-8BCE-89EF2A94B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FD9B6-023E-4BD7-92B5-DA6331A1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B97E5-1A1E-4F68-8CC2-539C1FF4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67ECB-B817-47F2-A2FC-65BA2F45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1507-66C5-4754-9801-CD087F46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BD1F8-C961-4738-A191-406084EB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1B72-0A21-4536-96A9-B7B7C321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64DA6-4157-4578-9F73-9C12305F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62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0F8BE-2687-4F43-88C4-26B1BE21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6F67C-7DE1-4F5D-A732-5728B145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E4443-50C3-41D3-AFB6-7724178D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B29A-B92F-485C-A08D-79F85F7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C9B67-0B5F-4DC4-A007-0965EB55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A3BC7-ED32-421A-B2D1-481F5E87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E95E2-9BAB-4328-8954-28765D88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7F8CE-CF37-480B-89DA-C4800ABC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A92BD-A96E-4E5A-857A-D9DF8B9B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7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3940-6EA5-45BC-8217-A982E499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8B114-4BC7-49AD-AFAE-48D6F5E6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0A28-0E36-4AB6-AD45-EBF4E93CF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2184A-15FA-4142-85B2-8AF7C432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1BEB-F18B-47A5-926E-7D2681DB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22E43-590F-479D-B256-C1037C19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12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5951-1340-43FA-8234-9AE9E448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B3E0-963D-4BA5-A5C7-31940978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56A0-3813-4F04-91C4-432CFE4DB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0A59-B6FE-4FEA-ACED-09E13657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185E-311A-489A-9D5E-A6DF96C35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46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7BFE94-5FA8-4725-902E-9F12B1848A72}"/>
              </a:ext>
            </a:extLst>
          </p:cNvPr>
          <p:cNvSpPr txBox="1"/>
          <p:nvPr/>
        </p:nvSpPr>
        <p:spPr>
          <a:xfrm>
            <a:off x="1569396" y="768485"/>
            <a:ext cx="92672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Dynamo</a:t>
            </a:r>
          </a:p>
          <a:p>
            <a:r>
              <a:rPr lang="en-US" dirty="0"/>
              <a:t>Why is this important?</a:t>
            </a:r>
          </a:p>
          <a:p>
            <a:r>
              <a:rPr lang="en-US" dirty="0"/>
              <a:t>Dynamo is true picture of distributed system major requirement.</a:t>
            </a:r>
          </a:p>
          <a:p>
            <a:endParaRPr lang="en-US" dirty="0"/>
          </a:p>
          <a:p>
            <a:r>
              <a:rPr lang="en-US" dirty="0"/>
              <a:t>These have below mentioned major distinctive features…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Distributed Hash table and their complexity in general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to achieve the High Availability, Very low latency, High Throughput, Super Reliability and Eventual consistency?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Dynamo is one of the good paper to get the sense of distributed system </a:t>
            </a:r>
            <a:r>
              <a:rPr lang="en-US"/>
              <a:t>required…</a:t>
            </a:r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7FB8B-E262-4EF6-BA24-D06BD2D70AF4}"/>
              </a:ext>
            </a:extLst>
          </p:cNvPr>
          <p:cNvSpPr/>
          <p:nvPr/>
        </p:nvSpPr>
        <p:spPr>
          <a:xfrm>
            <a:off x="1016950" y="606751"/>
            <a:ext cx="9921667" cy="380287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71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7BFE94-5FA8-4725-902E-9F12B1848A72}"/>
              </a:ext>
            </a:extLst>
          </p:cNvPr>
          <p:cNvSpPr txBox="1"/>
          <p:nvPr/>
        </p:nvSpPr>
        <p:spPr>
          <a:xfrm>
            <a:off x="1148316" y="768485"/>
            <a:ext cx="103029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Dynamo</a:t>
            </a:r>
          </a:p>
          <a:p>
            <a:r>
              <a:rPr lang="en-US" b="1" dirty="0">
                <a:solidFill>
                  <a:srgbClr val="0070C0"/>
                </a:solidFill>
              </a:rPr>
              <a:t>Dynamo (and Apache Cassandra) often uses a simple conflict resolution policy: last-write-wins (LWW), based on the wall-clock timestamp.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Three Different approach for resolving the conflicts in systems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Approach 01 : Resolving conflicts using vector clock assigned with each write.</a:t>
            </a:r>
          </a:p>
          <a:p>
            <a:r>
              <a:rPr lang="en-US" dirty="0"/>
              <a:t>     This is same as git is doing</a:t>
            </a:r>
          </a:p>
          <a:p>
            <a:endParaRPr lang="en-US" b="1" i="0" dirty="0">
              <a:solidFill>
                <a:srgbClr val="3D3D4E"/>
              </a:solidFill>
              <a:effectLst/>
              <a:latin typeface="Droid Serif"/>
            </a:endParaRPr>
          </a:p>
          <a:p>
            <a:r>
              <a:rPr lang="en-US" b="1" dirty="0">
                <a:solidFill>
                  <a:srgbClr val="0070C0"/>
                </a:solidFill>
              </a:rPr>
              <a:t>Resolving conflicts is like how Git works. If Git can merge different versions into one, merging is done automatically. If not, the client (i.e., the developer) must reconcile conflicts manually.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Approach 02 : Conflict-free replicated data types (CRDTs)</a:t>
            </a:r>
          </a:p>
          <a:p>
            <a:pPr marL="285750" indent="-285750">
              <a:buFontTx/>
              <a:buChar char="-"/>
            </a:pPr>
            <a:endParaRPr lang="en-US" b="1" dirty="0">
              <a:latin typeface="Nunito Sans" pitchFamily="2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Nunito Sans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Approach 03 : </a:t>
            </a:r>
            <a:r>
              <a:rPr lang="en-IN" dirty="0"/>
              <a:t>Last-write-wins (LWW)</a:t>
            </a:r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7FB8B-E262-4EF6-BA24-D06BD2D70AF4}"/>
              </a:ext>
            </a:extLst>
          </p:cNvPr>
          <p:cNvSpPr/>
          <p:nvPr/>
        </p:nvSpPr>
        <p:spPr>
          <a:xfrm>
            <a:off x="1016950" y="255181"/>
            <a:ext cx="10593803" cy="639016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6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37FB8B-E262-4EF6-BA24-D06BD2D70AF4}"/>
              </a:ext>
            </a:extLst>
          </p:cNvPr>
          <p:cNvSpPr/>
          <p:nvPr/>
        </p:nvSpPr>
        <p:spPr>
          <a:xfrm>
            <a:off x="3444949" y="255181"/>
            <a:ext cx="5730949" cy="639016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69285-DBB6-4E1E-90FE-F2EF7F69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05" y="326141"/>
            <a:ext cx="5575092" cy="62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5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C385A3-9A0B-476F-9D9E-8B1BCD3E475B}"/>
              </a:ext>
            </a:extLst>
          </p:cNvPr>
          <p:cNvSpPr txBox="1"/>
          <p:nvPr/>
        </p:nvSpPr>
        <p:spPr>
          <a:xfrm>
            <a:off x="446566" y="309748"/>
            <a:ext cx="99520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The Life of Dynamo’s put() &amp; get() Operations</a:t>
            </a:r>
          </a:p>
          <a:p>
            <a:pPr algn="l"/>
            <a:endParaRPr lang="en-US" b="1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en-US" b="1" i="0" dirty="0">
                <a:solidFill>
                  <a:srgbClr val="0070C0"/>
                </a:solidFill>
                <a:effectLst/>
                <a:latin typeface="Droid Serif"/>
              </a:rPr>
              <a:t>Dynamo is also called a zero-hop DHT, as the client can directly contact the node that holds the required data.</a:t>
            </a:r>
            <a:endParaRPr lang="en-US" altLang="en-US" b="1" dirty="0">
              <a:solidFill>
                <a:srgbClr val="0070C0"/>
              </a:solidFill>
              <a:latin typeface="Droid Serif"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D3D4E"/>
              </a:solidFill>
              <a:effectLst/>
              <a:latin typeface="Droid Serif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Dynamo clients can use one of the two strategies to choose a node for their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get()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put()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requests</a:t>
            </a:r>
          </a:p>
          <a:p>
            <a:endParaRPr lang="en-US" altLang="en-US" dirty="0">
              <a:solidFill>
                <a:srgbClr val="3D3D4E"/>
              </a:solidFill>
              <a:latin typeface="Droid Serif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D3D4E"/>
                </a:solidFill>
                <a:latin typeface="Droid Serif"/>
              </a:rPr>
              <a:t>Clients can route their requests through a generic load balancer.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Clients can use a partition-aware client library that routes the requests to the appropriate coordinator nodes with lower latency.</a:t>
            </a:r>
          </a:p>
          <a:p>
            <a:pPr marL="342900" indent="-342900">
              <a:buFont typeface="+mj-lt"/>
              <a:buAutoNum type="arabicPeriod"/>
            </a:pPr>
            <a:endParaRPr kumimoji="0" lang="en-US" altLang="en-US" sz="1000" u="none" strike="noStrike" cap="none" normalizeH="0" baseline="0" dirty="0">
              <a:ln>
                <a:noFill/>
              </a:ln>
              <a:solidFill>
                <a:srgbClr val="3D3D4E"/>
              </a:solidFill>
              <a:latin typeface="Droid Serif"/>
            </a:endParaRPr>
          </a:p>
          <a:p>
            <a:r>
              <a:rPr lang="en-US" altLang="en-US" dirty="0">
                <a:solidFill>
                  <a:srgbClr val="3D3D4E"/>
                </a:solidFill>
                <a:latin typeface="Droid Serif"/>
              </a:rPr>
              <a:t>Off course 2</a:t>
            </a:r>
            <a:r>
              <a:rPr lang="en-US" altLang="en-US" baseline="30000" dirty="0">
                <a:solidFill>
                  <a:srgbClr val="3D3D4E"/>
                </a:solidFill>
                <a:latin typeface="Droid Serif"/>
              </a:rPr>
              <a:t>nd</a:t>
            </a:r>
            <a:r>
              <a:rPr lang="en-US" altLang="en-US" dirty="0">
                <a:solidFill>
                  <a:srgbClr val="3D3D4E"/>
                </a:solidFill>
                <a:latin typeface="Droid Serif"/>
              </a:rPr>
              <a:t> option are good for system, so let’s understand the 2</a:t>
            </a:r>
            <a:r>
              <a:rPr lang="en-US" altLang="en-US" baseline="30000" dirty="0">
                <a:solidFill>
                  <a:srgbClr val="3D3D4E"/>
                </a:solidFill>
                <a:latin typeface="Droid Serif"/>
              </a:rPr>
              <a:t>nd</a:t>
            </a:r>
            <a:r>
              <a:rPr lang="en-US" altLang="en-US" dirty="0">
                <a:solidFill>
                  <a:srgbClr val="3D3D4E"/>
                </a:solidFill>
                <a:latin typeface="Droid Serif"/>
              </a:rPr>
              <a:t> in more detailed.</a:t>
            </a:r>
          </a:p>
          <a:p>
            <a:endParaRPr lang="en-US" altLang="en-US" dirty="0">
              <a:solidFill>
                <a:srgbClr val="3D3D4E"/>
              </a:solidFill>
              <a:latin typeface="Droid Serif"/>
            </a:endParaRPr>
          </a:p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Because of this option, Dynamo is also called a </a:t>
            </a:r>
            <a:r>
              <a:rPr lang="en-US" b="1" i="0" dirty="0">
                <a:solidFill>
                  <a:srgbClr val="3D3D4E"/>
                </a:solidFill>
                <a:effectLst/>
                <a:latin typeface="Droid Serif"/>
              </a:rPr>
              <a:t>zero-hop DHT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, as the client can directly contact the node that holds the required data</a:t>
            </a:r>
            <a:endParaRPr lang="en-US" dirty="0">
              <a:solidFill>
                <a:srgbClr val="3D3D4E"/>
              </a:solidFill>
              <a:latin typeface="Droid Serif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3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231CA4-6E61-4CC7-B45D-AE5F9581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97" y="1318437"/>
            <a:ext cx="9843906" cy="3574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DE10CE-EB40-411E-9279-35A904BE243C}"/>
              </a:ext>
            </a:extLst>
          </p:cNvPr>
          <p:cNvSpPr/>
          <p:nvPr/>
        </p:nvSpPr>
        <p:spPr>
          <a:xfrm>
            <a:off x="850612" y="1127051"/>
            <a:ext cx="10281676" cy="39234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46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EE6FD9-18FE-48DF-BCB2-88F1D7F6C110}"/>
              </a:ext>
            </a:extLst>
          </p:cNvPr>
          <p:cNvSpPr txBox="1"/>
          <p:nvPr/>
        </p:nvSpPr>
        <p:spPr>
          <a:xfrm>
            <a:off x="380113" y="416073"/>
            <a:ext cx="75624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Nunito Sans" pitchFamily="2" charset="0"/>
              </a:rPr>
              <a:t>Consistency protocol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A Common (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N, R, W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) configuration used by Dynamo is (3, 2, 2).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(3, 3, 1): fast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W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, slow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, not very durable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(3, 1, 3): fast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, slow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W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, durable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D3D4E"/>
              </a:solidFill>
              <a:latin typeface="Droid Serif"/>
            </a:endParaRPr>
          </a:p>
          <a:p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In this model, the latency of a get() (or put()) operation depends upon the slowest of the replicas. For this reason, R and W are usually configured to be less than NN to provide better latency.</a:t>
            </a:r>
          </a:p>
          <a:p>
            <a:endParaRPr lang="en-US" dirty="0">
              <a:solidFill>
                <a:srgbClr val="3D3D4E"/>
              </a:solidFill>
              <a:latin typeface="Droid Serif"/>
            </a:endParaRPr>
          </a:p>
          <a:p>
            <a:r>
              <a:rPr lang="en-IN" b="1" i="0" dirty="0">
                <a:effectLst/>
                <a:latin typeface="Nunito Sans" pitchFamily="2" charset="0"/>
              </a:rPr>
              <a:t>‘put()’ process</a:t>
            </a:r>
          </a:p>
          <a:p>
            <a:endParaRPr lang="en-IN" b="1" i="0" dirty="0">
              <a:effectLst/>
              <a:latin typeface="Nunito Sans" pitchFamily="2" charset="0"/>
            </a:endParaRPr>
          </a:p>
          <a:p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Dynamo’s put() request will go through the following steps:</a:t>
            </a:r>
          </a:p>
          <a:p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The coordinator generates a new data version and vector clock component. Saves new data locally.</a:t>
            </a:r>
          </a:p>
          <a:p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3D4E"/>
                </a:solidFill>
                <a:latin typeface="Droid Serif"/>
              </a:rPr>
              <a:t>Sends the write request to N−1 highest-ranked healthy nodes from the preference list.</a:t>
            </a:r>
          </a:p>
          <a:p>
            <a:endParaRPr lang="en-US" dirty="0">
              <a:solidFill>
                <a:srgbClr val="3D3D4E"/>
              </a:solidFill>
              <a:latin typeface="Droid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The put() operation is considered successful after receiving W−1 confirmation.</a:t>
            </a:r>
          </a:p>
          <a:p>
            <a:pPr algn="l"/>
            <a:endParaRPr lang="en-IN" b="1" i="0" dirty="0"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2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EE6FD9-18FE-48DF-BCB2-88F1D7F6C110}"/>
              </a:ext>
            </a:extLst>
          </p:cNvPr>
          <p:cNvSpPr txBox="1"/>
          <p:nvPr/>
        </p:nvSpPr>
        <p:spPr>
          <a:xfrm>
            <a:off x="380113" y="416073"/>
            <a:ext cx="114432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Nunito Sans" pitchFamily="2" charset="0"/>
              </a:rPr>
              <a:t>Consistency protocol</a:t>
            </a:r>
          </a:p>
          <a:p>
            <a:pPr algn="l"/>
            <a:endParaRPr lang="en-IN" b="1" i="0" dirty="0">
              <a:effectLst/>
              <a:latin typeface="Nunito Sans" pitchFamily="2" charset="0"/>
            </a:endParaRPr>
          </a:p>
          <a:p>
            <a:pPr algn="l"/>
            <a:r>
              <a:rPr lang="en-US" b="1" dirty="0">
                <a:latin typeface="Nunito Sans" pitchFamily="2" charset="0"/>
              </a:rPr>
              <a:t>‘get()’ process</a:t>
            </a:r>
          </a:p>
          <a:p>
            <a:pPr algn="l"/>
            <a:endParaRPr lang="en-US" dirty="0">
              <a:solidFill>
                <a:srgbClr val="3D3D4E"/>
              </a:solidFill>
              <a:latin typeface="Droid Serif"/>
            </a:endParaRPr>
          </a:p>
          <a:p>
            <a:pPr algn="l"/>
            <a:r>
              <a:rPr lang="en-US" dirty="0">
                <a:solidFill>
                  <a:srgbClr val="3D3D4E"/>
                </a:solidFill>
                <a:latin typeface="Droid Serif"/>
              </a:rPr>
              <a:t>Dynamo’s get() request will go through the following steps:</a:t>
            </a:r>
          </a:p>
          <a:p>
            <a:pPr algn="l"/>
            <a:endParaRPr lang="en-US" dirty="0">
              <a:solidFill>
                <a:srgbClr val="3D3D4E"/>
              </a:solidFill>
              <a:latin typeface="Droid 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3D4E"/>
                </a:solidFill>
                <a:latin typeface="Droid Serif"/>
              </a:rPr>
              <a:t>The coordinator requests the data version from N−1 highest-ranked healthy nodes from the preference list.</a:t>
            </a:r>
          </a:p>
          <a:p>
            <a:pPr algn="l"/>
            <a:endParaRPr lang="en-US" dirty="0">
              <a:solidFill>
                <a:srgbClr val="3D3D4E"/>
              </a:solidFill>
              <a:latin typeface="Droid 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3D4E"/>
                </a:solidFill>
                <a:latin typeface="Droid Serif"/>
              </a:rPr>
              <a:t>Waits until R−1 replies.</a:t>
            </a:r>
          </a:p>
          <a:p>
            <a:pPr algn="l"/>
            <a:endParaRPr lang="en-US" dirty="0">
              <a:solidFill>
                <a:srgbClr val="3D3D4E"/>
              </a:solidFill>
              <a:latin typeface="Droid Serif"/>
            </a:endParaRPr>
          </a:p>
          <a:p>
            <a:pPr algn="l"/>
            <a:r>
              <a:rPr lang="en-US" dirty="0">
                <a:solidFill>
                  <a:srgbClr val="3D3D4E"/>
                </a:solidFill>
                <a:latin typeface="Droid Serif"/>
              </a:rPr>
              <a:t>Coordinator handles causal data versions through a vector clock. Returns all relevant data versions to the caller.</a:t>
            </a:r>
            <a:endParaRPr lang="en-IN" dirty="0">
              <a:solidFill>
                <a:srgbClr val="3D3D4E"/>
              </a:solidFill>
              <a:latin typeface="Droid Serif"/>
            </a:endParaRPr>
          </a:p>
          <a:p>
            <a:pPr algn="l"/>
            <a:endParaRPr lang="en-IN" b="1" i="0" dirty="0"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1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527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Droid Serif</vt:lpstr>
      <vt:lpstr>KaTeX_Main</vt:lpstr>
      <vt:lpstr>KaTeX_Math</vt:lpstr>
      <vt:lpstr>Menlo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20</cp:revision>
  <dcterms:created xsi:type="dcterms:W3CDTF">2021-12-17T00:30:03Z</dcterms:created>
  <dcterms:modified xsi:type="dcterms:W3CDTF">2021-12-17T01:57:59Z</dcterms:modified>
</cp:coreProperties>
</file>