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58" autoAdjust="0"/>
    <p:restoredTop sz="94660"/>
  </p:normalViewPr>
  <p:slideViewPr>
    <p:cSldViewPr snapToGrid="0">
      <p:cViewPr varScale="1">
        <p:scale>
          <a:sx n="112" d="100"/>
          <a:sy n="112" d="100"/>
        </p:scale>
        <p:origin x="9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31-12-2021</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31-12-2021</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31-12-2021</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31-12-2021</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31-12-2021</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31-12-2021</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31-12-2021</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31-12-2021</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31-12-2021</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31-12-2021</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31-12-2021</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31-12-2021</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Distributed SQL : </a:t>
            </a:r>
            <a:r>
              <a:rPr lang="en-IN" b="1" dirty="0">
                <a:latin typeface="Nunito Sans" pitchFamily="2" charset="0"/>
              </a:rPr>
              <a:t>CockroachDB, Introduction</a:t>
            </a:r>
            <a:endParaRPr lang="en-IN" b="1" i="0" dirty="0">
              <a:effectLst/>
              <a:latin typeface="Nunito Sans" pitchFamily="2" charset="0"/>
            </a:endParaRP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7" y="874279"/>
            <a:ext cx="7359981" cy="5748712"/>
          </a:xfrm>
        </p:spPr>
        <p:txBody>
          <a:bodyPr>
            <a:normAutofit/>
          </a:bodyPr>
          <a:lstStyle/>
          <a:p>
            <a:pPr marL="0" indent="0">
              <a:buNone/>
            </a:pPr>
            <a:r>
              <a:rPr lang="en-IN" sz="1200" b="1" dirty="0">
                <a:solidFill>
                  <a:srgbClr val="3D3D4E"/>
                </a:solidFill>
                <a:latin typeface="Century Gothic" panose="020B0502020202020204" pitchFamily="34" charset="0"/>
              </a:rPr>
              <a:t>CockroachDB, Introduction?</a:t>
            </a:r>
          </a:p>
          <a:p>
            <a:pPr marL="0" indent="0">
              <a:buNone/>
            </a:pPr>
            <a:r>
              <a:rPr lang="en-IN" sz="1200" b="1" dirty="0">
                <a:solidFill>
                  <a:srgbClr val="3D3D4E"/>
                </a:solidFill>
                <a:latin typeface="Century Gothic" panose="020B0502020202020204" pitchFamily="34" charset="0"/>
              </a:rPr>
              <a:t>Cockroach DB had focussed two primary factor differentiating with Traditional SQL Database.</a:t>
            </a:r>
          </a:p>
          <a:p>
            <a:pPr>
              <a:buFont typeface="Wingdings" panose="05000000000000000000" pitchFamily="2" charset="2"/>
              <a:buChar char="ü"/>
            </a:pPr>
            <a:r>
              <a:rPr lang="en-US" sz="1000" dirty="0">
                <a:solidFill>
                  <a:srgbClr val="3D3D4E"/>
                </a:solidFill>
                <a:latin typeface="Century Gothic" panose="020B0502020202020204" pitchFamily="34" charset="0"/>
              </a:rPr>
              <a:t>Distributed SQL Database</a:t>
            </a:r>
          </a:p>
          <a:p>
            <a:pPr>
              <a:buFont typeface="Wingdings" panose="05000000000000000000" pitchFamily="2" charset="2"/>
              <a:buChar char="ü"/>
            </a:pPr>
            <a:r>
              <a:rPr lang="en-US" sz="1000" dirty="0">
                <a:solidFill>
                  <a:srgbClr val="3D3D4E"/>
                </a:solidFill>
                <a:latin typeface="Century Gothic" panose="020B0502020202020204" pitchFamily="34" charset="0"/>
              </a:rPr>
              <a:t>OLTP ( Online transactional Processing )</a:t>
            </a:r>
          </a:p>
          <a:p>
            <a:pPr>
              <a:buFont typeface="Wingdings" panose="05000000000000000000" pitchFamily="2" charset="2"/>
              <a:buChar char="ü"/>
            </a:pPr>
            <a:endParaRPr lang="en-US" sz="1200" dirty="0">
              <a:solidFill>
                <a:srgbClr val="3D3D4E"/>
              </a:solidFill>
              <a:latin typeface="Century Gothic" panose="020B0502020202020204" pitchFamily="34" charset="0"/>
            </a:endParaRPr>
          </a:p>
          <a:p>
            <a:pPr marL="0" indent="0">
              <a:buNone/>
            </a:pPr>
            <a:r>
              <a:rPr lang="en-US" sz="1200" b="1" dirty="0">
                <a:solidFill>
                  <a:srgbClr val="3D3D4E"/>
                </a:solidFill>
                <a:latin typeface="Century Gothic" panose="020B0502020202020204" pitchFamily="34" charset="0"/>
              </a:rPr>
              <a:t>Let’s define the term distributed SQL first</a:t>
            </a:r>
          </a:p>
          <a:p>
            <a:pPr>
              <a:buFont typeface="Wingdings" panose="05000000000000000000" pitchFamily="2" charset="2"/>
              <a:buChar char="ü"/>
            </a:pPr>
            <a:r>
              <a:rPr lang="en-US" sz="1000" dirty="0">
                <a:solidFill>
                  <a:srgbClr val="3D3D4E"/>
                </a:solidFill>
                <a:latin typeface="Century Gothic" panose="020B0502020202020204" pitchFamily="34" charset="0"/>
              </a:rPr>
              <a:t>Not a legacy SQL</a:t>
            </a:r>
          </a:p>
          <a:p>
            <a:pPr>
              <a:buFont typeface="Wingdings" panose="05000000000000000000" pitchFamily="2" charset="2"/>
              <a:buChar char="ü"/>
            </a:pPr>
            <a:r>
              <a:rPr lang="en-US" sz="1000" dirty="0">
                <a:solidFill>
                  <a:srgbClr val="3D3D4E"/>
                </a:solidFill>
                <a:latin typeface="Century Gothic" panose="020B0502020202020204" pitchFamily="34" charset="0"/>
              </a:rPr>
              <a:t>Not NoSQL</a:t>
            </a:r>
          </a:p>
          <a:p>
            <a:pPr>
              <a:buFont typeface="Wingdings" panose="05000000000000000000" pitchFamily="2" charset="2"/>
              <a:buChar char="ü"/>
            </a:pPr>
            <a:r>
              <a:rPr lang="en-US" sz="1000" b="1" dirty="0">
                <a:solidFill>
                  <a:srgbClr val="7030A0"/>
                </a:solidFill>
                <a:latin typeface="Century Gothic" panose="020B0502020202020204" pitchFamily="34" charset="0"/>
              </a:rPr>
              <a:t>Combines the best of both</a:t>
            </a:r>
          </a:p>
          <a:p>
            <a:pPr marL="0" indent="0">
              <a:buNone/>
            </a:pPr>
            <a:endParaRPr lang="en-US" sz="1200" dirty="0">
              <a:solidFill>
                <a:srgbClr val="3D3D4E"/>
              </a:solidFill>
              <a:latin typeface="Century Gothic" panose="020B0502020202020204" pitchFamily="34" charset="0"/>
            </a:endParaRPr>
          </a:p>
          <a:p>
            <a:pPr marL="0" indent="0">
              <a:buNone/>
            </a:pPr>
            <a:r>
              <a:rPr lang="en-US" sz="1200" dirty="0">
                <a:solidFill>
                  <a:srgbClr val="3D3D4E"/>
                </a:solidFill>
                <a:latin typeface="Century Gothic" panose="020B0502020202020204" pitchFamily="34" charset="0"/>
              </a:rPr>
              <a:t>So, what is the must have feature of distributed SQL </a:t>
            </a:r>
          </a:p>
          <a:p>
            <a:pPr marL="0" indent="0">
              <a:buNone/>
            </a:pPr>
            <a:r>
              <a:rPr lang="en-US" sz="1200" dirty="0">
                <a:solidFill>
                  <a:srgbClr val="3D3D4E"/>
                </a:solidFill>
                <a:latin typeface="Century Gothic" panose="020B0502020202020204" pitchFamily="34" charset="0"/>
              </a:rPr>
              <a:t>This is what fundamental feature of our CockroachDB.</a:t>
            </a:r>
          </a:p>
          <a:p>
            <a:pPr marL="0" indent="0">
              <a:buNone/>
            </a:pPr>
            <a:endParaRPr lang="en-US" sz="1200" dirty="0">
              <a:solidFill>
                <a:srgbClr val="3D3D4E"/>
              </a:solidFill>
              <a:latin typeface="Century Gothic" panose="020B0502020202020204" pitchFamily="34" charset="0"/>
            </a:endParaRPr>
          </a:p>
          <a:p>
            <a:pPr marL="0" indent="0">
              <a:buNone/>
            </a:pPr>
            <a:r>
              <a:rPr lang="en-US" sz="1200" dirty="0">
                <a:solidFill>
                  <a:srgbClr val="3D3D4E"/>
                </a:solidFill>
                <a:latin typeface="Century Gothic" panose="020B0502020202020204" pitchFamily="34" charset="0"/>
              </a:rPr>
              <a:t>From where it got started?</a:t>
            </a:r>
          </a:p>
          <a:p>
            <a:pPr marL="0" indent="0">
              <a:buNone/>
            </a:pPr>
            <a:r>
              <a:rPr lang="en-US" sz="1200" dirty="0">
                <a:solidFill>
                  <a:srgbClr val="3D3D4E"/>
                </a:solidFill>
                <a:latin typeface="Century Gothic" panose="020B0502020202020204" pitchFamily="34" charset="0"/>
              </a:rPr>
              <a:t>The most public example of this is Google Cloud Spanner.</a:t>
            </a:r>
          </a:p>
          <a:p>
            <a:pPr marL="0" indent="0">
              <a:buNone/>
            </a:pPr>
            <a:r>
              <a:rPr lang="en-US" sz="1200" dirty="0">
                <a:solidFill>
                  <a:srgbClr val="3D3D4E"/>
                </a:solidFill>
                <a:latin typeface="Century Gothic" panose="020B0502020202020204" pitchFamily="34" charset="0"/>
              </a:rPr>
              <a:t>In 2012, Google published a paper on Spanner that demonstrated a new way of looking at databases, one that was rooted in distributed systems and global scale.</a:t>
            </a:r>
          </a:p>
          <a:p>
            <a:pPr marL="0" indent="0">
              <a:buNone/>
            </a:pPr>
            <a:endParaRPr lang="en-US" sz="1200" dirty="0">
              <a:solidFill>
                <a:srgbClr val="3D3D4E"/>
              </a:solidFill>
              <a:latin typeface="Century Gothic" panose="020B0502020202020204" pitchFamily="34" charset="0"/>
            </a:endParaRPr>
          </a:p>
          <a:p>
            <a:pPr marL="0" indent="0">
              <a:buNone/>
            </a:pPr>
            <a:r>
              <a:rPr lang="en-US" sz="1200" dirty="0">
                <a:solidFill>
                  <a:srgbClr val="3D3D4E"/>
                </a:solidFill>
                <a:latin typeface="Century Gothic" panose="020B0502020202020204" pitchFamily="34" charset="0"/>
              </a:rPr>
              <a:t>“Spanner is Google’s </a:t>
            </a:r>
            <a:r>
              <a:rPr lang="en-US" sz="1200" b="1" dirty="0">
                <a:solidFill>
                  <a:srgbClr val="3D3D4E"/>
                </a:solidFill>
                <a:latin typeface="Century Gothic" panose="020B0502020202020204" pitchFamily="34" charset="0"/>
              </a:rPr>
              <a:t>scalable</a:t>
            </a:r>
            <a:r>
              <a:rPr lang="en-US" sz="1200" dirty="0">
                <a:solidFill>
                  <a:srgbClr val="3D3D4E"/>
                </a:solidFill>
                <a:latin typeface="Century Gothic" panose="020B0502020202020204" pitchFamily="34" charset="0"/>
              </a:rPr>
              <a:t>, multi-version, </a:t>
            </a:r>
            <a:r>
              <a:rPr lang="en-US" sz="1200" b="1" dirty="0">
                <a:solidFill>
                  <a:srgbClr val="3D3D4E"/>
                </a:solidFill>
                <a:latin typeface="Century Gothic" panose="020B0502020202020204" pitchFamily="34" charset="0"/>
              </a:rPr>
              <a:t>globally</a:t>
            </a:r>
            <a:r>
              <a:rPr lang="en-US" sz="1200" dirty="0">
                <a:solidFill>
                  <a:srgbClr val="3D3D4E"/>
                </a:solidFill>
                <a:latin typeface="Century Gothic" panose="020B0502020202020204" pitchFamily="34" charset="0"/>
              </a:rPr>
              <a:t> </a:t>
            </a:r>
            <a:r>
              <a:rPr lang="en-US" sz="1200" b="1" dirty="0">
                <a:solidFill>
                  <a:srgbClr val="3D3D4E"/>
                </a:solidFill>
                <a:latin typeface="Century Gothic" panose="020B0502020202020204" pitchFamily="34" charset="0"/>
              </a:rPr>
              <a:t>distributed</a:t>
            </a:r>
            <a:r>
              <a:rPr lang="en-US" sz="1200" dirty="0">
                <a:solidFill>
                  <a:srgbClr val="3D3D4E"/>
                </a:solidFill>
                <a:latin typeface="Century Gothic" panose="020B0502020202020204" pitchFamily="34" charset="0"/>
              </a:rPr>
              <a:t>, and </a:t>
            </a:r>
            <a:r>
              <a:rPr lang="en-US" sz="1200" b="1" dirty="0">
                <a:solidFill>
                  <a:srgbClr val="3D3D4E"/>
                </a:solidFill>
                <a:latin typeface="Century Gothic" panose="020B0502020202020204" pitchFamily="34" charset="0"/>
              </a:rPr>
              <a:t>synchronously-replicated</a:t>
            </a:r>
            <a:r>
              <a:rPr lang="en-US" sz="1200" dirty="0">
                <a:solidFill>
                  <a:srgbClr val="3D3D4E"/>
                </a:solidFill>
                <a:latin typeface="Century Gothic" panose="020B0502020202020204" pitchFamily="34" charset="0"/>
              </a:rPr>
              <a:t> </a:t>
            </a:r>
            <a:r>
              <a:rPr lang="en-US" sz="1200" b="1" dirty="0">
                <a:solidFill>
                  <a:srgbClr val="3D3D4E"/>
                </a:solidFill>
                <a:latin typeface="Century Gothic" panose="020B0502020202020204" pitchFamily="34" charset="0"/>
              </a:rPr>
              <a:t>database</a:t>
            </a:r>
            <a:r>
              <a:rPr lang="en-US" sz="1200" dirty="0">
                <a:solidFill>
                  <a:srgbClr val="3D3D4E"/>
                </a:solidFill>
                <a:latin typeface="Century Gothic" panose="020B0502020202020204" pitchFamily="34" charset="0"/>
              </a:rPr>
              <a:t>. It is the first system to distribute data at global scale and support externally-consistent distributed transactions.”</a:t>
            </a: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p:txBody>
      </p:sp>
      <p:grpSp>
        <p:nvGrpSpPr>
          <p:cNvPr id="9" name="Group 8">
            <a:extLst>
              <a:ext uri="{FF2B5EF4-FFF2-40B4-BE49-F238E27FC236}">
                <a16:creationId xmlns:a16="http://schemas.microsoft.com/office/drawing/2014/main" id="{026EBCA8-0BB6-4B13-8FC7-E205B284C875}"/>
              </a:ext>
            </a:extLst>
          </p:cNvPr>
          <p:cNvGrpSpPr/>
          <p:nvPr/>
        </p:nvGrpSpPr>
        <p:grpSpPr>
          <a:xfrm>
            <a:off x="8317326" y="941832"/>
            <a:ext cx="2715295" cy="1544994"/>
            <a:chOff x="6150198" y="1956816"/>
            <a:chExt cx="3249834" cy="1801368"/>
          </a:xfrm>
        </p:grpSpPr>
        <p:pic>
          <p:nvPicPr>
            <p:cNvPr id="4" name="Picture 3">
              <a:extLst>
                <a:ext uri="{FF2B5EF4-FFF2-40B4-BE49-F238E27FC236}">
                  <a16:creationId xmlns:a16="http://schemas.microsoft.com/office/drawing/2014/main" id="{9835FA99-3A92-4013-938D-B18093C9E3A6}"/>
                </a:ext>
              </a:extLst>
            </p:cNvPr>
            <p:cNvPicPr>
              <a:picLocks noChangeAspect="1"/>
            </p:cNvPicPr>
            <p:nvPr/>
          </p:nvPicPr>
          <p:blipFill>
            <a:blip r:embed="rId2"/>
            <a:stretch>
              <a:fillRect/>
            </a:stretch>
          </p:blipFill>
          <p:spPr>
            <a:xfrm>
              <a:off x="6170606" y="1976738"/>
              <a:ext cx="3229426" cy="1771897"/>
            </a:xfrm>
            <a:prstGeom prst="rect">
              <a:avLst/>
            </a:prstGeom>
          </p:spPr>
        </p:pic>
        <p:sp>
          <p:nvSpPr>
            <p:cNvPr id="5" name="Rectangle 4">
              <a:extLst>
                <a:ext uri="{FF2B5EF4-FFF2-40B4-BE49-F238E27FC236}">
                  <a16:creationId xmlns:a16="http://schemas.microsoft.com/office/drawing/2014/main" id="{0DD74491-6972-478D-83A5-68CB48B6293E}"/>
                </a:ext>
              </a:extLst>
            </p:cNvPr>
            <p:cNvSpPr/>
            <p:nvPr/>
          </p:nvSpPr>
          <p:spPr>
            <a:xfrm>
              <a:off x="6150198" y="1956816"/>
              <a:ext cx="3249834" cy="180136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grpSp>
      <p:sp>
        <p:nvSpPr>
          <p:cNvPr id="10" name="TextBox 9">
            <a:extLst>
              <a:ext uri="{FF2B5EF4-FFF2-40B4-BE49-F238E27FC236}">
                <a16:creationId xmlns:a16="http://schemas.microsoft.com/office/drawing/2014/main" id="{8D97B186-755B-4635-A176-72F8E30D77B0}"/>
              </a:ext>
            </a:extLst>
          </p:cNvPr>
          <p:cNvSpPr txBox="1"/>
          <p:nvPr/>
        </p:nvSpPr>
        <p:spPr>
          <a:xfrm>
            <a:off x="8337734" y="2921168"/>
            <a:ext cx="3229426" cy="923330"/>
          </a:xfrm>
          <a:prstGeom prst="rect">
            <a:avLst/>
          </a:prstGeom>
          <a:noFill/>
        </p:spPr>
        <p:txBody>
          <a:bodyPr wrap="square" rtlCol="0">
            <a:spAutoFit/>
          </a:bodyPr>
          <a:lstStyle/>
          <a:p>
            <a:r>
              <a:rPr lang="en-US" sz="1200" b="1" dirty="0">
                <a:latin typeface="Century Gothic" panose="020B0502020202020204" pitchFamily="34" charset="0"/>
              </a:rPr>
              <a:t>SQL ( Legacy SQL Api + ACID Property)</a:t>
            </a:r>
          </a:p>
          <a:p>
            <a:r>
              <a:rPr lang="en-US" sz="1050" dirty="0">
                <a:latin typeface="Century Gothic" panose="020B0502020202020204" pitchFamily="34" charset="0"/>
              </a:rPr>
              <a:t>A – Atomic</a:t>
            </a:r>
          </a:p>
          <a:p>
            <a:r>
              <a:rPr lang="en-US" sz="1050" dirty="0">
                <a:latin typeface="Century Gothic" panose="020B0502020202020204" pitchFamily="34" charset="0"/>
              </a:rPr>
              <a:t>C – Consistency</a:t>
            </a:r>
          </a:p>
          <a:p>
            <a:r>
              <a:rPr lang="en-US" sz="1050" dirty="0">
                <a:latin typeface="Century Gothic" panose="020B0502020202020204" pitchFamily="34" charset="0"/>
              </a:rPr>
              <a:t>I – Isolation</a:t>
            </a:r>
          </a:p>
          <a:p>
            <a:r>
              <a:rPr lang="en-US" sz="1050" dirty="0">
                <a:latin typeface="Century Gothic" panose="020B0502020202020204" pitchFamily="34" charset="0"/>
              </a:rPr>
              <a:t>D - Durability</a:t>
            </a:r>
            <a:endParaRPr lang="en-IN" sz="1050" dirty="0">
              <a:latin typeface="Century Gothic" panose="020B0502020202020204" pitchFamily="34" charset="0"/>
            </a:endParaRPr>
          </a:p>
        </p:txBody>
      </p:sp>
      <p:cxnSp>
        <p:nvCxnSpPr>
          <p:cNvPr id="12" name="Connector: Elbow 11">
            <a:extLst>
              <a:ext uri="{FF2B5EF4-FFF2-40B4-BE49-F238E27FC236}">
                <a16:creationId xmlns:a16="http://schemas.microsoft.com/office/drawing/2014/main" id="{1EA6F731-B56B-4597-91FB-06BAF2E6ACCD}"/>
              </a:ext>
            </a:extLst>
          </p:cNvPr>
          <p:cNvCxnSpPr>
            <a:cxnSpLocks/>
          </p:cNvCxnSpPr>
          <p:nvPr/>
        </p:nvCxnSpPr>
        <p:spPr>
          <a:xfrm rot="5400000" flipH="1" flipV="1">
            <a:off x="8424167" y="2543166"/>
            <a:ext cx="622350" cy="133657"/>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pic>
        <p:nvPicPr>
          <p:cNvPr id="18" name="Picture 17">
            <a:extLst>
              <a:ext uri="{FF2B5EF4-FFF2-40B4-BE49-F238E27FC236}">
                <a16:creationId xmlns:a16="http://schemas.microsoft.com/office/drawing/2014/main" id="{BEB5EF81-605A-4962-AF79-31579DC4AEBB}"/>
              </a:ext>
            </a:extLst>
          </p:cNvPr>
          <p:cNvPicPr>
            <a:picLocks noChangeAspect="1"/>
          </p:cNvPicPr>
          <p:nvPr/>
        </p:nvPicPr>
        <p:blipFill>
          <a:blip r:embed="rId3"/>
          <a:stretch>
            <a:fillRect/>
          </a:stretch>
        </p:blipFill>
        <p:spPr>
          <a:xfrm>
            <a:off x="8466539" y="4059942"/>
            <a:ext cx="1762179" cy="1452096"/>
          </a:xfrm>
          <a:prstGeom prst="rect">
            <a:avLst/>
          </a:prstGeom>
        </p:spPr>
      </p:pic>
      <p:cxnSp>
        <p:nvCxnSpPr>
          <p:cNvPr id="20" name="Connector: Elbow 19">
            <a:extLst>
              <a:ext uri="{FF2B5EF4-FFF2-40B4-BE49-F238E27FC236}">
                <a16:creationId xmlns:a16="http://schemas.microsoft.com/office/drawing/2014/main" id="{F1E7C759-47FE-4A58-983B-5CC87AF37A11}"/>
              </a:ext>
            </a:extLst>
          </p:cNvPr>
          <p:cNvCxnSpPr>
            <a:cxnSpLocks/>
            <a:endCxn id="18" idx="1"/>
          </p:cNvCxnSpPr>
          <p:nvPr/>
        </p:nvCxnSpPr>
        <p:spPr>
          <a:xfrm>
            <a:off x="4238714" y="3777241"/>
            <a:ext cx="4227825" cy="10087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59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Distributed SQL : </a:t>
            </a:r>
            <a:r>
              <a:rPr lang="en-IN" b="1" dirty="0">
                <a:latin typeface="Nunito Sans" pitchFamily="2" charset="0"/>
              </a:rPr>
              <a:t>Distributed SQL, Core Conditions</a:t>
            </a:r>
            <a:endParaRPr lang="en-IN" b="1" i="0" dirty="0">
              <a:effectLst/>
              <a:latin typeface="Nunito Sans" pitchFamily="2" charset="0"/>
            </a:endParaRP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6" y="874279"/>
            <a:ext cx="11944173" cy="5738394"/>
          </a:xfrm>
        </p:spPr>
        <p:txBody>
          <a:bodyPr>
            <a:normAutofit/>
          </a:bodyPr>
          <a:lstStyle/>
          <a:p>
            <a:pPr marL="0" indent="0">
              <a:buNone/>
            </a:pPr>
            <a:r>
              <a:rPr lang="en-IN" sz="1200" b="1" dirty="0">
                <a:solidFill>
                  <a:srgbClr val="3D3D4E"/>
                </a:solidFill>
                <a:latin typeface="Century Gothic" panose="020B0502020202020204" pitchFamily="34" charset="0"/>
              </a:rPr>
              <a:t>Distributed SQL?</a:t>
            </a:r>
          </a:p>
          <a:p>
            <a:pPr marL="0" indent="0">
              <a:buNone/>
            </a:pPr>
            <a:r>
              <a:rPr lang="en-US" sz="1200" dirty="0">
                <a:solidFill>
                  <a:srgbClr val="3D3D4E"/>
                </a:solidFill>
                <a:latin typeface="Century Gothic" panose="020B0502020202020204" pitchFamily="34" charset="0"/>
              </a:rPr>
              <a:t>Distributed SQL is a single logical database deployed across multiple physical nodes in a single data center or across many data centers if need be; all of which allow it to deliver elastic scale and bulletproof resilience.</a:t>
            </a:r>
          </a:p>
          <a:p>
            <a:pPr marL="0" indent="0">
              <a:buNone/>
            </a:pPr>
            <a:r>
              <a:rPr lang="en-US" sz="1200" b="1" dirty="0">
                <a:solidFill>
                  <a:srgbClr val="3D3D4E"/>
                </a:solidFill>
                <a:latin typeface="Century Gothic" panose="020B0502020202020204" pitchFamily="34" charset="0"/>
              </a:rPr>
              <a:t>What comprises a Distributed SQL database?</a:t>
            </a:r>
          </a:p>
          <a:p>
            <a:pPr marL="0" indent="0">
              <a:buNone/>
            </a:pPr>
            <a:r>
              <a:rPr lang="en-US" sz="1200" dirty="0">
                <a:solidFill>
                  <a:srgbClr val="3D3D4E"/>
                </a:solidFill>
                <a:latin typeface="Century Gothic" panose="020B0502020202020204" pitchFamily="34" charset="0"/>
              </a:rPr>
              <a:t>The requirement can be summarized with 5 core conditions</a:t>
            </a:r>
          </a:p>
          <a:p>
            <a:pPr>
              <a:buFont typeface="+mj-lt"/>
              <a:buAutoNum type="arabicPeriod"/>
            </a:pPr>
            <a:r>
              <a:rPr lang="en-US" sz="1200" b="1" dirty="0">
                <a:solidFill>
                  <a:srgbClr val="3D3D4E"/>
                </a:solidFill>
                <a:latin typeface="Century Gothic" panose="020B0502020202020204" pitchFamily="34" charset="0"/>
              </a:rPr>
              <a:t>Scale</a:t>
            </a:r>
          </a:p>
          <a:p>
            <a:pPr marL="0" indent="0">
              <a:buNone/>
            </a:pPr>
            <a:r>
              <a:rPr lang="en-US" sz="1200" dirty="0">
                <a:solidFill>
                  <a:srgbClr val="3D3D4E"/>
                </a:solidFill>
                <a:latin typeface="Century Gothic" panose="020B0502020202020204" pitchFamily="34" charset="0"/>
              </a:rPr>
              <a:t>A distributed SQL database must seamlessly scale in order to mirror the capabilities of cloud environments without introducing operational complexity. Just as we can scale up compute without heavy lifting, the database should be able to scale as well.</a:t>
            </a:r>
          </a:p>
          <a:p>
            <a:pPr>
              <a:buFont typeface="+mj-lt"/>
              <a:buAutoNum type="arabicPeriod" startAt="2"/>
            </a:pPr>
            <a:r>
              <a:rPr lang="en-US" sz="1200" b="1" dirty="0">
                <a:solidFill>
                  <a:srgbClr val="3D3D4E"/>
                </a:solidFill>
                <a:latin typeface="Century Gothic" panose="020B0502020202020204" pitchFamily="34" charset="0"/>
              </a:rPr>
              <a:t>Consistency</a:t>
            </a:r>
          </a:p>
          <a:p>
            <a:pPr marL="0" indent="0">
              <a:buNone/>
            </a:pPr>
            <a:r>
              <a:rPr lang="en-US" sz="1200" dirty="0">
                <a:solidFill>
                  <a:srgbClr val="3D3D4E"/>
                </a:solidFill>
                <a:latin typeface="Century Gothic" panose="020B0502020202020204" pitchFamily="34" charset="0"/>
              </a:rPr>
              <a:t>In a cloud-based world with distributed systems and microservices are the default architectures, transactional consistency becomes difficult as multiple operators may be trying to work on the same data. The database should mediate contention and deliver the same level of isolation of transactions as we expect in a single instance database.</a:t>
            </a:r>
          </a:p>
          <a:p>
            <a:pPr>
              <a:buFont typeface="+mj-lt"/>
              <a:buAutoNum type="arabicPeriod" startAt="3"/>
            </a:pPr>
            <a:r>
              <a:rPr lang="en-US" sz="1200" b="1" dirty="0">
                <a:solidFill>
                  <a:srgbClr val="3D3D4E"/>
                </a:solidFill>
                <a:latin typeface="Century Gothic" panose="020B0502020202020204" pitchFamily="34" charset="0"/>
              </a:rPr>
              <a:t>Resilience</a:t>
            </a:r>
          </a:p>
          <a:p>
            <a:pPr marL="0" indent="0">
              <a:buNone/>
            </a:pPr>
            <a:r>
              <a:rPr lang="en-US" sz="1200" dirty="0">
                <a:solidFill>
                  <a:srgbClr val="3D3D4E"/>
                </a:solidFill>
                <a:latin typeface="Century Gothic" panose="020B0502020202020204" pitchFamily="34" charset="0"/>
              </a:rPr>
              <a:t>A distributed SQL database must naturally deliver the highest level of resiliency without any need of external tooling to accomplish this.  With a distributed database we can reduce the time it takes to recover from a failure down to near zero and replicate data naturally without any external configuration.</a:t>
            </a:r>
          </a:p>
          <a:p>
            <a:pPr>
              <a:buFont typeface="+mj-lt"/>
              <a:buAutoNum type="arabicPeriod" startAt="4"/>
            </a:pPr>
            <a:r>
              <a:rPr lang="en-US" sz="1200" b="1" dirty="0">
                <a:solidFill>
                  <a:srgbClr val="3D3D4E"/>
                </a:solidFill>
                <a:latin typeface="Century Gothic" panose="020B0502020202020204" pitchFamily="34" charset="0"/>
              </a:rPr>
              <a:t>Geo-replication</a:t>
            </a:r>
          </a:p>
          <a:p>
            <a:pPr marL="0" indent="0">
              <a:buNone/>
            </a:pPr>
            <a:r>
              <a:rPr lang="en-US" sz="1200" dirty="0">
                <a:solidFill>
                  <a:srgbClr val="3D3D4E"/>
                </a:solidFill>
                <a:latin typeface="Century Gothic" panose="020B0502020202020204" pitchFamily="34" charset="0"/>
              </a:rPr>
              <a:t>A distributed SQL database should allow for distribution of data throughout a complex, widely dispersed geographic environment. The cloud presents an ability to reach every corner of the globe with an acceptable quality of service and the database should not restrict your applications from doing so. </a:t>
            </a:r>
          </a:p>
          <a:p>
            <a:pPr>
              <a:buFont typeface="+mj-lt"/>
              <a:buAutoNum type="arabicPeriod" startAt="5"/>
            </a:pPr>
            <a:r>
              <a:rPr lang="en-US" sz="1200" b="1" dirty="0">
                <a:solidFill>
                  <a:srgbClr val="3D3D4E"/>
                </a:solidFill>
                <a:latin typeface="Century Gothic" panose="020B0502020202020204" pitchFamily="34" charset="0"/>
              </a:rPr>
              <a:t>ACID(SQL)</a:t>
            </a:r>
          </a:p>
          <a:p>
            <a:pPr marL="0" indent="0">
              <a:buNone/>
            </a:pPr>
            <a:r>
              <a:rPr lang="en-US" sz="1200" dirty="0">
                <a:solidFill>
                  <a:srgbClr val="3D3D4E"/>
                </a:solidFill>
                <a:latin typeface="Century Gothic" panose="020B0502020202020204" pitchFamily="34" charset="0"/>
              </a:rPr>
              <a:t>The database must speak SQL. It is the language of data and the default for all application logic. We should not have to retrain developers to use the database. They should be able to use the SQL dialect they are already familiar with.</a:t>
            </a:r>
            <a:endParaRPr lang="en-IN" sz="1200" dirty="0">
              <a:solidFill>
                <a:srgbClr val="3D3D4E"/>
              </a:solidFill>
              <a:latin typeface="Century Gothic" panose="020B0502020202020204" pitchFamily="34" charset="0"/>
            </a:endParaRPr>
          </a:p>
        </p:txBody>
      </p:sp>
      <p:graphicFrame>
        <p:nvGraphicFramePr>
          <p:cNvPr id="3" name="Object 2">
            <a:extLst>
              <a:ext uri="{FF2B5EF4-FFF2-40B4-BE49-F238E27FC236}">
                <a16:creationId xmlns:a16="http://schemas.microsoft.com/office/drawing/2014/main" id="{6F28E910-2EA8-4E9D-A4F4-9EACA50D8CBB}"/>
              </a:ext>
            </a:extLst>
          </p:cNvPr>
          <p:cNvGraphicFramePr>
            <a:graphicFrameLocks noChangeAspect="1"/>
          </p:cNvGraphicFramePr>
          <p:nvPr>
            <p:extLst>
              <p:ext uri="{D42A27DB-BD31-4B8C-83A1-F6EECF244321}">
                <p14:modId xmlns:p14="http://schemas.microsoft.com/office/powerpoint/2010/main" val="575064605"/>
              </p:ext>
            </p:extLst>
          </p:nvPr>
        </p:nvGraphicFramePr>
        <p:xfrm>
          <a:off x="6435470" y="653345"/>
          <a:ext cx="914400" cy="771525"/>
        </p:xfrm>
        <a:graphic>
          <a:graphicData uri="http://schemas.openxmlformats.org/presentationml/2006/ole">
            <mc:AlternateContent xmlns:mc="http://schemas.openxmlformats.org/markup-compatibility/2006">
              <mc:Choice xmlns:v="urn:schemas-microsoft-com:vml" Requires="v">
                <p:oleObj spid="_x0000_s1062" name="Acrobat Document" showAsIcon="1" r:id="rId3" imgW="914400" imgH="771698" progId="Acrobat.Document.DC">
                  <p:embed/>
                </p:oleObj>
              </mc:Choice>
              <mc:Fallback>
                <p:oleObj name="Acrobat Document" showAsIcon="1" r:id="rId3" imgW="914400" imgH="771698" progId="Acrobat.Document.DC">
                  <p:embed/>
                  <p:pic>
                    <p:nvPicPr>
                      <p:cNvPr id="0" name=""/>
                      <p:cNvPicPr/>
                      <p:nvPr/>
                    </p:nvPicPr>
                    <p:blipFill>
                      <a:blip r:embed="rId4"/>
                      <a:stretch>
                        <a:fillRect/>
                      </a:stretch>
                    </p:blipFill>
                    <p:spPr>
                      <a:xfrm>
                        <a:off x="6435470" y="65334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391723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Distributed SQL : </a:t>
            </a:r>
            <a:r>
              <a:rPr lang="en-IN" b="1" dirty="0">
                <a:latin typeface="Nunito Sans" pitchFamily="2" charset="0"/>
              </a:rPr>
              <a:t>Distributed SQL, Core Conditions</a:t>
            </a:r>
            <a:endParaRPr lang="en-IN" b="1" i="0" dirty="0">
              <a:effectLst/>
              <a:latin typeface="Nunito Sans" pitchFamily="2" charset="0"/>
            </a:endParaRP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6" y="874279"/>
            <a:ext cx="11944173" cy="5738394"/>
          </a:xfrm>
        </p:spPr>
        <p:txBody>
          <a:bodyPr>
            <a:normAutofit/>
          </a:bodyPr>
          <a:lstStyle/>
          <a:p>
            <a:pPr marL="0" indent="0">
              <a:buNone/>
            </a:pPr>
            <a:r>
              <a:rPr lang="en-IN" sz="1200" b="1" dirty="0">
                <a:solidFill>
                  <a:srgbClr val="3D3D4E"/>
                </a:solidFill>
                <a:latin typeface="Century Gothic" panose="020B0502020202020204" pitchFamily="34" charset="0"/>
              </a:rPr>
              <a:t>Distributed SQL?</a:t>
            </a:r>
          </a:p>
          <a:p>
            <a:pPr>
              <a:buFont typeface="+mj-lt"/>
              <a:buAutoNum type="arabicPeriod" startAt="6"/>
            </a:pPr>
            <a:r>
              <a:rPr lang="en-US" sz="1200" b="1" dirty="0">
                <a:solidFill>
                  <a:srgbClr val="3D3D4E"/>
                </a:solidFill>
                <a:latin typeface="Century Gothic" panose="020B0502020202020204" pitchFamily="34" charset="0"/>
              </a:rPr>
              <a:t>The devil is six: Data Locality</a:t>
            </a:r>
          </a:p>
          <a:p>
            <a:pPr marL="0" indent="0">
              <a:buNone/>
            </a:pPr>
            <a:r>
              <a:rPr lang="en-US" sz="1200" dirty="0">
                <a:solidFill>
                  <a:srgbClr val="3D3D4E"/>
                </a:solidFill>
                <a:latin typeface="Century Gothic" panose="020B0502020202020204" pitchFamily="34" charset="0"/>
              </a:rPr>
              <a:t>Using the database to geo-partition data based on some field in a table is a new requirement for Distributed SQL. This allows you to use the database to address data sovereignty concerns. It can also be used to have data follow a user so you can ensure low latency access to their information.</a:t>
            </a:r>
          </a:p>
          <a:p>
            <a:pPr marL="0" indent="0">
              <a:buNone/>
            </a:pPr>
            <a:endParaRPr lang="en-US" sz="1200" dirty="0">
              <a:solidFill>
                <a:srgbClr val="3D3D4E"/>
              </a:solidFill>
              <a:latin typeface="Century Gothic" panose="020B0502020202020204" pitchFamily="34" charset="0"/>
            </a:endParaRPr>
          </a:p>
          <a:p>
            <a:pPr>
              <a:buFont typeface="+mj-lt"/>
              <a:buAutoNum type="arabicPeriod" startAt="7"/>
            </a:pPr>
            <a:r>
              <a:rPr lang="en-US" sz="1200" b="1" dirty="0">
                <a:solidFill>
                  <a:srgbClr val="3D3D4E"/>
                </a:solidFill>
                <a:latin typeface="Century Gothic" panose="020B0502020202020204" pitchFamily="34" charset="0"/>
              </a:rPr>
              <a:t>Multi Cloud</a:t>
            </a:r>
          </a:p>
          <a:p>
            <a:pPr marL="0" indent="0">
              <a:buNone/>
            </a:pPr>
            <a:r>
              <a:rPr lang="en-US" sz="1200" dirty="0">
                <a:solidFill>
                  <a:srgbClr val="3D3D4E"/>
                </a:solidFill>
                <a:latin typeface="Century Gothic" panose="020B0502020202020204" pitchFamily="34" charset="0"/>
              </a:rPr>
              <a:t>Abstracted and integrated with cloud infra across the public or private cloud vendor. No locking with any specific cloud</a:t>
            </a:r>
          </a:p>
          <a:p>
            <a:pPr marL="0" indent="0">
              <a:buNone/>
            </a:pPr>
            <a:endParaRPr lang="en-US" sz="1200"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r>
              <a:rPr lang="en-US" sz="1400" b="1" dirty="0">
                <a:solidFill>
                  <a:srgbClr val="7030A0"/>
                </a:solidFill>
                <a:latin typeface="Century Gothic" panose="020B0502020202020204" pitchFamily="34" charset="0"/>
              </a:rPr>
              <a:t>ACID Transaction in CockroachDB </a:t>
            </a:r>
          </a:p>
          <a:p>
            <a:pPr marL="0" indent="0">
              <a:buNone/>
            </a:pPr>
            <a:r>
              <a:rPr lang="en-US" sz="1400" b="1" dirty="0">
                <a:solidFill>
                  <a:srgbClr val="7030A0"/>
                </a:solidFill>
                <a:latin typeface="Century Gothic" panose="020B0502020202020204" pitchFamily="34" charset="0"/>
              </a:rPr>
              <a:t>CockroachDB provides SERIALIZABLE transactions by default to ensure that you always see the consistency that you expect from a transactional database.</a:t>
            </a:r>
          </a:p>
          <a:p>
            <a:pPr marL="0" indent="0">
              <a:buNone/>
            </a:pPr>
            <a:endParaRPr lang="en-US" sz="1200" dirty="0">
              <a:solidFill>
                <a:srgbClr val="3D3D4E"/>
              </a:solidFill>
              <a:latin typeface="Century Gothic" panose="020B0502020202020204" pitchFamily="34" charset="0"/>
            </a:endParaRPr>
          </a:p>
        </p:txBody>
      </p:sp>
    </p:spTree>
    <p:extLst>
      <p:ext uri="{BB962C8B-B14F-4D97-AF65-F5344CB8AC3E}">
        <p14:creationId xmlns:p14="http://schemas.microsoft.com/office/powerpoint/2010/main" val="1015726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CockroachDB : </a:t>
            </a:r>
            <a:r>
              <a:rPr lang="en-IN" b="1" dirty="0">
                <a:latin typeface="Nunito Sans" pitchFamily="2" charset="0"/>
              </a:rPr>
              <a:t>Availability &amp; Resiliency</a:t>
            </a:r>
            <a:endParaRPr lang="en-IN" b="1" i="0" dirty="0">
              <a:effectLst/>
              <a:latin typeface="Nunito Sans" pitchFamily="2" charset="0"/>
            </a:endParaRP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6" y="874279"/>
            <a:ext cx="11944173" cy="5738394"/>
          </a:xfrm>
        </p:spPr>
        <p:txBody>
          <a:bodyPr>
            <a:normAutofit/>
          </a:bodyPr>
          <a:lstStyle/>
          <a:p>
            <a:pPr marL="0" indent="0">
              <a:buNone/>
            </a:pPr>
            <a:r>
              <a:rPr lang="en-US" sz="1200" b="1" dirty="0">
                <a:solidFill>
                  <a:srgbClr val="3D3D4E"/>
                </a:solidFill>
                <a:latin typeface="Century Gothic" panose="020B0502020202020204" pitchFamily="34" charset="0"/>
              </a:rPr>
              <a:t>Cluster Concepts: The Keyspace, Ranges, and Replicas</a:t>
            </a:r>
          </a:p>
          <a:p>
            <a:pPr>
              <a:buFontTx/>
              <a:buChar char="-"/>
            </a:pPr>
            <a:r>
              <a:rPr lang="en-US" sz="1200" dirty="0">
                <a:solidFill>
                  <a:srgbClr val="3D3D4E"/>
                </a:solidFill>
                <a:latin typeface="Century Gothic" panose="020B0502020202020204" pitchFamily="34" charset="0"/>
              </a:rPr>
              <a:t>The Complete range could be termed as Keyspace</a:t>
            </a:r>
          </a:p>
          <a:p>
            <a:pPr>
              <a:buFontTx/>
              <a:buChar char="-"/>
            </a:pPr>
            <a:r>
              <a:rPr lang="en-US" sz="1200" dirty="0">
                <a:solidFill>
                  <a:srgbClr val="3D3D4E"/>
                </a:solidFill>
                <a:latin typeface="Century Gothic" panose="020B0502020202020204" pitchFamily="34" charset="0"/>
              </a:rPr>
              <a:t>Keyspace divided into range</a:t>
            </a:r>
          </a:p>
          <a:p>
            <a:pPr>
              <a:buFontTx/>
              <a:buChar char="-"/>
            </a:pPr>
            <a:r>
              <a:rPr lang="en-US" sz="1200" dirty="0">
                <a:solidFill>
                  <a:srgbClr val="3D3D4E"/>
                </a:solidFill>
                <a:latin typeface="Century Gothic" panose="020B0502020202020204" pitchFamily="34" charset="0"/>
              </a:rPr>
              <a:t>Replicas = copies of ranges</a:t>
            </a:r>
          </a:p>
          <a:p>
            <a:pPr>
              <a:buFontTx/>
              <a:buChar char="-"/>
            </a:pPr>
            <a:r>
              <a:rPr lang="en-US" sz="1200" dirty="0">
                <a:solidFill>
                  <a:srgbClr val="3D3D4E"/>
                </a:solidFill>
                <a:latin typeface="Century Gothic" panose="020B0502020202020204" pitchFamily="34" charset="0"/>
              </a:rPr>
              <a:t>Replicas distributed among nodes of cluster</a:t>
            </a:r>
          </a:p>
          <a:p>
            <a:pPr marL="0" indent="0">
              <a:buNone/>
            </a:pPr>
            <a:endParaRPr lang="en-US" sz="1200" b="1" dirty="0">
              <a:solidFill>
                <a:srgbClr val="3D3D4E"/>
              </a:solidFill>
              <a:latin typeface="Century Gothic" panose="020B0502020202020204" pitchFamily="34" charset="0"/>
            </a:endParaRPr>
          </a:p>
          <a:p>
            <a:pPr marL="0" indent="0">
              <a:buNone/>
            </a:pPr>
            <a:endParaRPr lang="en-US" sz="1200" b="1" dirty="0">
              <a:solidFill>
                <a:srgbClr val="3D3D4E"/>
              </a:solidFill>
              <a:latin typeface="Century Gothic" panose="020B0502020202020204" pitchFamily="34" charset="0"/>
            </a:endParaRPr>
          </a:p>
          <a:p>
            <a:pPr marL="0" indent="0">
              <a:buNone/>
            </a:pPr>
            <a:endParaRPr lang="en-US" sz="1200" b="1" dirty="0">
              <a:solidFill>
                <a:srgbClr val="3D3D4E"/>
              </a:solidFill>
              <a:latin typeface="Century Gothic" panose="020B0502020202020204" pitchFamily="34" charset="0"/>
            </a:endParaRPr>
          </a:p>
          <a:p>
            <a:pPr marL="0" indent="0">
              <a:buNone/>
            </a:pPr>
            <a:endParaRPr lang="en-US" sz="1200" b="1" dirty="0">
              <a:solidFill>
                <a:srgbClr val="3D3D4E"/>
              </a:solidFill>
              <a:latin typeface="Century Gothic" panose="020B0502020202020204" pitchFamily="34" charset="0"/>
            </a:endParaRPr>
          </a:p>
          <a:p>
            <a:pPr marL="0" indent="0">
              <a:buNone/>
            </a:pPr>
            <a:endParaRPr lang="en-US" sz="1200" b="1" dirty="0">
              <a:solidFill>
                <a:srgbClr val="3D3D4E"/>
              </a:solidFill>
              <a:latin typeface="Century Gothic" panose="020B0502020202020204" pitchFamily="34" charset="0"/>
            </a:endParaRPr>
          </a:p>
          <a:p>
            <a:pPr marL="0" indent="0">
              <a:buNone/>
            </a:pPr>
            <a:endParaRPr lang="en-US" sz="1200" b="1" dirty="0">
              <a:solidFill>
                <a:srgbClr val="3D3D4E"/>
              </a:solidFill>
              <a:latin typeface="Century Gothic" panose="020B0502020202020204" pitchFamily="34" charset="0"/>
            </a:endParaRPr>
          </a:p>
          <a:p>
            <a:pPr marL="0" indent="0">
              <a:buNone/>
            </a:pPr>
            <a:endParaRPr lang="en-US" sz="1200" b="1" dirty="0">
              <a:solidFill>
                <a:srgbClr val="3D3D4E"/>
              </a:solidFill>
              <a:latin typeface="Century Gothic" panose="020B0502020202020204" pitchFamily="34" charset="0"/>
            </a:endParaRPr>
          </a:p>
          <a:p>
            <a:pPr marL="0" indent="0">
              <a:buNone/>
            </a:pPr>
            <a:endParaRPr lang="en-US" sz="1200" b="1" dirty="0">
              <a:solidFill>
                <a:srgbClr val="3D3D4E"/>
              </a:solidFill>
              <a:latin typeface="Century Gothic" panose="020B0502020202020204" pitchFamily="34" charset="0"/>
            </a:endParaRPr>
          </a:p>
          <a:p>
            <a:pPr marL="0" indent="0">
              <a:buNone/>
            </a:pPr>
            <a:endParaRPr lang="en-IN" sz="1200" b="1" dirty="0">
              <a:solidFill>
                <a:srgbClr val="3D3D4E"/>
              </a:solidFill>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p:txBody>
      </p:sp>
    </p:spTree>
    <p:extLst>
      <p:ext uri="{BB962C8B-B14F-4D97-AF65-F5344CB8AC3E}">
        <p14:creationId xmlns:p14="http://schemas.microsoft.com/office/powerpoint/2010/main" val="1490584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5406</TotalTime>
  <Words>647</Words>
  <Application>Microsoft Office PowerPoint</Application>
  <PresentationFormat>Widescreen</PresentationFormat>
  <Paragraphs>70</Paragraphs>
  <Slides>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2" baseType="lpstr">
      <vt:lpstr>Arial</vt:lpstr>
      <vt:lpstr>Calibri</vt:lpstr>
      <vt:lpstr>Calibri Light</vt:lpstr>
      <vt:lpstr>Century Gothic</vt:lpstr>
      <vt:lpstr>Nunito Sans</vt:lpstr>
      <vt:lpstr>Wingdings</vt:lpstr>
      <vt:lpstr>Office Theme</vt:lpstr>
      <vt:lpstr>Acrobat Document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261</cp:revision>
  <dcterms:created xsi:type="dcterms:W3CDTF">2021-12-25T05:24:32Z</dcterms:created>
  <dcterms:modified xsi:type="dcterms:W3CDTF">2021-12-31T00:12:58Z</dcterms:modified>
</cp:coreProperties>
</file>