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F25E-BE93-4F49-ABC1-BA5FEA79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FE46C-0356-4946-B7E6-DF3FF422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E7A0-0EC9-492F-8178-CA27011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CD9E5-A14F-4EF3-8A46-8CD51329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9EB8-2D6E-4022-890E-46B2373D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4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2A48-653A-43F4-9247-9ED24C4E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857B-AC12-4936-9FEA-51FE8A20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B34B-D62B-4D1F-A54D-7FB0B29E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2D6C-FBA0-44C6-9A16-E4EBA3E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4094-1194-498B-995E-92D3FD0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60066-82A5-413B-AA8F-E67EB00A8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3CDC-2C7F-40BD-BB03-96C60C4D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B9444-5F31-4954-AC5A-A32AF3FC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999F0-80E3-4D1F-91F7-1A2592A8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8C839-1027-47CD-BB42-BED0F884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376-9354-4473-A38C-5CC44764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8736-3D13-479D-9564-9857F1D1C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7203-3A91-43B5-84BA-7F35981A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F0C6-E96F-4A81-A5D7-F95A9006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EE7B1-02BF-4AC1-B28C-12A30467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45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2A2B-404E-4FA5-A0D2-DCB3EE40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4E22-0B61-44E6-9262-6A21F43B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0759-5704-4AEC-82A0-055C751F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3512-230A-4B89-808B-64465624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0AD5-965D-48E2-AD66-D2785856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12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BDEE-71C0-462B-94CE-3347FCCF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88A8B-8821-4231-AD6B-7E764D494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73EA-5520-436E-A22F-15BDE8C3F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76EB-0CDF-414B-A674-DDC6C3FD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B4B8-1288-49B1-97C3-DBC67A14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28BF3-ABEC-4070-B528-7BBA0C0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2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656-0A09-4F5E-AD10-EE6B65AC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4314F-3F6E-4D65-A5B1-AAC2EBBA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DBAC4-A265-4C92-9B06-56863FF08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25574-10B7-4E8F-BEBD-182CEC9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48981-D6C5-433F-9BD7-A15F746BE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914E2-E732-45D8-8D66-FF33B436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E4B59-1728-40A7-A2EE-BC64FF2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830E2-B752-489A-8EAA-CF01F947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1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315E-B1C2-4751-B694-217EA2A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E43B1-510D-4F40-BF1E-8A27C40E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B6E2F-B590-468D-A149-A367FB2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DEF35-F4B5-45CD-B640-1488F145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4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DEEC-6FFD-4FB1-862C-7ADCA146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F407-582C-423D-90C4-E50A9D4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CAE73-C0A3-4BBD-9835-BA53950F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21E-EBA5-418C-9836-12A0E76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21EA-F1A9-4D40-B151-89716615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39DB2-AEAC-4A37-9B02-E6C23652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3B9F-C875-4CAB-841E-742A2161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55E10-8DB0-4359-98ED-DBC9034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0D-9A4E-43F2-87F5-62BC2EA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3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55F4-A92B-4553-A167-D2E612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17C44-08C7-4C68-AFAE-35C90592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E0AC-2D15-4C98-B4FC-19588CA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8E49B-AE1F-4DF3-85F1-FDB9D0C6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887E-30F6-48B0-B326-7E062E530290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92A84-E3AE-4D7E-B1B3-C65B4FBA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2EDF-0331-4336-A30B-A6616FAD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7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C1850-AC6B-4911-A93B-CDD6B19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BB9D4-BD2A-411B-8A59-1F277A9F0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34E5-7AAC-41C3-9057-E589F76F5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887E-30F6-48B0-B326-7E062E530290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8C1A-F9DD-4251-80F2-A0FF2441C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B07C-0C91-4A22-8B8B-E489E564A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17A0A-F200-42E2-BF1C-95E5F68E2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arnish-c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kamai.com/us/en/support/esi.jsp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www.squid-c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-de.facebook.com/notes/facebook-engineering/bigpipe-pipelining-web-pages-for-highperformance/389414033919/" TargetMode="External"/><Relationship Id="rId5" Type="http://schemas.openxmlformats.org/officeDocument/2006/relationships/hyperlink" Target="https://www.mosaic9.org/" TargetMode="External"/><Relationship Id="rId4" Type="http://schemas.openxmlformats.org/officeDocument/2006/relationships/hyperlink" Target="https://github.com/zalando/tail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IN" b="1" i="0" dirty="0">
                <a:effectLst/>
                <a:latin typeface="Nunito Sans" pitchFamily="2" charset="0"/>
              </a:rPr>
              <a:t>CDNs implement ESI</a:t>
            </a:r>
          </a:p>
          <a:p>
            <a:pPr algn="ctr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9F40D-C167-435D-B56E-74B73CB3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8" y="874279"/>
            <a:ext cx="10736518" cy="3894274"/>
          </a:xfrm>
        </p:spPr>
        <p:txBody>
          <a:bodyPr>
            <a:normAutofit/>
          </a:bodyPr>
          <a:lstStyle/>
          <a:p>
            <a:r>
              <a:rPr lang="en-IN" sz="1200" b="1" i="0" dirty="0">
                <a:effectLst/>
                <a:latin typeface="Century Gothic" panose="020B0502020202020204" pitchFamily="34" charset="0"/>
              </a:rPr>
              <a:t>CDNs implement ESI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CDNs run servers at several Internet nodes so that every user can load web pages and images from a nearby server,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thus,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reducing loading times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CDNs and caches implement ESI to be able to assemble web pages from different fragments.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Static parts can be cached, even if other parts must be dynamically generated.</a:t>
            </a: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ESI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not only offers features for frontend integration but also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features especially useful for caching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Varnish</a:t>
            </a: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 is a web cache and is used as an ESI implementation in the example.</a:t>
            </a:r>
          </a:p>
          <a:p>
            <a:pPr marL="0" indent="0">
              <a:buNone/>
            </a:pPr>
            <a:r>
              <a:rPr lang="en-IN" sz="1000" b="1" i="0" dirty="0">
                <a:effectLst/>
                <a:latin typeface="Nunito Sans" pitchFamily="2" charset="0"/>
              </a:rPr>
              <a:t>Varnish configuration</a:t>
            </a: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8BCF57-A5F5-42AD-9A40-47345DCC4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722" y="1623716"/>
            <a:ext cx="4449544" cy="17091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BEEF6B0-90C6-4530-9D67-E63C554C9FE6}"/>
              </a:ext>
            </a:extLst>
          </p:cNvPr>
          <p:cNvSpPr/>
          <p:nvPr/>
        </p:nvSpPr>
        <p:spPr>
          <a:xfrm>
            <a:off x="7733944" y="1592280"/>
            <a:ext cx="4377086" cy="190295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30B47A-4F6F-4334-A170-53575B7BB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07" y="4013514"/>
            <a:ext cx="3273039" cy="25276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3460CF-1C84-424D-91C7-AB100BB15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425" y="4013514"/>
            <a:ext cx="3691782" cy="25276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D9CD61-6E20-4F23-9520-D61F4E2DE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2756" y="4013514"/>
            <a:ext cx="4181492" cy="2527699"/>
          </a:xfrm>
          <a:prstGeom prst="rect">
            <a:avLst/>
          </a:prstGeom>
        </p:spPr>
      </p:pic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FB35C619-89E5-47BD-B8E5-3A0924451045}"/>
              </a:ext>
            </a:extLst>
          </p:cNvPr>
          <p:cNvSpPr/>
          <p:nvPr/>
        </p:nvSpPr>
        <p:spPr>
          <a:xfrm>
            <a:off x="7571574" y="5018989"/>
            <a:ext cx="299103" cy="60414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B7066F-E438-48E6-B429-60D8B13B553C}"/>
              </a:ext>
            </a:extLst>
          </p:cNvPr>
          <p:cNvSpPr/>
          <p:nvPr/>
        </p:nvSpPr>
        <p:spPr>
          <a:xfrm>
            <a:off x="324740" y="3948157"/>
            <a:ext cx="11786290" cy="268338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lowchart: Or 20">
            <a:extLst>
              <a:ext uri="{FF2B5EF4-FFF2-40B4-BE49-F238E27FC236}">
                <a16:creationId xmlns:a16="http://schemas.microsoft.com/office/drawing/2014/main" id="{38C92FE2-C413-4AB6-B706-F70FAEB762E4}"/>
              </a:ext>
            </a:extLst>
          </p:cNvPr>
          <p:cNvSpPr/>
          <p:nvPr/>
        </p:nvSpPr>
        <p:spPr>
          <a:xfrm>
            <a:off x="3597779" y="4854011"/>
            <a:ext cx="264919" cy="367469"/>
          </a:xfrm>
          <a:prstGeom prst="flowChar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59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D9A284-E705-4058-BC97-E411758071E2}"/>
              </a:ext>
            </a:extLst>
          </p:cNvPr>
          <p:cNvSpPr/>
          <p:nvPr/>
        </p:nvSpPr>
        <p:spPr>
          <a:xfrm>
            <a:off x="0" y="0"/>
            <a:ext cx="12192000" cy="623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0" dirty="0">
              <a:effectLst/>
              <a:latin typeface="Nunito Sans" pitchFamily="2" charset="0"/>
            </a:endParaRPr>
          </a:p>
          <a:p>
            <a:pPr algn="ctr"/>
            <a:r>
              <a:rPr lang="en-IN" b="1" i="0" dirty="0">
                <a:effectLst/>
                <a:latin typeface="Nunito Sans" pitchFamily="2" charset="0"/>
              </a:rPr>
              <a:t>CDNs implement ESI with Variations</a:t>
            </a:r>
          </a:p>
          <a:p>
            <a:pPr algn="ctr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D9F40D-C167-435D-B56E-74B73CB3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28" y="874278"/>
            <a:ext cx="10736518" cy="5613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b="1" i="0" dirty="0">
                <a:effectLst/>
                <a:latin typeface="Century Gothic" panose="020B0502020202020204" pitchFamily="34" charset="0"/>
              </a:rPr>
              <a:t>Different ESI implementations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instead of Varnish, a different ESI implementation could be used by </a:t>
            </a:r>
            <a:r>
              <a:rPr lang="en-US" sz="1200" b="0" i="0" u="none" strike="noStrike" dirty="0">
                <a:effectLst/>
                <a:latin typeface="Century Gothic" panose="020B0502020202020204" pitchFamily="34" charset="0"/>
                <a:hlinkClick r:id="rId2"/>
              </a:rPr>
              <a:t>Squid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or by a CDN like </a:t>
            </a:r>
            <a:r>
              <a:rPr lang="en-US" sz="1200" b="0" i="0" u="none" strike="noStrike" dirty="0">
                <a:effectLst/>
                <a:latin typeface="Century Gothic" panose="020B0502020202020204" pitchFamily="34" charset="0"/>
                <a:hlinkClick r:id="rId3"/>
              </a:rPr>
              <a:t>Akamai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</a:t>
            </a: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SSI(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Server Side Includes) : CDN like Akamai and Squid(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hlinkClick r:id="rId2"/>
              </a:rPr>
              <a:t>http://www.squid-cache.org/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) using this for ESI like output.</a:t>
            </a:r>
          </a:p>
          <a:p>
            <a:pPr marL="0" indent="0">
              <a:buNone/>
            </a:pPr>
            <a:endParaRPr lang="en-IN" sz="1200" b="0" i="0" dirty="0">
              <a:solidFill>
                <a:srgbClr val="000000"/>
              </a:solidFill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1200" b="1" i="0" dirty="0">
                <a:effectLst/>
                <a:latin typeface="Century Gothic" panose="020B0502020202020204" pitchFamily="34" charset="0"/>
              </a:rPr>
              <a:t>Tailor</a:t>
            </a:r>
          </a:p>
          <a:p>
            <a:pPr marL="0" indent="0">
              <a:buNone/>
            </a:pPr>
            <a:r>
              <a:rPr lang="en-US" sz="1200" b="0" i="0" u="none" strike="noStrike" dirty="0">
                <a:effectLst/>
                <a:latin typeface="Century Gothic" panose="020B0502020202020204" pitchFamily="34" charset="0"/>
                <a:hlinkClick r:id="rId4"/>
              </a:rPr>
              <a:t>Tailor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is a system for server-side frontend integration that Zalando implemented as part of </a:t>
            </a:r>
            <a:r>
              <a:rPr lang="en-US" sz="1200" b="0" i="0" u="none" strike="noStrike" dirty="0">
                <a:effectLst/>
                <a:latin typeface="Century Gothic" panose="020B0502020202020204" pitchFamily="34" charset="0"/>
                <a:hlinkClick r:id="rId5"/>
              </a:rPr>
              <a:t>Mosaic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. It is optimized for showing the user the first parts of the HTML page as quickly as possible. For e-commerce, the rapid display of a web page is very important to keep users and can increase sales.</a:t>
            </a: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To achieve this, Tailor implements a </a:t>
            </a: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BigPipe</a:t>
            </a: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. First, very simple HTML code is transferred to the user in order to be able to display a simple page very quickly. JavaScript is used to load more details step by step. Tailor implements this with asynchronous I/O using Node.js streams.</a:t>
            </a: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1200" b="1" i="0" dirty="0">
                <a:effectLst/>
                <a:latin typeface="Century Gothic" panose="020B0502020202020204" pitchFamily="34" charset="0"/>
              </a:rPr>
              <a:t>Client-side integration - 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for </a:t>
            </a:r>
            <a:r>
              <a:rPr lang="en-US" sz="1200" b="1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optional</a:t>
            </a:r>
            <a:r>
              <a:rPr lang="en-US" sz="1200" b="0" i="0" dirty="0">
                <a:solidFill>
                  <a:srgbClr val="3D3D4E"/>
                </a:solidFill>
                <a:effectLst/>
                <a:latin typeface="Century Gothic" panose="020B0502020202020204" pitchFamily="34" charset="0"/>
              </a:rPr>
              <a:t> elements makes sense. Dealing with failed services is then a task for the client code. </a:t>
            </a:r>
            <a:endParaRPr lang="en-IN" sz="1200" b="1" i="0" dirty="0">
              <a:effectLst/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1200" b="1" dirty="0">
                <a:latin typeface="Century Gothic" panose="020B0502020202020204" pitchFamily="34" charset="0"/>
              </a:rPr>
              <a:t>Additional integration </a:t>
            </a:r>
            <a:r>
              <a:rPr lang="en-IN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- </a:t>
            </a:r>
            <a:r>
              <a:rPr lang="en-US" sz="1200" dirty="0">
                <a:solidFill>
                  <a:srgbClr val="3D3D4E"/>
                </a:solidFill>
                <a:latin typeface="Century Gothic" panose="020B0502020202020204" pitchFamily="34" charset="0"/>
              </a:rPr>
              <a:t>Pure frontend integration is rarely enough. Therefore, a system will combine backend integration with synchronous or asynchronous communication mechanisms with frontend integration.</a:t>
            </a: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1200" dirty="0">
              <a:solidFill>
                <a:srgbClr val="3D3D4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9FF3D-44B0-43FD-9BFF-D95DDE08A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0362" y="1510146"/>
            <a:ext cx="1628506" cy="6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8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321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Nunito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Abinash Mishra</dc:creator>
  <cp:lastModifiedBy>Abinash Mishra</cp:lastModifiedBy>
  <cp:revision>13</cp:revision>
  <dcterms:created xsi:type="dcterms:W3CDTF">2021-12-25T05:24:32Z</dcterms:created>
  <dcterms:modified xsi:type="dcterms:W3CDTF">2021-12-25T12:39:37Z</dcterms:modified>
</cp:coreProperties>
</file>