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9" autoAdjust="0"/>
    <p:restoredTop sz="94660"/>
  </p:normalViewPr>
  <p:slideViewPr>
    <p:cSldViewPr snapToGrid="0">
      <p:cViewPr varScale="1">
        <p:scale>
          <a:sx n="112" d="100"/>
          <a:sy n="112"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26-01-2022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26-01-2022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inyurl.com/rxcsyr3r" TargetMode="External"/><Relationship Id="rId1" Type="http://schemas.openxmlformats.org/officeDocument/2006/relationships/slideLayout" Target="../slideLayouts/slideLayout2.xml"/><Relationship Id="rId4" Type="http://schemas.openxmlformats.org/officeDocument/2006/relationships/hyperlink" Target="https://en.wikipedia.org/wiki/MD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**Level-01</a:t>
            </a:r>
            <a:r>
              <a:rPr lang="en-IN" b="1" dirty="0">
                <a:latin typeface="Nunito Sans" pitchFamily="2" charset="0"/>
              </a:rPr>
              <a:t> : Discussion of TinyURL like URL Shortening service : Introduction</a:t>
            </a:r>
            <a:endParaRPr lang="en-IN" b="1" i="0" dirty="0">
              <a:effectLst/>
              <a:latin typeface="Nunito Sans" pitchFamily="2" charset="0"/>
            </a:endParaRPr>
          </a:p>
        </p:txBody>
      </p:sp>
      <p:sp>
        <p:nvSpPr>
          <p:cNvPr id="5" name="TextBox 4">
            <a:extLst>
              <a:ext uri="{FF2B5EF4-FFF2-40B4-BE49-F238E27FC236}">
                <a16:creationId xmlns:a16="http://schemas.microsoft.com/office/drawing/2014/main" id="{8D11FB0E-4966-4CB0-953A-BC98701A238B}"/>
              </a:ext>
            </a:extLst>
          </p:cNvPr>
          <p:cNvSpPr txBox="1"/>
          <p:nvPr/>
        </p:nvSpPr>
        <p:spPr>
          <a:xfrm>
            <a:off x="213645" y="803305"/>
            <a:ext cx="5358213" cy="4016484"/>
          </a:xfrm>
          <a:prstGeom prst="rect">
            <a:avLst/>
          </a:prstGeom>
          <a:noFill/>
        </p:spPr>
        <p:txBody>
          <a:bodyPr wrap="square" rtlCol="0">
            <a:spAutoFit/>
          </a:bodyPr>
          <a:lstStyle/>
          <a:p>
            <a:r>
              <a:rPr lang="en-IN" sz="1100" b="1" dirty="0">
                <a:latin typeface="Century Gothic" panose="020B0502020202020204" pitchFamily="34" charset="0"/>
                <a:cs typeface="Biome" panose="020B0502040204020203" pitchFamily="34" charset="0"/>
              </a:rPr>
              <a:t>Purpose: </a:t>
            </a:r>
          </a:p>
          <a:p>
            <a:r>
              <a:rPr lang="en-IN" sz="1000" dirty="0">
                <a:highlight>
                  <a:srgbClr val="FFFF00"/>
                </a:highlight>
                <a:latin typeface="Century Gothic" panose="020B0502020202020204" pitchFamily="34" charset="0"/>
                <a:cs typeface="Biome" panose="020B0502040204020203" pitchFamily="34" charset="0"/>
              </a:rPr>
              <a:t>This is the service prepared for handling the short url against the long url.</a:t>
            </a:r>
          </a:p>
          <a:p>
            <a:r>
              <a:rPr lang="en-IN" sz="1000" dirty="0">
                <a:latin typeface="Century Gothic" panose="020B0502020202020204" pitchFamily="34" charset="0"/>
                <a:cs typeface="Biome" panose="020B0502040204020203" pitchFamily="34" charset="0"/>
              </a:rPr>
              <a:t>First step is to understand the requirement and goal of the system.</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You should always clarify the requirement in very beginning of your discussion. It helps to start building the ladder between you and your audience.</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after discussion you will finalize the requirement and goal of the system. Let’s put it down in 03 different category ( FR, NFR, Extended requirement )</a:t>
            </a:r>
          </a:p>
          <a:p>
            <a:r>
              <a:rPr lang="en-IN" sz="1100" b="1" dirty="0">
                <a:latin typeface="Century Gothic" panose="020B0502020202020204" pitchFamily="34" charset="0"/>
                <a:cs typeface="Biome" panose="020B0502040204020203" pitchFamily="34" charset="0"/>
              </a:rPr>
              <a:t>Requirement Gathering and Analysis </a:t>
            </a:r>
          </a:p>
          <a:p>
            <a:r>
              <a:rPr lang="en-IN" sz="1100" b="1" dirty="0">
                <a:latin typeface="Century Gothic" panose="020B0502020202020204" pitchFamily="34" charset="0"/>
                <a:cs typeface="Biome" panose="020B0502040204020203" pitchFamily="34" charset="0"/>
              </a:rPr>
              <a:t>Functional Requirement</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System must generate short url for given long url and vice-versa</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System must be capable to redirect for short url to the original url</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Custom name possible for your short url as per user choice</a:t>
            </a:r>
          </a:p>
          <a:p>
            <a:pPr marL="171450" indent="-171450">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Link must be attached with validity timestamp(how long valid)</a:t>
            </a:r>
          </a:p>
          <a:p>
            <a:r>
              <a:rPr lang="en-IN" sz="1100" b="1" dirty="0">
                <a:latin typeface="Century Gothic" panose="020B0502020202020204" pitchFamily="34" charset="0"/>
                <a:cs typeface="Biome" panose="020B0502040204020203" pitchFamily="34" charset="0"/>
              </a:rPr>
              <a:t>Non-Functional Requirement</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High Availability – </a:t>
            </a:r>
            <a:r>
              <a:rPr lang="en-IN" sz="1000" dirty="0">
                <a:latin typeface="Century Gothic" panose="020B0502020202020204" pitchFamily="34" charset="0"/>
                <a:cs typeface="Biome" panose="020B0502040204020203" pitchFamily="34" charset="0"/>
              </a:rPr>
              <a:t>Single most important NFR of system is availability, service should be available all the time. </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Low Latency </a:t>
            </a:r>
            <a:r>
              <a:rPr lang="en-IN" sz="1000" dirty="0">
                <a:latin typeface="Century Gothic" panose="020B0502020202020204" pitchFamily="34" charset="0"/>
                <a:cs typeface="Biome" panose="020B0502040204020203" pitchFamily="34" charset="0"/>
              </a:rPr>
              <a:t>– in re-direction of url ( Short url -&gt; Original url )</a:t>
            </a:r>
          </a:p>
          <a:p>
            <a:pPr marL="171450" indent="-171450">
              <a:buFont typeface="Wingdings" panose="05000000000000000000" pitchFamily="2" charset="2"/>
              <a:buChar char="§"/>
            </a:pPr>
            <a:r>
              <a:rPr lang="en-IN" sz="1000" b="1" dirty="0">
                <a:latin typeface="Century Gothic" panose="020B0502020202020204" pitchFamily="34" charset="0"/>
                <a:cs typeface="Biome" panose="020B0502040204020203" pitchFamily="34" charset="0"/>
              </a:rPr>
              <a:t>Security</a:t>
            </a:r>
            <a:r>
              <a:rPr lang="en-IN" sz="1000" dirty="0">
                <a:latin typeface="Century Gothic" panose="020B0502020202020204" pitchFamily="34" charset="0"/>
                <a:cs typeface="Biome" panose="020B0502040204020203" pitchFamily="34" charset="0"/>
              </a:rPr>
              <a:t> - This generated link should be safe &amp; secure</a:t>
            </a:r>
          </a:p>
          <a:p>
            <a:r>
              <a:rPr lang="en-IN" sz="1100" b="1" dirty="0">
                <a:latin typeface="Century Gothic" panose="020B0502020202020204" pitchFamily="34" charset="0"/>
                <a:cs typeface="Biome" panose="020B0502040204020203" pitchFamily="34" charset="0"/>
              </a:rPr>
              <a:t>Extended Requirement</a:t>
            </a:r>
          </a:p>
          <a:p>
            <a:pPr marL="171450" indent="-171450">
              <a:buFont typeface="Courier New" panose="02070309020205020404" pitchFamily="49" charset="0"/>
              <a:buChar char="o"/>
            </a:pPr>
            <a:r>
              <a:rPr lang="en-IN" sz="1000" b="1" dirty="0">
                <a:latin typeface="Century Gothic" panose="020B0502020202020204" pitchFamily="34" charset="0"/>
                <a:cs typeface="Biome" panose="020B0502040204020203" pitchFamily="34" charset="0"/>
              </a:rPr>
              <a:t>Analytics – </a:t>
            </a:r>
            <a:r>
              <a:rPr lang="en-IN" sz="1000" dirty="0">
                <a:latin typeface="Century Gothic" panose="020B0502020202020204" pitchFamily="34" charset="0"/>
                <a:cs typeface="Biome" panose="020B0502040204020203" pitchFamily="34" charset="0"/>
              </a:rPr>
              <a:t>Build analytics on usage of system by user to attract and enhance their experience</a:t>
            </a:r>
          </a:p>
          <a:p>
            <a:pPr marL="171450" indent="-171450">
              <a:buFont typeface="Courier New" panose="02070309020205020404" pitchFamily="49" charset="0"/>
              <a:buChar char="o"/>
            </a:pPr>
            <a:r>
              <a:rPr lang="en-IN" sz="1000" b="1" dirty="0">
                <a:latin typeface="Century Gothic" panose="020B0502020202020204" pitchFamily="34" charset="0"/>
                <a:cs typeface="Biome" panose="020B0502040204020203" pitchFamily="34" charset="0"/>
              </a:rPr>
              <a:t>Service </a:t>
            </a:r>
            <a:r>
              <a:rPr lang="en-IN" sz="1000" dirty="0">
                <a:latin typeface="Century Gothic" panose="020B0502020202020204" pitchFamily="34" charset="0"/>
                <a:cs typeface="Biome" panose="020B0502040204020203" pitchFamily="34" charset="0"/>
              </a:rPr>
              <a:t>should expose as rest webservice api </a:t>
            </a:r>
            <a:endParaRPr lang="en-IN" sz="1200" dirty="0">
              <a:latin typeface="Biome" panose="020B0502040204020203" pitchFamily="34" charset="0"/>
              <a:cs typeface="Biome" panose="020B0502040204020203" pitchFamily="34" charset="0"/>
            </a:endParaRPr>
          </a:p>
        </p:txBody>
      </p:sp>
      <p:sp>
        <p:nvSpPr>
          <p:cNvPr id="16" name="TextBox 15">
            <a:extLst>
              <a:ext uri="{FF2B5EF4-FFF2-40B4-BE49-F238E27FC236}">
                <a16:creationId xmlns:a16="http://schemas.microsoft.com/office/drawing/2014/main" id="{2A50C59B-F108-4F7D-B672-C181DB8BFFAA}"/>
              </a:ext>
            </a:extLst>
          </p:cNvPr>
          <p:cNvSpPr txBox="1"/>
          <p:nvPr/>
        </p:nvSpPr>
        <p:spPr>
          <a:xfrm>
            <a:off x="5759289" y="803305"/>
            <a:ext cx="6219066" cy="5878532"/>
          </a:xfrm>
          <a:prstGeom prst="rect">
            <a:avLst/>
          </a:prstGeom>
          <a:noFill/>
        </p:spPr>
        <p:txBody>
          <a:bodyPr wrap="square" rtlCol="0">
            <a:spAutoFit/>
          </a:bodyPr>
          <a:lstStyle/>
          <a:p>
            <a:r>
              <a:rPr lang="en-IN" sz="1100" b="1" dirty="0">
                <a:latin typeface="Century Gothic" panose="020B0502020202020204" pitchFamily="34" charset="0"/>
                <a:cs typeface="Biome" panose="020B0502040204020203" pitchFamily="34" charset="0"/>
              </a:rPr>
              <a:t>Capacity Estimation &amp; Constraints</a:t>
            </a: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Read heavy system</a:t>
            </a:r>
            <a:r>
              <a:rPr lang="en-IN" sz="1000" b="1" dirty="0">
                <a:latin typeface="Century Gothic" panose="020B0502020202020204" pitchFamily="34" charset="0"/>
                <a:cs typeface="Biome" panose="020B0502040204020203" pitchFamily="34" charset="0"/>
              </a:rPr>
              <a:t>: </a:t>
            </a:r>
            <a:r>
              <a:rPr lang="en-IN" sz="1000" dirty="0">
                <a:latin typeface="Century Gothic" panose="020B0502020202020204" pitchFamily="34" charset="0"/>
                <a:cs typeface="Biome" panose="020B0502040204020203" pitchFamily="34" charset="0"/>
              </a:rPr>
              <a:t>If you analyse the requirement, you will able to understand that in this system, creating a short url is one time task but using that short url many-many times possible. So, this refers our assumption of read heavy system is valid.</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you mention the read heavy, but how to quantify this? And so let’s assume that our system is in 100:1 read vs write ratio.</a:t>
            </a:r>
          </a:p>
          <a:p>
            <a:endParaRPr lang="en-IN" sz="1000" dirty="0">
              <a:latin typeface="Century Gothic" panose="020B0502020202020204" pitchFamily="34" charset="0"/>
              <a:cs typeface="Biome" panose="020B0502040204020203" pitchFamily="34" charset="0"/>
            </a:endParaRP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Traffic Estimate</a:t>
            </a:r>
            <a:r>
              <a:rPr lang="en-IN" sz="1000" dirty="0">
                <a:latin typeface="Century Gothic" panose="020B0502020202020204" pitchFamily="34" charset="0"/>
                <a:cs typeface="Biome" panose="020B0502040204020203" pitchFamily="34" charset="0"/>
              </a:rPr>
              <a:t>:</a:t>
            </a:r>
          </a:p>
          <a:p>
            <a:r>
              <a:rPr lang="en-IN" sz="1000" dirty="0">
                <a:latin typeface="Century Gothic" panose="020B0502020202020204" pitchFamily="34" charset="0"/>
                <a:cs typeface="Biome" panose="020B0502040204020203" pitchFamily="34" charset="0"/>
              </a:rPr>
              <a:t>For Ex, </a:t>
            </a:r>
          </a:p>
          <a:p>
            <a:pPr marL="228600" indent="-228600">
              <a:buAutoNum type="arabicPeriod"/>
            </a:pPr>
            <a:r>
              <a:rPr lang="en-IN" sz="1000" dirty="0">
                <a:highlight>
                  <a:srgbClr val="FFFF00"/>
                </a:highlight>
                <a:latin typeface="Century Gothic" panose="020B0502020202020204" pitchFamily="34" charset="0"/>
                <a:cs typeface="Biome" panose="020B0502040204020203" pitchFamily="34" charset="0"/>
              </a:rPr>
              <a:t>500 Million </a:t>
            </a:r>
            <a:r>
              <a:rPr lang="en-IN" sz="1000" dirty="0">
                <a:latin typeface="Century Gothic" panose="020B0502020202020204" pitchFamily="34" charset="0"/>
                <a:cs typeface="Biome" panose="020B0502040204020203" pitchFamily="34" charset="0"/>
              </a:rPr>
              <a:t>active request for URL shortening per month 	</a:t>
            </a:r>
          </a:p>
          <a:p>
            <a:r>
              <a:rPr lang="en-IN" sz="1000" dirty="0">
                <a:latin typeface="Century Gothic" panose="020B0502020202020204" pitchFamily="34" charset="0"/>
                <a:cs typeface="Biome" panose="020B0502040204020203" pitchFamily="34" charset="0"/>
              </a:rPr>
              <a:t>2. So, using the R:W ratio, we are expecting the </a:t>
            </a:r>
            <a:r>
              <a:rPr lang="en-IN" sz="1000" dirty="0">
                <a:highlight>
                  <a:srgbClr val="FFFF00"/>
                </a:highlight>
                <a:latin typeface="Century Gothic" panose="020B0502020202020204" pitchFamily="34" charset="0"/>
                <a:cs typeface="Biome" panose="020B0502040204020203" pitchFamily="34" charset="0"/>
              </a:rPr>
              <a:t>100 * 500 Million read per month </a:t>
            </a:r>
            <a:r>
              <a:rPr lang="en-IN" sz="1000" dirty="0">
                <a:latin typeface="Century Gothic" panose="020B0502020202020204" pitchFamily="34" charset="0"/>
                <a:cs typeface="Biome" panose="020B0502040204020203" pitchFamily="34" charset="0"/>
              </a:rPr>
              <a:t>, which is approximately </a:t>
            </a:r>
            <a:r>
              <a:rPr lang="en-IN" sz="1000" b="1" dirty="0">
                <a:highlight>
                  <a:srgbClr val="FFFF00"/>
                </a:highlight>
                <a:latin typeface="Century Gothic" panose="020B0502020202020204" pitchFamily="34" charset="0"/>
                <a:cs typeface="Biome" panose="020B0502040204020203" pitchFamily="34" charset="0"/>
              </a:rPr>
              <a:t>50 Billion read request per month </a:t>
            </a:r>
          </a:p>
          <a:p>
            <a:r>
              <a:rPr lang="en-IN" sz="1000" dirty="0">
                <a:latin typeface="Century Gothic" panose="020B0502020202020204" pitchFamily="34" charset="0"/>
                <a:cs typeface="Biome" panose="020B0502040204020203" pitchFamily="34" charset="0"/>
              </a:rPr>
              <a:t>3. If I have to calculate the QPS ( Query Per Second) for the system</a:t>
            </a:r>
          </a:p>
          <a:p>
            <a:r>
              <a:rPr lang="en-IN" sz="1000" dirty="0">
                <a:latin typeface="Century Gothic" panose="020B0502020202020204" pitchFamily="34" charset="0"/>
                <a:cs typeface="Biome" panose="020B0502040204020203" pitchFamily="34" charset="0"/>
              </a:rPr>
              <a:t>It could be calculated like </a:t>
            </a:r>
            <a:r>
              <a:rPr lang="en-IN" sz="1000" b="1" dirty="0">
                <a:highlight>
                  <a:srgbClr val="FFFF00"/>
                </a:highlight>
                <a:latin typeface="Century Gothic" panose="020B0502020202020204" pitchFamily="34" charset="0"/>
                <a:cs typeface="Biome" panose="020B0502040204020203" pitchFamily="34" charset="0"/>
              </a:rPr>
              <a:t>50 Billion / ( 30 * 24 * 60 * 60) Equivalent to(=) 20 K per second</a:t>
            </a:r>
          </a:p>
          <a:p>
            <a:endParaRPr lang="en-IN" sz="1000" dirty="0">
              <a:latin typeface="Century Gothic" panose="020B0502020202020204" pitchFamily="34" charset="0"/>
              <a:cs typeface="Biome" panose="020B0502040204020203" pitchFamily="34" charset="0"/>
            </a:endParaRPr>
          </a:p>
          <a:p>
            <a:pPr marL="171450" indent="-171450">
              <a:buFont typeface="Wingdings" panose="05000000000000000000" pitchFamily="2" charset="2"/>
              <a:buChar char="Ø"/>
            </a:pPr>
            <a:r>
              <a:rPr lang="en-IN" sz="1100" b="1" dirty="0">
                <a:latin typeface="Century Gothic" panose="020B0502020202020204" pitchFamily="34" charset="0"/>
                <a:cs typeface="Biome" panose="020B0502040204020203" pitchFamily="34" charset="0"/>
              </a:rPr>
              <a:t>Storage Estimates</a:t>
            </a:r>
            <a:r>
              <a:rPr lang="en-IN" sz="1000" dirty="0">
                <a:latin typeface="Century Gothic" panose="020B0502020202020204" pitchFamily="34" charset="0"/>
                <a:cs typeface="Biome" panose="020B0502040204020203" pitchFamily="34" charset="0"/>
              </a:rPr>
              <a:t>:</a:t>
            </a:r>
          </a:p>
          <a:p>
            <a:r>
              <a:rPr lang="en-IN" sz="1000" dirty="0">
                <a:latin typeface="Century Gothic" panose="020B0502020202020204" pitchFamily="34" charset="0"/>
                <a:cs typeface="Biome" panose="020B0502040204020203" pitchFamily="34" charset="0"/>
              </a:rPr>
              <a:t>You assume that whatever request coming to our system, it is getting created and also getting stored into persistent system, irrespective of timestamp for live is limited for shortened url. Meaning for system this data need to be persistent forever but for user to the system might have, some limited time for this shortened url only.</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For Storage purpose let’s assume that 500 Million URL getting created in a month time.</a:t>
            </a:r>
          </a:p>
          <a:p>
            <a:r>
              <a:rPr lang="en-IN" sz="1000" dirty="0">
                <a:latin typeface="Century Gothic" panose="020B0502020202020204" pitchFamily="34" charset="0"/>
                <a:cs typeface="Biome" panose="020B0502040204020203" pitchFamily="34" charset="0"/>
              </a:rPr>
              <a:t>Also, assume that being an architect you have to gathered information that you might need planning for at least 5 years ahead storage requirement.</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Than, lets calculate the storage required for the 5 years according to the calculation assumption for a month</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It is approximately : 500 Million per month * 12 * 5 	30 Billion Record ( Storage Object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One more assumption you have to make here is that let’s assume that each storage object roughly required 500 bytes</a:t>
            </a:r>
          </a:p>
          <a:p>
            <a:r>
              <a:rPr lang="en-IN" sz="1000" dirty="0">
                <a:latin typeface="Century Gothic" panose="020B0502020202020204" pitchFamily="34" charset="0"/>
                <a:cs typeface="Biome" panose="020B0502040204020203" pitchFamily="34" charset="0"/>
              </a:rPr>
              <a:t>So approximately our Storage Estimates is around, (500 * 30 Billion) = 15000 * 1000 * Million bytes</a:t>
            </a:r>
          </a:p>
          <a:p>
            <a:r>
              <a:rPr lang="en-IN" sz="1000" dirty="0">
                <a:latin typeface="Century Gothic" panose="020B0502020202020204" pitchFamily="34" charset="0"/>
                <a:cs typeface="Biome" panose="020B0502040204020203" pitchFamily="34" charset="0"/>
              </a:rPr>
              <a:t>= 15000 * 1000 * 10^6 bytes = 15000 * 1000 Mega Bytes = 15000 Giga Bytes = </a:t>
            </a:r>
            <a:r>
              <a:rPr lang="en-IN" sz="1000" b="1" dirty="0">
                <a:highlight>
                  <a:srgbClr val="FFFF00"/>
                </a:highlight>
                <a:latin typeface="Century Gothic" panose="020B0502020202020204" pitchFamily="34" charset="0"/>
                <a:cs typeface="Biome" panose="020B0502040204020203" pitchFamily="34" charset="0"/>
              </a:rPr>
              <a:t>15 Tera Bytes  </a:t>
            </a:r>
          </a:p>
          <a:p>
            <a:endParaRPr lang="en-IN" sz="1000" dirty="0">
              <a:latin typeface="Century Gothic" panose="020B0502020202020204" pitchFamily="34" charset="0"/>
              <a:cs typeface="Biome" panose="020B0502040204020203" pitchFamily="34" charset="0"/>
            </a:endParaRPr>
          </a:p>
          <a:p>
            <a:endParaRPr lang="en-IN" sz="1200" dirty="0">
              <a:latin typeface="Biome" panose="020B0502040204020203" pitchFamily="34" charset="0"/>
              <a:cs typeface="Biome" panose="020B0502040204020203" pitchFamily="34" charset="0"/>
            </a:endParaRPr>
          </a:p>
        </p:txBody>
      </p:sp>
      <p:sp>
        <p:nvSpPr>
          <p:cNvPr id="10" name="Rectangle 9">
            <a:extLst>
              <a:ext uri="{FF2B5EF4-FFF2-40B4-BE49-F238E27FC236}">
                <a16:creationId xmlns:a16="http://schemas.microsoft.com/office/drawing/2014/main" id="{E0CAC860-D215-48F8-9AE3-18FBE0148286}"/>
              </a:ext>
            </a:extLst>
          </p:cNvPr>
          <p:cNvSpPr/>
          <p:nvPr/>
        </p:nvSpPr>
        <p:spPr>
          <a:xfrm>
            <a:off x="142874" y="803305"/>
            <a:ext cx="5518359" cy="597698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7" name="Rectangle 16">
            <a:extLst>
              <a:ext uri="{FF2B5EF4-FFF2-40B4-BE49-F238E27FC236}">
                <a16:creationId xmlns:a16="http://schemas.microsoft.com/office/drawing/2014/main" id="{47FA2A62-7698-4282-BB19-1E1C764BFAFD}"/>
              </a:ext>
            </a:extLst>
          </p:cNvPr>
          <p:cNvSpPr/>
          <p:nvPr/>
        </p:nvSpPr>
        <p:spPr>
          <a:xfrm>
            <a:off x="5731423" y="812830"/>
            <a:ext cx="6219067" cy="57975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8" name="Equals 17">
            <a:extLst>
              <a:ext uri="{FF2B5EF4-FFF2-40B4-BE49-F238E27FC236}">
                <a16:creationId xmlns:a16="http://schemas.microsoft.com/office/drawing/2014/main" id="{26258583-60A1-404E-BE2D-4DB3DC3EEBC1}"/>
              </a:ext>
            </a:extLst>
          </p:cNvPr>
          <p:cNvSpPr/>
          <p:nvPr/>
        </p:nvSpPr>
        <p:spPr>
          <a:xfrm>
            <a:off x="9006868" y="5240039"/>
            <a:ext cx="314324" cy="3048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66FB44FE-BB87-43BD-8D9A-E9CAC9615DDE}"/>
              </a:ext>
            </a:extLst>
          </p:cNvPr>
          <p:cNvSpPr txBox="1"/>
          <p:nvPr/>
        </p:nvSpPr>
        <p:spPr>
          <a:xfrm>
            <a:off x="7480419" y="6608379"/>
            <a:ext cx="3706026" cy="215444"/>
          </a:xfrm>
          <a:prstGeom prst="rect">
            <a:avLst/>
          </a:prstGeom>
          <a:noFill/>
        </p:spPr>
        <p:txBody>
          <a:bodyPr wrap="square" rtlCol="0">
            <a:spAutoFit/>
          </a:bodyPr>
          <a:lstStyle/>
          <a:p>
            <a:r>
              <a:rPr lang="en-IN" sz="800" dirty="0">
                <a:solidFill>
                  <a:schemeClr val="bg1"/>
                </a:solidFill>
                <a:highlight>
                  <a:srgbClr val="808000"/>
                </a:highlight>
              </a:rPr>
              <a:t>** Level 01 – Professional : Expect discussion at justifying your all decision with why?</a:t>
            </a:r>
          </a:p>
        </p:txBody>
      </p:sp>
      <p:pic>
        <p:nvPicPr>
          <p:cNvPr id="9" name="Picture 8">
            <a:extLst>
              <a:ext uri="{FF2B5EF4-FFF2-40B4-BE49-F238E27FC236}">
                <a16:creationId xmlns:a16="http://schemas.microsoft.com/office/drawing/2014/main" id="{8D98DB01-985F-476E-BF74-26655CEF76E5}"/>
              </a:ext>
            </a:extLst>
          </p:cNvPr>
          <p:cNvPicPr>
            <a:picLocks noChangeAspect="1"/>
          </p:cNvPicPr>
          <p:nvPr/>
        </p:nvPicPr>
        <p:blipFill>
          <a:blip r:embed="rId2"/>
          <a:stretch>
            <a:fillRect/>
          </a:stretch>
        </p:blipFill>
        <p:spPr>
          <a:xfrm>
            <a:off x="355818" y="4686715"/>
            <a:ext cx="4556365" cy="1991023"/>
          </a:xfrm>
          <a:prstGeom prst="rect">
            <a:avLst/>
          </a:prstGeom>
        </p:spPr>
      </p:pic>
      <p:sp>
        <p:nvSpPr>
          <p:cNvPr id="11" name="Rectangle 10">
            <a:extLst>
              <a:ext uri="{FF2B5EF4-FFF2-40B4-BE49-F238E27FC236}">
                <a16:creationId xmlns:a16="http://schemas.microsoft.com/office/drawing/2014/main" id="{94DEF69F-F13E-482C-A43C-7388D990E5EF}"/>
              </a:ext>
            </a:extLst>
          </p:cNvPr>
          <p:cNvSpPr/>
          <p:nvPr/>
        </p:nvSpPr>
        <p:spPr>
          <a:xfrm>
            <a:off x="344059" y="4686715"/>
            <a:ext cx="4578319" cy="19910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Oval 11">
            <a:extLst>
              <a:ext uri="{FF2B5EF4-FFF2-40B4-BE49-F238E27FC236}">
                <a16:creationId xmlns:a16="http://schemas.microsoft.com/office/drawing/2014/main" id="{419C2237-57C1-4537-9B8C-8D7DF2D2454E}"/>
              </a:ext>
            </a:extLst>
          </p:cNvPr>
          <p:cNvSpPr/>
          <p:nvPr/>
        </p:nvSpPr>
        <p:spPr>
          <a:xfrm>
            <a:off x="1250066" y="476362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1</a:t>
            </a:r>
          </a:p>
        </p:txBody>
      </p:sp>
      <p:sp>
        <p:nvSpPr>
          <p:cNvPr id="13" name="Oval 12">
            <a:extLst>
              <a:ext uri="{FF2B5EF4-FFF2-40B4-BE49-F238E27FC236}">
                <a16:creationId xmlns:a16="http://schemas.microsoft.com/office/drawing/2014/main" id="{59EC4BE1-64BA-48A1-8B5F-514878C9A1E4}"/>
              </a:ext>
            </a:extLst>
          </p:cNvPr>
          <p:cNvSpPr/>
          <p:nvPr/>
        </p:nvSpPr>
        <p:spPr>
          <a:xfrm>
            <a:off x="3352815" y="476362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2</a:t>
            </a:r>
          </a:p>
        </p:txBody>
      </p:sp>
      <p:sp>
        <p:nvSpPr>
          <p:cNvPr id="14" name="Oval 13">
            <a:extLst>
              <a:ext uri="{FF2B5EF4-FFF2-40B4-BE49-F238E27FC236}">
                <a16:creationId xmlns:a16="http://schemas.microsoft.com/office/drawing/2014/main" id="{B50C4CF6-8B4F-4435-8F88-02A2994E6509}"/>
              </a:ext>
            </a:extLst>
          </p:cNvPr>
          <p:cNvSpPr/>
          <p:nvPr/>
        </p:nvSpPr>
        <p:spPr>
          <a:xfrm>
            <a:off x="3027970" y="534997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3</a:t>
            </a:r>
          </a:p>
        </p:txBody>
      </p:sp>
      <p:sp>
        <p:nvSpPr>
          <p:cNvPr id="15" name="Oval 14">
            <a:extLst>
              <a:ext uri="{FF2B5EF4-FFF2-40B4-BE49-F238E27FC236}">
                <a16:creationId xmlns:a16="http://schemas.microsoft.com/office/drawing/2014/main" id="{54FAAA6B-605A-4812-805A-A41D6D931A7E}"/>
              </a:ext>
            </a:extLst>
          </p:cNvPr>
          <p:cNvSpPr/>
          <p:nvPr/>
        </p:nvSpPr>
        <p:spPr>
          <a:xfrm>
            <a:off x="3889776" y="5647214"/>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4</a:t>
            </a:r>
          </a:p>
        </p:txBody>
      </p:sp>
      <p:sp>
        <p:nvSpPr>
          <p:cNvPr id="19" name="Oval 18">
            <a:extLst>
              <a:ext uri="{FF2B5EF4-FFF2-40B4-BE49-F238E27FC236}">
                <a16:creationId xmlns:a16="http://schemas.microsoft.com/office/drawing/2014/main" id="{F2CEAFAB-BB28-4C71-BC66-F6A52E19C580}"/>
              </a:ext>
            </a:extLst>
          </p:cNvPr>
          <p:cNvSpPr/>
          <p:nvPr/>
        </p:nvSpPr>
        <p:spPr>
          <a:xfrm>
            <a:off x="2197338" y="5647214"/>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5</a:t>
            </a:r>
          </a:p>
        </p:txBody>
      </p:sp>
      <p:sp>
        <p:nvSpPr>
          <p:cNvPr id="20" name="Oval 19">
            <a:extLst>
              <a:ext uri="{FF2B5EF4-FFF2-40B4-BE49-F238E27FC236}">
                <a16:creationId xmlns:a16="http://schemas.microsoft.com/office/drawing/2014/main" id="{DB916E14-47B1-4F0A-AB6F-3B52D32260EE}"/>
              </a:ext>
            </a:extLst>
          </p:cNvPr>
          <p:cNvSpPr/>
          <p:nvPr/>
        </p:nvSpPr>
        <p:spPr>
          <a:xfrm>
            <a:off x="1263226" y="5349977"/>
            <a:ext cx="222948" cy="20309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6</a:t>
            </a:r>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Discussion of TinyURL like URL Shortening service – High Level System Estimation</a:t>
            </a:r>
            <a:endParaRPr lang="en-IN" b="1" i="0" dirty="0">
              <a:effectLst/>
              <a:latin typeface="Nunito Sans" pitchFamily="2" charset="0"/>
            </a:endParaRPr>
          </a:p>
        </p:txBody>
      </p:sp>
      <p:sp>
        <p:nvSpPr>
          <p:cNvPr id="5" name="TextBox 4">
            <a:extLst>
              <a:ext uri="{FF2B5EF4-FFF2-40B4-BE49-F238E27FC236}">
                <a16:creationId xmlns:a16="http://schemas.microsoft.com/office/drawing/2014/main" id="{8D11FB0E-4966-4CB0-953A-BC98701A238B}"/>
              </a:ext>
            </a:extLst>
          </p:cNvPr>
          <p:cNvSpPr txBox="1"/>
          <p:nvPr/>
        </p:nvSpPr>
        <p:spPr>
          <a:xfrm>
            <a:off x="219789" y="803305"/>
            <a:ext cx="5953126" cy="5909310"/>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Bandwidth Estimates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For Write of New Record</a:t>
            </a:r>
          </a:p>
          <a:p>
            <a:r>
              <a:rPr lang="en-IN" sz="1000" dirty="0">
                <a:latin typeface="Century Gothic" panose="020B0502020202020204" pitchFamily="34" charset="0"/>
                <a:cs typeface="Biome" panose="020B0502040204020203" pitchFamily="34" charset="0"/>
              </a:rPr>
              <a:t>As per our earlier assumption taken, 500 Millions shortening URL request received by our system.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If I deep dive and calculate for second here, it would be turned out to be approximately 200 new record per second bandwidth load on our network.</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per our earlier assumption for one record object size was 500 bytes, so if multiply this with new record per second, it turned out to be 500 * 200 = 10^5 bytes = </a:t>
            </a:r>
            <a:r>
              <a:rPr lang="en-IN" sz="1000" dirty="0">
                <a:highlight>
                  <a:srgbClr val="FFFF00"/>
                </a:highlight>
                <a:latin typeface="Century Gothic" panose="020B0502020202020204" pitchFamily="34" charset="0"/>
                <a:cs typeface="Biome" panose="020B0502040204020203" pitchFamily="34" charset="0"/>
              </a:rPr>
              <a:t>100 KB/s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For read requests, </a:t>
            </a:r>
          </a:p>
          <a:p>
            <a:endParaRPr lang="en-IN" sz="1000" b="1"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Our assumption was that , read vs write ratio was 100,</a:t>
            </a:r>
          </a:p>
          <a:p>
            <a:r>
              <a:rPr lang="en-IN" sz="1000" dirty="0">
                <a:latin typeface="Century Gothic" panose="020B0502020202020204" pitchFamily="34" charset="0"/>
                <a:cs typeface="Biome" panose="020B0502040204020203" pitchFamily="34" charset="0"/>
              </a:rPr>
              <a:t>So by this logic our read bandwidth requirement will be around 100 * 100KB/s = </a:t>
            </a:r>
            <a:r>
              <a:rPr lang="en-IN" sz="1000" dirty="0">
                <a:highlight>
                  <a:srgbClr val="FFFF00"/>
                </a:highlight>
                <a:latin typeface="Century Gothic" panose="020B0502020202020204" pitchFamily="34" charset="0"/>
                <a:cs typeface="Biome" panose="020B0502040204020203" pitchFamily="34" charset="0"/>
              </a:rPr>
              <a:t>10 MB/s</a:t>
            </a:r>
          </a:p>
          <a:p>
            <a:endParaRPr lang="en-IN" sz="1000" dirty="0">
              <a:latin typeface="Century Gothic" panose="020B0502020202020204" pitchFamily="34" charset="0"/>
              <a:cs typeface="Biome" panose="020B0502040204020203" pitchFamily="34" charset="0"/>
            </a:endParaRPr>
          </a:p>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Memory/Cache Estimates</a:t>
            </a:r>
          </a:p>
          <a:p>
            <a:r>
              <a:rPr lang="en-IN" sz="1000" dirty="0">
                <a:latin typeface="Century Gothic" panose="020B0502020202020204" pitchFamily="34" charset="0"/>
                <a:cs typeface="Biome" panose="020B0502040204020203" pitchFamily="34" charset="0"/>
              </a:rPr>
              <a:t> Let’s understand here the cache requirement. </a:t>
            </a:r>
            <a:r>
              <a:rPr lang="en-IN" sz="1000" b="1" dirty="0">
                <a:highlight>
                  <a:srgbClr val="FFFF00"/>
                </a:highlight>
                <a:latin typeface="Century Gothic" panose="020B0502020202020204" pitchFamily="34" charset="0"/>
                <a:cs typeface="Biome" panose="020B0502040204020203" pitchFamily="34" charset="0"/>
              </a:rPr>
              <a:t>Why you need it at first place?</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an architect we realised that a good percentage of short URL are getting lots of request, because this URL seems to be some content from celebrity people. </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every time you will go to the database and fetch corresponding original URL wound's be a good idea and so CACHING of such record into CACHE(may be </a:t>
            </a:r>
            <a:r>
              <a:rPr lang="en-IN" sz="1000" b="1" dirty="0">
                <a:latin typeface="Century Gothic" panose="020B0502020202020204" pitchFamily="34" charset="0"/>
                <a:cs typeface="Biome" panose="020B0502040204020203" pitchFamily="34" charset="0"/>
              </a:rPr>
              <a:t>Redis</a:t>
            </a:r>
            <a:r>
              <a:rPr lang="en-IN" sz="1000" dirty="0">
                <a:latin typeface="Century Gothic" panose="020B0502020202020204" pitchFamily="34" charset="0"/>
                <a:cs typeface="Biome" panose="020B0502040204020203" pitchFamily="34" charset="0"/>
              </a:rPr>
              <a:t>) would be beneficial and performant.</a:t>
            </a:r>
          </a:p>
          <a:p>
            <a:endParaRPr lang="en-IN" sz="1000" dirty="0">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Let’s calculate the number now?</a:t>
            </a:r>
          </a:p>
          <a:p>
            <a:r>
              <a:rPr lang="en-IN" sz="1000" dirty="0">
                <a:latin typeface="Century Gothic" panose="020B0502020202020204" pitchFamily="34" charset="0"/>
                <a:cs typeface="Biome" panose="020B0502040204020203" pitchFamily="34" charset="0"/>
              </a:rPr>
              <a:t>Meaning, how much memory planning is sufficient as per probabilistic calculation?</a:t>
            </a:r>
          </a:p>
          <a:p>
            <a:r>
              <a:rPr lang="en-IN" sz="1000" dirty="0">
                <a:latin typeface="Century Gothic" panose="020B0502020202020204" pitchFamily="34" charset="0"/>
                <a:cs typeface="Biome" panose="020B0502040204020203" pitchFamily="34" charset="0"/>
              </a:rPr>
              <a:t>As per our observation it seems Pareto principle 20% of the URL is generating 80% traffic is the fact and so in that case you should focus to provide cache for that 20% to improve the overall experience of your system user.</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As per our calculation, we observed earlier that 20K request per second is the futuristic load for our system. </a:t>
            </a:r>
          </a:p>
          <a:p>
            <a:endParaRPr lang="en-IN" sz="1000" dirty="0">
              <a:latin typeface="Century Gothic" panose="020B0502020202020204" pitchFamily="34" charset="0"/>
              <a:cs typeface="Biome" panose="020B0502040204020203" pitchFamily="34" charset="0"/>
            </a:endParaRPr>
          </a:p>
          <a:p>
            <a:r>
              <a:rPr lang="en-IN" sz="1000" b="1" dirty="0">
                <a:solidFill>
                  <a:srgbClr val="00B0F0"/>
                </a:solidFill>
                <a:highlight>
                  <a:srgbClr val="FFFF00"/>
                </a:highlight>
                <a:latin typeface="Century Gothic" panose="020B0502020202020204" pitchFamily="34" charset="0"/>
                <a:cs typeface="Biome" panose="020B0502040204020203" pitchFamily="34" charset="0"/>
              </a:rPr>
              <a:t>So,  20 * 1000 * 60 * 60 * 24 per day requirement. It comes, 172 GB ( approx.  = .02 TB ) per day</a:t>
            </a:r>
            <a:endParaRPr lang="en-IN" sz="1200" b="1" dirty="0">
              <a:solidFill>
                <a:srgbClr val="00B0F0"/>
              </a:solidFill>
              <a:highlight>
                <a:srgbClr val="FFFF00"/>
              </a:highlight>
              <a:latin typeface="Biome" panose="020B0502040204020203" pitchFamily="34" charset="0"/>
              <a:cs typeface="Biome" panose="020B0502040204020203" pitchFamily="34" charset="0"/>
            </a:endParaRPr>
          </a:p>
        </p:txBody>
      </p:sp>
      <p:sp>
        <p:nvSpPr>
          <p:cNvPr id="10" name="Rectangle 9">
            <a:extLst>
              <a:ext uri="{FF2B5EF4-FFF2-40B4-BE49-F238E27FC236}">
                <a16:creationId xmlns:a16="http://schemas.microsoft.com/office/drawing/2014/main" id="{E0CAC860-D215-48F8-9AE3-18FBE0148286}"/>
              </a:ext>
            </a:extLst>
          </p:cNvPr>
          <p:cNvSpPr/>
          <p:nvPr/>
        </p:nvSpPr>
        <p:spPr>
          <a:xfrm>
            <a:off x="219789" y="803305"/>
            <a:ext cx="6027189" cy="58965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TextBox 6">
            <a:extLst>
              <a:ext uri="{FF2B5EF4-FFF2-40B4-BE49-F238E27FC236}">
                <a16:creationId xmlns:a16="http://schemas.microsoft.com/office/drawing/2014/main" id="{FF7F6133-8F63-4EAB-BDFE-DA272B50B863}"/>
              </a:ext>
            </a:extLst>
          </p:cNvPr>
          <p:cNvSpPr txBox="1"/>
          <p:nvPr/>
        </p:nvSpPr>
        <p:spPr>
          <a:xfrm>
            <a:off x="6448251" y="810423"/>
            <a:ext cx="5233848" cy="5693866"/>
          </a:xfrm>
          <a:prstGeom prst="rect">
            <a:avLst/>
          </a:prstGeom>
          <a:noFill/>
        </p:spPr>
        <p:txBody>
          <a:bodyPr wrap="square" rtlCol="0">
            <a:spAutoFit/>
          </a:bodyPr>
          <a:lstStyle/>
          <a:p>
            <a:pPr marL="285750" indent="-285750">
              <a:buFont typeface="Wingdings" panose="05000000000000000000" pitchFamily="2" charset="2"/>
              <a:buChar char="Ø"/>
            </a:pPr>
            <a:r>
              <a:rPr lang="en-IN" sz="1400" b="1" dirty="0">
                <a:latin typeface="Century Gothic" panose="020B0502020202020204" pitchFamily="34" charset="0"/>
                <a:cs typeface="Biome" panose="020B0502040204020203" pitchFamily="34" charset="0"/>
              </a:rPr>
              <a:t>Bandwidth Estimates</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So, overall high level estimates for the system</a:t>
            </a: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a:p>
            <a:r>
              <a:rPr lang="en-IN" sz="1000" b="1" dirty="0">
                <a:highlight>
                  <a:srgbClr val="FFFF00"/>
                </a:highlight>
                <a:latin typeface="Century Gothic" panose="020B0502020202020204" pitchFamily="34" charset="0"/>
                <a:cs typeface="Biome" panose="020B0502040204020203" pitchFamily="34" charset="0"/>
              </a:rPr>
              <a:t>So, the above calculation is just futuristic and based on assumption. So, please safely assume that if the assumption changed, your other estimation will also got changed.</a:t>
            </a:r>
          </a:p>
          <a:p>
            <a:endParaRPr lang="en-IN" sz="1000" b="1" dirty="0">
              <a:highlight>
                <a:srgbClr val="FFFF00"/>
              </a:highlight>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until this point you and your audience got locked over the system requirement about the features and NFR of the system. So always good idea to define the system api of your system at higher level to understand the broader system api with your audience.</a:t>
            </a:r>
          </a:p>
          <a:p>
            <a:endParaRPr lang="en-IN" sz="1000" dirty="0">
              <a:latin typeface="Century Gothic" panose="020B0502020202020204" pitchFamily="34" charset="0"/>
              <a:cs typeface="Biome" panose="020B0502040204020203" pitchFamily="34" charset="0"/>
            </a:endParaRP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Let’s focus on System API now,</a:t>
            </a:r>
          </a:p>
          <a:p>
            <a:r>
              <a:rPr lang="en-IN" sz="1000" dirty="0">
                <a:latin typeface="Century Gothic" panose="020B0502020202020204" pitchFamily="34" charset="0"/>
                <a:cs typeface="Biome" panose="020B0502040204020203" pitchFamily="34" charset="0"/>
              </a:rPr>
              <a:t>Primarily we need two api , one for creation and other for deletion.</a:t>
            </a:r>
          </a:p>
          <a:p>
            <a:r>
              <a:rPr lang="en-IN" sz="1000" dirty="0">
                <a:latin typeface="Century Gothic" panose="020B0502020202020204" pitchFamily="34" charset="0"/>
                <a:cs typeface="Biome" panose="020B0502040204020203" pitchFamily="34" charset="0"/>
              </a:rPr>
              <a:t>So, for now let’s stick to these two primary api’s.</a:t>
            </a:r>
          </a:p>
          <a:p>
            <a:endParaRPr lang="en-IN" sz="1000" dirty="0">
              <a:latin typeface="Century Gothic" panose="020B0502020202020204" pitchFamily="34" charset="0"/>
              <a:cs typeface="Biome" panose="020B0502040204020203" pitchFamily="34" charset="0"/>
            </a:endParaRPr>
          </a:p>
          <a:p>
            <a:r>
              <a:rPr lang="en-IN" sz="1000" dirty="0" err="1">
                <a:latin typeface="Century Gothic" panose="020B0502020202020204" pitchFamily="34" charset="0"/>
                <a:cs typeface="Biome" panose="020B0502040204020203" pitchFamily="34" charset="0"/>
              </a:rPr>
              <a:t>createURL</a:t>
            </a:r>
            <a:r>
              <a:rPr lang="en-IN" sz="1000" dirty="0">
                <a:latin typeface="Century Gothic" panose="020B0502020202020204" pitchFamily="34" charset="0"/>
                <a:cs typeface="Biome" panose="020B0502040204020203" pitchFamily="34" charset="0"/>
              </a:rPr>
              <a:t>(</a:t>
            </a:r>
            <a:r>
              <a:rPr lang="en-IN" sz="1000" dirty="0" err="1">
                <a:latin typeface="Century Gothic" panose="020B0502020202020204" pitchFamily="34" charset="0"/>
                <a:cs typeface="Biome" panose="020B0502040204020203" pitchFamily="34" charset="0"/>
              </a:rPr>
              <a:t>api_dev_key</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original_url</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custom_alias</a:t>
            </a:r>
            <a:r>
              <a:rPr lang="en-IN" sz="1000" dirty="0">
                <a:latin typeface="Century Gothic" panose="020B0502020202020204" pitchFamily="34" charset="0"/>
                <a:cs typeface="Biome" panose="020B0502040204020203" pitchFamily="34" charset="0"/>
              </a:rPr>
              <a:t> = none, </a:t>
            </a:r>
            <a:r>
              <a:rPr lang="en-IN" sz="1000" dirty="0" err="1">
                <a:latin typeface="Century Gothic" panose="020B0502020202020204" pitchFamily="34" charset="0"/>
                <a:cs typeface="Biome" panose="020B0502040204020203" pitchFamily="34" charset="0"/>
              </a:rPr>
              <a:t>user_name</a:t>
            </a:r>
            <a:r>
              <a:rPr lang="en-IN" sz="1000" dirty="0">
                <a:latin typeface="Century Gothic" panose="020B0502020202020204" pitchFamily="34" charset="0"/>
                <a:cs typeface="Biome" panose="020B0502040204020203" pitchFamily="34" charset="0"/>
              </a:rPr>
              <a:t> = none, </a:t>
            </a:r>
            <a:r>
              <a:rPr lang="en-IN" sz="1000" dirty="0" err="1">
                <a:latin typeface="Century Gothic" panose="020B0502020202020204" pitchFamily="34" charset="0"/>
                <a:cs typeface="Biome" panose="020B0502040204020203" pitchFamily="34" charset="0"/>
              </a:rPr>
              <a:t>expire_date</a:t>
            </a:r>
            <a:r>
              <a:rPr lang="en-IN" sz="1000" dirty="0">
                <a:latin typeface="Century Gothic" panose="020B0502020202020204" pitchFamily="34" charset="0"/>
                <a:cs typeface="Biome" panose="020B0502040204020203" pitchFamily="34" charset="0"/>
              </a:rPr>
              <a:t> = none)</a:t>
            </a:r>
          </a:p>
          <a:p>
            <a:endParaRPr lang="en-IN" sz="1000" dirty="0">
              <a:latin typeface="Century Gothic" panose="020B0502020202020204" pitchFamily="34" charset="0"/>
              <a:cs typeface="Biome" panose="020B0502040204020203" pitchFamily="34" charset="0"/>
            </a:endParaRPr>
          </a:p>
          <a:p>
            <a:r>
              <a:rPr lang="en-IN" sz="1000" dirty="0" err="1">
                <a:latin typeface="Century Gothic" panose="020B0502020202020204" pitchFamily="34" charset="0"/>
                <a:cs typeface="Biome" panose="020B0502040204020203" pitchFamily="34" charset="0"/>
              </a:rPr>
              <a:t>deleteURL</a:t>
            </a:r>
            <a:r>
              <a:rPr lang="en-IN" sz="1000" dirty="0">
                <a:latin typeface="Century Gothic" panose="020B0502020202020204" pitchFamily="34" charset="0"/>
                <a:cs typeface="Biome" panose="020B0502040204020203" pitchFamily="34" charset="0"/>
              </a:rPr>
              <a:t>(</a:t>
            </a:r>
            <a:r>
              <a:rPr lang="en-IN" sz="1000" dirty="0" err="1">
                <a:latin typeface="Century Gothic" panose="020B0502020202020204" pitchFamily="34" charset="0"/>
                <a:cs typeface="Biome" panose="020B0502040204020203" pitchFamily="34" charset="0"/>
              </a:rPr>
              <a:t>api_dev_key</a:t>
            </a:r>
            <a:r>
              <a:rPr lang="en-IN" sz="1000" dirty="0">
                <a:latin typeface="Century Gothic" panose="020B0502020202020204" pitchFamily="34" charset="0"/>
                <a:cs typeface="Biome" panose="020B0502040204020203" pitchFamily="34" charset="0"/>
              </a:rPr>
              <a:t>, </a:t>
            </a:r>
            <a:r>
              <a:rPr lang="en-IN" sz="1000" dirty="0" err="1">
                <a:latin typeface="Century Gothic" panose="020B0502020202020204" pitchFamily="34" charset="0"/>
                <a:cs typeface="Biome" panose="020B0502040204020203" pitchFamily="34" charset="0"/>
              </a:rPr>
              <a:t>url_key</a:t>
            </a:r>
            <a:r>
              <a:rPr lang="en-IN" sz="1000" dirty="0">
                <a:latin typeface="Century Gothic" panose="020B0502020202020204" pitchFamily="34" charset="0"/>
                <a:cs typeface="Biome" panose="020B0502040204020203" pitchFamily="34" charset="0"/>
              </a:rPr>
              <a:t>)</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Let’s define more detailed point for these api’s in next page…</a:t>
            </a:r>
          </a:p>
        </p:txBody>
      </p:sp>
      <p:sp>
        <p:nvSpPr>
          <p:cNvPr id="8" name="Rectangle 7">
            <a:extLst>
              <a:ext uri="{FF2B5EF4-FFF2-40B4-BE49-F238E27FC236}">
                <a16:creationId xmlns:a16="http://schemas.microsoft.com/office/drawing/2014/main" id="{26A22888-46DF-47B5-B5D3-92068185057B}"/>
              </a:ext>
            </a:extLst>
          </p:cNvPr>
          <p:cNvSpPr/>
          <p:nvPr/>
        </p:nvSpPr>
        <p:spPr>
          <a:xfrm>
            <a:off x="6439706" y="810423"/>
            <a:ext cx="5332576" cy="58965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graphicFrame>
        <p:nvGraphicFramePr>
          <p:cNvPr id="2" name="Table 2">
            <a:extLst>
              <a:ext uri="{FF2B5EF4-FFF2-40B4-BE49-F238E27FC236}">
                <a16:creationId xmlns:a16="http://schemas.microsoft.com/office/drawing/2014/main" id="{EE242A77-B701-4767-8557-0A6968710036}"/>
              </a:ext>
            </a:extLst>
          </p:cNvPr>
          <p:cNvGraphicFramePr>
            <a:graphicFrameLocks noGrp="1"/>
          </p:cNvGraphicFramePr>
          <p:nvPr>
            <p:extLst>
              <p:ext uri="{D42A27DB-BD31-4B8C-83A1-F6EECF244321}">
                <p14:modId xmlns:p14="http://schemas.microsoft.com/office/powerpoint/2010/main" val="1513837215"/>
              </p:ext>
            </p:extLst>
          </p:nvPr>
        </p:nvGraphicFramePr>
        <p:xfrm>
          <a:off x="6588806" y="1438606"/>
          <a:ext cx="5093294" cy="1740432"/>
        </p:xfrm>
        <a:graphic>
          <a:graphicData uri="http://schemas.openxmlformats.org/drawingml/2006/table">
            <a:tbl>
              <a:tblPr firstRow="1" bandRow="1">
                <a:tableStyleId>{5C22544A-7EE6-4342-B048-85BDC9FD1C3A}</a:tableStyleId>
              </a:tblPr>
              <a:tblGrid>
                <a:gridCol w="2546647">
                  <a:extLst>
                    <a:ext uri="{9D8B030D-6E8A-4147-A177-3AD203B41FA5}">
                      <a16:colId xmlns:a16="http://schemas.microsoft.com/office/drawing/2014/main" val="3700622567"/>
                    </a:ext>
                  </a:extLst>
                </a:gridCol>
                <a:gridCol w="2546647">
                  <a:extLst>
                    <a:ext uri="{9D8B030D-6E8A-4147-A177-3AD203B41FA5}">
                      <a16:colId xmlns:a16="http://schemas.microsoft.com/office/drawing/2014/main" val="2773858089"/>
                    </a:ext>
                  </a:extLst>
                </a:gridCol>
              </a:tblGrid>
              <a:tr h="290072">
                <a:tc>
                  <a:txBody>
                    <a:bodyPr/>
                    <a:lstStyle/>
                    <a:p>
                      <a:endParaRPr lang="en-IN" sz="1000" dirty="0">
                        <a:latin typeface="Century Gothic" panose="020B0502020202020204" pitchFamily="34" charset="0"/>
                      </a:endParaRPr>
                    </a:p>
                  </a:txBody>
                  <a:tcPr/>
                </a:tc>
                <a:tc>
                  <a:txBody>
                    <a:bodyPr/>
                    <a:lstStyle/>
                    <a:p>
                      <a:endParaRPr lang="en-IN" sz="1000" dirty="0">
                        <a:latin typeface="Century Gothic" panose="020B0502020202020204" pitchFamily="34" charset="0"/>
                      </a:endParaRPr>
                    </a:p>
                  </a:txBody>
                  <a:tcPr/>
                </a:tc>
                <a:extLst>
                  <a:ext uri="{0D108BD9-81ED-4DB2-BD59-A6C34878D82A}">
                    <a16:rowId xmlns:a16="http://schemas.microsoft.com/office/drawing/2014/main" val="1938995291"/>
                  </a:ext>
                </a:extLst>
              </a:tr>
              <a:tr h="290072">
                <a:tc>
                  <a:txBody>
                    <a:bodyPr/>
                    <a:lstStyle/>
                    <a:p>
                      <a:r>
                        <a:rPr lang="en-IN" sz="1000" dirty="0">
                          <a:latin typeface="Century Gothic" panose="020B0502020202020204" pitchFamily="34" charset="0"/>
                        </a:rPr>
                        <a:t>Traffic Estimate</a:t>
                      </a:r>
                    </a:p>
                  </a:txBody>
                  <a:tcPr/>
                </a:tc>
                <a:tc>
                  <a:txBody>
                    <a:bodyPr/>
                    <a:lstStyle/>
                    <a:p>
                      <a:r>
                        <a:rPr lang="en-IN" sz="1000" dirty="0">
                          <a:latin typeface="Century Gothic" panose="020B0502020202020204" pitchFamily="34" charset="0"/>
                        </a:rPr>
                        <a:t>20 K / s</a:t>
                      </a:r>
                    </a:p>
                  </a:txBody>
                  <a:tcPr/>
                </a:tc>
                <a:extLst>
                  <a:ext uri="{0D108BD9-81ED-4DB2-BD59-A6C34878D82A}">
                    <a16:rowId xmlns:a16="http://schemas.microsoft.com/office/drawing/2014/main" val="2171327981"/>
                  </a:ext>
                </a:extLst>
              </a:tr>
              <a:tr h="290072">
                <a:tc>
                  <a:txBody>
                    <a:bodyPr/>
                    <a:lstStyle/>
                    <a:p>
                      <a:r>
                        <a:rPr lang="en-IN" sz="1000" dirty="0">
                          <a:latin typeface="Century Gothic" panose="020B0502020202020204" pitchFamily="34" charset="0"/>
                        </a:rPr>
                        <a:t>Storage Estimate for 05 Years(~)</a:t>
                      </a:r>
                    </a:p>
                  </a:txBody>
                  <a:tcPr/>
                </a:tc>
                <a:tc>
                  <a:txBody>
                    <a:bodyPr/>
                    <a:lstStyle/>
                    <a:p>
                      <a:r>
                        <a:rPr lang="en-IN" sz="1000" dirty="0">
                          <a:latin typeface="Century Gothic" panose="020B0502020202020204" pitchFamily="34" charset="0"/>
                        </a:rPr>
                        <a:t>15 TB </a:t>
                      </a:r>
                    </a:p>
                  </a:txBody>
                  <a:tcPr/>
                </a:tc>
                <a:extLst>
                  <a:ext uri="{0D108BD9-81ED-4DB2-BD59-A6C34878D82A}">
                    <a16:rowId xmlns:a16="http://schemas.microsoft.com/office/drawing/2014/main" val="1734076217"/>
                  </a:ext>
                </a:extLst>
              </a:tr>
              <a:tr h="290072">
                <a:tc>
                  <a:txBody>
                    <a:bodyPr/>
                    <a:lstStyle/>
                    <a:p>
                      <a:r>
                        <a:rPr lang="en-IN" sz="1000" dirty="0">
                          <a:latin typeface="Century Gothic" panose="020B0502020202020204" pitchFamily="34" charset="0"/>
                        </a:rPr>
                        <a:t>Bandwidth – Incoming </a:t>
                      </a:r>
                    </a:p>
                  </a:txBody>
                  <a:tcPr/>
                </a:tc>
                <a:tc>
                  <a:txBody>
                    <a:bodyPr/>
                    <a:lstStyle/>
                    <a:p>
                      <a:r>
                        <a:rPr lang="en-IN" sz="1000" dirty="0">
                          <a:latin typeface="Century Gothic" panose="020B0502020202020204" pitchFamily="34" charset="0"/>
                        </a:rPr>
                        <a:t>100 KB / s</a:t>
                      </a:r>
                    </a:p>
                  </a:txBody>
                  <a:tcPr/>
                </a:tc>
                <a:extLst>
                  <a:ext uri="{0D108BD9-81ED-4DB2-BD59-A6C34878D82A}">
                    <a16:rowId xmlns:a16="http://schemas.microsoft.com/office/drawing/2014/main" val="1591161044"/>
                  </a:ext>
                </a:extLst>
              </a:tr>
              <a:tr h="290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Century Gothic" panose="020B0502020202020204" pitchFamily="34" charset="0"/>
                        </a:rPr>
                        <a:t>Bandwidth - Outgoing</a:t>
                      </a:r>
                    </a:p>
                  </a:txBody>
                  <a:tcPr/>
                </a:tc>
                <a:tc>
                  <a:txBody>
                    <a:bodyPr/>
                    <a:lstStyle/>
                    <a:p>
                      <a:r>
                        <a:rPr lang="en-IN" sz="1000" dirty="0">
                          <a:latin typeface="Century Gothic" panose="020B0502020202020204" pitchFamily="34" charset="0"/>
                        </a:rPr>
                        <a:t>10 MB / s</a:t>
                      </a:r>
                    </a:p>
                  </a:txBody>
                  <a:tcPr/>
                </a:tc>
                <a:extLst>
                  <a:ext uri="{0D108BD9-81ED-4DB2-BD59-A6C34878D82A}">
                    <a16:rowId xmlns:a16="http://schemas.microsoft.com/office/drawing/2014/main" val="174487690"/>
                  </a:ext>
                </a:extLst>
              </a:tr>
              <a:tr h="290072">
                <a:tc>
                  <a:txBody>
                    <a:bodyPr/>
                    <a:lstStyle/>
                    <a:p>
                      <a:r>
                        <a:rPr lang="en-IN" sz="1000" dirty="0">
                          <a:latin typeface="Century Gothic" panose="020B0502020202020204" pitchFamily="34" charset="0"/>
                        </a:rPr>
                        <a:t>Memory for Cache</a:t>
                      </a:r>
                    </a:p>
                  </a:txBody>
                  <a:tcPr/>
                </a:tc>
                <a:tc>
                  <a:txBody>
                    <a:bodyPr/>
                    <a:lstStyle/>
                    <a:p>
                      <a:r>
                        <a:rPr lang="en-IN" sz="1000" dirty="0">
                          <a:latin typeface="Century Gothic" panose="020B0502020202020204" pitchFamily="34" charset="0"/>
                        </a:rPr>
                        <a:t>172 GB per day</a:t>
                      </a:r>
                    </a:p>
                  </a:txBody>
                  <a:tcPr/>
                </a:tc>
                <a:extLst>
                  <a:ext uri="{0D108BD9-81ED-4DB2-BD59-A6C34878D82A}">
                    <a16:rowId xmlns:a16="http://schemas.microsoft.com/office/drawing/2014/main" val="499131991"/>
                  </a:ext>
                </a:extLst>
              </a:tr>
            </a:tbl>
          </a:graphicData>
        </a:graphic>
      </p:graphicFrame>
    </p:spTree>
    <p:extLst>
      <p:ext uri="{BB962C8B-B14F-4D97-AF65-F5344CB8AC3E}">
        <p14:creationId xmlns:p14="http://schemas.microsoft.com/office/powerpoint/2010/main" val="42740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api, Data Model</a:t>
            </a:r>
          </a:p>
        </p:txBody>
      </p:sp>
      <p:sp>
        <p:nvSpPr>
          <p:cNvPr id="5" name="TextBox 4">
            <a:extLst>
              <a:ext uri="{FF2B5EF4-FFF2-40B4-BE49-F238E27FC236}">
                <a16:creationId xmlns:a16="http://schemas.microsoft.com/office/drawing/2014/main" id="{8D11FB0E-4966-4CB0-953A-BC98701A238B}"/>
              </a:ext>
            </a:extLst>
          </p:cNvPr>
          <p:cNvSpPr txBox="1"/>
          <p:nvPr/>
        </p:nvSpPr>
        <p:spPr>
          <a:xfrm>
            <a:off x="168514" y="1786071"/>
            <a:ext cx="5659718" cy="3952364"/>
          </a:xfrm>
          <a:prstGeom prst="rect">
            <a:avLst/>
          </a:prstGeom>
          <a:noFill/>
        </p:spPr>
        <p:txBody>
          <a:bodyPr wrap="square" rtlCol="0">
            <a:spAutoFit/>
          </a:bodyPr>
          <a:lstStyle/>
          <a:p>
            <a:r>
              <a:rPr lang="en-US" sz="1000" dirty="0" err="1">
                <a:latin typeface="Century Gothic" panose="020B0502020202020204" pitchFamily="34" charset="0"/>
                <a:cs typeface="Biome" panose="020B0502040204020203" pitchFamily="34" charset="0"/>
              </a:rPr>
              <a:t>createURL</a:t>
            </a:r>
            <a:r>
              <a:rPr lang="en-US" sz="1000" dirty="0">
                <a:latin typeface="Century Gothic" panose="020B0502020202020204" pitchFamily="34" charset="0"/>
                <a:cs typeface="Biome" panose="020B0502040204020203" pitchFamily="34" charset="0"/>
              </a:rPr>
              <a:t>(</a:t>
            </a:r>
            <a:r>
              <a:rPr lang="en-US" sz="1000" dirty="0" err="1">
                <a:latin typeface="Century Gothic" panose="020B0502020202020204" pitchFamily="34" charset="0"/>
                <a:cs typeface="Biome" panose="020B0502040204020203" pitchFamily="34" charset="0"/>
              </a:rPr>
              <a:t>api_dev_key</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original_url</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custom_alias</a:t>
            </a:r>
            <a:r>
              <a:rPr lang="en-US" sz="1000" dirty="0">
                <a:latin typeface="Century Gothic" panose="020B0502020202020204" pitchFamily="34" charset="0"/>
                <a:cs typeface="Biome" panose="020B0502040204020203" pitchFamily="34" charset="0"/>
              </a:rPr>
              <a:t>=None, </a:t>
            </a:r>
            <a:r>
              <a:rPr lang="en-US" sz="1000" dirty="0" err="1">
                <a:latin typeface="Century Gothic" panose="020B0502020202020204" pitchFamily="34" charset="0"/>
                <a:cs typeface="Biome" panose="020B0502040204020203" pitchFamily="34" charset="0"/>
              </a:rPr>
              <a:t>user_name</a:t>
            </a:r>
            <a:r>
              <a:rPr lang="en-US" sz="1000" dirty="0">
                <a:latin typeface="Century Gothic" panose="020B0502020202020204" pitchFamily="34" charset="0"/>
                <a:cs typeface="Biome" panose="020B0502040204020203" pitchFamily="34" charset="0"/>
              </a:rPr>
              <a:t>=None, </a:t>
            </a:r>
            <a:r>
              <a:rPr lang="en-US" sz="1000" dirty="0" err="1">
                <a:latin typeface="Century Gothic" panose="020B0502020202020204" pitchFamily="34" charset="0"/>
                <a:cs typeface="Biome" panose="020B0502040204020203" pitchFamily="34" charset="0"/>
              </a:rPr>
              <a:t>expire_date</a:t>
            </a:r>
            <a:r>
              <a:rPr lang="en-US" sz="1000" dirty="0">
                <a:latin typeface="Century Gothic" panose="020B0502020202020204" pitchFamily="34" charset="0"/>
                <a:cs typeface="Biome" panose="020B0502040204020203" pitchFamily="34" charset="0"/>
              </a:rPr>
              <a:t>=None)</a:t>
            </a:r>
          </a:p>
          <a:p>
            <a:endParaRPr lang="en-US" sz="1000" b="1" dirty="0">
              <a:latin typeface="Century Gothic" panose="020B0502020202020204" pitchFamily="34" charset="0"/>
              <a:cs typeface="Biome" panose="020B0502040204020203" pitchFamily="34" charset="0"/>
            </a:endParaRPr>
          </a:p>
          <a:p>
            <a:r>
              <a:rPr lang="en-US" sz="1000" b="1" dirty="0">
                <a:latin typeface="Century Gothic" panose="020B0502020202020204" pitchFamily="34" charset="0"/>
                <a:cs typeface="Biome" panose="020B0502040204020203" pitchFamily="34" charset="0"/>
              </a:rPr>
              <a:t>Parameters</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Api_dev_key (string): this is the key assigned to registered account.</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original_url ( string )  : This is the original URL for which short URL is getting created</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custom_alias ( string ) : optional custom key for the url</a:t>
            </a:r>
          </a:p>
          <a:p>
            <a:pPr marL="171450" indent="-171450">
              <a:spcBef>
                <a:spcPts val="500"/>
              </a:spcBef>
              <a:buFont typeface="Wingdings" panose="05000000000000000000" pitchFamily="2" charset="2"/>
              <a:buChar char="ü"/>
            </a:pPr>
            <a:r>
              <a:rPr lang="en-US" sz="1000" dirty="0" err="1">
                <a:latin typeface="Century Gothic" panose="020B0502020202020204" pitchFamily="34" charset="0"/>
                <a:cs typeface="Biome" panose="020B0502040204020203" pitchFamily="34" charset="0"/>
              </a:rPr>
              <a:t>user_name</a:t>
            </a:r>
            <a:r>
              <a:rPr lang="en-US" sz="1000" dirty="0">
                <a:latin typeface="Century Gothic" panose="020B0502020202020204" pitchFamily="34" charset="0"/>
                <a:cs typeface="Biome" panose="020B0502040204020203" pitchFamily="34" charset="0"/>
              </a:rPr>
              <a:t>(string) : optional username to be used in encoding </a:t>
            </a:r>
          </a:p>
          <a:p>
            <a:pPr marL="171450" indent="-171450">
              <a:spcBef>
                <a:spcPts val="500"/>
              </a:spcBef>
              <a:buFont typeface="Wingdings" panose="05000000000000000000" pitchFamily="2" charset="2"/>
              <a:buChar char="ü"/>
            </a:pPr>
            <a:r>
              <a:rPr lang="en-US" sz="1000" dirty="0">
                <a:latin typeface="Century Gothic" panose="020B0502020202020204" pitchFamily="34" charset="0"/>
                <a:cs typeface="Biome" panose="020B0502040204020203" pitchFamily="34" charset="0"/>
              </a:rPr>
              <a:t>Expire_date(string) : optional expiration date for the shortening url ( how long it will be maintained in cache</a:t>
            </a:r>
          </a:p>
          <a:p>
            <a:endParaRPr lang="en-US" sz="1000" dirty="0">
              <a:latin typeface="Century Gothic" panose="020B0502020202020204" pitchFamily="34" charset="0"/>
              <a:cs typeface="Biome" panose="020B0502040204020203" pitchFamily="34" charset="0"/>
            </a:endParaRPr>
          </a:p>
          <a:p>
            <a:r>
              <a:rPr lang="en-US" sz="1000" b="1" dirty="0">
                <a:latin typeface="Century Gothic" panose="020B0502020202020204" pitchFamily="34" charset="0"/>
                <a:cs typeface="Biome" panose="020B0502040204020203" pitchFamily="34" charset="0"/>
              </a:rPr>
              <a:t>Return</a:t>
            </a:r>
            <a:r>
              <a:rPr lang="en-US" sz="1000" dirty="0">
                <a:latin typeface="Century Gothic" panose="020B0502020202020204" pitchFamily="34" charset="0"/>
                <a:cs typeface="Biome" panose="020B0502040204020203" pitchFamily="34" charset="0"/>
              </a:rPr>
              <a:t> ( string ):</a:t>
            </a:r>
          </a:p>
          <a:p>
            <a:r>
              <a:rPr lang="en-US" sz="1000" dirty="0">
                <a:latin typeface="Century Gothic" panose="020B0502020202020204" pitchFamily="34" charset="0"/>
                <a:cs typeface="Biome" panose="020B0502040204020203" pitchFamily="34" charset="0"/>
              </a:rPr>
              <a:t>If successful than return the short url otherwise return the error code</a:t>
            </a:r>
          </a:p>
          <a:p>
            <a:endParaRPr lang="en-US" sz="1000" dirty="0">
              <a:latin typeface="Century Gothic" panose="020B0502020202020204" pitchFamily="34" charset="0"/>
              <a:cs typeface="Biome" panose="020B0502040204020203" pitchFamily="34" charset="0"/>
            </a:endParaRPr>
          </a:p>
          <a:p>
            <a:endParaRPr lang="en-US" sz="1000" dirty="0">
              <a:latin typeface="Century Gothic" panose="020B0502020202020204" pitchFamily="34" charset="0"/>
              <a:cs typeface="Biome" panose="020B0502040204020203" pitchFamily="34" charset="0"/>
            </a:endParaRPr>
          </a:p>
          <a:p>
            <a:r>
              <a:rPr lang="en-US" sz="1000" dirty="0" err="1">
                <a:latin typeface="Century Gothic" panose="020B0502020202020204" pitchFamily="34" charset="0"/>
                <a:cs typeface="Biome" panose="020B0502040204020203" pitchFamily="34" charset="0"/>
              </a:rPr>
              <a:t>deleteURL</a:t>
            </a:r>
            <a:r>
              <a:rPr lang="en-US" sz="1000" dirty="0">
                <a:latin typeface="Century Gothic" panose="020B0502020202020204" pitchFamily="34" charset="0"/>
                <a:cs typeface="Biome" panose="020B0502040204020203" pitchFamily="34" charset="0"/>
              </a:rPr>
              <a:t>(</a:t>
            </a:r>
            <a:r>
              <a:rPr lang="en-US" sz="1000" dirty="0" err="1">
                <a:latin typeface="Century Gothic" panose="020B0502020202020204" pitchFamily="34" charset="0"/>
                <a:cs typeface="Biome" panose="020B0502040204020203" pitchFamily="34" charset="0"/>
              </a:rPr>
              <a:t>api_dev_key</a:t>
            </a:r>
            <a:r>
              <a:rPr lang="en-US" sz="1000" dirty="0">
                <a:latin typeface="Century Gothic" panose="020B0502020202020204" pitchFamily="34" charset="0"/>
                <a:cs typeface="Biome" panose="020B0502040204020203" pitchFamily="34" charset="0"/>
              </a:rPr>
              <a:t>, </a:t>
            </a:r>
            <a:r>
              <a:rPr lang="en-US" sz="1000" dirty="0" err="1">
                <a:latin typeface="Century Gothic" panose="020B0502020202020204" pitchFamily="34" charset="0"/>
                <a:cs typeface="Biome" panose="020B0502040204020203" pitchFamily="34" charset="0"/>
              </a:rPr>
              <a:t>url_key</a:t>
            </a:r>
            <a:r>
              <a:rPr lang="en-US" sz="1000" dirty="0">
                <a:latin typeface="Century Gothic" panose="020B0502020202020204" pitchFamily="34" charset="0"/>
                <a:cs typeface="Biome" panose="020B0502040204020203" pitchFamily="34" charset="0"/>
              </a:rPr>
              <a:t>)</a:t>
            </a:r>
          </a:p>
          <a:p>
            <a:r>
              <a:rPr lang="en-US" sz="1000" b="1" dirty="0">
                <a:latin typeface="Century Gothic" panose="020B0502020202020204" pitchFamily="34" charset="0"/>
                <a:cs typeface="Biome" panose="020B0502040204020203" pitchFamily="34" charset="0"/>
              </a:rPr>
              <a:t>Parameters</a:t>
            </a:r>
          </a:p>
          <a:p>
            <a:r>
              <a:rPr lang="en-US" sz="1000" dirty="0">
                <a:latin typeface="Century Gothic" panose="020B0502020202020204" pitchFamily="34" charset="0"/>
                <a:cs typeface="Biome" panose="020B0502040204020203" pitchFamily="34" charset="0"/>
              </a:rPr>
              <a:t>If successful return deleted shorturl otherwise return error code</a:t>
            </a:r>
          </a:p>
          <a:p>
            <a:endParaRPr lang="en-US" sz="1000" dirty="0">
              <a:latin typeface="Century Gothic" panose="020B0502020202020204" pitchFamily="34" charset="0"/>
              <a:cs typeface="Biome" panose="020B0502040204020203" pitchFamily="34" charset="0"/>
            </a:endParaRPr>
          </a:p>
          <a:p>
            <a:endParaRPr lang="en-US" sz="1000" dirty="0">
              <a:latin typeface="Century Gothic" panose="020B0502020202020204" pitchFamily="34" charset="0"/>
              <a:cs typeface="Biome" panose="020B0502040204020203" pitchFamily="34" charset="0"/>
            </a:endParaRPr>
          </a:p>
          <a:p>
            <a:r>
              <a:rPr lang="en-US" sz="1000" dirty="0">
                <a:highlight>
                  <a:srgbClr val="FFFF00"/>
                </a:highlight>
                <a:latin typeface="Century Gothic" panose="020B0502020202020204" pitchFamily="34" charset="0"/>
                <a:cs typeface="Biome" panose="020B0502040204020203" pitchFamily="34" charset="0"/>
              </a:rPr>
              <a:t>How to prevent the API abuse in your system. Or otherwise, </a:t>
            </a:r>
            <a:r>
              <a:rPr lang="en-US" sz="1000" b="1" dirty="0">
                <a:highlight>
                  <a:srgbClr val="FFFF00"/>
                </a:highlight>
                <a:latin typeface="Century Gothic" panose="020B0502020202020204" pitchFamily="34" charset="0"/>
                <a:cs typeface="Biome" panose="020B0502040204020203" pitchFamily="34" charset="0"/>
              </a:rPr>
              <a:t>do you see the reverse proxy or security handling required</a:t>
            </a:r>
            <a:r>
              <a:rPr lang="en-US" sz="1000" dirty="0">
                <a:highlight>
                  <a:srgbClr val="FFFF00"/>
                </a:highlight>
                <a:latin typeface="Century Gothic" panose="020B0502020202020204" pitchFamily="34" charset="0"/>
                <a:cs typeface="Biome" panose="020B0502040204020203" pitchFamily="34" charset="0"/>
              </a:rPr>
              <a:t> before it hits your api server?</a:t>
            </a:r>
            <a:endParaRPr lang="en-US" sz="1000" dirty="0">
              <a:latin typeface="Century Gothic" panose="020B0502020202020204" pitchFamily="34" charset="0"/>
              <a:cs typeface="Biome" panose="020B0502040204020203" pitchFamily="34" charset="0"/>
            </a:endParaRPr>
          </a:p>
          <a:p>
            <a:endParaRPr lang="en-IN" sz="1000" b="1" dirty="0">
              <a:highlight>
                <a:srgbClr val="FFFF00"/>
              </a:highlight>
              <a:latin typeface="Century Gothic" panose="020B0502020202020204" pitchFamily="34" charset="0"/>
              <a:cs typeface="Biome" panose="020B0502040204020203" pitchFamily="34" charset="0"/>
            </a:endParaRPr>
          </a:p>
        </p:txBody>
      </p:sp>
      <p:sp>
        <p:nvSpPr>
          <p:cNvPr id="11" name="TextBox 10">
            <a:extLst>
              <a:ext uri="{FF2B5EF4-FFF2-40B4-BE49-F238E27FC236}">
                <a16:creationId xmlns:a16="http://schemas.microsoft.com/office/drawing/2014/main" id="{E6EC0ABF-65B0-4095-A13D-725606D85D8A}"/>
              </a:ext>
            </a:extLst>
          </p:cNvPr>
          <p:cNvSpPr txBox="1"/>
          <p:nvPr/>
        </p:nvSpPr>
        <p:spPr>
          <a:xfrm>
            <a:off x="6096000" y="1786070"/>
            <a:ext cx="5987752" cy="2195473"/>
          </a:xfrm>
          <a:prstGeom prst="rect">
            <a:avLst/>
          </a:prstGeom>
          <a:noFill/>
        </p:spPr>
        <p:txBody>
          <a:bodyPr wrap="square" rtlCol="0">
            <a:spAutoFit/>
          </a:bodyPr>
          <a:lstStyle/>
          <a:p>
            <a:r>
              <a:rPr lang="en-IN" sz="1000" b="1" dirty="0">
                <a:latin typeface="Century Gothic" panose="020B0502020202020204" pitchFamily="34" charset="0"/>
                <a:cs typeface="Biome" panose="020B0502040204020203" pitchFamily="34" charset="0"/>
              </a:rPr>
              <a:t>Database design</a:t>
            </a:r>
          </a:p>
          <a:p>
            <a:r>
              <a:rPr lang="en-IN" sz="1000" dirty="0">
                <a:latin typeface="Century Gothic" panose="020B0502020202020204" pitchFamily="34" charset="0"/>
                <a:cs typeface="Biome" panose="020B0502040204020203" pitchFamily="34" charset="0"/>
              </a:rPr>
              <a:t>@Note :  you must define the data model in early stage of your design discussion, because if you go late and if you miss something than there is no chance to go back and correct it. So, it is always advisable to discuss the data schema with audience as far as you can see for now and get some level of consent with your audience up to initial agreement.</a:t>
            </a:r>
          </a:p>
          <a:p>
            <a:r>
              <a:rPr lang="en-IN" sz="1000" b="1" dirty="0">
                <a:latin typeface="Century Gothic" panose="020B0502020202020204" pitchFamily="34" charset="0"/>
                <a:cs typeface="Biome" panose="020B0502040204020203" pitchFamily="34" charset="0"/>
              </a:rPr>
              <a:t>Logical steps for </a:t>
            </a:r>
            <a:r>
              <a:rPr lang="en-IN" sz="1000" dirty="0">
                <a:latin typeface="Century Gothic" panose="020B0502020202020204" pitchFamily="34" charset="0"/>
                <a:cs typeface="Biome" panose="020B0502040204020203" pitchFamily="34" charset="0"/>
              </a:rPr>
              <a:t>getting kind of data required into your system.</a:t>
            </a:r>
          </a:p>
          <a:p>
            <a:r>
              <a:rPr lang="en-IN" sz="1000" b="1" dirty="0">
                <a:latin typeface="Century Gothic" panose="020B0502020202020204" pitchFamily="34" charset="0"/>
                <a:cs typeface="Biome" panose="020B0502040204020203" pitchFamily="34" charset="0"/>
              </a:rPr>
              <a:t>Observe the required feature and NFR into the system</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We have to store billion of records</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Each record is small in size for managing shortURL vs origionalURL</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There is no relationship in records except the user who is creating shortURL</a:t>
            </a:r>
          </a:p>
          <a:p>
            <a:pPr marL="228600" indent="-228600">
              <a:spcBef>
                <a:spcPts val="200"/>
              </a:spcBef>
              <a:buAutoNum type="arabicPeriod"/>
            </a:pPr>
            <a:r>
              <a:rPr lang="en-IN" sz="1000" dirty="0">
                <a:latin typeface="Century Gothic" panose="020B0502020202020204" pitchFamily="34" charset="0"/>
                <a:cs typeface="Biome" panose="020B0502040204020203" pitchFamily="34" charset="0"/>
              </a:rPr>
              <a:t>This system observed as read heavy operation system</a:t>
            </a:r>
          </a:p>
          <a:p>
            <a:endParaRPr lang="en-IN" sz="1000" dirty="0">
              <a:latin typeface="Century Gothic" panose="020B0502020202020204" pitchFamily="34" charset="0"/>
              <a:cs typeface="Biome" panose="020B0502040204020203" pitchFamily="34" charset="0"/>
            </a:endParaRPr>
          </a:p>
          <a:p>
            <a:r>
              <a:rPr lang="en-IN" sz="1000" dirty="0">
                <a:latin typeface="Century Gothic" panose="020B0502020202020204" pitchFamily="34" charset="0"/>
                <a:cs typeface="Biome" panose="020B0502040204020203" pitchFamily="34" charset="0"/>
              </a:rPr>
              <a:t>So, from above observation, there are two Table Schema I can visualize here</a:t>
            </a:r>
            <a:endParaRPr lang="en-IN" sz="1000" b="1" dirty="0">
              <a:highlight>
                <a:srgbClr val="FFFF00"/>
              </a:highlight>
              <a:latin typeface="Century Gothic" panose="020B0502020202020204" pitchFamily="34" charset="0"/>
              <a:cs typeface="Biome" panose="020B0502040204020203" pitchFamily="34" charset="0"/>
            </a:endParaRPr>
          </a:p>
        </p:txBody>
      </p:sp>
      <p:sp>
        <p:nvSpPr>
          <p:cNvPr id="9" name="Rectangle 8">
            <a:extLst>
              <a:ext uri="{FF2B5EF4-FFF2-40B4-BE49-F238E27FC236}">
                <a16:creationId xmlns:a16="http://schemas.microsoft.com/office/drawing/2014/main" id="{A957A832-09CB-41A8-9A75-B3B8CC35FE25}"/>
              </a:ext>
            </a:extLst>
          </p:cNvPr>
          <p:cNvSpPr/>
          <p:nvPr/>
        </p:nvSpPr>
        <p:spPr>
          <a:xfrm>
            <a:off x="168514" y="1786070"/>
            <a:ext cx="5659718" cy="4802737"/>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AFD392B2-BB75-463B-8693-C755FB9BA646}"/>
              </a:ext>
            </a:extLst>
          </p:cNvPr>
          <p:cNvSpPr/>
          <p:nvPr/>
        </p:nvSpPr>
        <p:spPr>
          <a:xfrm>
            <a:off x="168514" y="1358681"/>
            <a:ext cx="1674976" cy="4018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API for MFP</a:t>
            </a:r>
          </a:p>
        </p:txBody>
      </p:sp>
      <p:sp>
        <p:nvSpPr>
          <p:cNvPr id="13" name="Rectangle: Rounded Corners 12">
            <a:extLst>
              <a:ext uri="{FF2B5EF4-FFF2-40B4-BE49-F238E27FC236}">
                <a16:creationId xmlns:a16="http://schemas.microsoft.com/office/drawing/2014/main" id="{0A8DF920-8F01-4FC8-8560-8165495221AE}"/>
              </a:ext>
            </a:extLst>
          </p:cNvPr>
          <p:cNvSpPr/>
          <p:nvPr/>
        </p:nvSpPr>
        <p:spPr>
          <a:xfrm>
            <a:off x="6096000" y="1371499"/>
            <a:ext cx="1674976" cy="4018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DB Design</a:t>
            </a:r>
          </a:p>
        </p:txBody>
      </p:sp>
      <p:sp>
        <p:nvSpPr>
          <p:cNvPr id="14" name="Rectangle 13">
            <a:extLst>
              <a:ext uri="{FF2B5EF4-FFF2-40B4-BE49-F238E27FC236}">
                <a16:creationId xmlns:a16="http://schemas.microsoft.com/office/drawing/2014/main" id="{199F697A-E179-4BDE-97C4-70676CF72472}"/>
              </a:ext>
            </a:extLst>
          </p:cNvPr>
          <p:cNvSpPr/>
          <p:nvPr/>
        </p:nvSpPr>
        <p:spPr>
          <a:xfrm>
            <a:off x="6095999" y="1773352"/>
            <a:ext cx="5987753" cy="2195473"/>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b="1" dirty="0"/>
          </a:p>
        </p:txBody>
      </p:sp>
      <p:pic>
        <p:nvPicPr>
          <p:cNvPr id="16" name="Picture 15">
            <a:extLst>
              <a:ext uri="{FF2B5EF4-FFF2-40B4-BE49-F238E27FC236}">
                <a16:creationId xmlns:a16="http://schemas.microsoft.com/office/drawing/2014/main" id="{4E5A2368-B3DA-4C20-961C-28CC2146B498}"/>
              </a:ext>
            </a:extLst>
          </p:cNvPr>
          <p:cNvPicPr>
            <a:picLocks noChangeAspect="1"/>
          </p:cNvPicPr>
          <p:nvPr/>
        </p:nvPicPr>
        <p:blipFill>
          <a:blip r:embed="rId2"/>
          <a:stretch>
            <a:fillRect/>
          </a:stretch>
        </p:blipFill>
        <p:spPr>
          <a:xfrm>
            <a:off x="7506056" y="3998193"/>
            <a:ext cx="1886213" cy="1505160"/>
          </a:xfrm>
          <a:prstGeom prst="rect">
            <a:avLst/>
          </a:prstGeom>
        </p:spPr>
      </p:pic>
      <p:pic>
        <p:nvPicPr>
          <p:cNvPr id="18" name="Picture 17">
            <a:extLst>
              <a:ext uri="{FF2B5EF4-FFF2-40B4-BE49-F238E27FC236}">
                <a16:creationId xmlns:a16="http://schemas.microsoft.com/office/drawing/2014/main" id="{6F9B785B-34B1-4CA0-A233-8166C2086172}"/>
              </a:ext>
            </a:extLst>
          </p:cNvPr>
          <p:cNvPicPr>
            <a:picLocks noChangeAspect="1"/>
          </p:cNvPicPr>
          <p:nvPr/>
        </p:nvPicPr>
        <p:blipFill>
          <a:blip r:embed="rId3"/>
          <a:stretch>
            <a:fillRect/>
          </a:stretch>
        </p:blipFill>
        <p:spPr>
          <a:xfrm>
            <a:off x="9504978" y="3994261"/>
            <a:ext cx="1857634" cy="1467055"/>
          </a:xfrm>
          <a:prstGeom prst="rect">
            <a:avLst/>
          </a:prstGeom>
        </p:spPr>
      </p:pic>
      <p:sp>
        <p:nvSpPr>
          <p:cNvPr id="19" name="TextBox 18">
            <a:extLst>
              <a:ext uri="{FF2B5EF4-FFF2-40B4-BE49-F238E27FC236}">
                <a16:creationId xmlns:a16="http://schemas.microsoft.com/office/drawing/2014/main" id="{227195CA-4EFF-4DF8-BF1A-1FADEF4D3275}"/>
              </a:ext>
            </a:extLst>
          </p:cNvPr>
          <p:cNvSpPr txBox="1"/>
          <p:nvPr/>
        </p:nvSpPr>
        <p:spPr>
          <a:xfrm>
            <a:off x="6096000" y="5503353"/>
            <a:ext cx="5987752" cy="1323439"/>
          </a:xfrm>
          <a:prstGeom prst="rect">
            <a:avLst/>
          </a:prstGeom>
          <a:noFill/>
        </p:spPr>
        <p:txBody>
          <a:bodyPr wrap="square" rtlCol="0">
            <a:spAutoFit/>
          </a:bodyPr>
          <a:lstStyle/>
          <a:p>
            <a:r>
              <a:rPr lang="en-IN" sz="1000" b="1" dirty="0">
                <a:highlight>
                  <a:srgbClr val="FFFF00"/>
                </a:highlight>
                <a:latin typeface="Century Gothic" panose="020B0502020202020204" pitchFamily="34" charset="0"/>
              </a:rPr>
              <a:t>[NoSQL DB could be choice]</a:t>
            </a:r>
            <a:r>
              <a:rPr lang="en-IN" sz="1000" dirty="0">
                <a:highlight>
                  <a:srgbClr val="FFFF00"/>
                </a:highlight>
                <a:latin typeface="Century Gothic" panose="020B0502020202020204" pitchFamily="34" charset="0"/>
              </a:rPr>
              <a:t> </a:t>
            </a:r>
            <a:r>
              <a:rPr lang="en-IN" sz="1000" dirty="0">
                <a:latin typeface="Century Gothic" panose="020B0502020202020204" pitchFamily="34" charset="0"/>
              </a:rPr>
              <a:t>By looking the above schema, I can sense here that relational database is not as much required, instead seems scale is driving factor here and so seems that some NoSQL like database will be considered more appropriate in this situation.</a:t>
            </a:r>
          </a:p>
          <a:p>
            <a:endParaRPr lang="en-IN" sz="1000" dirty="0">
              <a:latin typeface="Century Gothic" panose="020B0502020202020204" pitchFamily="34" charset="0"/>
            </a:endParaRPr>
          </a:p>
          <a:p>
            <a:r>
              <a:rPr lang="en-IN" sz="1000" dirty="0">
                <a:latin typeface="Century Gothic" panose="020B0502020202020204" pitchFamily="34" charset="0"/>
              </a:rPr>
              <a:t>I can see some example of DB here, but most of them have similar feature so choosing one of them is ok. For ex: Cassandra, DynamoDB, or Azure Cosmos DB, etc</a:t>
            </a: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
        <p:nvSpPr>
          <p:cNvPr id="20" name="Rectangle 19">
            <a:extLst>
              <a:ext uri="{FF2B5EF4-FFF2-40B4-BE49-F238E27FC236}">
                <a16:creationId xmlns:a16="http://schemas.microsoft.com/office/drawing/2014/main" id="{729DBF77-877E-45F8-984C-3C168CD1754D}"/>
              </a:ext>
            </a:extLst>
          </p:cNvPr>
          <p:cNvSpPr/>
          <p:nvPr/>
        </p:nvSpPr>
        <p:spPr>
          <a:xfrm>
            <a:off x="6095998" y="5461316"/>
            <a:ext cx="5987751" cy="1127491"/>
          </a:xfrm>
          <a:prstGeom prst="rect">
            <a:avLst/>
          </a:prstGeom>
          <a:noFill/>
          <a:ln w="127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41656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design blocks 1/5</a:t>
            </a:r>
          </a:p>
        </p:txBody>
      </p:sp>
      <p:sp>
        <p:nvSpPr>
          <p:cNvPr id="21" name="TextBox 20">
            <a:extLst>
              <a:ext uri="{FF2B5EF4-FFF2-40B4-BE49-F238E27FC236}">
                <a16:creationId xmlns:a16="http://schemas.microsoft.com/office/drawing/2014/main" id="{495AFF12-BAF4-4F5A-98E9-21B9D246763B}"/>
              </a:ext>
            </a:extLst>
          </p:cNvPr>
          <p:cNvSpPr txBox="1"/>
          <p:nvPr/>
        </p:nvSpPr>
        <p:spPr>
          <a:xfrm>
            <a:off x="179462" y="871671"/>
            <a:ext cx="6121130" cy="5463034"/>
          </a:xfrm>
          <a:prstGeom prst="rect">
            <a:avLst/>
          </a:prstGeom>
          <a:noFill/>
        </p:spPr>
        <p:txBody>
          <a:bodyPr wrap="square" rtlCol="0">
            <a:spAutoFit/>
          </a:bodyPr>
          <a:lstStyle/>
          <a:p>
            <a:r>
              <a:rPr lang="en-IN" sz="1000" b="1" dirty="0">
                <a:latin typeface="Century Gothic" panose="020B0502020202020204" pitchFamily="34" charset="0"/>
              </a:rPr>
              <a:t>Basic System Design</a:t>
            </a:r>
          </a:p>
          <a:p>
            <a:endParaRPr lang="en-IN" sz="1000" b="1" dirty="0">
              <a:latin typeface="Century Gothic" panose="020B0502020202020204" pitchFamily="34" charset="0"/>
            </a:endParaRPr>
          </a:p>
          <a:p>
            <a:r>
              <a:rPr lang="en-IN" sz="1000" b="1" dirty="0">
                <a:highlight>
                  <a:srgbClr val="FFFF00"/>
                </a:highlight>
                <a:latin typeface="Century Gothic" panose="020B0502020202020204" pitchFamily="34" charset="0"/>
              </a:rPr>
              <a:t>Problem: How to generate short and unique key for a given URL.</a:t>
            </a:r>
          </a:p>
          <a:p>
            <a:endParaRPr lang="en-IN" sz="1000" b="1" dirty="0">
              <a:latin typeface="Century Gothic" panose="020B0502020202020204" pitchFamily="34" charset="0"/>
            </a:endParaRPr>
          </a:p>
          <a:p>
            <a:r>
              <a:rPr lang="en-IN" sz="1000" dirty="0">
                <a:latin typeface="Century Gothic" panose="020B0502020202020204" pitchFamily="34" charset="0"/>
              </a:rPr>
              <a:t>Let’s try to understand the exact requirement through one example</a:t>
            </a:r>
          </a:p>
          <a:p>
            <a:r>
              <a:rPr lang="en-IN" sz="1000" dirty="0">
                <a:latin typeface="Century Gothic" panose="020B0502020202020204" pitchFamily="34" charset="0"/>
                <a:hlinkClick r:id="rId2">
                  <a:extLst>
                    <a:ext uri="{A12FA001-AC4F-418D-AE19-62706E023703}">
                      <ahyp:hlinkClr xmlns:ahyp="http://schemas.microsoft.com/office/drawing/2018/hyperlinkcolor" val="tx"/>
                    </a:ext>
                  </a:extLst>
                </a:hlinkClick>
              </a:rPr>
              <a:t>https://tinyurl.com/rxcsyr3r</a:t>
            </a:r>
            <a:r>
              <a:rPr lang="en-IN" sz="1000" dirty="0">
                <a:latin typeface="Century Gothic" panose="020B0502020202020204" pitchFamily="34" charset="0"/>
              </a:rPr>
              <a:t>  in this example last 8 character can be considered as the shortURL or Unique key expected from your system. </a:t>
            </a:r>
          </a:p>
          <a:p>
            <a:endParaRPr lang="en-IN" sz="1000" dirty="0">
              <a:latin typeface="Century Gothic" panose="020B0502020202020204" pitchFamily="34" charset="0"/>
            </a:endParaRPr>
          </a:p>
          <a:p>
            <a:r>
              <a:rPr lang="en-IN" sz="1000" dirty="0">
                <a:latin typeface="Century Gothic" panose="020B0502020202020204" pitchFamily="34" charset="0"/>
              </a:rPr>
              <a:t>How to generate these 8 characters based unique key or shortURL?</a:t>
            </a:r>
          </a:p>
          <a:p>
            <a:r>
              <a:rPr lang="en-IN" sz="1000" dirty="0">
                <a:latin typeface="Century Gothic" panose="020B0502020202020204" pitchFamily="34" charset="0"/>
              </a:rPr>
              <a:t>There are multiple approach possible to generate these shortURL or unique key.</a:t>
            </a:r>
          </a:p>
          <a:p>
            <a:r>
              <a:rPr lang="en-IN" sz="1000" dirty="0">
                <a:latin typeface="Century Gothic" panose="020B0502020202020204" pitchFamily="34" charset="0"/>
              </a:rPr>
              <a:t>Let’s discuss the Approaches one by one and their pros and cons…</a:t>
            </a:r>
          </a:p>
          <a:p>
            <a:endParaRPr lang="en-IN" sz="1000" dirty="0">
              <a:latin typeface="Century Gothic" panose="020B0502020202020204" pitchFamily="34" charset="0"/>
            </a:endParaRPr>
          </a:p>
          <a:p>
            <a:r>
              <a:rPr lang="en-IN" sz="1000" b="1" dirty="0">
                <a:latin typeface="Century Gothic" panose="020B0502020202020204" pitchFamily="34" charset="0"/>
              </a:rPr>
              <a:t>Approach 01 : </a:t>
            </a:r>
            <a:r>
              <a:rPr lang="en-IN" sz="1000" b="1" dirty="0">
                <a:solidFill>
                  <a:srgbClr val="00B0F0"/>
                </a:solidFill>
                <a:highlight>
                  <a:srgbClr val="FFFF00"/>
                </a:highlight>
                <a:latin typeface="Century Gothic" panose="020B0502020202020204" pitchFamily="34" charset="0"/>
              </a:rPr>
              <a:t>Encoding Actual URL</a:t>
            </a:r>
          </a:p>
          <a:p>
            <a:endParaRPr lang="en-IN" sz="1000" dirty="0">
              <a:latin typeface="Century Gothic" panose="020B0502020202020204" pitchFamily="34" charset="0"/>
            </a:endParaRPr>
          </a:p>
          <a:p>
            <a:r>
              <a:rPr lang="en-IN" sz="1000" b="1" dirty="0">
                <a:latin typeface="Century Gothic" panose="020B0502020202020204" pitchFamily="34" charset="0"/>
              </a:rPr>
              <a:t>So Pict-01 </a:t>
            </a:r>
            <a:r>
              <a:rPr lang="en-IN" sz="1000" dirty="0">
                <a:latin typeface="Century Gothic" panose="020B0502020202020204" pitchFamily="34" charset="0"/>
              </a:rPr>
              <a:t>is our initial basic design (</a:t>
            </a:r>
            <a:r>
              <a:rPr lang="en-IN" sz="1000" b="1" dirty="0">
                <a:latin typeface="Century Gothic" panose="020B0502020202020204" pitchFamily="34" charset="0"/>
              </a:rPr>
              <a:t>Approach 01</a:t>
            </a:r>
            <a:r>
              <a:rPr lang="en-IN" sz="1000" dirty="0">
                <a:latin typeface="Century Gothic" panose="020B0502020202020204" pitchFamily="34" charset="0"/>
              </a:rPr>
              <a:t>) where we have shown the basic flow, about how system is sequentially interacting for simple use-case like “User or client requested for the short url and in return server is returning the short url after the successful completion all intermediate steps”</a:t>
            </a:r>
          </a:p>
          <a:p>
            <a:endParaRPr lang="en-IN" sz="1000" dirty="0">
              <a:latin typeface="Century Gothic" panose="020B0502020202020204" pitchFamily="34" charset="0"/>
            </a:endParaRPr>
          </a:p>
          <a:p>
            <a:r>
              <a:rPr lang="en-IN" sz="1000" dirty="0">
                <a:latin typeface="Century Gothic" panose="020B0502020202020204" pitchFamily="34" charset="0"/>
              </a:rPr>
              <a:t>Here in interaction diagram ( PICT-01) showing the System have majorly 03 components</a:t>
            </a:r>
          </a:p>
          <a:p>
            <a:pPr marL="228600" indent="-228600">
              <a:buAutoNum type="arabicPeriod"/>
            </a:pPr>
            <a:r>
              <a:rPr lang="en-IN" sz="1000" dirty="0">
                <a:latin typeface="Century Gothic" panose="020B0502020202020204" pitchFamily="34" charset="0"/>
              </a:rPr>
              <a:t>Server ( API Server )</a:t>
            </a:r>
          </a:p>
          <a:p>
            <a:pPr marL="228600" indent="-228600">
              <a:buAutoNum type="arabicPeriod"/>
            </a:pPr>
            <a:r>
              <a:rPr lang="en-IN" sz="1000" dirty="0">
                <a:latin typeface="Century Gothic" panose="020B0502020202020204" pitchFamily="34" charset="0"/>
              </a:rPr>
              <a:t>Encoding Component Server</a:t>
            </a:r>
          </a:p>
          <a:p>
            <a:pPr marL="228600" indent="-228600">
              <a:buAutoNum type="arabicPeriod"/>
            </a:pPr>
            <a:r>
              <a:rPr lang="en-IN" sz="1000" dirty="0">
                <a:latin typeface="Century Gothic" panose="020B0502020202020204" pitchFamily="34" charset="0"/>
              </a:rPr>
              <a:t>Database ( DB Server for Storage and persistency )</a:t>
            </a:r>
          </a:p>
          <a:p>
            <a:endParaRPr lang="en-IN" sz="1100" dirty="0">
              <a:latin typeface="Century Gothic" panose="020B0502020202020204" pitchFamily="34" charset="0"/>
            </a:endParaRPr>
          </a:p>
          <a:p>
            <a:r>
              <a:rPr lang="en-IN" sz="1000" dirty="0">
                <a:latin typeface="Century Gothic" panose="020B0502020202020204" pitchFamily="34" charset="0"/>
              </a:rPr>
              <a:t>Steps to produce shortURL or unique key</a:t>
            </a:r>
          </a:p>
          <a:p>
            <a:pPr marL="228600" indent="-228600">
              <a:buAutoNum type="arabicPeriod"/>
            </a:pPr>
            <a:r>
              <a:rPr lang="en-IN" sz="1000" dirty="0">
                <a:latin typeface="Century Gothic" panose="020B0502020202020204" pitchFamily="34" charset="0"/>
              </a:rPr>
              <a:t>Compute an unique hash using standard Hash function like MD5 or SHA256 </a:t>
            </a:r>
          </a:p>
          <a:p>
            <a:pPr marL="228600" indent="-228600">
              <a:buAutoNum type="arabicPeriod"/>
            </a:pPr>
            <a:r>
              <a:rPr lang="en-IN" sz="1000" dirty="0">
                <a:latin typeface="Century Gothic" panose="020B0502020202020204" pitchFamily="34" charset="0"/>
              </a:rPr>
              <a:t>Now next thing is to encode this hash value for display, and for this encoding could be </a:t>
            </a:r>
            <a:r>
              <a:rPr lang="en-IN" sz="1000" b="1" dirty="0">
                <a:solidFill>
                  <a:srgbClr val="00B0F0"/>
                </a:solidFill>
                <a:latin typeface="Century Gothic" panose="020B0502020202020204" pitchFamily="34" charset="0"/>
              </a:rPr>
              <a:t>Base64</a:t>
            </a:r>
            <a:r>
              <a:rPr lang="en-IN" sz="1000" dirty="0">
                <a:latin typeface="Century Gothic" panose="020B0502020202020204" pitchFamily="34" charset="0"/>
              </a:rPr>
              <a:t> [A~Z, a ~ z, 0 ~ 9, ‘+’,’/’] </a:t>
            </a:r>
          </a:p>
          <a:p>
            <a:pPr marL="228600" indent="-228600">
              <a:buAutoNum type="arabicPeriod"/>
            </a:pPr>
            <a:r>
              <a:rPr lang="en-IN" sz="1000" dirty="0">
                <a:latin typeface="Century Gothic" panose="020B0502020202020204" pitchFamily="34" charset="0"/>
              </a:rPr>
              <a:t>Next thing is to understand that how big of this shortURL length would be suffice ? </a:t>
            </a:r>
          </a:p>
          <a:p>
            <a:r>
              <a:rPr lang="en-IN" sz="1000" dirty="0">
                <a:latin typeface="Century Gothic" panose="020B0502020202020204" pitchFamily="34" charset="0"/>
              </a:rPr>
              <a:t>To understand this let’s calculate the unique value of key’s possible with different length</a:t>
            </a:r>
          </a:p>
          <a:p>
            <a:r>
              <a:rPr lang="en-IN" sz="1000" dirty="0">
                <a:latin typeface="Century Gothic" panose="020B0502020202020204" pitchFamily="34" charset="0"/>
              </a:rPr>
              <a:t>So, according to the requirement you can choose the length of your shortURL. Please note </a:t>
            </a:r>
          </a:p>
          <a:p>
            <a:r>
              <a:rPr lang="en-IN" sz="1000" dirty="0">
                <a:latin typeface="Century Gothic" panose="020B0502020202020204" pitchFamily="34" charset="0"/>
              </a:rPr>
              <a:t>that small url is easy to remember but also less number of unique key and that would get exhausted very fast as your system user grows.</a:t>
            </a: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grpSp>
        <p:nvGrpSpPr>
          <p:cNvPr id="2" name="Group 1">
            <a:extLst>
              <a:ext uri="{FF2B5EF4-FFF2-40B4-BE49-F238E27FC236}">
                <a16:creationId xmlns:a16="http://schemas.microsoft.com/office/drawing/2014/main" id="{A1E5E76C-07B1-4E3C-B749-6A967128E222}"/>
              </a:ext>
            </a:extLst>
          </p:cNvPr>
          <p:cNvGrpSpPr/>
          <p:nvPr/>
        </p:nvGrpSpPr>
        <p:grpSpPr>
          <a:xfrm>
            <a:off x="6446982" y="871671"/>
            <a:ext cx="5264727" cy="2495898"/>
            <a:chOff x="6446982" y="871671"/>
            <a:chExt cx="5264727" cy="2495898"/>
          </a:xfrm>
        </p:grpSpPr>
        <p:pic>
          <p:nvPicPr>
            <p:cNvPr id="23" name="Picture 22">
              <a:extLst>
                <a:ext uri="{FF2B5EF4-FFF2-40B4-BE49-F238E27FC236}">
                  <a16:creationId xmlns:a16="http://schemas.microsoft.com/office/drawing/2014/main" id="{956D2247-9B8B-4323-B96C-73A5987CE3C9}"/>
                </a:ext>
              </a:extLst>
            </p:cNvPr>
            <p:cNvPicPr>
              <a:picLocks noChangeAspect="1"/>
            </p:cNvPicPr>
            <p:nvPr/>
          </p:nvPicPr>
          <p:blipFill>
            <a:blip r:embed="rId3"/>
            <a:stretch>
              <a:fillRect/>
            </a:stretch>
          </p:blipFill>
          <p:spPr>
            <a:xfrm>
              <a:off x="6458741" y="871671"/>
              <a:ext cx="5239481" cy="2495898"/>
            </a:xfrm>
            <a:prstGeom prst="rect">
              <a:avLst/>
            </a:prstGeom>
          </p:spPr>
        </p:pic>
        <p:sp>
          <p:nvSpPr>
            <p:cNvPr id="24" name="Rectangle 23">
              <a:extLst>
                <a:ext uri="{FF2B5EF4-FFF2-40B4-BE49-F238E27FC236}">
                  <a16:creationId xmlns:a16="http://schemas.microsoft.com/office/drawing/2014/main" id="{92A5597F-D427-4CC9-B338-150B55528393}"/>
                </a:ext>
              </a:extLst>
            </p:cNvPr>
            <p:cNvSpPr/>
            <p:nvPr/>
          </p:nvSpPr>
          <p:spPr>
            <a:xfrm>
              <a:off x="6446982" y="871671"/>
              <a:ext cx="5264727" cy="24811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5" name="Oval 24">
              <a:extLst>
                <a:ext uri="{FF2B5EF4-FFF2-40B4-BE49-F238E27FC236}">
                  <a16:creationId xmlns:a16="http://schemas.microsoft.com/office/drawing/2014/main" id="{2C1896E0-9F15-4ABC-B139-E13C730485FE}"/>
                </a:ext>
              </a:extLst>
            </p:cNvPr>
            <p:cNvSpPr/>
            <p:nvPr/>
          </p:nvSpPr>
          <p:spPr>
            <a:xfrm>
              <a:off x="7469629" y="948583"/>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1</a:t>
              </a:r>
            </a:p>
          </p:txBody>
        </p:sp>
        <p:sp>
          <p:nvSpPr>
            <p:cNvPr id="26" name="Oval 25">
              <a:extLst>
                <a:ext uri="{FF2B5EF4-FFF2-40B4-BE49-F238E27FC236}">
                  <a16:creationId xmlns:a16="http://schemas.microsoft.com/office/drawing/2014/main" id="{9529E07A-D8C2-4079-AF74-5BD3544D42AA}"/>
                </a:ext>
              </a:extLst>
            </p:cNvPr>
            <p:cNvSpPr/>
            <p:nvPr/>
          </p:nvSpPr>
          <p:spPr>
            <a:xfrm>
              <a:off x="9455738" y="948583"/>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2</a:t>
              </a:r>
            </a:p>
          </p:txBody>
        </p:sp>
        <p:sp>
          <p:nvSpPr>
            <p:cNvPr id="27" name="Oval 26">
              <a:extLst>
                <a:ext uri="{FF2B5EF4-FFF2-40B4-BE49-F238E27FC236}">
                  <a16:creationId xmlns:a16="http://schemas.microsoft.com/office/drawing/2014/main" id="{655BE4BA-0271-49FE-9EDD-9382BAE787B7}"/>
                </a:ext>
              </a:extLst>
            </p:cNvPr>
            <p:cNvSpPr/>
            <p:nvPr/>
          </p:nvSpPr>
          <p:spPr>
            <a:xfrm>
              <a:off x="9455738" y="1743758"/>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3</a:t>
              </a:r>
            </a:p>
          </p:txBody>
        </p:sp>
        <p:sp>
          <p:nvSpPr>
            <p:cNvPr id="28" name="Oval 27">
              <a:extLst>
                <a:ext uri="{FF2B5EF4-FFF2-40B4-BE49-F238E27FC236}">
                  <a16:creationId xmlns:a16="http://schemas.microsoft.com/office/drawing/2014/main" id="{BEFB0D60-D449-4230-9E68-8F36D3083731}"/>
                </a:ext>
              </a:extLst>
            </p:cNvPr>
            <p:cNvSpPr/>
            <p:nvPr/>
          </p:nvSpPr>
          <p:spPr>
            <a:xfrm>
              <a:off x="10565267" y="2112235"/>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4</a:t>
              </a:r>
            </a:p>
          </p:txBody>
        </p:sp>
        <p:sp>
          <p:nvSpPr>
            <p:cNvPr id="29" name="Oval 28">
              <a:extLst>
                <a:ext uri="{FF2B5EF4-FFF2-40B4-BE49-F238E27FC236}">
                  <a16:creationId xmlns:a16="http://schemas.microsoft.com/office/drawing/2014/main" id="{9A42AA1C-E6DB-4AC4-94DE-16D316F0880B}"/>
                </a:ext>
              </a:extLst>
            </p:cNvPr>
            <p:cNvSpPr/>
            <p:nvPr/>
          </p:nvSpPr>
          <p:spPr>
            <a:xfrm>
              <a:off x="8383817" y="1984048"/>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5</a:t>
              </a:r>
            </a:p>
          </p:txBody>
        </p:sp>
        <p:sp>
          <p:nvSpPr>
            <p:cNvPr id="30" name="Oval 29">
              <a:extLst>
                <a:ext uri="{FF2B5EF4-FFF2-40B4-BE49-F238E27FC236}">
                  <a16:creationId xmlns:a16="http://schemas.microsoft.com/office/drawing/2014/main" id="{54D18CA5-282E-45C0-B06B-509C4188630C}"/>
                </a:ext>
              </a:extLst>
            </p:cNvPr>
            <p:cNvSpPr/>
            <p:nvPr/>
          </p:nvSpPr>
          <p:spPr>
            <a:xfrm>
              <a:off x="7469629" y="1693754"/>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6</a:t>
              </a:r>
            </a:p>
          </p:txBody>
        </p:sp>
        <p:sp>
          <p:nvSpPr>
            <p:cNvPr id="31" name="TextBox 30">
              <a:extLst>
                <a:ext uri="{FF2B5EF4-FFF2-40B4-BE49-F238E27FC236}">
                  <a16:creationId xmlns:a16="http://schemas.microsoft.com/office/drawing/2014/main" id="{33A7460D-522D-4D30-8F40-F84AACCC2D3C}"/>
                </a:ext>
              </a:extLst>
            </p:cNvPr>
            <p:cNvSpPr txBox="1"/>
            <p:nvPr/>
          </p:nvSpPr>
          <p:spPr>
            <a:xfrm>
              <a:off x="6674266" y="2590800"/>
              <a:ext cx="666571" cy="246221"/>
            </a:xfrm>
            <a:prstGeom prst="rect">
              <a:avLst/>
            </a:prstGeom>
            <a:noFill/>
          </p:spPr>
          <p:txBody>
            <a:bodyPr wrap="square" rtlCol="0">
              <a:spAutoFit/>
            </a:bodyPr>
            <a:lstStyle/>
            <a:p>
              <a:r>
                <a:rPr lang="en-IN" sz="1000" b="1" dirty="0">
                  <a:latin typeface="Century Gothic" panose="020B0502020202020204" pitchFamily="34" charset="0"/>
                </a:rPr>
                <a:t>PICT-01</a:t>
              </a:r>
            </a:p>
          </p:txBody>
        </p:sp>
        <p:sp>
          <p:nvSpPr>
            <p:cNvPr id="35" name="Rectangle: Rounded Corners 34">
              <a:extLst>
                <a:ext uri="{FF2B5EF4-FFF2-40B4-BE49-F238E27FC236}">
                  <a16:creationId xmlns:a16="http://schemas.microsoft.com/office/drawing/2014/main" id="{6CFD54EF-3563-4E1E-BA61-444F0E38FCAF}"/>
                </a:ext>
              </a:extLst>
            </p:cNvPr>
            <p:cNvSpPr/>
            <p:nvPr/>
          </p:nvSpPr>
          <p:spPr>
            <a:xfrm>
              <a:off x="8156384" y="948583"/>
              <a:ext cx="3377310" cy="228299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37" name="Rectangle 36">
              <a:extLst>
                <a:ext uri="{FF2B5EF4-FFF2-40B4-BE49-F238E27FC236}">
                  <a16:creationId xmlns:a16="http://schemas.microsoft.com/office/drawing/2014/main" id="{603B763F-A129-4F43-9C8F-46ADC920488D}"/>
                </a:ext>
              </a:extLst>
            </p:cNvPr>
            <p:cNvSpPr/>
            <p:nvPr/>
          </p:nvSpPr>
          <p:spPr>
            <a:xfrm>
              <a:off x="10359736" y="1028699"/>
              <a:ext cx="945573" cy="75879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grpSp>
      <p:graphicFrame>
        <p:nvGraphicFramePr>
          <p:cNvPr id="38" name="Table 38">
            <a:extLst>
              <a:ext uri="{FF2B5EF4-FFF2-40B4-BE49-F238E27FC236}">
                <a16:creationId xmlns:a16="http://schemas.microsoft.com/office/drawing/2014/main" id="{459D43AC-705A-4877-A2B3-87CA886241ED}"/>
              </a:ext>
            </a:extLst>
          </p:cNvPr>
          <p:cNvGraphicFramePr>
            <a:graphicFrameLocks noGrp="1"/>
          </p:cNvGraphicFramePr>
          <p:nvPr>
            <p:extLst>
              <p:ext uri="{D42A27DB-BD31-4B8C-83A1-F6EECF244321}">
                <p14:modId xmlns:p14="http://schemas.microsoft.com/office/powerpoint/2010/main" val="1323569895"/>
              </p:ext>
            </p:extLst>
          </p:nvPr>
        </p:nvGraphicFramePr>
        <p:xfrm>
          <a:off x="3240027" y="5882677"/>
          <a:ext cx="2948300" cy="904053"/>
        </p:xfrm>
        <a:graphic>
          <a:graphicData uri="http://schemas.openxmlformats.org/drawingml/2006/table">
            <a:tbl>
              <a:tblPr firstRow="1" bandRow="1">
                <a:tableStyleId>{5C22544A-7EE6-4342-B048-85BDC9FD1C3A}</a:tableStyleId>
              </a:tblPr>
              <a:tblGrid>
                <a:gridCol w="1474150">
                  <a:extLst>
                    <a:ext uri="{9D8B030D-6E8A-4147-A177-3AD203B41FA5}">
                      <a16:colId xmlns:a16="http://schemas.microsoft.com/office/drawing/2014/main" val="220746945"/>
                    </a:ext>
                  </a:extLst>
                </a:gridCol>
                <a:gridCol w="1474150">
                  <a:extLst>
                    <a:ext uri="{9D8B030D-6E8A-4147-A177-3AD203B41FA5}">
                      <a16:colId xmlns:a16="http://schemas.microsoft.com/office/drawing/2014/main" val="1927556346"/>
                    </a:ext>
                  </a:extLst>
                </a:gridCol>
              </a:tblGrid>
              <a:tr h="301351">
                <a:tc>
                  <a:txBody>
                    <a:bodyPr/>
                    <a:lstStyle/>
                    <a:p>
                      <a:pPr algn="ctr"/>
                      <a:r>
                        <a:rPr lang="en-IN" sz="1000" dirty="0">
                          <a:latin typeface="Century Gothic" panose="020B0502020202020204" pitchFamily="34" charset="0"/>
                        </a:rPr>
                        <a:t>Len = 6</a:t>
                      </a:r>
                    </a:p>
                  </a:txBody>
                  <a:tcPr>
                    <a:solidFill>
                      <a:srgbClr val="0070C0"/>
                    </a:solidFill>
                  </a:tcPr>
                </a:tc>
                <a:tc>
                  <a:txBody>
                    <a:bodyPr/>
                    <a:lstStyle/>
                    <a:p>
                      <a:pPr algn="ctr"/>
                      <a:r>
                        <a:rPr lang="en-IN" sz="1000" dirty="0">
                          <a:latin typeface="Century Gothic" panose="020B0502020202020204" pitchFamily="34" charset="0"/>
                        </a:rPr>
                        <a:t>64^6 = 69 billion </a:t>
                      </a:r>
                    </a:p>
                  </a:txBody>
                  <a:tcPr>
                    <a:solidFill>
                      <a:srgbClr val="0070C0"/>
                    </a:solidFill>
                  </a:tcPr>
                </a:tc>
                <a:extLst>
                  <a:ext uri="{0D108BD9-81ED-4DB2-BD59-A6C34878D82A}">
                    <a16:rowId xmlns:a16="http://schemas.microsoft.com/office/drawing/2014/main" val="36620862"/>
                  </a:ext>
                </a:extLst>
              </a:tr>
              <a:tr h="301351">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Len = 7</a:t>
                      </a:r>
                    </a:p>
                  </a:txBody>
                  <a:tcPr>
                    <a:solidFill>
                      <a:srgbClr val="0070C0"/>
                    </a:solidFill>
                  </a:tcPr>
                </a:tc>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64^7 = 4 trillion</a:t>
                      </a:r>
                    </a:p>
                  </a:txBody>
                  <a:tcPr>
                    <a:solidFill>
                      <a:srgbClr val="0070C0"/>
                    </a:solidFill>
                  </a:tcPr>
                </a:tc>
                <a:extLst>
                  <a:ext uri="{0D108BD9-81ED-4DB2-BD59-A6C34878D82A}">
                    <a16:rowId xmlns:a16="http://schemas.microsoft.com/office/drawing/2014/main" val="3724343040"/>
                  </a:ext>
                </a:extLst>
              </a:tr>
              <a:tr h="301351">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Len = 8</a:t>
                      </a:r>
                    </a:p>
                  </a:txBody>
                  <a:tcPr>
                    <a:solidFill>
                      <a:srgbClr val="0070C0"/>
                    </a:solidFill>
                  </a:tcPr>
                </a:tc>
                <a:tc>
                  <a:txBody>
                    <a:bodyPr/>
                    <a:lstStyle/>
                    <a:p>
                      <a:pPr marL="0" algn="ctr" defTabSz="914400" rtl="0" eaLnBrk="1" latinLnBrk="0" hangingPunct="1"/>
                      <a:r>
                        <a:rPr lang="en-IN" sz="1000" b="1" kern="1200" dirty="0">
                          <a:solidFill>
                            <a:schemeClr val="lt1"/>
                          </a:solidFill>
                          <a:latin typeface="Century Gothic" panose="020B0502020202020204" pitchFamily="34" charset="0"/>
                          <a:ea typeface="+mn-ea"/>
                          <a:cs typeface="+mn-cs"/>
                        </a:rPr>
                        <a:t>64^8 = 281 trillion</a:t>
                      </a:r>
                    </a:p>
                  </a:txBody>
                  <a:tcPr>
                    <a:solidFill>
                      <a:srgbClr val="0070C0"/>
                    </a:solidFill>
                  </a:tcPr>
                </a:tc>
                <a:extLst>
                  <a:ext uri="{0D108BD9-81ED-4DB2-BD59-A6C34878D82A}">
                    <a16:rowId xmlns:a16="http://schemas.microsoft.com/office/drawing/2014/main" val="3943200302"/>
                  </a:ext>
                </a:extLst>
              </a:tr>
            </a:tbl>
          </a:graphicData>
        </a:graphic>
      </p:graphicFrame>
      <p:sp>
        <p:nvSpPr>
          <p:cNvPr id="40" name="TextBox 39">
            <a:extLst>
              <a:ext uri="{FF2B5EF4-FFF2-40B4-BE49-F238E27FC236}">
                <a16:creationId xmlns:a16="http://schemas.microsoft.com/office/drawing/2014/main" id="{3B281FEE-A482-42EE-B76B-E8CFF0FDD888}"/>
              </a:ext>
            </a:extLst>
          </p:cNvPr>
          <p:cNvSpPr txBox="1"/>
          <p:nvPr/>
        </p:nvSpPr>
        <p:spPr>
          <a:xfrm>
            <a:off x="6458741" y="3503776"/>
            <a:ext cx="5239481" cy="3323987"/>
          </a:xfrm>
          <a:prstGeom prst="rect">
            <a:avLst/>
          </a:prstGeom>
          <a:noFill/>
        </p:spPr>
        <p:txBody>
          <a:bodyPr wrap="square" rtlCol="0">
            <a:spAutoFit/>
          </a:bodyPr>
          <a:lstStyle/>
          <a:p>
            <a:r>
              <a:rPr lang="en-IN" sz="1000" dirty="0">
                <a:latin typeface="Century Gothic" panose="020B0502020202020204" pitchFamily="34" charset="0"/>
              </a:rPr>
              <a:t>Let’s assume that we are planning to select 6 length because it is solving our problem for now. </a:t>
            </a:r>
          </a:p>
          <a:p>
            <a:endParaRPr lang="en-IN" sz="1000" dirty="0">
              <a:latin typeface="Century Gothic" panose="020B0502020202020204" pitchFamily="34" charset="0"/>
            </a:endParaRPr>
          </a:p>
          <a:p>
            <a:r>
              <a:rPr lang="en-IN" sz="1000" dirty="0">
                <a:latin typeface="Century Gothic" panose="020B0502020202020204" pitchFamily="34" charset="0"/>
              </a:rPr>
              <a:t>If we use MD5 (</a:t>
            </a:r>
            <a:r>
              <a:rPr lang="en-IN" sz="1000" dirty="0">
                <a:latin typeface="Century Gothic" panose="020B0502020202020204" pitchFamily="34" charset="0"/>
                <a:hlinkClick r:id="rId4"/>
              </a:rPr>
              <a:t>https://en.wikipedia.org/wiki/MD5</a:t>
            </a:r>
            <a:r>
              <a:rPr lang="en-IN" sz="1000" dirty="0">
                <a:latin typeface="Century Gothic" panose="020B0502020202020204" pitchFamily="34" charset="0"/>
              </a:rPr>
              <a:t> ) as our hash function, it will produce 128-bit hash value.  </a:t>
            </a:r>
          </a:p>
          <a:p>
            <a:endParaRPr lang="en-IN" sz="1000" dirty="0">
              <a:latin typeface="Century Gothic" panose="020B0502020202020204" pitchFamily="34" charset="0"/>
            </a:endParaRPr>
          </a:p>
          <a:p>
            <a:r>
              <a:rPr lang="en-US" sz="1000" dirty="0">
                <a:latin typeface="Century Gothic" panose="020B0502020202020204" pitchFamily="34" charset="0"/>
              </a:rPr>
              <a:t>After base64 encoding, we’ll get a string having more than 21 characters (since each base64 character encodes 6 bits { @note 2^6 = 64 so produce all these 64 character, 6 bits are sufficient}of the hash value).</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Calculation is like 128 bit/6 bit  &gt;= 22 character ( but need more than 21 character )</a:t>
            </a:r>
          </a:p>
          <a:p>
            <a:endParaRPr lang="en-IN" sz="1000" dirty="0">
              <a:latin typeface="Century Gothic" panose="020B0502020202020204" pitchFamily="34" charset="0"/>
            </a:endParaRPr>
          </a:p>
          <a:p>
            <a:r>
              <a:rPr lang="en-IN" sz="1000" dirty="0">
                <a:latin typeface="Century Gothic" panose="020B0502020202020204" pitchFamily="34" charset="0"/>
              </a:rPr>
              <a:t>Now, since as per our decision, we assume that our string length of short url is only 6 in length.</a:t>
            </a:r>
          </a:p>
          <a:p>
            <a:endParaRPr lang="en-IN" sz="1000" dirty="0">
              <a:latin typeface="Century Gothic" panose="020B0502020202020204" pitchFamily="34" charset="0"/>
            </a:endParaRPr>
          </a:p>
          <a:p>
            <a:r>
              <a:rPr lang="en-IN" sz="1000" dirty="0">
                <a:highlight>
                  <a:srgbClr val="FFFF00"/>
                </a:highlight>
                <a:latin typeface="Century Gothic" panose="020B0502020202020204" pitchFamily="34" charset="0"/>
              </a:rPr>
              <a:t>So, then our problem here is how to choose 06 character out of 21 character?</a:t>
            </a:r>
          </a:p>
          <a:p>
            <a:r>
              <a:rPr lang="en-IN" sz="1000" dirty="0">
                <a:latin typeface="Century Gothic" panose="020B0502020202020204" pitchFamily="34" charset="0"/>
              </a:rPr>
              <a:t>So, let’s assume that you also have such challenge, and you must handle this with your approach.</a:t>
            </a:r>
          </a:p>
          <a:p>
            <a:endParaRPr lang="en-IN" sz="1000" dirty="0">
              <a:latin typeface="Century Gothic" panose="020B0502020202020204" pitchFamily="34" charset="0"/>
            </a:endParaRPr>
          </a:p>
          <a:p>
            <a:r>
              <a:rPr lang="en-IN" sz="1000" dirty="0">
                <a:latin typeface="Century Gothic" panose="020B0502020202020204" pitchFamily="34" charset="0"/>
              </a:rPr>
              <a:t>	**Let’s continue our discussion in next page…</a:t>
            </a:r>
          </a:p>
        </p:txBody>
      </p:sp>
      <p:sp>
        <p:nvSpPr>
          <p:cNvPr id="36" name="Arrow: Notched Right 35">
            <a:extLst>
              <a:ext uri="{FF2B5EF4-FFF2-40B4-BE49-F238E27FC236}">
                <a16:creationId xmlns:a16="http://schemas.microsoft.com/office/drawing/2014/main" id="{EE7AB3FA-2A25-4804-8171-57181C55A79A}"/>
              </a:ext>
            </a:extLst>
          </p:cNvPr>
          <p:cNvSpPr/>
          <p:nvPr/>
        </p:nvSpPr>
        <p:spPr>
          <a:xfrm>
            <a:off x="5330536" y="2493818"/>
            <a:ext cx="1330243" cy="48837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6653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design blocks 2/5</a:t>
            </a:r>
          </a:p>
        </p:txBody>
      </p:sp>
      <p:sp>
        <p:nvSpPr>
          <p:cNvPr id="21" name="TextBox 20">
            <a:extLst>
              <a:ext uri="{FF2B5EF4-FFF2-40B4-BE49-F238E27FC236}">
                <a16:creationId xmlns:a16="http://schemas.microsoft.com/office/drawing/2014/main" id="{495AFF12-BAF4-4F5A-98E9-21B9D246763B}"/>
              </a:ext>
            </a:extLst>
          </p:cNvPr>
          <p:cNvSpPr txBox="1"/>
          <p:nvPr/>
        </p:nvSpPr>
        <p:spPr>
          <a:xfrm>
            <a:off x="119640" y="837488"/>
            <a:ext cx="6452075" cy="5478423"/>
          </a:xfrm>
          <a:prstGeom prst="rect">
            <a:avLst/>
          </a:prstGeom>
          <a:noFill/>
        </p:spPr>
        <p:txBody>
          <a:bodyPr wrap="square" rtlCol="0">
            <a:spAutoFit/>
          </a:bodyPr>
          <a:lstStyle/>
          <a:p>
            <a:r>
              <a:rPr lang="en-IN" sz="1000" dirty="0">
                <a:highlight>
                  <a:srgbClr val="FFFF00"/>
                </a:highlight>
                <a:latin typeface="Century Gothic" panose="020B0502020202020204" pitchFamily="34" charset="0"/>
              </a:rPr>
              <a:t>Contd from previous page</a:t>
            </a:r>
          </a:p>
          <a:p>
            <a:r>
              <a:rPr lang="en-IN" sz="1000" dirty="0">
                <a:latin typeface="Century Gothic" panose="020B0502020202020204" pitchFamily="34" charset="0"/>
              </a:rPr>
              <a:t>If I select first 06 character out of 21 character, what will be consequences might be.</a:t>
            </a:r>
          </a:p>
          <a:p>
            <a:r>
              <a:rPr lang="en-IN" sz="1000" dirty="0">
                <a:highlight>
                  <a:srgbClr val="FFFF00"/>
                </a:highlight>
                <a:latin typeface="Century Gothic" panose="020B0502020202020204" pitchFamily="34" charset="0"/>
              </a:rPr>
              <a:t>So, think the scenario where you have two cases when there overall encoded 21 character might not be the same but their first 06 character are same. </a:t>
            </a:r>
            <a:r>
              <a:rPr lang="en-IN" sz="1000" dirty="0">
                <a:latin typeface="Century Gothic" panose="020B0502020202020204" pitchFamily="34" charset="0"/>
              </a:rPr>
              <a:t>So, they are making duplicate claim but, they can’t. This is your system problem. So, your decision to choosing first 06 character as a key won’t be good option.</a:t>
            </a:r>
          </a:p>
          <a:p>
            <a:endParaRPr lang="en-IN" sz="1000" dirty="0">
              <a:latin typeface="Century Gothic" panose="020B0502020202020204" pitchFamily="34" charset="0"/>
            </a:endParaRPr>
          </a:p>
          <a:p>
            <a:r>
              <a:rPr lang="en-IN" sz="1000" dirty="0">
                <a:latin typeface="Century Gothic" panose="020B0502020202020204" pitchFamily="34" charset="0"/>
              </a:rPr>
              <a:t>	Here as an architect, you might look solution around, and solution might be picking some other character with some logical thought or steps from remaining character. Yes, so this might work. But it has still some problem, let’s discuss that now.</a:t>
            </a:r>
          </a:p>
          <a:p>
            <a:endParaRPr lang="en-IN" sz="1000" dirty="0">
              <a:latin typeface="Century Gothic" panose="020B0502020202020204" pitchFamily="34" charset="0"/>
            </a:endParaRPr>
          </a:p>
          <a:p>
            <a:r>
              <a:rPr lang="en-US" sz="1000" b="1" dirty="0">
                <a:highlight>
                  <a:srgbClr val="FFFF00"/>
                </a:highlight>
                <a:latin typeface="Century Gothic" panose="020B0502020202020204" pitchFamily="34" charset="0"/>
              </a:rPr>
              <a:t>What are the different issues with our solution?</a:t>
            </a:r>
          </a:p>
          <a:p>
            <a:endParaRPr lang="en-US" sz="1000" b="1" dirty="0">
              <a:latin typeface="Century Gothic" panose="020B0502020202020204" pitchFamily="34" charset="0"/>
            </a:endParaRPr>
          </a:p>
          <a:p>
            <a:r>
              <a:rPr lang="en-IN" sz="1000" b="1" dirty="0">
                <a:latin typeface="Century Gothic" panose="020B0502020202020204" pitchFamily="34" charset="0"/>
              </a:rPr>
              <a:t>1. </a:t>
            </a:r>
            <a:r>
              <a:rPr lang="en-US" sz="1000" dirty="0">
                <a:latin typeface="Century Gothic" panose="020B0502020202020204" pitchFamily="34" charset="0"/>
              </a:rPr>
              <a:t>If multiple users enter the same URL, they can get the same shortened URL, which is not acceptable</a:t>
            </a:r>
            <a:endParaRPr lang="en-IN" sz="1000" dirty="0">
              <a:latin typeface="Century Gothic" panose="020B0502020202020204" pitchFamily="34" charset="0"/>
            </a:endParaRPr>
          </a:p>
          <a:p>
            <a:r>
              <a:rPr lang="en-IN" sz="1000" dirty="0">
                <a:latin typeface="Century Gothic" panose="020B0502020202020204" pitchFamily="34" charset="0"/>
              </a:rPr>
              <a:t>2. Suppose if only difference is in encoding value of two shortURL</a:t>
            </a:r>
          </a:p>
          <a:p>
            <a:endParaRPr lang="en-IN" sz="1000" dirty="0">
              <a:latin typeface="Century Gothic" panose="020B0502020202020204" pitchFamily="34" charset="0"/>
            </a:endParaRPr>
          </a:p>
          <a:p>
            <a:r>
              <a:rPr lang="en-IN" sz="1000" dirty="0">
                <a:latin typeface="Century Gothic" panose="020B0502020202020204" pitchFamily="34" charset="0"/>
              </a:rPr>
              <a:t>So, these above problem could be solved if we do the following,</a:t>
            </a:r>
          </a:p>
          <a:p>
            <a:endParaRPr lang="en-IN" sz="1000" dirty="0">
              <a:latin typeface="Century Gothic" panose="020B0502020202020204" pitchFamily="34" charset="0"/>
            </a:endParaRPr>
          </a:p>
          <a:p>
            <a:pPr marL="228600" indent="-228600">
              <a:buAutoNum type="alphaUcParenR"/>
            </a:pPr>
            <a:r>
              <a:rPr lang="en-IN" sz="1000" dirty="0">
                <a:latin typeface="Century Gothic" panose="020B0502020202020204" pitchFamily="34" charset="0"/>
              </a:rPr>
              <a:t>Append the unique increasing number along with every URL request</a:t>
            </a:r>
          </a:p>
          <a:p>
            <a:pPr marL="228600" indent="-228600">
              <a:buAutoNum type="alphaUcParenR"/>
            </a:pPr>
            <a:r>
              <a:rPr lang="en-IN" sz="1000" dirty="0">
                <a:latin typeface="Century Gothic" panose="020B0502020202020204" pitchFamily="34" charset="0"/>
              </a:rPr>
              <a:t>Append the userID along with every URL request</a:t>
            </a:r>
          </a:p>
          <a:p>
            <a:endParaRPr lang="en-IN" sz="1000" dirty="0">
              <a:latin typeface="Century Gothic" panose="020B0502020202020204" pitchFamily="34" charset="0"/>
            </a:endParaRPr>
          </a:p>
          <a:p>
            <a:r>
              <a:rPr lang="en-IN" sz="1000" dirty="0">
                <a:latin typeface="Century Gothic" panose="020B0502020202020204" pitchFamily="34" charset="0"/>
              </a:rPr>
              <a:t>These approach will solve the problem at certain extreme, but it has also limitation. So, we can’t have full proof solution. To achieve 100% accuracy, we only must write logic in such a way that you keep repeating some steps until find the unique key.</a:t>
            </a:r>
          </a:p>
          <a:p>
            <a:endParaRPr lang="en-IN" sz="1000" dirty="0">
              <a:latin typeface="Century Gothic" panose="020B0502020202020204" pitchFamily="34" charset="0"/>
            </a:endParaRPr>
          </a:p>
          <a:p>
            <a:r>
              <a:rPr lang="en-IN" sz="1000" dirty="0">
                <a:latin typeface="Century Gothic" panose="020B0502020202020204" pitchFamily="34" charset="0"/>
              </a:rPr>
              <a:t>For that we must introduce some database where we can check the existing shortURL key generated until now and on finding new one that will be pushed to database for next duplicity check. </a:t>
            </a:r>
          </a:p>
          <a:p>
            <a:endParaRPr lang="en-IN" sz="1000" dirty="0">
              <a:latin typeface="Century Gothic" panose="020B0502020202020204" pitchFamily="34" charset="0"/>
            </a:endParaRPr>
          </a:p>
          <a:p>
            <a:r>
              <a:rPr lang="en-IN" sz="1000" dirty="0">
                <a:latin typeface="Century Gothic" panose="020B0502020202020204" pitchFamily="34" charset="0"/>
              </a:rPr>
              <a:t>Since you introduced new component to check the duplicity so you might encounter here some issue while scaling the system in distributed case because database interaction is not that super performant. </a:t>
            </a:r>
          </a:p>
          <a:p>
            <a:r>
              <a:rPr lang="en-IN" sz="1000" dirty="0">
                <a:latin typeface="Century Gothic" panose="020B0502020202020204" pitchFamily="34" charset="0"/>
              </a:rPr>
              <a:t>	But those discussion , I am leaving now, and we will discuss the same again if time permits.</a:t>
            </a:r>
          </a:p>
          <a:p>
            <a:endParaRPr lang="en-IN" sz="1000" b="1" dirty="0">
              <a:latin typeface="Century Gothic" panose="020B0502020202020204" pitchFamily="34" charset="0"/>
            </a:endParaRPr>
          </a:p>
          <a:p>
            <a:endParaRPr lang="en-IN" sz="1000" dirty="0">
              <a:latin typeface="Century Gothic" panose="020B0502020202020204" pitchFamily="34" charset="0"/>
            </a:endParaRPr>
          </a:p>
        </p:txBody>
      </p:sp>
      <p:sp>
        <p:nvSpPr>
          <p:cNvPr id="2" name="Rectangle 1">
            <a:extLst>
              <a:ext uri="{FF2B5EF4-FFF2-40B4-BE49-F238E27FC236}">
                <a16:creationId xmlns:a16="http://schemas.microsoft.com/office/drawing/2014/main" id="{0BF0BA60-CCFF-4874-A1C1-E577FAFCF789}"/>
              </a:ext>
            </a:extLst>
          </p:cNvPr>
          <p:cNvSpPr/>
          <p:nvPr/>
        </p:nvSpPr>
        <p:spPr>
          <a:xfrm>
            <a:off x="76912" y="803305"/>
            <a:ext cx="6503350" cy="553767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TextBox 2">
            <a:extLst>
              <a:ext uri="{FF2B5EF4-FFF2-40B4-BE49-F238E27FC236}">
                <a16:creationId xmlns:a16="http://schemas.microsoft.com/office/drawing/2014/main" id="{39FB7570-D146-404F-8D84-5CAD450EDBD3}"/>
              </a:ext>
            </a:extLst>
          </p:cNvPr>
          <p:cNvSpPr txBox="1"/>
          <p:nvPr/>
        </p:nvSpPr>
        <p:spPr>
          <a:xfrm>
            <a:off x="6776815" y="888763"/>
            <a:ext cx="5247118" cy="1785104"/>
          </a:xfrm>
          <a:prstGeom prst="rect">
            <a:avLst/>
          </a:prstGeom>
          <a:noFill/>
        </p:spPr>
        <p:txBody>
          <a:bodyPr wrap="square" rtlCol="0">
            <a:spAutoFit/>
          </a:bodyPr>
          <a:lstStyle/>
          <a:p>
            <a:r>
              <a:rPr lang="en-IN" sz="1000" b="1" dirty="0">
                <a:latin typeface="Century Gothic" panose="020B0502020202020204" pitchFamily="34" charset="0"/>
              </a:rPr>
              <a:t>Approach 02 : </a:t>
            </a:r>
            <a:r>
              <a:rPr lang="en-IN" sz="1000" b="1" dirty="0">
                <a:solidFill>
                  <a:srgbClr val="00B0F0"/>
                </a:solidFill>
                <a:highlight>
                  <a:srgbClr val="FFFF00"/>
                </a:highlight>
                <a:latin typeface="Century Gothic" panose="020B0502020202020204" pitchFamily="34" charset="0"/>
              </a:rPr>
              <a:t>Generating Key Offline</a:t>
            </a:r>
          </a:p>
          <a:p>
            <a:endParaRPr lang="en-IN" sz="1000" b="1" dirty="0">
              <a:solidFill>
                <a:srgbClr val="00B0F0"/>
              </a:solidFill>
              <a:highlight>
                <a:srgbClr val="FFFF00"/>
              </a:highlight>
              <a:latin typeface="Century Gothic" panose="020B0502020202020204" pitchFamily="34" charset="0"/>
            </a:endParaRPr>
          </a:p>
          <a:p>
            <a:r>
              <a:rPr lang="en-US" sz="1000" dirty="0">
                <a:latin typeface="Century Gothic" panose="020B0502020202020204" pitchFamily="34" charset="0"/>
              </a:rPr>
              <a:t>We can have a standalone Key Generation Service (KGS) that generates random six-letter strings beforehand and stores them in a database (let’s call it key-DB).</a:t>
            </a:r>
          </a:p>
          <a:p>
            <a:endParaRPr lang="en-US" sz="1000" dirty="0">
              <a:latin typeface="Century Gothic" panose="020B0502020202020204" pitchFamily="34" charset="0"/>
            </a:endParaRPr>
          </a:p>
          <a:p>
            <a:r>
              <a:rPr lang="en-US" sz="1000" dirty="0">
                <a:latin typeface="Century Gothic" panose="020B0502020202020204" pitchFamily="34" charset="0"/>
              </a:rPr>
              <a:t>Whenever we want to shorten a URL, we will take one of the already-generated keys and use it. This approach will make things quite simple and fast. </a:t>
            </a:r>
          </a:p>
          <a:p>
            <a:endParaRPr lang="en-US" sz="1000" dirty="0">
              <a:latin typeface="Century Gothic" panose="020B0502020202020204" pitchFamily="34" charset="0"/>
            </a:endParaRPr>
          </a:p>
          <a:p>
            <a:r>
              <a:rPr lang="en-US" sz="1000" dirty="0">
                <a:latin typeface="Century Gothic" panose="020B0502020202020204" pitchFamily="34" charset="0"/>
              </a:rPr>
              <a:t>In this case, duplicity is not in the question because KGS(Key Generator Service) will make sure that all key inserted into key-DB will be unique.</a:t>
            </a:r>
          </a:p>
          <a:p>
            <a:endParaRPr lang="en-US" sz="1000" b="1" dirty="0">
              <a:highlight>
                <a:srgbClr val="FFFF00"/>
              </a:highlight>
              <a:latin typeface="Century Gothic" panose="020B0502020202020204" pitchFamily="34" charset="0"/>
            </a:endParaRPr>
          </a:p>
        </p:txBody>
      </p:sp>
      <p:pic>
        <p:nvPicPr>
          <p:cNvPr id="20" name="Picture 19">
            <a:extLst>
              <a:ext uri="{FF2B5EF4-FFF2-40B4-BE49-F238E27FC236}">
                <a16:creationId xmlns:a16="http://schemas.microsoft.com/office/drawing/2014/main" id="{6E0ABC0A-4403-462D-A918-80D3C87261B7}"/>
              </a:ext>
            </a:extLst>
          </p:cNvPr>
          <p:cNvPicPr>
            <a:picLocks noChangeAspect="1"/>
          </p:cNvPicPr>
          <p:nvPr/>
        </p:nvPicPr>
        <p:blipFill>
          <a:blip r:embed="rId2"/>
          <a:stretch>
            <a:fillRect/>
          </a:stretch>
        </p:blipFill>
        <p:spPr>
          <a:xfrm>
            <a:off x="6865408" y="3478138"/>
            <a:ext cx="4491953" cy="1647659"/>
          </a:xfrm>
          <a:prstGeom prst="rect">
            <a:avLst/>
          </a:prstGeom>
        </p:spPr>
      </p:pic>
      <p:sp>
        <p:nvSpPr>
          <p:cNvPr id="4" name="Rectangle 3">
            <a:extLst>
              <a:ext uri="{FF2B5EF4-FFF2-40B4-BE49-F238E27FC236}">
                <a16:creationId xmlns:a16="http://schemas.microsoft.com/office/drawing/2014/main" id="{92DB28E1-99E6-4C49-ABA1-28A1ABF6EAD2}"/>
              </a:ext>
            </a:extLst>
          </p:cNvPr>
          <p:cNvSpPr/>
          <p:nvPr/>
        </p:nvSpPr>
        <p:spPr>
          <a:xfrm>
            <a:off x="6973368" y="3264493"/>
            <a:ext cx="4648911" cy="199874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32773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design blocks 3/5</a:t>
            </a:r>
          </a:p>
        </p:txBody>
      </p:sp>
      <p:sp>
        <p:nvSpPr>
          <p:cNvPr id="12" name="TextBox 11">
            <a:extLst>
              <a:ext uri="{FF2B5EF4-FFF2-40B4-BE49-F238E27FC236}">
                <a16:creationId xmlns:a16="http://schemas.microsoft.com/office/drawing/2014/main" id="{1FB3E5F7-4450-4C57-B414-C396DC62E8BC}"/>
              </a:ext>
            </a:extLst>
          </p:cNvPr>
          <p:cNvSpPr txBox="1"/>
          <p:nvPr/>
        </p:nvSpPr>
        <p:spPr>
          <a:xfrm>
            <a:off x="158096" y="757176"/>
            <a:ext cx="6550352" cy="5940088"/>
          </a:xfrm>
          <a:prstGeom prst="rect">
            <a:avLst/>
          </a:prstGeom>
          <a:noFill/>
        </p:spPr>
        <p:txBody>
          <a:bodyPr wrap="square">
            <a:spAutoFit/>
          </a:bodyPr>
          <a:lstStyle/>
          <a:p>
            <a:r>
              <a:rPr lang="en-IN" sz="1000" b="1" dirty="0">
                <a:highlight>
                  <a:srgbClr val="FFFF00"/>
                </a:highlight>
                <a:latin typeface="Century Gothic" panose="020B0502020202020204" pitchFamily="34" charset="0"/>
              </a:rPr>
              <a:t>Can concurrency cause problems?</a:t>
            </a:r>
            <a:endParaRPr lang="en-US" sz="1000" b="1" dirty="0">
              <a:highlight>
                <a:srgbClr val="FFFF00"/>
              </a:highlight>
              <a:latin typeface="Century Gothic" panose="020B0502020202020204" pitchFamily="34" charset="0"/>
            </a:endParaRPr>
          </a:p>
          <a:p>
            <a:r>
              <a:rPr lang="en-US" sz="1000" dirty="0">
                <a:latin typeface="Century Gothic" panose="020B0502020202020204" pitchFamily="34" charset="0"/>
              </a:rPr>
              <a:t>If there are multiple servers reading keys concurrently, we might get a scenario where two or more servers try to read the same key from the database. </a:t>
            </a:r>
            <a:r>
              <a:rPr lang="en-US" sz="1000" b="1" dirty="0">
                <a:latin typeface="Century Gothic" panose="020B0502020202020204" pitchFamily="34" charset="0"/>
              </a:rPr>
              <a:t>How can we solve this concurrency problem?</a:t>
            </a:r>
          </a:p>
          <a:p>
            <a:endParaRPr lang="en-IN" sz="1000" dirty="0">
              <a:latin typeface="Century Gothic" panose="020B0502020202020204" pitchFamily="34" charset="0"/>
            </a:endParaRPr>
          </a:p>
          <a:p>
            <a:r>
              <a:rPr lang="en-IN" sz="1000" dirty="0">
                <a:latin typeface="Century Gothic" panose="020B0502020202020204" pitchFamily="34" charset="0"/>
              </a:rPr>
              <a:t>Step 01 :  Create Two table , one for used key and one for Unused key. By doing this, first good thing happen in terms of two call possible on two different table at a tome.  Initially everything is inside Unused key table and as soon as we shared key to some request, this key should be removed from Unused table and put into Used table.</a:t>
            </a:r>
          </a:p>
          <a:p>
            <a:endParaRPr lang="en-IN" sz="1000" dirty="0">
              <a:latin typeface="Century Gothic" panose="020B0502020202020204" pitchFamily="34" charset="0"/>
            </a:endParaRPr>
          </a:p>
          <a:p>
            <a:r>
              <a:rPr lang="en-IN" sz="1000" dirty="0">
                <a:latin typeface="Century Gothic" panose="020B0502020202020204" pitchFamily="34" charset="0"/>
              </a:rPr>
              <a:t>Step 02 : In your architecture decision also think to put some key in cache to handle key allocation, which will improve your system performance. This will require steps if your latency have some NFR constraints.</a:t>
            </a:r>
          </a:p>
          <a:p>
            <a:endParaRPr lang="en-IN" sz="1000" dirty="0">
              <a:latin typeface="Century Gothic" panose="020B0502020202020204" pitchFamily="34" charset="0"/>
            </a:endParaRPr>
          </a:p>
          <a:p>
            <a:r>
              <a:rPr lang="en-IN" sz="1000" dirty="0">
                <a:latin typeface="Century Gothic" panose="020B0502020202020204" pitchFamily="34" charset="0"/>
              </a:rPr>
              <a:t>Step 03: KGS seems Single Point of Failure right now, so I would suggest to consider some standby replica of KGS.</a:t>
            </a:r>
          </a:p>
          <a:p>
            <a:endParaRPr lang="en-IN" sz="1000" dirty="0">
              <a:latin typeface="Century Gothic" panose="020B0502020202020204" pitchFamily="34" charset="0"/>
            </a:endParaRPr>
          </a:p>
          <a:p>
            <a:r>
              <a:rPr lang="en-IN" sz="1000" dirty="0">
                <a:latin typeface="Century Gothic" panose="020B0502020202020204" pitchFamily="34" charset="0"/>
              </a:rPr>
              <a:t>Since you must adopt offline Key generation so in this </a:t>
            </a:r>
            <a:r>
              <a:rPr lang="en-IN" sz="1000" b="1" dirty="0">
                <a:highlight>
                  <a:srgbClr val="FFFF00"/>
                </a:highlight>
                <a:latin typeface="Century Gothic" panose="020B0502020202020204" pitchFamily="34" charset="0"/>
              </a:rPr>
              <a:t>case you should must plan the Key-DB size?</a:t>
            </a:r>
          </a:p>
          <a:p>
            <a:r>
              <a:rPr lang="en-IN" sz="1000" dirty="0">
                <a:latin typeface="Century Gothic" panose="020B0502020202020204" pitchFamily="34" charset="0"/>
              </a:rPr>
              <a:t>I believe that with length 6 of key , we can produce 64^6 ( using Base 64 Encoding) these many unique keys. Which is roughly 68.7 Billion</a:t>
            </a:r>
          </a:p>
          <a:p>
            <a:endParaRPr lang="en-IN" sz="1000" dirty="0">
              <a:latin typeface="Century Gothic" panose="020B0502020202020204" pitchFamily="34" charset="0"/>
            </a:endParaRPr>
          </a:p>
          <a:p>
            <a:r>
              <a:rPr lang="en-IN" sz="1000" dirty="0">
                <a:latin typeface="Century Gothic" panose="020B0502020202020204" pitchFamily="34" charset="0"/>
              </a:rPr>
              <a:t>And so total size required will be 6*68.7 Billion bytes = 412 GB ( roughly )</a:t>
            </a:r>
          </a:p>
          <a:p>
            <a:endParaRPr lang="en-IN" sz="1000" dirty="0">
              <a:solidFill>
                <a:srgbClr val="00B0F0"/>
              </a:solidFill>
              <a:highlight>
                <a:srgbClr val="FFFF00"/>
              </a:highlight>
              <a:latin typeface="Century Gothic" panose="020B0502020202020204" pitchFamily="34" charset="0"/>
            </a:endParaRPr>
          </a:p>
          <a:p>
            <a:r>
              <a:rPr lang="en-IN" sz="1000" dirty="0">
                <a:latin typeface="Century Gothic" panose="020B0502020202020204" pitchFamily="34" charset="0"/>
              </a:rPr>
              <a:t>Step 04:  </a:t>
            </a:r>
            <a:r>
              <a:rPr lang="en-US" sz="1000" b="1" dirty="0">
                <a:highlight>
                  <a:srgbClr val="FFFF00"/>
                </a:highlight>
                <a:latin typeface="Century Gothic" panose="020B0502020202020204" pitchFamily="34" charset="0"/>
              </a:rPr>
              <a:t>Isn’t KGS a single point of failure? </a:t>
            </a:r>
            <a:r>
              <a:rPr lang="en-US" sz="1000" dirty="0">
                <a:latin typeface="Century Gothic" panose="020B0502020202020204" pitchFamily="34" charset="0"/>
              </a:rPr>
              <a:t>Yes, it is. To solve this, we can have a standby replica of KGS. Whenever the primary server dies, the standby server can take over to generate and provide keys.</a:t>
            </a:r>
            <a:endParaRPr lang="en-IN" sz="1000" dirty="0">
              <a:latin typeface="Century Gothic" panose="020B0502020202020204" pitchFamily="34" charset="0"/>
            </a:endParaRPr>
          </a:p>
          <a:p>
            <a:endParaRPr lang="en-IN" sz="1000" dirty="0">
              <a:solidFill>
                <a:srgbClr val="00B0F0"/>
              </a:solidFill>
              <a:highlight>
                <a:srgbClr val="FFFF00"/>
              </a:highlight>
              <a:latin typeface="Century Gothic" panose="020B0502020202020204" pitchFamily="34" charset="0"/>
            </a:endParaRPr>
          </a:p>
          <a:p>
            <a:r>
              <a:rPr lang="en-IN" sz="1000" dirty="0">
                <a:latin typeface="Century Gothic" panose="020B0502020202020204" pitchFamily="34" charset="0"/>
              </a:rPr>
              <a:t>Step 05:  </a:t>
            </a:r>
            <a:r>
              <a:rPr lang="en-US" sz="1000" b="1" dirty="0">
                <a:highlight>
                  <a:srgbClr val="FFFF00"/>
                </a:highlight>
                <a:latin typeface="Century Gothic" panose="020B0502020202020204" pitchFamily="34" charset="0"/>
              </a:rPr>
              <a:t>Can each app server cache some keys from key-DB? </a:t>
            </a:r>
            <a:r>
              <a:rPr lang="en-US" sz="1000" dirty="0">
                <a:latin typeface="Century Gothic" panose="020B0502020202020204" pitchFamily="34" charset="0"/>
              </a:rPr>
              <a:t>Yes, this can surely speed things up. Although, in this case, if the application server dies before consuming all the keys, we will end up losing those keys. This can be acceptable since we have 68B unique six-letter keys.</a:t>
            </a:r>
            <a:endParaRPr lang="en-IN" sz="1000" dirty="0">
              <a:latin typeface="Century Gothic" panose="020B0502020202020204" pitchFamily="34" charset="0"/>
            </a:endParaRPr>
          </a:p>
          <a:p>
            <a:endParaRPr lang="en-IN" sz="1000" dirty="0">
              <a:solidFill>
                <a:srgbClr val="00B0F0"/>
              </a:solidFill>
              <a:highlight>
                <a:srgbClr val="FFFF00"/>
              </a:highlight>
              <a:latin typeface="Century Gothic" panose="020B0502020202020204" pitchFamily="34" charset="0"/>
            </a:endParaRPr>
          </a:p>
          <a:p>
            <a:r>
              <a:rPr lang="en-IN" sz="1000" dirty="0">
                <a:latin typeface="Century Gothic" panose="020B0502020202020204" pitchFamily="34" charset="0"/>
              </a:rPr>
              <a:t>Step 06:  </a:t>
            </a:r>
            <a:r>
              <a:rPr lang="en-US" sz="1000" b="1" dirty="0">
                <a:highlight>
                  <a:srgbClr val="FFFF00"/>
                </a:highlight>
                <a:latin typeface="Century Gothic" panose="020B0502020202020204" pitchFamily="34" charset="0"/>
              </a:rPr>
              <a:t>How would we perform a key lookup? </a:t>
            </a:r>
            <a:r>
              <a:rPr lang="en-US" sz="1000" dirty="0">
                <a:latin typeface="Century Gothic" panose="020B0502020202020204" pitchFamily="34" charset="0"/>
              </a:rPr>
              <a:t>We can look up the key in our database to get the full URL. If it’s present in the DB, issue an “HTTP 302 Redirect” status back to the browser, passing the stored URL in the “Location” field of the request. If that key is not present in our system, issue an “HTTP 404 Not Found” status or redirect the user back to the homepage.</a:t>
            </a:r>
            <a:endParaRPr lang="en-IN" sz="1000" dirty="0">
              <a:latin typeface="Century Gothic" panose="020B0502020202020204" pitchFamily="34" charset="0"/>
            </a:endParaRPr>
          </a:p>
          <a:p>
            <a:endParaRPr lang="en-IN" sz="1000" dirty="0">
              <a:solidFill>
                <a:srgbClr val="00B0F0"/>
              </a:solidFill>
              <a:highlight>
                <a:srgbClr val="FFFF00"/>
              </a:highlight>
              <a:latin typeface="Century Gothic" panose="020B0502020202020204" pitchFamily="34" charset="0"/>
            </a:endParaRPr>
          </a:p>
          <a:p>
            <a:r>
              <a:rPr lang="en-IN" sz="1000" dirty="0">
                <a:latin typeface="Century Gothic" panose="020B0502020202020204" pitchFamily="34" charset="0"/>
              </a:rPr>
              <a:t>Step 07 : </a:t>
            </a:r>
            <a:r>
              <a:rPr lang="en-US" sz="1000" b="1" dirty="0">
                <a:highlight>
                  <a:srgbClr val="FFFF00"/>
                </a:highlight>
                <a:latin typeface="Century Gothic" panose="020B0502020202020204" pitchFamily="34" charset="0"/>
              </a:rPr>
              <a:t>Should we impose size limits on custom aliases? </a:t>
            </a:r>
            <a:r>
              <a:rPr lang="en-US" sz="1000" dirty="0">
                <a:latin typeface="Century Gothic" panose="020B0502020202020204" pitchFamily="34" charset="0"/>
              </a:rPr>
              <a:t>Our service supports custom aliases. Users can pick any ‘key’ they like, but providing a custom alias is not mandatory. However, it is reasonable (and often desirable) to impose a size limit on a custom alias to ensure we have a consistent URL database.</a:t>
            </a:r>
            <a:endParaRPr lang="en-IN" sz="1000" dirty="0">
              <a:solidFill>
                <a:srgbClr val="00B0F0"/>
              </a:solidFill>
              <a:highlight>
                <a:srgbClr val="FFFF00"/>
              </a:highlight>
              <a:latin typeface="Century Gothic" panose="020B0502020202020204" pitchFamily="34" charset="0"/>
            </a:endParaRPr>
          </a:p>
        </p:txBody>
      </p:sp>
      <p:sp>
        <p:nvSpPr>
          <p:cNvPr id="13" name="Rectangle 12">
            <a:extLst>
              <a:ext uri="{FF2B5EF4-FFF2-40B4-BE49-F238E27FC236}">
                <a16:creationId xmlns:a16="http://schemas.microsoft.com/office/drawing/2014/main" id="{E72E86CF-5211-44A9-A9B5-D79F125900BE}"/>
              </a:ext>
            </a:extLst>
          </p:cNvPr>
          <p:cNvSpPr/>
          <p:nvPr/>
        </p:nvSpPr>
        <p:spPr>
          <a:xfrm>
            <a:off x="158096" y="757176"/>
            <a:ext cx="6550352" cy="594008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5" name="Rectangle 14">
            <a:extLst>
              <a:ext uri="{FF2B5EF4-FFF2-40B4-BE49-F238E27FC236}">
                <a16:creationId xmlns:a16="http://schemas.microsoft.com/office/drawing/2014/main" id="{49A5EC51-4993-4242-8EB1-89DFEE95D42C}"/>
              </a:ext>
            </a:extLst>
          </p:cNvPr>
          <p:cNvSpPr/>
          <p:nvPr/>
        </p:nvSpPr>
        <p:spPr>
          <a:xfrm>
            <a:off x="6887911" y="757176"/>
            <a:ext cx="5145994" cy="594008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grpSp>
        <p:nvGrpSpPr>
          <p:cNvPr id="17" name="Group 16">
            <a:extLst>
              <a:ext uri="{FF2B5EF4-FFF2-40B4-BE49-F238E27FC236}">
                <a16:creationId xmlns:a16="http://schemas.microsoft.com/office/drawing/2014/main" id="{9C576505-A9D9-44E2-8EAD-81230F254EEF}"/>
              </a:ext>
            </a:extLst>
          </p:cNvPr>
          <p:cNvGrpSpPr/>
          <p:nvPr/>
        </p:nvGrpSpPr>
        <p:grpSpPr>
          <a:xfrm>
            <a:off x="7063099" y="1241209"/>
            <a:ext cx="4795618" cy="2288663"/>
            <a:chOff x="6446982" y="871671"/>
            <a:chExt cx="5264727" cy="2495898"/>
          </a:xfrm>
        </p:grpSpPr>
        <p:pic>
          <p:nvPicPr>
            <p:cNvPr id="18" name="Picture 17">
              <a:extLst>
                <a:ext uri="{FF2B5EF4-FFF2-40B4-BE49-F238E27FC236}">
                  <a16:creationId xmlns:a16="http://schemas.microsoft.com/office/drawing/2014/main" id="{89EA8139-C40E-4CE0-89E7-066A4175214E}"/>
                </a:ext>
              </a:extLst>
            </p:cNvPr>
            <p:cNvPicPr>
              <a:picLocks noChangeAspect="1"/>
            </p:cNvPicPr>
            <p:nvPr/>
          </p:nvPicPr>
          <p:blipFill>
            <a:blip r:embed="rId2"/>
            <a:stretch>
              <a:fillRect/>
            </a:stretch>
          </p:blipFill>
          <p:spPr>
            <a:xfrm>
              <a:off x="6458741" y="871671"/>
              <a:ext cx="5239481" cy="2495898"/>
            </a:xfrm>
            <a:prstGeom prst="rect">
              <a:avLst/>
            </a:prstGeom>
          </p:spPr>
        </p:pic>
        <p:sp>
          <p:nvSpPr>
            <p:cNvPr id="19" name="Rectangle 18">
              <a:extLst>
                <a:ext uri="{FF2B5EF4-FFF2-40B4-BE49-F238E27FC236}">
                  <a16:creationId xmlns:a16="http://schemas.microsoft.com/office/drawing/2014/main" id="{A113EE2C-1535-41AA-B347-8364CE26B1A0}"/>
                </a:ext>
              </a:extLst>
            </p:cNvPr>
            <p:cNvSpPr/>
            <p:nvPr/>
          </p:nvSpPr>
          <p:spPr>
            <a:xfrm>
              <a:off x="6446982" y="871671"/>
              <a:ext cx="5264727" cy="248112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7AD56DD-636E-46BD-A64D-566FF536EE5A}"/>
                </a:ext>
              </a:extLst>
            </p:cNvPr>
            <p:cNvSpPr/>
            <p:nvPr/>
          </p:nvSpPr>
          <p:spPr>
            <a:xfrm>
              <a:off x="7469629" y="948583"/>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1</a:t>
              </a:r>
            </a:p>
          </p:txBody>
        </p:sp>
        <p:sp>
          <p:nvSpPr>
            <p:cNvPr id="22" name="Oval 21">
              <a:extLst>
                <a:ext uri="{FF2B5EF4-FFF2-40B4-BE49-F238E27FC236}">
                  <a16:creationId xmlns:a16="http://schemas.microsoft.com/office/drawing/2014/main" id="{E9BDF66B-9827-4C75-8DF7-2757C549647E}"/>
                </a:ext>
              </a:extLst>
            </p:cNvPr>
            <p:cNvSpPr/>
            <p:nvPr/>
          </p:nvSpPr>
          <p:spPr>
            <a:xfrm>
              <a:off x="9455738" y="948583"/>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2</a:t>
              </a:r>
            </a:p>
          </p:txBody>
        </p:sp>
        <p:sp>
          <p:nvSpPr>
            <p:cNvPr id="23" name="Oval 22">
              <a:extLst>
                <a:ext uri="{FF2B5EF4-FFF2-40B4-BE49-F238E27FC236}">
                  <a16:creationId xmlns:a16="http://schemas.microsoft.com/office/drawing/2014/main" id="{68F15134-F249-45BA-96EE-40F51A59C019}"/>
                </a:ext>
              </a:extLst>
            </p:cNvPr>
            <p:cNvSpPr/>
            <p:nvPr/>
          </p:nvSpPr>
          <p:spPr>
            <a:xfrm>
              <a:off x="9455738" y="1743758"/>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3</a:t>
              </a:r>
            </a:p>
          </p:txBody>
        </p:sp>
        <p:sp>
          <p:nvSpPr>
            <p:cNvPr id="24" name="Oval 23">
              <a:extLst>
                <a:ext uri="{FF2B5EF4-FFF2-40B4-BE49-F238E27FC236}">
                  <a16:creationId xmlns:a16="http://schemas.microsoft.com/office/drawing/2014/main" id="{B07DC5D3-99A4-4270-B436-4FDFC38A8075}"/>
                </a:ext>
              </a:extLst>
            </p:cNvPr>
            <p:cNvSpPr/>
            <p:nvPr/>
          </p:nvSpPr>
          <p:spPr>
            <a:xfrm>
              <a:off x="10565267" y="2112235"/>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4</a:t>
              </a:r>
            </a:p>
          </p:txBody>
        </p:sp>
        <p:sp>
          <p:nvSpPr>
            <p:cNvPr id="25" name="Oval 24">
              <a:extLst>
                <a:ext uri="{FF2B5EF4-FFF2-40B4-BE49-F238E27FC236}">
                  <a16:creationId xmlns:a16="http://schemas.microsoft.com/office/drawing/2014/main" id="{CF223D94-64D0-4B73-BC78-600FC6F821D7}"/>
                </a:ext>
              </a:extLst>
            </p:cNvPr>
            <p:cNvSpPr/>
            <p:nvPr/>
          </p:nvSpPr>
          <p:spPr>
            <a:xfrm>
              <a:off x="8383817" y="1984048"/>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5</a:t>
              </a:r>
            </a:p>
          </p:txBody>
        </p:sp>
        <p:sp>
          <p:nvSpPr>
            <p:cNvPr id="26" name="Oval 25">
              <a:extLst>
                <a:ext uri="{FF2B5EF4-FFF2-40B4-BE49-F238E27FC236}">
                  <a16:creationId xmlns:a16="http://schemas.microsoft.com/office/drawing/2014/main" id="{8F68D95D-AFA9-41CA-BF8F-6A305C8352EF}"/>
                </a:ext>
              </a:extLst>
            </p:cNvPr>
            <p:cNvSpPr/>
            <p:nvPr/>
          </p:nvSpPr>
          <p:spPr>
            <a:xfrm>
              <a:off x="7469629" y="1693754"/>
              <a:ext cx="256374" cy="2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6</a:t>
              </a:r>
            </a:p>
          </p:txBody>
        </p:sp>
        <p:sp>
          <p:nvSpPr>
            <p:cNvPr id="27" name="TextBox 26">
              <a:extLst>
                <a:ext uri="{FF2B5EF4-FFF2-40B4-BE49-F238E27FC236}">
                  <a16:creationId xmlns:a16="http://schemas.microsoft.com/office/drawing/2014/main" id="{61A300DC-18B2-4D46-B0E6-3A91D347337F}"/>
                </a:ext>
              </a:extLst>
            </p:cNvPr>
            <p:cNvSpPr txBox="1"/>
            <p:nvPr/>
          </p:nvSpPr>
          <p:spPr>
            <a:xfrm>
              <a:off x="6674266" y="2590800"/>
              <a:ext cx="666571" cy="246221"/>
            </a:xfrm>
            <a:prstGeom prst="rect">
              <a:avLst/>
            </a:prstGeom>
            <a:noFill/>
          </p:spPr>
          <p:txBody>
            <a:bodyPr wrap="square" rtlCol="0">
              <a:spAutoFit/>
            </a:bodyPr>
            <a:lstStyle/>
            <a:p>
              <a:r>
                <a:rPr lang="en-IN" sz="1000" b="1" dirty="0">
                  <a:latin typeface="Century Gothic" panose="020B0502020202020204" pitchFamily="34" charset="0"/>
                </a:rPr>
                <a:t>PICT-01</a:t>
              </a:r>
            </a:p>
          </p:txBody>
        </p:sp>
        <p:sp>
          <p:nvSpPr>
            <p:cNvPr id="28" name="Rectangle: Rounded Corners 27">
              <a:extLst>
                <a:ext uri="{FF2B5EF4-FFF2-40B4-BE49-F238E27FC236}">
                  <a16:creationId xmlns:a16="http://schemas.microsoft.com/office/drawing/2014/main" id="{5A1C4561-ECAA-4E77-A315-908033A3BF06}"/>
                </a:ext>
              </a:extLst>
            </p:cNvPr>
            <p:cNvSpPr/>
            <p:nvPr/>
          </p:nvSpPr>
          <p:spPr>
            <a:xfrm>
              <a:off x="8156384" y="948583"/>
              <a:ext cx="3377310" cy="228299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9" name="Rectangle 28">
              <a:extLst>
                <a:ext uri="{FF2B5EF4-FFF2-40B4-BE49-F238E27FC236}">
                  <a16:creationId xmlns:a16="http://schemas.microsoft.com/office/drawing/2014/main" id="{A08D3D46-315D-4E57-BB66-71978418C4CF}"/>
                </a:ext>
              </a:extLst>
            </p:cNvPr>
            <p:cNvSpPr/>
            <p:nvPr/>
          </p:nvSpPr>
          <p:spPr>
            <a:xfrm>
              <a:off x="10359736" y="1028699"/>
              <a:ext cx="945573" cy="75879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grpSp>
      <p:pic>
        <p:nvPicPr>
          <p:cNvPr id="30" name="Picture 29">
            <a:extLst>
              <a:ext uri="{FF2B5EF4-FFF2-40B4-BE49-F238E27FC236}">
                <a16:creationId xmlns:a16="http://schemas.microsoft.com/office/drawing/2014/main" id="{C02A4014-0B4C-4DCF-BAFC-A346120471BD}"/>
              </a:ext>
            </a:extLst>
          </p:cNvPr>
          <p:cNvPicPr>
            <a:picLocks noChangeAspect="1"/>
          </p:cNvPicPr>
          <p:nvPr/>
        </p:nvPicPr>
        <p:blipFill>
          <a:blip r:embed="rId3"/>
          <a:stretch>
            <a:fillRect/>
          </a:stretch>
        </p:blipFill>
        <p:spPr>
          <a:xfrm>
            <a:off x="7193454" y="4337256"/>
            <a:ext cx="4491953" cy="1647659"/>
          </a:xfrm>
          <a:prstGeom prst="rect">
            <a:avLst/>
          </a:prstGeom>
        </p:spPr>
      </p:pic>
      <p:sp>
        <p:nvSpPr>
          <p:cNvPr id="31" name="Rectangle 30">
            <a:extLst>
              <a:ext uri="{FF2B5EF4-FFF2-40B4-BE49-F238E27FC236}">
                <a16:creationId xmlns:a16="http://schemas.microsoft.com/office/drawing/2014/main" id="{CE0F1704-05EE-41BA-9EB1-A49131613DEB}"/>
              </a:ext>
            </a:extLst>
          </p:cNvPr>
          <p:cNvSpPr/>
          <p:nvPr/>
        </p:nvSpPr>
        <p:spPr>
          <a:xfrm>
            <a:off x="7063100" y="4072335"/>
            <a:ext cx="4795618" cy="214051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EB5E845D-2C85-4087-A737-5387552C2EF7}"/>
              </a:ext>
            </a:extLst>
          </p:cNvPr>
          <p:cNvSpPr/>
          <p:nvPr/>
        </p:nvSpPr>
        <p:spPr>
          <a:xfrm>
            <a:off x="7061524" y="3420016"/>
            <a:ext cx="1765830" cy="26492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000" b="1" dirty="0">
                <a:latin typeface="Century Gothic" panose="020B0502020202020204" pitchFamily="34" charset="0"/>
              </a:rPr>
              <a:t>Encoding URL Approach</a:t>
            </a:r>
          </a:p>
        </p:txBody>
      </p:sp>
      <p:sp>
        <p:nvSpPr>
          <p:cNvPr id="32" name="Rectangle: Rounded Corners 31">
            <a:extLst>
              <a:ext uri="{FF2B5EF4-FFF2-40B4-BE49-F238E27FC236}">
                <a16:creationId xmlns:a16="http://schemas.microsoft.com/office/drawing/2014/main" id="{6D77CDD5-FF90-4EAD-A6C5-876A04002896}"/>
              </a:ext>
            </a:extLst>
          </p:cNvPr>
          <p:cNvSpPr/>
          <p:nvPr/>
        </p:nvSpPr>
        <p:spPr>
          <a:xfrm>
            <a:off x="7061524" y="6150916"/>
            <a:ext cx="1765830" cy="26492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000" b="1" dirty="0">
                <a:latin typeface="Century Gothic" panose="020B0502020202020204" pitchFamily="34" charset="0"/>
              </a:rPr>
              <a:t>Generating Key Offline</a:t>
            </a:r>
          </a:p>
        </p:txBody>
      </p:sp>
      <p:sp>
        <p:nvSpPr>
          <p:cNvPr id="33" name="Rectangle: Rounded Corners 32">
            <a:extLst>
              <a:ext uri="{FF2B5EF4-FFF2-40B4-BE49-F238E27FC236}">
                <a16:creationId xmlns:a16="http://schemas.microsoft.com/office/drawing/2014/main" id="{57909233-ACEC-41E7-8DDB-C79D44D45439}"/>
              </a:ext>
            </a:extLst>
          </p:cNvPr>
          <p:cNvSpPr/>
          <p:nvPr/>
        </p:nvSpPr>
        <p:spPr>
          <a:xfrm>
            <a:off x="8548474" y="806270"/>
            <a:ext cx="2078736" cy="3439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600" b="1" dirty="0">
                <a:latin typeface="Century Gothic" panose="020B0502020202020204" pitchFamily="34" charset="0"/>
              </a:rPr>
              <a:t>Summary</a:t>
            </a:r>
            <a:endParaRPr lang="en-IN" sz="1400" b="1" dirty="0">
              <a:latin typeface="Century Gothic" panose="020B0502020202020204" pitchFamily="34" charset="0"/>
            </a:endParaRPr>
          </a:p>
        </p:txBody>
      </p:sp>
      <p:sp>
        <p:nvSpPr>
          <p:cNvPr id="34" name="Rectangle: Rounded Corners 33">
            <a:extLst>
              <a:ext uri="{FF2B5EF4-FFF2-40B4-BE49-F238E27FC236}">
                <a16:creationId xmlns:a16="http://schemas.microsoft.com/office/drawing/2014/main" id="{0BD19810-115A-4D61-BC3E-3B76ABEEF681}"/>
              </a:ext>
            </a:extLst>
          </p:cNvPr>
          <p:cNvSpPr/>
          <p:nvPr/>
        </p:nvSpPr>
        <p:spPr>
          <a:xfrm>
            <a:off x="9716567" y="2691926"/>
            <a:ext cx="700755" cy="666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5" name="Rectangle: Rounded Corners 34">
            <a:extLst>
              <a:ext uri="{FF2B5EF4-FFF2-40B4-BE49-F238E27FC236}">
                <a16:creationId xmlns:a16="http://schemas.microsoft.com/office/drawing/2014/main" id="{C24E3B4D-5540-4BDC-B630-E921E539071F}"/>
              </a:ext>
            </a:extLst>
          </p:cNvPr>
          <p:cNvSpPr/>
          <p:nvPr/>
        </p:nvSpPr>
        <p:spPr>
          <a:xfrm>
            <a:off x="8839640" y="5255664"/>
            <a:ext cx="876927" cy="64093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Tree>
    <p:extLst>
      <p:ext uri="{BB962C8B-B14F-4D97-AF65-F5344CB8AC3E}">
        <p14:creationId xmlns:p14="http://schemas.microsoft.com/office/powerpoint/2010/main" val="109475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design blocks 4/5</a:t>
            </a:r>
          </a:p>
        </p:txBody>
      </p:sp>
      <p:sp>
        <p:nvSpPr>
          <p:cNvPr id="12" name="TextBox 11">
            <a:extLst>
              <a:ext uri="{FF2B5EF4-FFF2-40B4-BE49-F238E27FC236}">
                <a16:creationId xmlns:a16="http://schemas.microsoft.com/office/drawing/2014/main" id="{1FB3E5F7-4450-4C57-B414-C396DC62E8BC}"/>
              </a:ext>
            </a:extLst>
          </p:cNvPr>
          <p:cNvSpPr txBox="1"/>
          <p:nvPr/>
        </p:nvSpPr>
        <p:spPr>
          <a:xfrm>
            <a:off x="158096" y="757176"/>
            <a:ext cx="6071788" cy="5324535"/>
          </a:xfrm>
          <a:prstGeom prst="rect">
            <a:avLst/>
          </a:prstGeom>
          <a:noFill/>
        </p:spPr>
        <p:txBody>
          <a:bodyPr wrap="square">
            <a:spAutoFit/>
          </a:bodyPr>
          <a:lstStyle/>
          <a:p>
            <a:r>
              <a:rPr lang="en-IN" sz="1000" b="1" dirty="0">
                <a:highlight>
                  <a:srgbClr val="FFFF00"/>
                </a:highlight>
                <a:latin typeface="Century Gothic" panose="020B0502020202020204" pitchFamily="34" charset="0"/>
              </a:rPr>
              <a:t>Can concurrency cause problems?</a:t>
            </a:r>
          </a:p>
          <a:p>
            <a:endParaRPr lang="en-US" sz="1000" b="1" dirty="0">
              <a:highlight>
                <a:srgbClr val="FFFF00"/>
              </a:highlight>
              <a:latin typeface="Century Gothic" panose="020B0502020202020204" pitchFamily="34" charset="0"/>
            </a:endParaRPr>
          </a:p>
          <a:p>
            <a:r>
              <a:rPr lang="en-US" sz="1000" dirty="0">
                <a:latin typeface="Century Gothic" panose="020B0502020202020204" pitchFamily="34" charset="0"/>
              </a:rPr>
              <a:t>If there are multiple servers reading keys concurrently, we might get a scenario where two or more servers try to read the same key from the database. </a:t>
            </a:r>
            <a:r>
              <a:rPr lang="en-US" sz="1000" b="1" dirty="0">
                <a:latin typeface="Century Gothic" panose="020B0502020202020204" pitchFamily="34" charset="0"/>
              </a:rPr>
              <a:t>How can we solve this concurrency problem?</a:t>
            </a:r>
          </a:p>
          <a:p>
            <a:endParaRPr lang="en-IN" sz="1000" dirty="0">
              <a:latin typeface="Century Gothic" panose="020B0502020202020204" pitchFamily="34" charset="0"/>
            </a:endParaRPr>
          </a:p>
          <a:p>
            <a:r>
              <a:rPr lang="en-IN" sz="1000" dirty="0">
                <a:latin typeface="Century Gothic" panose="020B0502020202020204" pitchFamily="34" charset="0"/>
              </a:rPr>
              <a:t>Data Partition and Replication?</a:t>
            </a:r>
          </a:p>
          <a:p>
            <a:endParaRPr lang="en-US" sz="1000" dirty="0">
              <a:latin typeface="Century Gothic" panose="020B0502020202020204" pitchFamily="34" charset="0"/>
            </a:endParaRPr>
          </a:p>
          <a:p>
            <a:r>
              <a:rPr lang="en-US" sz="1000" dirty="0">
                <a:latin typeface="Century Gothic" panose="020B0502020202020204" pitchFamily="34" charset="0"/>
              </a:rPr>
              <a:t>To scale out our DB, we need to partition it so that it can store information about billions of URLs.</a:t>
            </a:r>
            <a:endParaRPr lang="en-IN" sz="1000" dirty="0">
              <a:latin typeface="Century Gothic" panose="020B0502020202020204" pitchFamily="34" charset="0"/>
            </a:endParaRPr>
          </a:p>
          <a:p>
            <a:endParaRPr lang="en-US" sz="1000" dirty="0">
              <a:latin typeface="Century Gothic" panose="020B0502020202020204" pitchFamily="34" charset="0"/>
            </a:endParaRPr>
          </a:p>
          <a:p>
            <a:r>
              <a:rPr lang="en-US" sz="1000" dirty="0">
                <a:latin typeface="Century Gothic" panose="020B0502020202020204" pitchFamily="34" charset="0"/>
              </a:rPr>
              <a:t>Therefore, we need to develop a partitioning scheme that would divide and store our data into different DB servers.</a:t>
            </a:r>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Ok, so let’s think about , how to partitioning the table here in our case</a:t>
            </a:r>
          </a:p>
          <a:p>
            <a:r>
              <a:rPr lang="en-IN" sz="1000" dirty="0">
                <a:latin typeface="Century Gothic" panose="020B0502020202020204" pitchFamily="34" charset="0"/>
              </a:rPr>
              <a:t>Majorly we are dealing here for ShortURL, OrigionalURL and UserID</a:t>
            </a:r>
          </a:p>
          <a:p>
            <a:endParaRPr lang="en-IN" sz="1000" dirty="0">
              <a:latin typeface="Century Gothic" panose="020B0502020202020204" pitchFamily="34" charset="0"/>
            </a:endParaRPr>
          </a:p>
          <a:p>
            <a:pPr marL="228600" indent="-228600">
              <a:buAutoNum type="alphaLcPeriod"/>
            </a:pPr>
            <a:r>
              <a:rPr lang="en-IN" sz="1000" b="1" i="0" dirty="0">
                <a:solidFill>
                  <a:srgbClr val="3D3D4E"/>
                </a:solidFill>
                <a:effectLst/>
                <a:latin typeface="Century Gothic" panose="020B0502020202020204" pitchFamily="34" charset="0"/>
              </a:rPr>
              <a:t>Range Based Partitioning:</a:t>
            </a:r>
            <a:r>
              <a:rPr lang="en-IN" sz="1000" b="0" i="0" dirty="0">
                <a:solidFill>
                  <a:srgbClr val="3D3D4E"/>
                </a:solidFill>
                <a:effectLst/>
                <a:latin typeface="Century Gothic" panose="020B0502020202020204" pitchFamily="34" charset="0"/>
              </a:rPr>
              <a:t> </a:t>
            </a:r>
          </a:p>
          <a:p>
            <a:r>
              <a:rPr lang="en-IN" sz="1000" dirty="0">
                <a:latin typeface="Century Gothic" panose="020B0502020202020204" pitchFamily="34" charset="0"/>
              </a:rPr>
              <a:t>In this approach, we are planning to divide the first character of our short URL into range and assign range to DB server. Meaning here, suppose your first letter of my short URL fall in A~D character than as per range division it will go Part 01 DB server, and so on…</a:t>
            </a:r>
          </a:p>
          <a:p>
            <a:endParaRPr lang="en-IN" sz="1000" dirty="0">
              <a:latin typeface="Century Gothic" panose="020B0502020202020204" pitchFamily="34" charset="0"/>
            </a:endParaRPr>
          </a:p>
          <a:p>
            <a:r>
              <a:rPr lang="en-IN" sz="1000" b="1" dirty="0">
                <a:latin typeface="Century Gothic" panose="020B0502020202020204" pitchFamily="34" charset="0"/>
              </a:rPr>
              <a:t>			Conceptual Diagram</a:t>
            </a:r>
          </a:p>
          <a:p>
            <a:r>
              <a:rPr lang="en-US" sz="1000" dirty="0">
                <a:latin typeface="Century Gothic" panose="020B0502020202020204" pitchFamily="34" charset="0"/>
              </a:rPr>
              <a:t>We can even combine certain less </a:t>
            </a:r>
          </a:p>
          <a:p>
            <a:r>
              <a:rPr lang="en-US" sz="1000" dirty="0">
                <a:latin typeface="Century Gothic" panose="020B0502020202020204" pitchFamily="34" charset="0"/>
              </a:rPr>
              <a:t>frequently occurring letters into one </a:t>
            </a:r>
          </a:p>
          <a:p>
            <a:r>
              <a:rPr lang="en-US" sz="1000" dirty="0">
                <a:latin typeface="Century Gothic" panose="020B0502020202020204" pitchFamily="34" charset="0"/>
              </a:rPr>
              <a:t>database partition. </a:t>
            </a:r>
          </a:p>
          <a:p>
            <a:endParaRPr lang="en-US" sz="1000" dirty="0">
              <a:latin typeface="Century Gothic" panose="020B0502020202020204" pitchFamily="34" charset="0"/>
            </a:endParaRP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The main problem with this approach is that it can </a:t>
            </a:r>
          </a:p>
          <a:p>
            <a:r>
              <a:rPr lang="en-US" sz="1000" b="0" i="0" dirty="0">
                <a:solidFill>
                  <a:srgbClr val="3D3D4E"/>
                </a:solidFill>
                <a:effectLst/>
                <a:latin typeface="Century Gothic" panose="020B0502020202020204" pitchFamily="34" charset="0"/>
              </a:rPr>
              <a:t>lead to unbalanced DB servers. </a:t>
            </a:r>
          </a:p>
          <a:p>
            <a:endParaRPr lang="en-US" sz="1000" dirty="0">
              <a:solidFill>
                <a:srgbClr val="3D3D4E"/>
              </a:solidFill>
              <a:latin typeface="Century Gothic" panose="020B0502020202020204" pitchFamily="34" charset="0"/>
            </a:endParaRPr>
          </a:p>
          <a:p>
            <a:r>
              <a:rPr lang="en-US" sz="1000" dirty="0">
                <a:solidFill>
                  <a:srgbClr val="3D3D4E"/>
                </a:solidFill>
                <a:highlight>
                  <a:srgbClr val="FFFF00"/>
                </a:highlight>
                <a:latin typeface="Century Gothic" panose="020B0502020202020204" pitchFamily="34" charset="0"/>
              </a:rPr>
              <a:t>So, we should look for some better approach</a:t>
            </a:r>
            <a:endParaRPr lang="en-IN" sz="1000" dirty="0">
              <a:highlight>
                <a:srgbClr val="FFFF00"/>
              </a:highlight>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p:txBody>
      </p:sp>
      <p:sp>
        <p:nvSpPr>
          <p:cNvPr id="13" name="Rectangle 12">
            <a:extLst>
              <a:ext uri="{FF2B5EF4-FFF2-40B4-BE49-F238E27FC236}">
                <a16:creationId xmlns:a16="http://schemas.microsoft.com/office/drawing/2014/main" id="{E72E86CF-5211-44A9-A9B5-D79F125900BE}"/>
              </a:ext>
            </a:extLst>
          </p:cNvPr>
          <p:cNvSpPr/>
          <p:nvPr/>
        </p:nvSpPr>
        <p:spPr>
          <a:xfrm>
            <a:off x="158096" y="757176"/>
            <a:ext cx="6473440" cy="594008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grpSp>
        <p:nvGrpSpPr>
          <p:cNvPr id="58" name="Group 57">
            <a:extLst>
              <a:ext uri="{FF2B5EF4-FFF2-40B4-BE49-F238E27FC236}">
                <a16:creationId xmlns:a16="http://schemas.microsoft.com/office/drawing/2014/main" id="{0374DC24-735A-4810-A78E-AA91EAEEFF9C}"/>
              </a:ext>
            </a:extLst>
          </p:cNvPr>
          <p:cNvGrpSpPr/>
          <p:nvPr/>
        </p:nvGrpSpPr>
        <p:grpSpPr>
          <a:xfrm>
            <a:off x="2986947" y="4366902"/>
            <a:ext cx="3358500" cy="1640792"/>
            <a:chOff x="7392110" y="1390829"/>
            <a:chExt cx="4394391" cy="2546642"/>
          </a:xfrm>
        </p:grpSpPr>
        <p:sp>
          <p:nvSpPr>
            <p:cNvPr id="38" name="Rectangle 37">
              <a:extLst>
                <a:ext uri="{FF2B5EF4-FFF2-40B4-BE49-F238E27FC236}">
                  <a16:creationId xmlns:a16="http://schemas.microsoft.com/office/drawing/2014/main" id="{18F41EFB-493B-4BBC-8EDD-49C55A884C08}"/>
                </a:ext>
              </a:extLst>
            </p:cNvPr>
            <p:cNvSpPr/>
            <p:nvPr/>
          </p:nvSpPr>
          <p:spPr>
            <a:xfrm>
              <a:off x="7392110" y="1422873"/>
              <a:ext cx="910196" cy="56188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000" dirty="0"/>
                <a:t>DB</a:t>
              </a:r>
            </a:p>
            <a:p>
              <a:pPr algn="ctr"/>
              <a:r>
                <a:rPr lang="en-IN" sz="1000" b="1" dirty="0">
                  <a:solidFill>
                    <a:srgbClr val="002060"/>
                  </a:solidFill>
                  <a:highlight>
                    <a:srgbClr val="FFFF00"/>
                  </a:highlight>
                </a:rPr>
                <a:t>Part 01</a:t>
              </a:r>
              <a:endParaRPr lang="en-IN" b="1" dirty="0">
                <a:solidFill>
                  <a:srgbClr val="002060"/>
                </a:solidFill>
                <a:highlight>
                  <a:srgbClr val="FFFF00"/>
                </a:highlight>
              </a:endParaRPr>
            </a:p>
          </p:txBody>
        </p:sp>
        <p:sp>
          <p:nvSpPr>
            <p:cNvPr id="39" name="Rectangle 38">
              <a:extLst>
                <a:ext uri="{FF2B5EF4-FFF2-40B4-BE49-F238E27FC236}">
                  <a16:creationId xmlns:a16="http://schemas.microsoft.com/office/drawing/2014/main" id="{441A7FED-D3B9-4FCA-AF89-48EE232A260E}"/>
                </a:ext>
              </a:extLst>
            </p:cNvPr>
            <p:cNvSpPr/>
            <p:nvPr/>
          </p:nvSpPr>
          <p:spPr>
            <a:xfrm>
              <a:off x="8785077" y="3674692"/>
              <a:ext cx="2367184" cy="2627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002060"/>
                  </a:solidFill>
                </a:rPr>
                <a:t>Distribution Logic</a:t>
              </a:r>
            </a:p>
          </p:txBody>
        </p:sp>
        <p:cxnSp>
          <p:nvCxnSpPr>
            <p:cNvPr id="8" name="Straight Connector 7">
              <a:extLst>
                <a:ext uri="{FF2B5EF4-FFF2-40B4-BE49-F238E27FC236}">
                  <a16:creationId xmlns:a16="http://schemas.microsoft.com/office/drawing/2014/main" id="{D80D5FBF-68CF-4AC8-A72B-3C9707D127F0}"/>
                </a:ext>
              </a:extLst>
            </p:cNvPr>
            <p:cNvCxnSpPr>
              <a:cxnSpLocks/>
              <a:stCxn id="39" idx="0"/>
            </p:cNvCxnSpPr>
            <p:nvPr/>
          </p:nvCxnSpPr>
          <p:spPr>
            <a:xfrm flipH="1" flipV="1">
              <a:off x="8754693" y="1963396"/>
              <a:ext cx="1213976" cy="1711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E66DFA-F631-4179-A8B5-EFB54DB7F328}"/>
                </a:ext>
              </a:extLst>
            </p:cNvPr>
            <p:cNvCxnSpPr>
              <a:cxnSpLocks/>
              <a:stCxn id="39" idx="0"/>
            </p:cNvCxnSpPr>
            <p:nvPr/>
          </p:nvCxnSpPr>
          <p:spPr>
            <a:xfrm flipH="1" flipV="1">
              <a:off x="9852353" y="1984760"/>
              <a:ext cx="116316" cy="168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21BDF4-C5EE-40B5-8BED-9F8F4B8989FD}"/>
                </a:ext>
              </a:extLst>
            </p:cNvPr>
            <p:cNvCxnSpPr>
              <a:cxnSpLocks/>
              <a:stCxn id="39" idx="0"/>
            </p:cNvCxnSpPr>
            <p:nvPr/>
          </p:nvCxnSpPr>
          <p:spPr>
            <a:xfrm flipV="1">
              <a:off x="9968669" y="1984760"/>
              <a:ext cx="1071073" cy="168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AEA3EDB-3EEF-47F5-98B1-5035EB124013}"/>
                </a:ext>
              </a:extLst>
            </p:cNvPr>
            <p:cNvCxnSpPr>
              <a:cxnSpLocks/>
              <a:stCxn id="38" idx="2"/>
              <a:endCxn id="39" idx="0"/>
            </p:cNvCxnSpPr>
            <p:nvPr/>
          </p:nvCxnSpPr>
          <p:spPr>
            <a:xfrm>
              <a:off x="7847209" y="1984759"/>
              <a:ext cx="2121461" cy="1689932"/>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9EE9CE1-E796-4BE2-9AB2-BE4D1D13E741}"/>
                </a:ext>
              </a:extLst>
            </p:cNvPr>
            <p:cNvSpPr/>
            <p:nvPr/>
          </p:nvSpPr>
          <p:spPr>
            <a:xfrm>
              <a:off x="8654277" y="1390829"/>
              <a:ext cx="854581" cy="5939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000" dirty="0"/>
                <a:t>DB</a:t>
              </a:r>
            </a:p>
            <a:p>
              <a:pPr algn="ctr"/>
              <a:r>
                <a:rPr lang="en-IN" sz="1000" b="1" dirty="0">
                  <a:solidFill>
                    <a:srgbClr val="002060"/>
                  </a:solidFill>
                  <a:highlight>
                    <a:srgbClr val="FFFF00"/>
                  </a:highlight>
                </a:rPr>
                <a:t>Part 02</a:t>
              </a:r>
              <a:endParaRPr lang="en-IN" b="1" dirty="0">
                <a:solidFill>
                  <a:srgbClr val="002060"/>
                </a:solidFill>
                <a:highlight>
                  <a:srgbClr val="FFFF00"/>
                </a:highlight>
              </a:endParaRPr>
            </a:p>
          </p:txBody>
        </p:sp>
        <p:sp>
          <p:nvSpPr>
            <p:cNvPr id="43" name="Rectangle 42">
              <a:extLst>
                <a:ext uri="{FF2B5EF4-FFF2-40B4-BE49-F238E27FC236}">
                  <a16:creationId xmlns:a16="http://schemas.microsoft.com/office/drawing/2014/main" id="{7645F46E-CD2A-43FC-923A-E113510B0FF4}"/>
                </a:ext>
              </a:extLst>
            </p:cNvPr>
            <p:cNvSpPr/>
            <p:nvPr/>
          </p:nvSpPr>
          <p:spPr>
            <a:xfrm>
              <a:off x="9766894" y="1401510"/>
              <a:ext cx="854581" cy="5939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000" dirty="0"/>
                <a:t>DB</a:t>
              </a:r>
            </a:p>
            <a:p>
              <a:pPr algn="ctr"/>
              <a:r>
                <a:rPr lang="en-IN" sz="1000" b="1" dirty="0">
                  <a:solidFill>
                    <a:srgbClr val="002060"/>
                  </a:solidFill>
                  <a:highlight>
                    <a:srgbClr val="FFFF00"/>
                  </a:highlight>
                </a:rPr>
                <a:t>Part 03</a:t>
              </a:r>
              <a:endParaRPr lang="en-IN" b="1" dirty="0">
                <a:solidFill>
                  <a:srgbClr val="002060"/>
                </a:solidFill>
                <a:highlight>
                  <a:srgbClr val="FFFF00"/>
                </a:highlight>
              </a:endParaRPr>
            </a:p>
          </p:txBody>
        </p:sp>
        <p:sp>
          <p:nvSpPr>
            <p:cNvPr id="44" name="Rectangle 43">
              <a:extLst>
                <a:ext uri="{FF2B5EF4-FFF2-40B4-BE49-F238E27FC236}">
                  <a16:creationId xmlns:a16="http://schemas.microsoft.com/office/drawing/2014/main" id="{62673C59-A701-4DD1-A34E-2FC0B35D9E30}"/>
                </a:ext>
              </a:extLst>
            </p:cNvPr>
            <p:cNvSpPr/>
            <p:nvPr/>
          </p:nvSpPr>
          <p:spPr>
            <a:xfrm>
              <a:off x="10931920" y="1412193"/>
              <a:ext cx="854581" cy="5939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000" dirty="0"/>
                <a:t>DB</a:t>
              </a:r>
            </a:p>
            <a:p>
              <a:pPr algn="ctr"/>
              <a:r>
                <a:rPr lang="en-IN" sz="1000" b="1" dirty="0">
                  <a:solidFill>
                    <a:srgbClr val="002060"/>
                  </a:solidFill>
                  <a:highlight>
                    <a:srgbClr val="FFFF00"/>
                  </a:highlight>
                </a:rPr>
                <a:t>Part 04</a:t>
              </a:r>
              <a:endParaRPr lang="en-IN" b="1" dirty="0">
                <a:solidFill>
                  <a:srgbClr val="002060"/>
                </a:solidFill>
                <a:highlight>
                  <a:srgbClr val="FFFF00"/>
                </a:highlight>
              </a:endParaRPr>
            </a:p>
          </p:txBody>
        </p:sp>
      </p:grpSp>
      <p:sp>
        <p:nvSpPr>
          <p:cNvPr id="59" name="TextBox 58">
            <a:extLst>
              <a:ext uri="{FF2B5EF4-FFF2-40B4-BE49-F238E27FC236}">
                <a16:creationId xmlns:a16="http://schemas.microsoft.com/office/drawing/2014/main" id="{15477BC5-7AC3-4CE6-B709-1EEEC80E3D99}"/>
              </a:ext>
            </a:extLst>
          </p:cNvPr>
          <p:cNvSpPr txBox="1"/>
          <p:nvPr/>
        </p:nvSpPr>
        <p:spPr>
          <a:xfrm>
            <a:off x="6896840" y="832664"/>
            <a:ext cx="4990360" cy="2400657"/>
          </a:xfrm>
          <a:prstGeom prst="rect">
            <a:avLst/>
          </a:prstGeom>
          <a:noFill/>
        </p:spPr>
        <p:txBody>
          <a:bodyPr wrap="square">
            <a:spAutoFit/>
          </a:bodyPr>
          <a:lstStyle/>
          <a:p>
            <a:r>
              <a:rPr lang="en-IN" sz="1000" b="1" dirty="0">
                <a:latin typeface="Century Gothic" panose="020B0502020202020204" pitchFamily="34" charset="0"/>
              </a:rPr>
              <a:t>b. Hash based partitioning</a:t>
            </a:r>
          </a:p>
          <a:p>
            <a:r>
              <a:rPr lang="en-IN" sz="1000" dirty="0">
                <a:latin typeface="Century Gothic" panose="020B0502020202020204" pitchFamily="34" charset="0"/>
              </a:rPr>
              <a:t> </a:t>
            </a:r>
          </a:p>
          <a:p>
            <a:r>
              <a:rPr lang="en-US" sz="1000" b="0" i="0" dirty="0">
                <a:solidFill>
                  <a:srgbClr val="3D3D4E"/>
                </a:solidFill>
                <a:effectLst/>
                <a:latin typeface="Century Gothic" panose="020B0502020202020204" pitchFamily="34" charset="0"/>
              </a:rPr>
              <a:t>In this scheme, we take a hash of the object we are storing. We then calculate which partition to use based upon the hash. </a:t>
            </a:r>
            <a:r>
              <a:rPr lang="en-US" sz="1000" b="0" i="0" dirty="0">
                <a:solidFill>
                  <a:srgbClr val="3D3D4E"/>
                </a:solidFill>
                <a:effectLst/>
                <a:highlight>
                  <a:srgbClr val="FFFF00"/>
                </a:highlight>
                <a:latin typeface="Century Gothic" panose="020B0502020202020204" pitchFamily="34" charset="0"/>
              </a:rPr>
              <a:t>In our case, we can take the hash of the ‘key’ or the short link to determine the partition in which we store the data object.</a:t>
            </a:r>
            <a:endParaRPr lang="en-IN" sz="1000" dirty="0">
              <a:highlight>
                <a:srgbClr val="FFFF00"/>
              </a:highlight>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And one more point I would like to mention here that we might have to use consistent hashing in this case to minimize the impact of certain server failure or addition for scale up.</a:t>
            </a:r>
          </a:p>
          <a:p>
            <a:endParaRPr lang="en-IN" sz="1000" dirty="0">
              <a:latin typeface="Century Gothic" panose="020B0502020202020204" pitchFamily="34" charset="0"/>
            </a:endParaRPr>
          </a:p>
          <a:p>
            <a:r>
              <a:rPr lang="en-IN" sz="1000" dirty="0">
                <a:latin typeface="Century Gothic" panose="020B0502020202020204" pitchFamily="34" charset="0"/>
              </a:rPr>
              <a:t>So, this much information seems enough for partitioning and than every partition should be backed with replication to maintain the resiliency into our system.</a:t>
            </a:r>
          </a:p>
          <a:p>
            <a:endParaRPr lang="en-IN" sz="1000" dirty="0">
              <a:latin typeface="Century Gothic" panose="020B0502020202020204" pitchFamily="34" charset="0"/>
            </a:endParaRPr>
          </a:p>
        </p:txBody>
      </p:sp>
      <p:sp>
        <p:nvSpPr>
          <p:cNvPr id="62" name="Rectangle 61">
            <a:extLst>
              <a:ext uri="{FF2B5EF4-FFF2-40B4-BE49-F238E27FC236}">
                <a16:creationId xmlns:a16="http://schemas.microsoft.com/office/drawing/2014/main" id="{74BF681A-74A0-40BA-95FD-3696AB638F2F}"/>
              </a:ext>
            </a:extLst>
          </p:cNvPr>
          <p:cNvSpPr/>
          <p:nvPr/>
        </p:nvSpPr>
        <p:spPr>
          <a:xfrm>
            <a:off x="6845181" y="757176"/>
            <a:ext cx="5093294" cy="252440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3" name="Rectangle 62">
            <a:extLst>
              <a:ext uri="{FF2B5EF4-FFF2-40B4-BE49-F238E27FC236}">
                <a16:creationId xmlns:a16="http://schemas.microsoft.com/office/drawing/2014/main" id="{B0EAB7D5-1B53-4263-8C7C-070A2BAF0459}"/>
              </a:ext>
            </a:extLst>
          </p:cNvPr>
          <p:cNvSpPr/>
          <p:nvPr/>
        </p:nvSpPr>
        <p:spPr>
          <a:xfrm>
            <a:off x="6845181" y="3429000"/>
            <a:ext cx="5093294" cy="326826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64" name="TextBox 63">
            <a:extLst>
              <a:ext uri="{FF2B5EF4-FFF2-40B4-BE49-F238E27FC236}">
                <a16:creationId xmlns:a16="http://schemas.microsoft.com/office/drawing/2014/main" id="{A9BE88CE-57F8-4FC4-829B-82E58B3681FF}"/>
              </a:ext>
            </a:extLst>
          </p:cNvPr>
          <p:cNvSpPr txBox="1"/>
          <p:nvPr/>
        </p:nvSpPr>
        <p:spPr>
          <a:xfrm>
            <a:off x="6896840" y="3576416"/>
            <a:ext cx="4990360" cy="2862322"/>
          </a:xfrm>
          <a:prstGeom prst="rect">
            <a:avLst/>
          </a:prstGeom>
          <a:noFill/>
        </p:spPr>
        <p:txBody>
          <a:bodyPr wrap="square" rtlCol="0">
            <a:spAutoFit/>
          </a:bodyPr>
          <a:lstStyle/>
          <a:p>
            <a:r>
              <a:rPr lang="en-IN" sz="1000" b="1" dirty="0">
                <a:highlight>
                  <a:srgbClr val="FFFF00"/>
                </a:highlight>
                <a:latin typeface="Century Gothic" panose="020B0502020202020204" pitchFamily="34" charset="0"/>
              </a:rPr>
              <a:t>Cache</a:t>
            </a:r>
          </a:p>
          <a:p>
            <a:r>
              <a:rPr lang="en-IN" sz="1000" dirty="0">
                <a:latin typeface="Century Gothic" panose="020B0502020202020204" pitchFamily="34" charset="0"/>
              </a:rPr>
              <a:t>In this system we already observed that there are some of the ShortURL which is hitting more and more than others because these shortURL is for some celebrity video</a:t>
            </a:r>
          </a:p>
          <a:p>
            <a:endParaRPr lang="en-IN" sz="1000" dirty="0">
              <a:latin typeface="Century Gothic" panose="020B0502020202020204" pitchFamily="34" charset="0"/>
            </a:endParaRPr>
          </a:p>
          <a:p>
            <a:r>
              <a:rPr lang="en-IN" sz="1000" dirty="0">
                <a:latin typeface="Century Gothic" panose="020B0502020202020204" pitchFamily="34" charset="0"/>
              </a:rPr>
              <a:t>How much cache memory?</a:t>
            </a:r>
          </a:p>
          <a:p>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latin typeface="Century Gothic" panose="020B0502020202020204" pitchFamily="34" charset="0"/>
              </a:rPr>
              <a:t>Apart from size, we also have to plan the cache eviction policy here. </a:t>
            </a:r>
          </a:p>
          <a:p>
            <a:endParaRPr lang="en-IN" sz="1000" dirty="0">
              <a:latin typeface="Century Gothic" panose="020B0502020202020204" pitchFamily="34" charset="0"/>
            </a:endParaRPr>
          </a:p>
          <a:p>
            <a:r>
              <a:rPr lang="en-US" sz="1000" b="1" i="0" dirty="0">
                <a:solidFill>
                  <a:srgbClr val="3D3D4E"/>
                </a:solidFill>
                <a:effectLst/>
                <a:latin typeface="Century Gothic" panose="020B0502020202020204" pitchFamily="34" charset="0"/>
              </a:rPr>
              <a:t>Which cache eviction policy would best fit our needs?</a:t>
            </a:r>
            <a:r>
              <a:rPr lang="en-US" sz="1000" b="0" i="0" dirty="0">
                <a:solidFill>
                  <a:srgbClr val="3D3D4E"/>
                </a:solidFill>
                <a:effectLst/>
                <a:latin typeface="Century Gothic" panose="020B0502020202020204" pitchFamily="34" charset="0"/>
              </a:rPr>
              <a:t> </a:t>
            </a:r>
            <a:endParaRPr lang="en-IN"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Least Recently Used (LRU) can be a reasonable policy for our system. </a:t>
            </a:r>
            <a:endParaRPr lang="en-IN" sz="1000" dirty="0">
              <a:solidFill>
                <a:srgbClr val="3D3D4E"/>
              </a:solidFill>
              <a:latin typeface="Century Gothic" panose="020B0502020202020204" pitchFamily="34" charset="0"/>
            </a:endParaRPr>
          </a:p>
          <a:p>
            <a:endParaRPr lang="en-IN"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To further increase the efficiency, we can replicate our caching servers to distribute the load between them.</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r>
              <a:rPr lang="en-IN" sz="1000" dirty="0">
                <a:highlight>
                  <a:srgbClr val="FFFF00"/>
                </a:highlight>
                <a:latin typeface="Century Gothic" panose="020B0502020202020204" pitchFamily="34" charset="0"/>
              </a:rPr>
              <a:t>Contd on next page….</a:t>
            </a:r>
          </a:p>
        </p:txBody>
      </p:sp>
      <p:pic>
        <p:nvPicPr>
          <p:cNvPr id="68" name="Picture 67">
            <a:extLst>
              <a:ext uri="{FF2B5EF4-FFF2-40B4-BE49-F238E27FC236}">
                <a16:creationId xmlns:a16="http://schemas.microsoft.com/office/drawing/2014/main" id="{6F35F085-4C51-4F08-AAD2-2B37F48E987B}"/>
              </a:ext>
            </a:extLst>
          </p:cNvPr>
          <p:cNvPicPr>
            <a:picLocks noChangeAspect="1"/>
          </p:cNvPicPr>
          <p:nvPr/>
        </p:nvPicPr>
        <p:blipFill>
          <a:blip r:embed="rId2"/>
          <a:stretch>
            <a:fillRect/>
          </a:stretch>
        </p:blipFill>
        <p:spPr>
          <a:xfrm>
            <a:off x="7003478" y="4520725"/>
            <a:ext cx="4147039" cy="186587"/>
          </a:xfrm>
          <a:prstGeom prst="rect">
            <a:avLst/>
          </a:prstGeom>
        </p:spPr>
      </p:pic>
    </p:spTree>
    <p:extLst>
      <p:ext uri="{BB962C8B-B14F-4D97-AF65-F5344CB8AC3E}">
        <p14:creationId xmlns:p14="http://schemas.microsoft.com/office/powerpoint/2010/main" val="236189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System design </a:t>
            </a:r>
            <a:r>
              <a:rPr lang="en-IN" b="1" dirty="0">
                <a:latin typeface="Nunito Sans" pitchFamily="2" charset="0"/>
              </a:rPr>
              <a:t>: </a:t>
            </a:r>
            <a:r>
              <a:rPr lang="en-IN" b="1" i="0" dirty="0">
                <a:effectLst/>
                <a:latin typeface="Nunito Sans" pitchFamily="2" charset="0"/>
              </a:rPr>
              <a:t>High Level - System design blocks 5/5</a:t>
            </a:r>
          </a:p>
        </p:txBody>
      </p:sp>
      <p:sp>
        <p:nvSpPr>
          <p:cNvPr id="12" name="TextBox 11">
            <a:extLst>
              <a:ext uri="{FF2B5EF4-FFF2-40B4-BE49-F238E27FC236}">
                <a16:creationId xmlns:a16="http://schemas.microsoft.com/office/drawing/2014/main" id="{1FB3E5F7-4450-4C57-B414-C396DC62E8BC}"/>
              </a:ext>
            </a:extLst>
          </p:cNvPr>
          <p:cNvSpPr txBox="1"/>
          <p:nvPr/>
        </p:nvSpPr>
        <p:spPr>
          <a:xfrm>
            <a:off x="158096" y="757176"/>
            <a:ext cx="6071788" cy="1323439"/>
          </a:xfrm>
          <a:prstGeom prst="rect">
            <a:avLst/>
          </a:prstGeom>
          <a:noFill/>
        </p:spPr>
        <p:txBody>
          <a:bodyPr wrap="square">
            <a:spAutoFit/>
          </a:bodyPr>
          <a:lstStyle/>
          <a:p>
            <a:r>
              <a:rPr lang="en-US" sz="1000" b="1" dirty="0">
                <a:highlight>
                  <a:srgbClr val="FFFF00"/>
                </a:highlight>
                <a:latin typeface="Century Gothic" panose="020B0502020202020204" pitchFamily="34" charset="0"/>
              </a:rPr>
              <a:t>Contd from last page for Cache discussion</a:t>
            </a:r>
          </a:p>
          <a:p>
            <a:endParaRPr lang="en-US" sz="1000" b="1" dirty="0">
              <a:highlight>
                <a:srgbClr val="FFFF00"/>
              </a:highlight>
              <a:latin typeface="Century Gothic" panose="020B0502020202020204" pitchFamily="34" charset="0"/>
            </a:endParaRPr>
          </a:p>
          <a:p>
            <a:r>
              <a:rPr lang="en-US" sz="1000" b="1" i="0" dirty="0">
                <a:solidFill>
                  <a:srgbClr val="3D3D4E"/>
                </a:solidFill>
                <a:effectLst/>
                <a:latin typeface="Century Gothic" panose="020B0502020202020204" pitchFamily="34" charset="0"/>
              </a:rPr>
              <a:t>How can each cache replica be updated?</a:t>
            </a:r>
            <a:r>
              <a:rPr lang="en-US" sz="1000" b="0" i="0" dirty="0">
                <a:solidFill>
                  <a:srgbClr val="3D3D4E"/>
                </a:solidFill>
                <a:effectLst/>
                <a:latin typeface="Century Gothic" panose="020B0502020202020204" pitchFamily="34" charset="0"/>
              </a:rPr>
              <a:t> </a:t>
            </a:r>
          </a:p>
          <a:p>
            <a:r>
              <a:rPr lang="en-US" sz="1000" b="0" i="0" dirty="0">
                <a:solidFill>
                  <a:srgbClr val="3D3D4E"/>
                </a:solidFill>
                <a:effectLst/>
                <a:latin typeface="Century Gothic" panose="020B0502020202020204" pitchFamily="34" charset="0"/>
              </a:rPr>
              <a:t>Whenever there is a cache miss, our servers would be hitting a backend database. Whenever this happens, we can update the cache and pass the new entry to all the cache replicas. Each replica can update its cache by adding the new entry. If a replica already has that entry, it can simply ignore it.</a:t>
            </a:r>
          </a:p>
          <a:p>
            <a:endParaRPr lang="en-IN" sz="1000" dirty="0">
              <a:latin typeface="Century Gothic" panose="020B0502020202020204" pitchFamily="34" charset="0"/>
            </a:endParaRPr>
          </a:p>
        </p:txBody>
      </p:sp>
      <p:sp>
        <p:nvSpPr>
          <p:cNvPr id="13" name="Rectangle 12">
            <a:extLst>
              <a:ext uri="{FF2B5EF4-FFF2-40B4-BE49-F238E27FC236}">
                <a16:creationId xmlns:a16="http://schemas.microsoft.com/office/drawing/2014/main" id="{E72E86CF-5211-44A9-A9B5-D79F125900BE}"/>
              </a:ext>
            </a:extLst>
          </p:cNvPr>
          <p:cNvSpPr/>
          <p:nvPr/>
        </p:nvSpPr>
        <p:spPr>
          <a:xfrm>
            <a:off x="158096" y="757176"/>
            <a:ext cx="6353799" cy="594008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3" name="Picture 2">
            <a:extLst>
              <a:ext uri="{FF2B5EF4-FFF2-40B4-BE49-F238E27FC236}">
                <a16:creationId xmlns:a16="http://schemas.microsoft.com/office/drawing/2014/main" id="{2D3767AF-076B-4609-BD88-A5FB3F31992F}"/>
              </a:ext>
            </a:extLst>
          </p:cNvPr>
          <p:cNvPicPr>
            <a:picLocks noChangeAspect="1"/>
          </p:cNvPicPr>
          <p:nvPr/>
        </p:nvPicPr>
        <p:blipFill>
          <a:blip r:embed="rId2"/>
          <a:stretch>
            <a:fillRect/>
          </a:stretch>
        </p:blipFill>
        <p:spPr>
          <a:xfrm>
            <a:off x="483022" y="2080615"/>
            <a:ext cx="5206096" cy="2551283"/>
          </a:xfrm>
          <a:prstGeom prst="rect">
            <a:avLst/>
          </a:prstGeom>
        </p:spPr>
      </p:pic>
      <p:sp>
        <p:nvSpPr>
          <p:cNvPr id="4" name="Rectangle 3">
            <a:extLst>
              <a:ext uri="{FF2B5EF4-FFF2-40B4-BE49-F238E27FC236}">
                <a16:creationId xmlns:a16="http://schemas.microsoft.com/office/drawing/2014/main" id="{C8F9D686-29A9-4B0D-BBC5-C8302D50002C}"/>
              </a:ext>
            </a:extLst>
          </p:cNvPr>
          <p:cNvSpPr/>
          <p:nvPr/>
        </p:nvSpPr>
        <p:spPr>
          <a:xfrm>
            <a:off x="470019" y="2080615"/>
            <a:ext cx="5247117" cy="255975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5" name="Rectangle 4">
            <a:extLst>
              <a:ext uri="{FF2B5EF4-FFF2-40B4-BE49-F238E27FC236}">
                <a16:creationId xmlns:a16="http://schemas.microsoft.com/office/drawing/2014/main" id="{656D7212-F63C-4B99-8B72-820A90F70B46}"/>
              </a:ext>
            </a:extLst>
          </p:cNvPr>
          <p:cNvSpPr/>
          <p:nvPr/>
        </p:nvSpPr>
        <p:spPr>
          <a:xfrm>
            <a:off x="2691925" y="2213947"/>
            <a:ext cx="1016950" cy="674531"/>
          </a:xfrm>
          <a:prstGeom prst="rect">
            <a:avLst/>
          </a:prstGeom>
          <a:noFill/>
          <a:ln w="9525" cap="flat" cmpd="sng" algn="ctr">
            <a:solidFill>
              <a:schemeClr val="accent2"/>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4" name="Rectangle 23">
            <a:extLst>
              <a:ext uri="{FF2B5EF4-FFF2-40B4-BE49-F238E27FC236}">
                <a16:creationId xmlns:a16="http://schemas.microsoft.com/office/drawing/2014/main" id="{C3E0F084-345D-477B-891F-655EBAF0EB9C}"/>
              </a:ext>
            </a:extLst>
          </p:cNvPr>
          <p:cNvSpPr/>
          <p:nvPr/>
        </p:nvSpPr>
        <p:spPr>
          <a:xfrm>
            <a:off x="4033614" y="3785786"/>
            <a:ext cx="1266669" cy="683663"/>
          </a:xfrm>
          <a:prstGeom prst="rect">
            <a:avLst/>
          </a:prstGeom>
          <a:noFill/>
          <a:ln w="9525" cap="flat" cmpd="sng" algn="ctr">
            <a:solidFill>
              <a:schemeClr val="accent2"/>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5" name="Rectangle 24">
            <a:extLst>
              <a:ext uri="{FF2B5EF4-FFF2-40B4-BE49-F238E27FC236}">
                <a16:creationId xmlns:a16="http://schemas.microsoft.com/office/drawing/2014/main" id="{E6BD6AA0-FCA5-4566-92C5-C40BD34152F8}"/>
              </a:ext>
            </a:extLst>
          </p:cNvPr>
          <p:cNvSpPr/>
          <p:nvPr/>
        </p:nvSpPr>
        <p:spPr>
          <a:xfrm>
            <a:off x="4742915" y="2213947"/>
            <a:ext cx="709301" cy="501476"/>
          </a:xfrm>
          <a:prstGeom prst="rect">
            <a:avLst/>
          </a:prstGeom>
          <a:noFill/>
          <a:ln w="9525" cap="flat" cmpd="sng" algn="ctr">
            <a:solidFill>
              <a:schemeClr val="accent2"/>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7" name="TextBox 6">
            <a:extLst>
              <a:ext uri="{FF2B5EF4-FFF2-40B4-BE49-F238E27FC236}">
                <a16:creationId xmlns:a16="http://schemas.microsoft.com/office/drawing/2014/main" id="{4D997C7E-3132-4B34-B804-0A61934BB5E2}"/>
              </a:ext>
            </a:extLst>
          </p:cNvPr>
          <p:cNvSpPr txBox="1"/>
          <p:nvPr/>
        </p:nvSpPr>
        <p:spPr>
          <a:xfrm>
            <a:off x="5815414" y="2956146"/>
            <a:ext cx="811850" cy="400110"/>
          </a:xfrm>
          <a:prstGeom prst="rect">
            <a:avLst/>
          </a:prstGeom>
          <a:noFill/>
        </p:spPr>
        <p:txBody>
          <a:bodyPr wrap="square" rtlCol="0">
            <a:spAutoFit/>
          </a:bodyPr>
          <a:lstStyle/>
          <a:p>
            <a:r>
              <a:rPr lang="en-IN" sz="1000" b="1" dirty="0">
                <a:highlight>
                  <a:srgbClr val="FFFF00"/>
                </a:highlight>
                <a:latin typeface="Century Gothic" panose="020B0502020202020204" pitchFamily="34" charset="0"/>
              </a:rPr>
              <a:t>Load Balancer</a:t>
            </a:r>
          </a:p>
        </p:txBody>
      </p:sp>
      <p:cxnSp>
        <p:nvCxnSpPr>
          <p:cNvPr id="11" name="Straight Connector 10">
            <a:extLst>
              <a:ext uri="{FF2B5EF4-FFF2-40B4-BE49-F238E27FC236}">
                <a16:creationId xmlns:a16="http://schemas.microsoft.com/office/drawing/2014/main" id="{6B2BF528-12F8-46EF-8535-C5C1F5D85EBA}"/>
              </a:ext>
            </a:extLst>
          </p:cNvPr>
          <p:cNvCxnSpPr>
            <a:stCxn id="5" idx="3"/>
            <a:endCxn id="7" idx="1"/>
          </p:cNvCxnSpPr>
          <p:nvPr/>
        </p:nvCxnSpPr>
        <p:spPr>
          <a:xfrm>
            <a:off x="3708875" y="2551213"/>
            <a:ext cx="2106539" cy="604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B133B1-1575-4269-8EA3-3435C724784A}"/>
              </a:ext>
            </a:extLst>
          </p:cNvPr>
          <p:cNvCxnSpPr>
            <a:stCxn id="25" idx="3"/>
            <a:endCxn id="7" idx="1"/>
          </p:cNvCxnSpPr>
          <p:nvPr/>
        </p:nvCxnSpPr>
        <p:spPr>
          <a:xfrm>
            <a:off x="5452216" y="2464685"/>
            <a:ext cx="363198" cy="691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6344B8-7F44-4B8C-A20B-16CD88792A5B}"/>
              </a:ext>
            </a:extLst>
          </p:cNvPr>
          <p:cNvCxnSpPr>
            <a:endCxn id="7" idx="1"/>
          </p:cNvCxnSpPr>
          <p:nvPr/>
        </p:nvCxnSpPr>
        <p:spPr>
          <a:xfrm flipV="1">
            <a:off x="5300283" y="3156201"/>
            <a:ext cx="515131" cy="986377"/>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3F9483A-AC17-4539-849D-275B48CD9668}"/>
              </a:ext>
            </a:extLst>
          </p:cNvPr>
          <p:cNvSpPr txBox="1"/>
          <p:nvPr/>
        </p:nvSpPr>
        <p:spPr>
          <a:xfrm>
            <a:off x="259222" y="4795270"/>
            <a:ext cx="6071788" cy="1785104"/>
          </a:xfrm>
          <a:prstGeom prst="rect">
            <a:avLst/>
          </a:prstGeom>
          <a:noFill/>
        </p:spPr>
        <p:txBody>
          <a:bodyPr wrap="square">
            <a:spAutoFit/>
          </a:bodyPr>
          <a:lstStyle/>
          <a:p>
            <a:r>
              <a:rPr lang="en-US" sz="1000" b="1" dirty="0">
                <a:highlight>
                  <a:srgbClr val="FFFF00"/>
                </a:highlight>
                <a:latin typeface="Century Gothic" panose="020B0502020202020204" pitchFamily="34" charset="0"/>
              </a:rPr>
              <a:t>Load Balancer</a:t>
            </a:r>
          </a:p>
          <a:p>
            <a:endParaRPr lang="en-US" sz="1000" b="1" dirty="0">
              <a:highlight>
                <a:srgbClr val="FFFF00"/>
              </a:highlight>
              <a:latin typeface="Century Gothic" panose="020B0502020202020204" pitchFamily="34" charset="0"/>
            </a:endParaRPr>
          </a:p>
          <a:p>
            <a:pPr algn="l"/>
            <a:r>
              <a:rPr lang="en-US" sz="1000" b="0" i="0" dirty="0">
                <a:solidFill>
                  <a:srgbClr val="3D3D4E"/>
                </a:solidFill>
                <a:effectLst/>
                <a:latin typeface="Century Gothic" panose="020B0502020202020204" pitchFamily="34" charset="0"/>
              </a:rPr>
              <a:t>We can add a Load balancing layer at three places in our system:</a:t>
            </a:r>
          </a:p>
          <a:p>
            <a:pPr algn="l">
              <a:buFont typeface="+mj-lt"/>
              <a:buAutoNum type="arabicPeriod"/>
            </a:pPr>
            <a:r>
              <a:rPr lang="en-US" sz="1000" b="0" i="0" dirty="0">
                <a:solidFill>
                  <a:srgbClr val="3D3D4E"/>
                </a:solidFill>
                <a:effectLst/>
                <a:latin typeface="Century Gothic" panose="020B0502020202020204" pitchFamily="34" charset="0"/>
              </a:rPr>
              <a:t>Between Clients and Application servers</a:t>
            </a:r>
          </a:p>
          <a:p>
            <a:pPr algn="l">
              <a:buFont typeface="+mj-lt"/>
              <a:buAutoNum type="arabicPeriod"/>
            </a:pPr>
            <a:r>
              <a:rPr lang="en-US" sz="1000" b="0" i="0" dirty="0">
                <a:solidFill>
                  <a:srgbClr val="3D3D4E"/>
                </a:solidFill>
                <a:effectLst/>
                <a:latin typeface="Century Gothic" panose="020B0502020202020204" pitchFamily="34" charset="0"/>
              </a:rPr>
              <a:t>Between Application Servers and database servers</a:t>
            </a:r>
          </a:p>
          <a:p>
            <a:pPr algn="l">
              <a:buFont typeface="+mj-lt"/>
              <a:buAutoNum type="arabicPeriod"/>
            </a:pPr>
            <a:r>
              <a:rPr lang="en-US" sz="1000" b="0" i="0" dirty="0">
                <a:solidFill>
                  <a:srgbClr val="3D3D4E"/>
                </a:solidFill>
                <a:effectLst/>
                <a:latin typeface="Century Gothic" panose="020B0502020202020204" pitchFamily="34" charset="0"/>
              </a:rPr>
              <a:t>Between Application Servers and Cache servers</a:t>
            </a:r>
          </a:p>
          <a:p>
            <a:pPr algn="l">
              <a:buFont typeface="+mj-lt"/>
              <a:buAutoNum type="arabicPeriod"/>
            </a:pPr>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Infect load balancer also have different strategy, but I am not going much in detail here to save this discussion for another article.  One of the good strategy for load balancer might be </a:t>
            </a:r>
            <a:r>
              <a:rPr lang="en-US" sz="1000" b="1" dirty="0">
                <a:solidFill>
                  <a:srgbClr val="3D3D4E"/>
                </a:solidFill>
                <a:latin typeface="Century Gothic" panose="020B0502020202020204" pitchFamily="34" charset="0"/>
              </a:rPr>
              <a:t>weighted round robin load balancer , </a:t>
            </a:r>
            <a:r>
              <a:rPr lang="en-US" sz="1000" dirty="0">
                <a:solidFill>
                  <a:srgbClr val="3D3D4E"/>
                </a:solidFill>
                <a:latin typeface="Century Gothic" panose="020B0502020202020204" pitchFamily="34" charset="0"/>
              </a:rPr>
              <a:t>where we will collect the load of server by pinging them for load enquiry.</a:t>
            </a:r>
            <a:endParaRPr lang="en-US" sz="1000" b="1" dirty="0">
              <a:solidFill>
                <a:srgbClr val="3D3D4E"/>
              </a:solidFill>
              <a:latin typeface="Century Gothic" panose="020B0502020202020204" pitchFamily="34" charset="0"/>
            </a:endParaRPr>
          </a:p>
        </p:txBody>
      </p:sp>
      <p:sp>
        <p:nvSpPr>
          <p:cNvPr id="34" name="TextBox 33">
            <a:extLst>
              <a:ext uri="{FF2B5EF4-FFF2-40B4-BE49-F238E27FC236}">
                <a16:creationId xmlns:a16="http://schemas.microsoft.com/office/drawing/2014/main" id="{3F2AB582-3A83-4F8A-A0AE-B2007E965D0E}"/>
              </a:ext>
            </a:extLst>
          </p:cNvPr>
          <p:cNvSpPr txBox="1"/>
          <p:nvPr/>
        </p:nvSpPr>
        <p:spPr>
          <a:xfrm>
            <a:off x="6783469" y="934299"/>
            <a:ext cx="5180643" cy="2092881"/>
          </a:xfrm>
          <a:prstGeom prst="rect">
            <a:avLst/>
          </a:prstGeom>
          <a:noFill/>
        </p:spPr>
        <p:txBody>
          <a:bodyPr wrap="square">
            <a:spAutoFit/>
          </a:bodyPr>
          <a:lstStyle/>
          <a:p>
            <a:r>
              <a:rPr lang="en-US" sz="1000" b="1" dirty="0">
                <a:highlight>
                  <a:srgbClr val="FFFF00"/>
                </a:highlight>
                <a:latin typeface="Century Gothic" panose="020B0502020202020204" pitchFamily="34" charset="0"/>
              </a:rPr>
              <a:t>DB Purging or DB Cleanup</a:t>
            </a:r>
          </a:p>
          <a:p>
            <a:endParaRPr lang="en-US" sz="1000" b="1" dirty="0">
              <a:highlight>
                <a:srgbClr val="FFFF00"/>
              </a:highlight>
              <a:latin typeface="Century Gothic" panose="020B0502020202020204" pitchFamily="34" charset="0"/>
            </a:endParaRPr>
          </a:p>
          <a:p>
            <a:pPr algn="l"/>
            <a:r>
              <a:rPr lang="en-US" sz="1000" dirty="0">
                <a:solidFill>
                  <a:srgbClr val="3D3D4E"/>
                </a:solidFill>
                <a:latin typeface="Century Gothic" panose="020B0502020202020204" pitchFamily="34" charset="0"/>
              </a:rPr>
              <a:t>If you observe this system, you will clearly find that many DB entry will go out to dead entry because our generated shortURL have attached time span. So, with this time span and so many dead record in DB table don’t help system without having proper DB purging and DB cleanup approach.</a:t>
            </a:r>
          </a:p>
          <a:p>
            <a:pPr algn="l"/>
            <a:endParaRPr lang="en-US" sz="1000" b="0" i="0" dirty="0">
              <a:solidFill>
                <a:srgbClr val="3D3D4E"/>
              </a:solidFill>
              <a:effectLst/>
              <a:latin typeface="Century Gothic" panose="020B0502020202020204" pitchFamily="34" charset="0"/>
            </a:endParaRPr>
          </a:p>
          <a:p>
            <a:pPr algn="l"/>
            <a:r>
              <a:rPr lang="en-US" sz="1000" b="0" i="0" dirty="0">
                <a:solidFill>
                  <a:srgbClr val="3D3D4E"/>
                </a:solidFill>
                <a:effectLst/>
                <a:latin typeface="Century Gothic" panose="020B0502020202020204" pitchFamily="34" charset="0"/>
              </a:rPr>
              <a:t>We should create one DB Cleanup service and it will clean the dead links from table with lazy cleanup approach, but we should make sure that any deadlink is not getting return to the user of our system. </a:t>
            </a:r>
          </a:p>
          <a:p>
            <a:pPr algn="l"/>
            <a:endParaRPr lang="en-US" sz="1000" dirty="0">
              <a:solidFill>
                <a:srgbClr val="3D3D4E"/>
              </a:solidFill>
              <a:latin typeface="Century Gothic" panose="020B0502020202020204" pitchFamily="34" charset="0"/>
            </a:endParaRPr>
          </a:p>
          <a:p>
            <a:pPr algn="l"/>
            <a:r>
              <a:rPr lang="en-US" sz="1000" b="0" i="0" dirty="0">
                <a:solidFill>
                  <a:srgbClr val="3D3D4E"/>
                </a:solidFill>
                <a:effectLst/>
                <a:latin typeface="Century Gothic" panose="020B0502020202020204" pitchFamily="34" charset="0"/>
              </a:rPr>
              <a:t>After considering all these components , services , LB, cluster replication our system will look like …</a:t>
            </a:r>
          </a:p>
        </p:txBody>
      </p:sp>
      <p:pic>
        <p:nvPicPr>
          <p:cNvPr id="20" name="Picture 19">
            <a:extLst>
              <a:ext uri="{FF2B5EF4-FFF2-40B4-BE49-F238E27FC236}">
                <a16:creationId xmlns:a16="http://schemas.microsoft.com/office/drawing/2014/main" id="{6F1935F8-45DF-4164-ACE9-2AC7A54B54A4}"/>
              </a:ext>
            </a:extLst>
          </p:cNvPr>
          <p:cNvPicPr>
            <a:picLocks noChangeAspect="1"/>
          </p:cNvPicPr>
          <p:nvPr/>
        </p:nvPicPr>
        <p:blipFill>
          <a:blip r:embed="rId3"/>
          <a:stretch>
            <a:fillRect/>
          </a:stretch>
        </p:blipFill>
        <p:spPr>
          <a:xfrm>
            <a:off x="7005169" y="3164842"/>
            <a:ext cx="4766220" cy="2315547"/>
          </a:xfrm>
          <a:prstGeom prst="rect">
            <a:avLst/>
          </a:prstGeom>
        </p:spPr>
      </p:pic>
      <p:sp>
        <p:nvSpPr>
          <p:cNvPr id="21" name="Rectangle 20">
            <a:extLst>
              <a:ext uri="{FF2B5EF4-FFF2-40B4-BE49-F238E27FC236}">
                <a16:creationId xmlns:a16="http://schemas.microsoft.com/office/drawing/2014/main" id="{5B36EA98-7AA3-4541-B67D-48AA4E26CBC0}"/>
              </a:ext>
            </a:extLst>
          </p:cNvPr>
          <p:cNvSpPr/>
          <p:nvPr/>
        </p:nvSpPr>
        <p:spPr>
          <a:xfrm>
            <a:off x="6906891" y="3055678"/>
            <a:ext cx="4980307" cy="253326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2" name="TextBox 21">
            <a:extLst>
              <a:ext uri="{FF2B5EF4-FFF2-40B4-BE49-F238E27FC236}">
                <a16:creationId xmlns:a16="http://schemas.microsoft.com/office/drawing/2014/main" id="{FF8806E8-E51C-4609-98BF-09139D4BE4DC}"/>
              </a:ext>
            </a:extLst>
          </p:cNvPr>
          <p:cNvSpPr txBox="1"/>
          <p:nvPr/>
        </p:nvSpPr>
        <p:spPr>
          <a:xfrm>
            <a:off x="6590746" y="5681601"/>
            <a:ext cx="5180643" cy="1015663"/>
          </a:xfrm>
          <a:prstGeom prst="rect">
            <a:avLst/>
          </a:prstGeom>
          <a:noFill/>
        </p:spPr>
        <p:txBody>
          <a:bodyPr wrap="square" rtlCol="0">
            <a:spAutoFit/>
          </a:bodyPr>
          <a:lstStyle/>
          <a:p>
            <a:r>
              <a:rPr lang="en-IN" sz="1000" dirty="0">
                <a:latin typeface="Century Gothic" panose="020B0502020202020204" pitchFamily="34" charset="0"/>
              </a:rPr>
              <a:t>Apart from above system, I observe that few more service like some monitoring of system usage analytics and some security module for handling the API call brutality, Middle man attack on shortURL etc…may also as add value in this system. I would like to discuss that in my next topic from where you can pick and add in this article also. For Now I am ending this article here only. Keep Learning and Keep Growing…</a:t>
            </a:r>
          </a:p>
        </p:txBody>
      </p:sp>
    </p:spTree>
    <p:extLst>
      <p:ext uri="{BB962C8B-B14F-4D97-AF65-F5344CB8AC3E}">
        <p14:creationId xmlns:p14="http://schemas.microsoft.com/office/powerpoint/2010/main" val="332213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5840</TotalTime>
  <Words>3980</Words>
  <Application>Microsoft Office PowerPoint</Application>
  <PresentationFormat>Widescreen</PresentationFormat>
  <Paragraphs>353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Biome</vt:lpstr>
      <vt:lpstr>Calibri</vt:lpstr>
      <vt:lpstr>Calibri Light</vt:lpstr>
      <vt:lpstr>Century Gothic</vt:lpstr>
      <vt:lpstr>Courier New</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458</cp:revision>
  <dcterms:created xsi:type="dcterms:W3CDTF">2021-12-25T05:24:32Z</dcterms:created>
  <dcterms:modified xsi:type="dcterms:W3CDTF">2022-01-26T08:26:39Z</dcterms:modified>
</cp:coreProperties>
</file>