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p:scale>
          <a:sx n="100" d="100"/>
          <a:sy n="100" d="100"/>
        </p:scale>
        <p:origin x="76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6348-27C3-4A82-898A-E88CA1C28A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028629-63D6-4EDE-AD1E-744589AB0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CAC4B4-8F69-439A-9F50-2197115C5756}"/>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ACDC6174-AA5B-46DF-8E4B-C54326E124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D9C7D-CD21-403C-B049-1493957D5E1C}"/>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96006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73D1-6C90-4758-972D-8DF8E1258C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797FCC-2ADE-44E1-856B-3F431802D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68098-529A-492F-955E-701756E98D46}"/>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9508F9AA-3F93-4FBB-88B2-92B4DE2A2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D3DB9-6A6B-4DC5-8E8B-9C825D283DA6}"/>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411936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CB4CA-6EE2-4C8D-96E2-E5FFB28C64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B72197-CDF9-4D55-95E1-1BDF77B4D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30674-DFF8-4E2A-BBF2-D71BA8C8C249}"/>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12FD610B-1F97-4FAA-82CD-539BBAAFA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77BF8-9F5C-4BF6-9E26-76CF582CC3D9}"/>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355492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355F-9B63-4DAB-818A-B4E306F514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90DBBC-E0F7-41AF-8500-47F6C90C3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276E4-53A4-4B82-A7E8-962BFC76336C}"/>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0EE4D1D5-4EA0-4963-B26D-38F8637A9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25E0D-4EC6-4690-8EF7-7F3B4398E160}"/>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66804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D586-4144-45BB-83AD-D79CDADAD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A1814D-3A54-40C0-A67B-F415E8912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85715-B07D-4625-8459-1DF1B638650B}"/>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CC460664-C2CD-4B95-A07B-8531A99DD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9AC73-36E1-476F-A75B-579E83A54CBB}"/>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238717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DBF5-92D2-4B60-992C-46FAD3946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80B16-43E4-483A-B6FE-D3A844B3E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88B55D-8B98-4F38-88D1-3A0467DBD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15B07-38E6-4532-96DD-F7C76623D0A8}"/>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6" name="Footer Placeholder 5">
            <a:extLst>
              <a:ext uri="{FF2B5EF4-FFF2-40B4-BE49-F238E27FC236}">
                <a16:creationId xmlns:a16="http://schemas.microsoft.com/office/drawing/2014/main" id="{D070627C-FF94-4635-AE13-06C6785DC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4D950-2999-4C69-9270-5814A16722A0}"/>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397924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20C-E9FF-4CF2-B1A8-BB2CB9CDF3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B8780C-DF47-4A0D-9A10-C91C84C93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7963FB-ACDF-4056-8E62-6CD959875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4A2715-ECAB-42B7-97A0-50CF8D9C4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1C30B-7F4D-4221-A5D4-7BF121A5F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F7C172-6003-40E3-A27D-6747761C38F9}"/>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8" name="Footer Placeholder 7">
            <a:extLst>
              <a:ext uri="{FF2B5EF4-FFF2-40B4-BE49-F238E27FC236}">
                <a16:creationId xmlns:a16="http://schemas.microsoft.com/office/drawing/2014/main" id="{B74E47DC-A320-4D4A-BC89-F6C3DFCBE2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165258-68DF-4F00-8288-89FFAF3A8556}"/>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20128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2D7A-185D-41A3-A0C9-AEA4181583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E2B76B-8E25-4CE5-887E-3F9FB7B1FAD8}"/>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4" name="Footer Placeholder 3">
            <a:extLst>
              <a:ext uri="{FF2B5EF4-FFF2-40B4-BE49-F238E27FC236}">
                <a16:creationId xmlns:a16="http://schemas.microsoft.com/office/drawing/2014/main" id="{B2A2A06A-032A-4059-8DAA-AD6CCD1DDE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105193-456A-4471-8BD7-65CCF539D6B9}"/>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260158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68791-B112-4FF4-BA2B-271981B712B6}"/>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3" name="Footer Placeholder 2">
            <a:extLst>
              <a:ext uri="{FF2B5EF4-FFF2-40B4-BE49-F238E27FC236}">
                <a16:creationId xmlns:a16="http://schemas.microsoft.com/office/drawing/2014/main" id="{F7AF0E92-0559-40F8-9514-5CDC547355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85E2A7-2954-46B9-9901-2B213F396313}"/>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31625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933A-3ADE-4D97-809F-6F2438B7D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A2256D-2D31-43A6-ABDE-17891A120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47F65-0791-4AAB-8B4E-8D486E811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4DFF0-9F84-4EC4-AD40-47318964644C}"/>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6" name="Footer Placeholder 5">
            <a:extLst>
              <a:ext uri="{FF2B5EF4-FFF2-40B4-BE49-F238E27FC236}">
                <a16:creationId xmlns:a16="http://schemas.microsoft.com/office/drawing/2014/main" id="{54BBA516-7520-407D-B58C-27893764F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EAD895-5DB3-4B02-AB74-4D954113EF74}"/>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34897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3F20-8A65-4FE1-B7F7-584A323C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E0F4CA-A4EA-4324-B3AE-41AFFE96C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41BD0C-F878-43E8-A715-55126C00A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4DE8A-A873-401F-B1B2-D8846DCC777C}"/>
              </a:ext>
            </a:extLst>
          </p:cNvPr>
          <p:cNvSpPr>
            <a:spLocks noGrp="1"/>
          </p:cNvSpPr>
          <p:nvPr>
            <p:ph type="dt" sz="half" idx="10"/>
          </p:nvPr>
        </p:nvSpPr>
        <p:spPr/>
        <p:txBody>
          <a:bodyPr/>
          <a:lstStyle/>
          <a:p>
            <a:fld id="{035355DE-EA9C-47E9-8582-CA5C31E08D63}" type="datetimeFigureOut">
              <a:rPr lang="en-IN" smtClean="0"/>
              <a:t>24-12-2021</a:t>
            </a:fld>
            <a:endParaRPr lang="en-IN"/>
          </a:p>
        </p:txBody>
      </p:sp>
      <p:sp>
        <p:nvSpPr>
          <p:cNvPr id="6" name="Footer Placeholder 5">
            <a:extLst>
              <a:ext uri="{FF2B5EF4-FFF2-40B4-BE49-F238E27FC236}">
                <a16:creationId xmlns:a16="http://schemas.microsoft.com/office/drawing/2014/main" id="{4184B734-8A0C-4D6A-821E-3DAF8E2C2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2B51F9-DCEE-40B5-9501-7F34D4383D87}"/>
              </a:ext>
            </a:extLst>
          </p:cNvPr>
          <p:cNvSpPr>
            <a:spLocks noGrp="1"/>
          </p:cNvSpPr>
          <p:nvPr>
            <p:ph type="sldNum" sz="quarter" idx="12"/>
          </p:nvPr>
        </p:nvSpPr>
        <p:spPr/>
        <p:txBody>
          <a:bodyPr/>
          <a:lstStyle/>
          <a:p>
            <a:fld id="{1F5CDE53-23C2-44B4-9C1A-3D676A2861E9}" type="slidenum">
              <a:rPr lang="en-IN" smtClean="0"/>
              <a:t>‹#›</a:t>
            </a:fld>
            <a:endParaRPr lang="en-IN"/>
          </a:p>
        </p:txBody>
      </p:sp>
    </p:spTree>
    <p:extLst>
      <p:ext uri="{BB962C8B-B14F-4D97-AF65-F5344CB8AC3E}">
        <p14:creationId xmlns:p14="http://schemas.microsoft.com/office/powerpoint/2010/main" val="126277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49598-AE84-4B5A-AF29-DEEA1A14E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E5981-E728-4E80-92DA-30B3B5E04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9BC5F-418A-47CD-927D-E1D75421C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355DE-EA9C-47E9-8582-CA5C31E08D63}" type="datetimeFigureOut">
              <a:rPr lang="en-IN" smtClean="0"/>
              <a:t>24-12-2021</a:t>
            </a:fld>
            <a:endParaRPr lang="en-IN"/>
          </a:p>
        </p:txBody>
      </p:sp>
      <p:sp>
        <p:nvSpPr>
          <p:cNvPr id="5" name="Footer Placeholder 4">
            <a:extLst>
              <a:ext uri="{FF2B5EF4-FFF2-40B4-BE49-F238E27FC236}">
                <a16:creationId xmlns:a16="http://schemas.microsoft.com/office/drawing/2014/main" id="{264A3036-886C-48FD-904F-15CC6EA60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91E78D-C51C-4BD2-A753-FE422E05C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CDE53-23C2-44B4-9C1A-3D676A2861E9}" type="slidenum">
              <a:rPr lang="en-IN" smtClean="0"/>
              <a:t>‹#›</a:t>
            </a:fld>
            <a:endParaRPr lang="en-IN"/>
          </a:p>
        </p:txBody>
      </p:sp>
    </p:spTree>
    <p:extLst>
      <p:ext uri="{BB962C8B-B14F-4D97-AF65-F5344CB8AC3E}">
        <p14:creationId xmlns:p14="http://schemas.microsoft.com/office/powerpoint/2010/main" val="340822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noq.com/en/blog/transclusion/"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SCS(Self Contained System)</a:t>
            </a:r>
          </a:p>
        </p:txBody>
      </p:sp>
      <p:grpSp>
        <p:nvGrpSpPr>
          <p:cNvPr id="47" name="Group 46">
            <a:extLst>
              <a:ext uri="{FF2B5EF4-FFF2-40B4-BE49-F238E27FC236}">
                <a16:creationId xmlns:a16="http://schemas.microsoft.com/office/drawing/2014/main" id="{80024F22-4942-4FC3-9956-E61EFC6141D5}"/>
              </a:ext>
            </a:extLst>
          </p:cNvPr>
          <p:cNvGrpSpPr/>
          <p:nvPr/>
        </p:nvGrpSpPr>
        <p:grpSpPr>
          <a:xfrm>
            <a:off x="3120390" y="1686379"/>
            <a:ext cx="7326630" cy="2416991"/>
            <a:chOff x="914400" y="1857829"/>
            <a:chExt cx="8126730" cy="3962172"/>
          </a:xfrm>
        </p:grpSpPr>
        <p:sp>
          <p:nvSpPr>
            <p:cNvPr id="6" name="Rectangle 5">
              <a:extLst>
                <a:ext uri="{FF2B5EF4-FFF2-40B4-BE49-F238E27FC236}">
                  <a16:creationId xmlns:a16="http://schemas.microsoft.com/office/drawing/2014/main" id="{CC7A2E01-B2F2-4EB1-8000-F327CCB69D4A}"/>
                </a:ext>
              </a:extLst>
            </p:cNvPr>
            <p:cNvSpPr/>
            <p:nvPr/>
          </p:nvSpPr>
          <p:spPr>
            <a:xfrm>
              <a:off x="914400" y="3156585"/>
              <a:ext cx="1737360" cy="132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Monolithic</a:t>
              </a:r>
            </a:p>
            <a:p>
              <a:pPr algn="ctr"/>
              <a:r>
                <a:rPr lang="en-IN" dirty="0"/>
                <a:t>App</a:t>
              </a:r>
            </a:p>
          </p:txBody>
        </p:sp>
        <p:sp>
          <p:nvSpPr>
            <p:cNvPr id="7" name="Rectangle: Rounded Corners 6">
              <a:extLst>
                <a:ext uri="{FF2B5EF4-FFF2-40B4-BE49-F238E27FC236}">
                  <a16:creationId xmlns:a16="http://schemas.microsoft.com/office/drawing/2014/main" id="{141D27B6-8005-40F9-B3DB-F71FCFF5427B}"/>
                </a:ext>
              </a:extLst>
            </p:cNvPr>
            <p:cNvSpPr/>
            <p:nvPr/>
          </p:nvSpPr>
          <p:spPr>
            <a:xfrm>
              <a:off x="3680460" y="2240280"/>
              <a:ext cx="2114550" cy="50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SCS 01</a:t>
              </a:r>
            </a:p>
          </p:txBody>
        </p:sp>
        <p:sp>
          <p:nvSpPr>
            <p:cNvPr id="8" name="Rectangle: Rounded Corners 7">
              <a:extLst>
                <a:ext uri="{FF2B5EF4-FFF2-40B4-BE49-F238E27FC236}">
                  <a16:creationId xmlns:a16="http://schemas.microsoft.com/office/drawing/2014/main" id="{8A3CF797-D3BC-4EBA-A737-3610E4D050A5}"/>
                </a:ext>
              </a:extLst>
            </p:cNvPr>
            <p:cNvSpPr/>
            <p:nvPr/>
          </p:nvSpPr>
          <p:spPr>
            <a:xfrm>
              <a:off x="3680460" y="3048000"/>
              <a:ext cx="2114550" cy="50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SCS 02</a:t>
              </a:r>
            </a:p>
          </p:txBody>
        </p:sp>
        <p:sp>
          <p:nvSpPr>
            <p:cNvPr id="9" name="Rectangle: Rounded Corners 8">
              <a:extLst>
                <a:ext uri="{FF2B5EF4-FFF2-40B4-BE49-F238E27FC236}">
                  <a16:creationId xmlns:a16="http://schemas.microsoft.com/office/drawing/2014/main" id="{5D49DDD7-A3B4-43D3-8EC3-C32F0E32FDA1}"/>
                </a:ext>
              </a:extLst>
            </p:cNvPr>
            <p:cNvSpPr/>
            <p:nvPr/>
          </p:nvSpPr>
          <p:spPr>
            <a:xfrm>
              <a:off x="3680460" y="3974285"/>
              <a:ext cx="2114550" cy="50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SCS 03</a:t>
              </a:r>
            </a:p>
          </p:txBody>
        </p:sp>
        <p:sp>
          <p:nvSpPr>
            <p:cNvPr id="20" name="Rectangle 19">
              <a:extLst>
                <a:ext uri="{FF2B5EF4-FFF2-40B4-BE49-F238E27FC236}">
                  <a16:creationId xmlns:a16="http://schemas.microsoft.com/office/drawing/2014/main" id="{33A6FB82-C8F1-44A3-80B1-D512F2E8E04F}"/>
                </a:ext>
              </a:extLst>
            </p:cNvPr>
            <p:cNvSpPr/>
            <p:nvPr/>
          </p:nvSpPr>
          <p:spPr>
            <a:xfrm>
              <a:off x="7056120" y="1857829"/>
              <a:ext cx="198501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 01</a:t>
              </a:r>
            </a:p>
          </p:txBody>
        </p:sp>
        <p:sp>
          <p:nvSpPr>
            <p:cNvPr id="21" name="Rectangle 20">
              <a:extLst>
                <a:ext uri="{FF2B5EF4-FFF2-40B4-BE49-F238E27FC236}">
                  <a16:creationId xmlns:a16="http://schemas.microsoft.com/office/drawing/2014/main" id="{932F7DC1-4B98-422F-B04A-5DC725FC8D2E}"/>
                </a:ext>
              </a:extLst>
            </p:cNvPr>
            <p:cNvSpPr/>
            <p:nvPr/>
          </p:nvSpPr>
          <p:spPr>
            <a:xfrm>
              <a:off x="7056120" y="2908708"/>
              <a:ext cx="198501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 02</a:t>
              </a:r>
            </a:p>
          </p:txBody>
        </p:sp>
        <p:sp>
          <p:nvSpPr>
            <p:cNvPr id="22" name="Rectangle 21">
              <a:extLst>
                <a:ext uri="{FF2B5EF4-FFF2-40B4-BE49-F238E27FC236}">
                  <a16:creationId xmlns:a16="http://schemas.microsoft.com/office/drawing/2014/main" id="{0ACFB25C-D445-4181-8C10-E1A4A37CEB11}"/>
                </a:ext>
              </a:extLst>
            </p:cNvPr>
            <p:cNvSpPr/>
            <p:nvPr/>
          </p:nvSpPr>
          <p:spPr>
            <a:xfrm>
              <a:off x="7056120" y="3921669"/>
              <a:ext cx="198501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 03</a:t>
              </a:r>
            </a:p>
          </p:txBody>
        </p:sp>
        <p:sp>
          <p:nvSpPr>
            <p:cNvPr id="23" name="Rectangle 22">
              <a:extLst>
                <a:ext uri="{FF2B5EF4-FFF2-40B4-BE49-F238E27FC236}">
                  <a16:creationId xmlns:a16="http://schemas.microsoft.com/office/drawing/2014/main" id="{9A8A0E04-DAF4-429E-A85F-316CE790801D}"/>
                </a:ext>
              </a:extLst>
            </p:cNvPr>
            <p:cNvSpPr/>
            <p:nvPr/>
          </p:nvSpPr>
          <p:spPr>
            <a:xfrm>
              <a:off x="7056120" y="4934630"/>
              <a:ext cx="198501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 04</a:t>
              </a:r>
            </a:p>
          </p:txBody>
        </p:sp>
        <p:cxnSp>
          <p:nvCxnSpPr>
            <p:cNvPr id="25" name="Connector: Elbow 24">
              <a:extLst>
                <a:ext uri="{FF2B5EF4-FFF2-40B4-BE49-F238E27FC236}">
                  <a16:creationId xmlns:a16="http://schemas.microsoft.com/office/drawing/2014/main" id="{EC63687B-7404-46C7-960F-2F47FAA0E2DA}"/>
                </a:ext>
              </a:extLst>
            </p:cNvPr>
            <p:cNvCxnSpPr>
              <a:stCxn id="7" idx="3"/>
              <a:endCxn id="20" idx="1"/>
            </p:cNvCxnSpPr>
            <p:nvPr/>
          </p:nvCxnSpPr>
          <p:spPr>
            <a:xfrm flipV="1">
              <a:off x="5795010" y="2300515"/>
              <a:ext cx="1261110" cy="191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AD9355F-6BF1-421F-9F2A-1AC54D5D673E}"/>
                </a:ext>
              </a:extLst>
            </p:cNvPr>
            <p:cNvCxnSpPr>
              <a:cxnSpLocks/>
              <a:stCxn id="7" idx="3"/>
              <a:endCxn id="21" idx="1"/>
            </p:cNvCxnSpPr>
            <p:nvPr/>
          </p:nvCxnSpPr>
          <p:spPr>
            <a:xfrm>
              <a:off x="5795010" y="2491740"/>
              <a:ext cx="1261110" cy="8596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E816DC9-4CA3-4AFE-A6EF-0EE69D03DA47}"/>
                </a:ext>
              </a:extLst>
            </p:cNvPr>
            <p:cNvCxnSpPr>
              <a:stCxn id="7" idx="3"/>
              <a:endCxn id="22" idx="1"/>
            </p:cNvCxnSpPr>
            <p:nvPr/>
          </p:nvCxnSpPr>
          <p:spPr>
            <a:xfrm>
              <a:off x="5795010" y="2491740"/>
              <a:ext cx="1261110" cy="1872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61C9FFB-0859-470B-B81C-9A49F00594F8}"/>
                </a:ext>
              </a:extLst>
            </p:cNvPr>
            <p:cNvCxnSpPr>
              <a:stCxn id="7" idx="3"/>
              <a:endCxn id="23" idx="1"/>
            </p:cNvCxnSpPr>
            <p:nvPr/>
          </p:nvCxnSpPr>
          <p:spPr>
            <a:xfrm>
              <a:off x="5795010" y="2491740"/>
              <a:ext cx="1261110" cy="28855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5DA960A-9B77-48E7-A91D-A2DB4A595645}"/>
                </a:ext>
              </a:extLst>
            </p:cNvPr>
            <p:cNvCxnSpPr>
              <a:cxnSpLocks/>
              <a:stCxn id="6" idx="3"/>
              <a:endCxn id="8" idx="1"/>
            </p:cNvCxnSpPr>
            <p:nvPr/>
          </p:nvCxnSpPr>
          <p:spPr>
            <a:xfrm flipV="1">
              <a:off x="2651760" y="3299460"/>
              <a:ext cx="1028699" cy="5174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5EBC47C-C607-4E27-903B-3C8CB527AEF8}"/>
                </a:ext>
              </a:extLst>
            </p:cNvPr>
            <p:cNvCxnSpPr>
              <a:cxnSpLocks/>
              <a:stCxn id="6" idx="3"/>
              <a:endCxn id="7" idx="1"/>
            </p:cNvCxnSpPr>
            <p:nvPr/>
          </p:nvCxnSpPr>
          <p:spPr>
            <a:xfrm flipV="1">
              <a:off x="2651760" y="2491740"/>
              <a:ext cx="1028699" cy="1325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BF9EA3C4-1A9E-4519-89D4-7FF297B19C8B}"/>
                </a:ext>
              </a:extLst>
            </p:cNvPr>
            <p:cNvCxnSpPr>
              <a:cxnSpLocks/>
              <a:stCxn id="6" idx="3"/>
              <a:endCxn id="9" idx="1"/>
            </p:cNvCxnSpPr>
            <p:nvPr/>
          </p:nvCxnSpPr>
          <p:spPr>
            <a:xfrm>
              <a:off x="2651760" y="3816895"/>
              <a:ext cx="1028699" cy="408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8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SCS(Self Contained System)</a:t>
            </a:r>
          </a:p>
        </p:txBody>
      </p:sp>
      <p:sp>
        <p:nvSpPr>
          <p:cNvPr id="2" name="Rectangle 1">
            <a:extLst>
              <a:ext uri="{FF2B5EF4-FFF2-40B4-BE49-F238E27FC236}">
                <a16:creationId xmlns:a16="http://schemas.microsoft.com/office/drawing/2014/main" id="{38468766-73AE-4E82-9E5C-5C97E35B75DC}"/>
              </a:ext>
            </a:extLst>
          </p:cNvPr>
          <p:cNvSpPr/>
          <p:nvPr/>
        </p:nvSpPr>
        <p:spPr>
          <a:xfrm>
            <a:off x="822960" y="2548890"/>
            <a:ext cx="2171700"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SCS - Variations</a:t>
            </a:r>
          </a:p>
        </p:txBody>
      </p:sp>
      <p:grpSp>
        <p:nvGrpSpPr>
          <p:cNvPr id="10" name="Group 9">
            <a:extLst>
              <a:ext uri="{FF2B5EF4-FFF2-40B4-BE49-F238E27FC236}">
                <a16:creationId xmlns:a16="http://schemas.microsoft.com/office/drawing/2014/main" id="{DC1AB480-D037-4315-8A1A-69C365D80F34}"/>
              </a:ext>
            </a:extLst>
          </p:cNvPr>
          <p:cNvGrpSpPr/>
          <p:nvPr/>
        </p:nvGrpSpPr>
        <p:grpSpPr>
          <a:xfrm>
            <a:off x="5360670" y="1314450"/>
            <a:ext cx="3337560" cy="1234440"/>
            <a:chOff x="5360670" y="1623060"/>
            <a:chExt cx="3303270" cy="1165860"/>
          </a:xfrm>
        </p:grpSpPr>
        <p:sp>
          <p:nvSpPr>
            <p:cNvPr id="3" name="Rectangle 2">
              <a:extLst>
                <a:ext uri="{FF2B5EF4-FFF2-40B4-BE49-F238E27FC236}">
                  <a16:creationId xmlns:a16="http://schemas.microsoft.com/office/drawing/2014/main" id="{290E17EA-2141-4A62-928F-69D5F15F73BC}"/>
                </a:ext>
              </a:extLst>
            </p:cNvPr>
            <p:cNvSpPr/>
            <p:nvPr/>
          </p:nvSpPr>
          <p:spPr>
            <a:xfrm>
              <a:off x="5360670" y="1623060"/>
              <a:ext cx="3303270" cy="116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C4BBB63E-7A8D-4FD5-ACA9-8B4A9B37C4BF}"/>
                </a:ext>
              </a:extLst>
            </p:cNvPr>
            <p:cNvSpPr/>
            <p:nvPr/>
          </p:nvSpPr>
          <p:spPr>
            <a:xfrm>
              <a:off x="5452110" y="1893570"/>
              <a:ext cx="1463040" cy="6743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Logic</a:t>
              </a:r>
            </a:p>
          </p:txBody>
        </p:sp>
        <p:sp>
          <p:nvSpPr>
            <p:cNvPr id="24" name="Rectangle: Rounded Corners 23">
              <a:extLst>
                <a:ext uri="{FF2B5EF4-FFF2-40B4-BE49-F238E27FC236}">
                  <a16:creationId xmlns:a16="http://schemas.microsoft.com/office/drawing/2014/main" id="{753B155A-3C1C-43BF-B4FB-EDA5A09AEA46}"/>
                </a:ext>
              </a:extLst>
            </p:cNvPr>
            <p:cNvSpPr/>
            <p:nvPr/>
          </p:nvSpPr>
          <p:spPr>
            <a:xfrm>
              <a:off x="7058025" y="1893570"/>
              <a:ext cx="1463040" cy="6743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Data</a:t>
              </a:r>
            </a:p>
          </p:txBody>
        </p:sp>
      </p:grpSp>
      <p:grpSp>
        <p:nvGrpSpPr>
          <p:cNvPr id="26" name="Group 25">
            <a:extLst>
              <a:ext uri="{FF2B5EF4-FFF2-40B4-BE49-F238E27FC236}">
                <a16:creationId xmlns:a16="http://schemas.microsoft.com/office/drawing/2014/main" id="{AD20EB33-794E-4C9D-887C-60886B1636CF}"/>
              </a:ext>
            </a:extLst>
          </p:cNvPr>
          <p:cNvGrpSpPr/>
          <p:nvPr/>
        </p:nvGrpSpPr>
        <p:grpSpPr>
          <a:xfrm>
            <a:off x="5360670" y="3074670"/>
            <a:ext cx="3337560" cy="1234440"/>
            <a:chOff x="5360670" y="1623060"/>
            <a:chExt cx="3303270" cy="1165860"/>
          </a:xfrm>
        </p:grpSpPr>
        <p:sp>
          <p:nvSpPr>
            <p:cNvPr id="28" name="Rectangle 27">
              <a:extLst>
                <a:ext uri="{FF2B5EF4-FFF2-40B4-BE49-F238E27FC236}">
                  <a16:creationId xmlns:a16="http://schemas.microsoft.com/office/drawing/2014/main" id="{023B87C4-861C-4AC3-8095-FD4700128A50}"/>
                </a:ext>
              </a:extLst>
            </p:cNvPr>
            <p:cNvSpPr/>
            <p:nvPr/>
          </p:nvSpPr>
          <p:spPr>
            <a:xfrm>
              <a:off x="5360670" y="1623060"/>
              <a:ext cx="3303270" cy="116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056B3575-30D5-4488-A12F-EBB626DB9D35}"/>
                </a:ext>
              </a:extLst>
            </p:cNvPr>
            <p:cNvSpPr/>
            <p:nvPr/>
          </p:nvSpPr>
          <p:spPr>
            <a:xfrm>
              <a:off x="6280785" y="1868804"/>
              <a:ext cx="1463040" cy="6743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UI</a:t>
              </a:r>
            </a:p>
          </p:txBody>
        </p:sp>
      </p:grpSp>
      <p:sp>
        <p:nvSpPr>
          <p:cNvPr id="11" name="TextBox 10">
            <a:extLst>
              <a:ext uri="{FF2B5EF4-FFF2-40B4-BE49-F238E27FC236}">
                <a16:creationId xmlns:a16="http://schemas.microsoft.com/office/drawing/2014/main" id="{7870FBDE-C0F3-40D8-9847-3631052C2CBB}"/>
              </a:ext>
            </a:extLst>
          </p:cNvPr>
          <p:cNvSpPr txBox="1"/>
          <p:nvPr/>
        </p:nvSpPr>
        <p:spPr>
          <a:xfrm>
            <a:off x="6208308" y="2527280"/>
            <a:ext cx="1847824" cy="369332"/>
          </a:xfrm>
          <a:prstGeom prst="rect">
            <a:avLst/>
          </a:prstGeom>
          <a:noFill/>
        </p:spPr>
        <p:txBody>
          <a:bodyPr wrap="square" rtlCol="0">
            <a:spAutoFit/>
          </a:bodyPr>
          <a:lstStyle/>
          <a:p>
            <a:r>
              <a:rPr lang="en-IN" dirty="0"/>
              <a:t>Microservice</a:t>
            </a:r>
          </a:p>
        </p:txBody>
      </p:sp>
      <p:sp>
        <p:nvSpPr>
          <p:cNvPr id="33" name="TextBox 32">
            <a:extLst>
              <a:ext uri="{FF2B5EF4-FFF2-40B4-BE49-F238E27FC236}">
                <a16:creationId xmlns:a16="http://schemas.microsoft.com/office/drawing/2014/main" id="{673E5340-0706-4BB1-BE36-710D1851B80F}"/>
              </a:ext>
            </a:extLst>
          </p:cNvPr>
          <p:cNvSpPr txBox="1"/>
          <p:nvPr/>
        </p:nvSpPr>
        <p:spPr>
          <a:xfrm>
            <a:off x="6192172" y="4383762"/>
            <a:ext cx="1847824" cy="369332"/>
          </a:xfrm>
          <a:prstGeom prst="rect">
            <a:avLst/>
          </a:prstGeom>
          <a:noFill/>
        </p:spPr>
        <p:txBody>
          <a:bodyPr wrap="square" rtlCol="0">
            <a:spAutoFit/>
          </a:bodyPr>
          <a:lstStyle/>
          <a:p>
            <a:r>
              <a:rPr lang="en-IN" dirty="0"/>
              <a:t>Microservice</a:t>
            </a:r>
          </a:p>
        </p:txBody>
      </p:sp>
      <p:cxnSp>
        <p:nvCxnSpPr>
          <p:cNvPr id="13" name="Connector: Elbow 12">
            <a:extLst>
              <a:ext uri="{FF2B5EF4-FFF2-40B4-BE49-F238E27FC236}">
                <a16:creationId xmlns:a16="http://schemas.microsoft.com/office/drawing/2014/main" id="{B3F9DF5C-07EE-4D6B-B128-0250A1E9C458}"/>
              </a:ext>
            </a:extLst>
          </p:cNvPr>
          <p:cNvCxnSpPr>
            <a:stCxn id="2" idx="3"/>
            <a:endCxn id="3" idx="1"/>
          </p:cNvCxnSpPr>
          <p:nvPr/>
        </p:nvCxnSpPr>
        <p:spPr>
          <a:xfrm flipV="1">
            <a:off x="2994660" y="1931670"/>
            <a:ext cx="2366010" cy="1143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76A5373-8C6E-4F13-90F6-E3A7CA8B4F3B}"/>
              </a:ext>
            </a:extLst>
          </p:cNvPr>
          <p:cNvCxnSpPr>
            <a:stCxn id="2" idx="3"/>
            <a:endCxn id="28" idx="1"/>
          </p:cNvCxnSpPr>
          <p:nvPr/>
        </p:nvCxnSpPr>
        <p:spPr>
          <a:xfrm>
            <a:off x="2994660" y="3074670"/>
            <a:ext cx="2366010" cy="6172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30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Frontend Integration</a:t>
            </a:r>
          </a:p>
        </p:txBody>
      </p:sp>
      <p:sp>
        <p:nvSpPr>
          <p:cNvPr id="16" name="TextBox 15">
            <a:extLst>
              <a:ext uri="{FF2B5EF4-FFF2-40B4-BE49-F238E27FC236}">
                <a16:creationId xmlns:a16="http://schemas.microsoft.com/office/drawing/2014/main" id="{241FC115-6C57-4CB3-BA06-70865BCBCCE1}"/>
              </a:ext>
            </a:extLst>
          </p:cNvPr>
          <p:cNvSpPr txBox="1"/>
          <p:nvPr/>
        </p:nvSpPr>
        <p:spPr>
          <a:xfrm>
            <a:off x="285750" y="1133475"/>
            <a:ext cx="11039474" cy="5011728"/>
          </a:xfrm>
          <a:prstGeom prst="rect">
            <a:avLst/>
          </a:prstGeom>
          <a:noFill/>
        </p:spPr>
        <p:txBody>
          <a:bodyPr wrap="square">
            <a:spAutoFit/>
          </a:bodyPr>
          <a:lstStyle/>
          <a:p>
            <a:r>
              <a:rPr lang="en-US" sz="1400" b="0" i="0" dirty="0">
                <a:solidFill>
                  <a:srgbClr val="3D3D4E"/>
                </a:solidFill>
                <a:effectLst/>
                <a:latin typeface="Century Gothic" panose="020B0502020202020204" pitchFamily="34" charset="0"/>
              </a:rPr>
              <a:t>This chapter explains how microservices can be integrated in the web frontend.</a:t>
            </a:r>
          </a:p>
          <a:p>
            <a:endParaRPr lang="en-US" sz="1400" dirty="0">
              <a:solidFill>
                <a:srgbClr val="3D3D4E"/>
              </a:solidFill>
              <a:latin typeface="Century Gothic" panose="020B0502020202020204" pitchFamily="34" charset="0"/>
            </a:endParaRPr>
          </a:p>
          <a:p>
            <a:endParaRPr lang="en-US" sz="1400" dirty="0">
              <a:solidFill>
                <a:srgbClr val="3D3D4E"/>
              </a:solidFill>
              <a:latin typeface="Century Gothic" panose="020B0502020202020204" pitchFamily="34" charset="0"/>
            </a:endParaRPr>
          </a:p>
          <a:p>
            <a:r>
              <a:rPr lang="en-IN" sz="1400" b="1" i="0" dirty="0">
                <a:solidFill>
                  <a:srgbClr val="000000"/>
                </a:solidFill>
                <a:effectLst/>
                <a:latin typeface="Century Gothic" panose="020B0502020202020204" pitchFamily="34" charset="0"/>
              </a:rPr>
              <a:t>Frontend: Monolith or Modular?</a:t>
            </a:r>
          </a:p>
          <a:p>
            <a:endParaRPr lang="en-IN" sz="1400" b="1" dirty="0">
              <a:solidFill>
                <a:srgbClr val="000000"/>
              </a:solidFill>
              <a:latin typeface="Century Gothic" panose="020B0502020202020204" pitchFamily="34" charset="0"/>
            </a:endParaRPr>
          </a:p>
          <a:p>
            <a:r>
              <a:rPr lang="en-IN" sz="1400" dirty="0">
                <a:solidFill>
                  <a:srgbClr val="000000"/>
                </a:solidFill>
                <a:latin typeface="Century Gothic" panose="020B0502020202020204" pitchFamily="34" charset="0"/>
              </a:rPr>
              <a:t>Let’s take example of Frontend : Monolith</a:t>
            </a:r>
          </a:p>
          <a:p>
            <a:endParaRPr lang="en-IN" sz="1400" i="0" dirty="0">
              <a:solidFill>
                <a:srgbClr val="000000"/>
              </a:solidFill>
              <a:effectLst/>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r>
              <a:rPr lang="en-IN" sz="1400" b="1" i="0" dirty="0">
                <a:effectLst/>
                <a:latin typeface="Nunito Sans" pitchFamily="2" charset="0"/>
              </a:rPr>
              <a:t>modularly developed frontend</a:t>
            </a: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i="0" dirty="0">
              <a:solidFill>
                <a:srgbClr val="000000"/>
              </a:solidFill>
              <a:effectLst/>
              <a:latin typeface="Century Gothic" panose="020B0502020202020204" pitchFamily="34" charset="0"/>
            </a:endParaRPr>
          </a:p>
          <a:p>
            <a:endParaRPr lang="en-IN" sz="1200" dirty="0">
              <a:latin typeface="Century Gothic" panose="020B0502020202020204" pitchFamily="34" charset="0"/>
            </a:endParaRPr>
          </a:p>
        </p:txBody>
      </p:sp>
      <p:pic>
        <p:nvPicPr>
          <p:cNvPr id="8" name="Picture 7">
            <a:extLst>
              <a:ext uri="{FF2B5EF4-FFF2-40B4-BE49-F238E27FC236}">
                <a16:creationId xmlns:a16="http://schemas.microsoft.com/office/drawing/2014/main" id="{5D457DD2-38E5-432B-88A0-0C691A814A69}"/>
              </a:ext>
            </a:extLst>
          </p:cNvPr>
          <p:cNvPicPr>
            <a:picLocks noChangeAspect="1"/>
          </p:cNvPicPr>
          <p:nvPr/>
        </p:nvPicPr>
        <p:blipFill>
          <a:blip r:embed="rId2"/>
          <a:stretch>
            <a:fillRect/>
          </a:stretch>
        </p:blipFill>
        <p:spPr>
          <a:xfrm>
            <a:off x="4420626" y="1552449"/>
            <a:ext cx="5047224" cy="1676526"/>
          </a:xfrm>
          <a:prstGeom prst="rect">
            <a:avLst/>
          </a:prstGeom>
        </p:spPr>
      </p:pic>
      <p:pic>
        <p:nvPicPr>
          <p:cNvPr id="12" name="Picture 11">
            <a:extLst>
              <a:ext uri="{FF2B5EF4-FFF2-40B4-BE49-F238E27FC236}">
                <a16:creationId xmlns:a16="http://schemas.microsoft.com/office/drawing/2014/main" id="{CBA15C9F-8732-4AD0-B0AB-B7FFCA8C40C3}"/>
              </a:ext>
            </a:extLst>
          </p:cNvPr>
          <p:cNvPicPr>
            <a:picLocks noChangeAspect="1"/>
          </p:cNvPicPr>
          <p:nvPr/>
        </p:nvPicPr>
        <p:blipFill>
          <a:blip r:embed="rId3"/>
          <a:stretch>
            <a:fillRect/>
          </a:stretch>
        </p:blipFill>
        <p:spPr>
          <a:xfrm>
            <a:off x="4408088" y="3885880"/>
            <a:ext cx="5059762" cy="2124395"/>
          </a:xfrm>
          <a:prstGeom prst="rect">
            <a:avLst/>
          </a:prstGeom>
        </p:spPr>
      </p:pic>
      <p:sp>
        <p:nvSpPr>
          <p:cNvPr id="14" name="TextBox 13">
            <a:extLst>
              <a:ext uri="{FF2B5EF4-FFF2-40B4-BE49-F238E27FC236}">
                <a16:creationId xmlns:a16="http://schemas.microsoft.com/office/drawing/2014/main" id="{F66F98DB-5F61-4428-A1A2-58A53674724F}"/>
              </a:ext>
            </a:extLst>
          </p:cNvPr>
          <p:cNvSpPr txBox="1"/>
          <p:nvPr/>
        </p:nvSpPr>
        <p:spPr>
          <a:xfrm>
            <a:off x="5943599" y="3228975"/>
            <a:ext cx="2543175" cy="369332"/>
          </a:xfrm>
          <a:prstGeom prst="rect">
            <a:avLst/>
          </a:prstGeom>
          <a:noFill/>
        </p:spPr>
        <p:txBody>
          <a:bodyPr wrap="square" rtlCol="0">
            <a:spAutoFit/>
          </a:bodyPr>
          <a:lstStyle/>
          <a:p>
            <a:r>
              <a:rPr lang="en-IN" dirty="0"/>
              <a:t>Monolith Frontend</a:t>
            </a:r>
          </a:p>
        </p:txBody>
      </p:sp>
      <p:sp>
        <p:nvSpPr>
          <p:cNvPr id="22" name="TextBox 21">
            <a:extLst>
              <a:ext uri="{FF2B5EF4-FFF2-40B4-BE49-F238E27FC236}">
                <a16:creationId xmlns:a16="http://schemas.microsoft.com/office/drawing/2014/main" id="{915E34D1-04D6-4498-A89E-DB1DF1FC19F1}"/>
              </a:ext>
            </a:extLst>
          </p:cNvPr>
          <p:cNvSpPr txBox="1"/>
          <p:nvPr/>
        </p:nvSpPr>
        <p:spPr>
          <a:xfrm>
            <a:off x="5943599" y="5981380"/>
            <a:ext cx="2543175" cy="369332"/>
          </a:xfrm>
          <a:prstGeom prst="rect">
            <a:avLst/>
          </a:prstGeom>
          <a:noFill/>
        </p:spPr>
        <p:txBody>
          <a:bodyPr wrap="square" rtlCol="0">
            <a:spAutoFit/>
          </a:bodyPr>
          <a:lstStyle/>
          <a:p>
            <a:r>
              <a:rPr lang="en-IN" dirty="0"/>
              <a:t>Modular Frontend</a:t>
            </a:r>
          </a:p>
        </p:txBody>
      </p:sp>
    </p:spTree>
    <p:extLst>
      <p:ext uri="{BB962C8B-B14F-4D97-AF65-F5344CB8AC3E}">
        <p14:creationId xmlns:p14="http://schemas.microsoft.com/office/powerpoint/2010/main" val="339817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Frontend Integration</a:t>
            </a:r>
          </a:p>
        </p:txBody>
      </p:sp>
      <p:sp>
        <p:nvSpPr>
          <p:cNvPr id="16" name="TextBox 15">
            <a:extLst>
              <a:ext uri="{FF2B5EF4-FFF2-40B4-BE49-F238E27FC236}">
                <a16:creationId xmlns:a16="http://schemas.microsoft.com/office/drawing/2014/main" id="{241FC115-6C57-4CB3-BA06-70865BCBCCE1}"/>
              </a:ext>
            </a:extLst>
          </p:cNvPr>
          <p:cNvSpPr txBox="1"/>
          <p:nvPr/>
        </p:nvSpPr>
        <p:spPr>
          <a:xfrm>
            <a:off x="285750" y="1133475"/>
            <a:ext cx="11039474" cy="4832092"/>
          </a:xfrm>
          <a:prstGeom prst="rect">
            <a:avLst/>
          </a:prstGeom>
          <a:noFill/>
        </p:spPr>
        <p:txBody>
          <a:bodyPr wrap="square">
            <a:spAutoFit/>
          </a:bodyPr>
          <a:lstStyle/>
          <a:p>
            <a:r>
              <a:rPr lang="en-IN" sz="1200" b="0" i="0" dirty="0">
                <a:solidFill>
                  <a:srgbClr val="000000"/>
                </a:solidFill>
                <a:effectLst/>
                <a:latin typeface="Century Gothic" panose="020B0502020202020204" pitchFamily="34" charset="0"/>
              </a:rPr>
              <a:t>Various options for frontend integration.</a:t>
            </a:r>
          </a:p>
          <a:p>
            <a:endParaRPr lang="en-IN" sz="1200" dirty="0">
              <a:solidFill>
                <a:srgbClr val="000000"/>
              </a:solidFill>
              <a:latin typeface="Century Gothic" panose="020B0502020202020204" pitchFamily="34" charset="0"/>
            </a:endParaRPr>
          </a:p>
          <a:p>
            <a:r>
              <a:rPr lang="en-IN" sz="1200" b="1" i="0" dirty="0">
                <a:effectLst/>
                <a:latin typeface="Century Gothic" panose="020B0502020202020204" pitchFamily="34" charset="0"/>
              </a:rPr>
              <a:t>Links </a:t>
            </a:r>
          </a:p>
          <a:p>
            <a:r>
              <a:rPr lang="en-US" sz="1200" dirty="0">
                <a:solidFill>
                  <a:srgbClr val="000000"/>
                </a:solidFill>
                <a:latin typeface="Century Gothic" panose="020B0502020202020204" pitchFamily="34" charset="0"/>
              </a:rPr>
              <a:t>One frontend displays a link that another frontend handles. </a:t>
            </a:r>
          </a:p>
          <a:p>
            <a:endParaRPr lang="en-US" sz="1200" dirty="0">
              <a:solidFill>
                <a:srgbClr val="000000"/>
              </a:solidFill>
              <a:latin typeface="Century Gothic" panose="020B0502020202020204" pitchFamily="34" charset="0"/>
            </a:endParaRPr>
          </a:p>
          <a:p>
            <a:endParaRPr lang="en-US" sz="1200" dirty="0">
              <a:solidFill>
                <a:srgbClr val="000000"/>
              </a:solidFill>
              <a:latin typeface="Century Gothic" panose="020B0502020202020204" pitchFamily="34" charset="0"/>
            </a:endParaRPr>
          </a:p>
          <a:p>
            <a:endParaRPr lang="en-IN" sz="1200" dirty="0">
              <a:solidFill>
                <a:srgbClr val="000000"/>
              </a:solidFill>
              <a:latin typeface="Century Gothic" panose="020B0502020202020204" pitchFamily="34" charset="0"/>
            </a:endParaRPr>
          </a:p>
          <a:p>
            <a:r>
              <a:rPr lang="en-IN" sz="1200" b="1" i="0" dirty="0">
                <a:effectLst/>
                <a:latin typeface="Nunito Sans" pitchFamily="2" charset="0"/>
              </a:rPr>
              <a:t>Redirects </a:t>
            </a:r>
          </a:p>
          <a:p>
            <a:pPr marL="171450" indent="-171450">
              <a:buFontTx/>
              <a:buChar char="-"/>
            </a:pPr>
            <a:r>
              <a:rPr lang="en-IN" sz="1200" b="1" i="0" dirty="0">
                <a:solidFill>
                  <a:srgbClr val="3D3D4E"/>
                </a:solidFill>
                <a:effectLst/>
                <a:latin typeface="Century Gothic" panose="020B0502020202020204" pitchFamily="34" charset="0"/>
              </a:rPr>
              <a:t>OAuth2</a:t>
            </a:r>
            <a:r>
              <a:rPr lang="en-IN" sz="1200" b="0" i="0" dirty="0">
                <a:solidFill>
                  <a:srgbClr val="3D3D4E"/>
                </a:solidFill>
                <a:effectLst/>
                <a:latin typeface="Century Gothic" panose="020B0502020202020204" pitchFamily="34" charset="0"/>
              </a:rPr>
              <a:t> uses this approach:</a:t>
            </a:r>
          </a:p>
          <a:p>
            <a:endParaRPr lang="en-IN" sz="1200" dirty="0">
              <a:solidFill>
                <a:srgbClr val="000000"/>
              </a:solidFill>
              <a:latin typeface="Century Gothic" panose="020B0502020202020204" pitchFamily="34" charset="0"/>
            </a:endParaRPr>
          </a:p>
          <a:p>
            <a:endParaRPr lang="en-IN" sz="1400" dirty="0">
              <a:solidFill>
                <a:srgbClr val="000000"/>
              </a:solidFill>
              <a:latin typeface="Nunito Sans" pitchFamily="2" charset="0"/>
            </a:endParaRPr>
          </a:p>
          <a:p>
            <a:endParaRPr lang="en-US" sz="1400" dirty="0">
              <a:solidFill>
                <a:srgbClr val="3D3D4E"/>
              </a:solidFill>
              <a:latin typeface="Century Gothic" panose="020B0502020202020204" pitchFamily="34" charset="0"/>
            </a:endParaRPr>
          </a:p>
          <a:p>
            <a:endParaRPr lang="en-US" sz="1400" dirty="0">
              <a:solidFill>
                <a:srgbClr val="3D3D4E"/>
              </a:solidFill>
              <a:latin typeface="Century Gothic" panose="020B0502020202020204" pitchFamily="34" charset="0"/>
            </a:endParaRPr>
          </a:p>
          <a:p>
            <a:endParaRPr lang="en-US" sz="1400" dirty="0">
              <a:solidFill>
                <a:srgbClr val="3D3D4E"/>
              </a:solidFill>
              <a:latin typeface="Century Gothic" panose="020B0502020202020204" pitchFamily="34" charset="0"/>
            </a:endParaRPr>
          </a:p>
          <a:p>
            <a:endParaRPr lang="en-US" sz="1400" dirty="0">
              <a:solidFill>
                <a:srgbClr val="3D3D4E"/>
              </a:solidFill>
              <a:latin typeface="Century Gothic" panose="020B0502020202020204" pitchFamily="34" charset="0"/>
            </a:endParaRPr>
          </a:p>
          <a:p>
            <a:endParaRPr lang="en-US" sz="1400" dirty="0">
              <a:solidFill>
                <a:srgbClr val="3D3D4E"/>
              </a:solidFill>
              <a:latin typeface="Century Gothic" panose="020B0502020202020204" pitchFamily="34" charset="0"/>
            </a:endParaRPr>
          </a:p>
          <a:p>
            <a:r>
              <a:rPr lang="en-IN" sz="1200" b="1" i="0" dirty="0">
                <a:effectLst/>
                <a:latin typeface="Century Gothic" panose="020B0502020202020204" pitchFamily="34" charset="0"/>
              </a:rPr>
              <a:t>Transclusions </a:t>
            </a:r>
          </a:p>
          <a:p>
            <a:r>
              <a:rPr lang="en-US" sz="1200" dirty="0">
                <a:solidFill>
                  <a:srgbClr val="3D3D4E"/>
                </a:solidFill>
                <a:latin typeface="Century Gothic" panose="020B0502020202020204" pitchFamily="34" charset="0"/>
              </a:rPr>
              <a:t>This involves combining the content of a website with the content of another website.</a:t>
            </a:r>
          </a:p>
          <a:p>
            <a:r>
              <a:rPr lang="en-IN" sz="1200" b="1" dirty="0">
                <a:solidFill>
                  <a:srgbClr val="000000"/>
                </a:solidFill>
                <a:latin typeface="Century Gothic" panose="020B0502020202020204" pitchFamily="34" charset="0"/>
                <a:hlinkClick r:id="rId2"/>
              </a:rPr>
              <a:t>https://www.innoq.com/en/blog/transclusion/</a:t>
            </a:r>
            <a:endParaRPr lang="en-IN" sz="12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dirty="0">
              <a:solidFill>
                <a:srgbClr val="000000"/>
              </a:solidFill>
              <a:latin typeface="Century Gothic" panose="020B0502020202020204" pitchFamily="34" charset="0"/>
            </a:endParaRPr>
          </a:p>
          <a:p>
            <a:endParaRPr lang="en-IN" sz="1400" b="1" i="0" dirty="0">
              <a:solidFill>
                <a:srgbClr val="000000"/>
              </a:solidFill>
              <a:effectLst/>
              <a:latin typeface="Century Gothic" panose="020B0502020202020204" pitchFamily="34" charset="0"/>
            </a:endParaRPr>
          </a:p>
          <a:p>
            <a:endParaRPr lang="en-IN" sz="1200" dirty="0">
              <a:latin typeface="Century Gothic" panose="020B0502020202020204" pitchFamily="34" charset="0"/>
            </a:endParaRPr>
          </a:p>
        </p:txBody>
      </p:sp>
      <p:pic>
        <p:nvPicPr>
          <p:cNvPr id="3" name="Picture 2">
            <a:extLst>
              <a:ext uri="{FF2B5EF4-FFF2-40B4-BE49-F238E27FC236}">
                <a16:creationId xmlns:a16="http://schemas.microsoft.com/office/drawing/2014/main" id="{9FB0CE30-D663-4B08-A626-ADDB6ABE739C}"/>
              </a:ext>
            </a:extLst>
          </p:cNvPr>
          <p:cNvPicPr>
            <a:picLocks noChangeAspect="1"/>
          </p:cNvPicPr>
          <p:nvPr/>
        </p:nvPicPr>
        <p:blipFill>
          <a:blip r:embed="rId3"/>
          <a:stretch>
            <a:fillRect/>
          </a:stretch>
        </p:blipFill>
        <p:spPr>
          <a:xfrm>
            <a:off x="5648018" y="1023837"/>
            <a:ext cx="4019857" cy="1313850"/>
          </a:xfrm>
          <a:prstGeom prst="rect">
            <a:avLst/>
          </a:prstGeom>
        </p:spPr>
      </p:pic>
      <p:pic>
        <p:nvPicPr>
          <p:cNvPr id="6" name="Picture 5">
            <a:extLst>
              <a:ext uri="{FF2B5EF4-FFF2-40B4-BE49-F238E27FC236}">
                <a16:creationId xmlns:a16="http://schemas.microsoft.com/office/drawing/2014/main" id="{E00D8F7F-5650-46BD-8D68-02EA64BFFEF6}"/>
              </a:ext>
            </a:extLst>
          </p:cNvPr>
          <p:cNvPicPr>
            <a:picLocks noChangeAspect="1"/>
          </p:cNvPicPr>
          <p:nvPr/>
        </p:nvPicPr>
        <p:blipFill>
          <a:blip r:embed="rId4"/>
          <a:stretch>
            <a:fillRect/>
          </a:stretch>
        </p:blipFill>
        <p:spPr>
          <a:xfrm>
            <a:off x="5648018" y="2481364"/>
            <a:ext cx="4096057" cy="1517632"/>
          </a:xfrm>
          <a:prstGeom prst="rect">
            <a:avLst/>
          </a:prstGeom>
        </p:spPr>
      </p:pic>
      <p:sp>
        <p:nvSpPr>
          <p:cNvPr id="7" name="Rectangle 6">
            <a:extLst>
              <a:ext uri="{FF2B5EF4-FFF2-40B4-BE49-F238E27FC236}">
                <a16:creationId xmlns:a16="http://schemas.microsoft.com/office/drawing/2014/main" id="{C6004CA5-B80C-4491-9A1C-892780B394ED}"/>
              </a:ext>
            </a:extLst>
          </p:cNvPr>
          <p:cNvSpPr/>
          <p:nvPr/>
        </p:nvSpPr>
        <p:spPr>
          <a:xfrm>
            <a:off x="333375" y="2356737"/>
            <a:ext cx="10887075" cy="17961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AD81DC2-2DF9-44E6-8E31-E46D3AAEFA9A}"/>
              </a:ext>
            </a:extLst>
          </p:cNvPr>
          <p:cNvSpPr/>
          <p:nvPr/>
        </p:nvSpPr>
        <p:spPr>
          <a:xfrm>
            <a:off x="333374" y="1032309"/>
            <a:ext cx="10887075" cy="127610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Tree>
    <p:extLst>
      <p:ext uri="{BB962C8B-B14F-4D97-AF65-F5344CB8AC3E}">
        <p14:creationId xmlns:p14="http://schemas.microsoft.com/office/powerpoint/2010/main" val="312464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Resource-oriented Client Architecture (ROCA)</a:t>
            </a:r>
          </a:p>
        </p:txBody>
      </p:sp>
      <p:sp>
        <p:nvSpPr>
          <p:cNvPr id="9" name="TextBox 8">
            <a:extLst>
              <a:ext uri="{FF2B5EF4-FFF2-40B4-BE49-F238E27FC236}">
                <a16:creationId xmlns:a16="http://schemas.microsoft.com/office/drawing/2014/main" id="{0D1BBF14-28C3-4108-ACE8-C60856CEB98A}"/>
              </a:ext>
            </a:extLst>
          </p:cNvPr>
          <p:cNvSpPr txBox="1"/>
          <p:nvPr/>
        </p:nvSpPr>
        <p:spPr>
          <a:xfrm>
            <a:off x="240506" y="1105585"/>
            <a:ext cx="11551444" cy="4524315"/>
          </a:xfrm>
          <a:prstGeom prst="rect">
            <a:avLst/>
          </a:prstGeom>
          <a:noFill/>
        </p:spPr>
        <p:txBody>
          <a:bodyPr wrap="square">
            <a:spAutoFit/>
          </a:bodyPr>
          <a:lstStyle/>
          <a:p>
            <a:r>
              <a:rPr lang="en-US" sz="1200" b="1" i="0" dirty="0">
                <a:solidFill>
                  <a:srgbClr val="3D3D4E"/>
                </a:solidFill>
                <a:effectLst/>
                <a:latin typeface="Century Gothic" panose="020B0502020202020204" pitchFamily="34" charset="0"/>
              </a:rPr>
              <a:t>ROCA applications are perfectly normal web applications</a:t>
            </a:r>
            <a:r>
              <a:rPr lang="en-US" sz="1200" b="0" i="0" dirty="0">
                <a:solidFill>
                  <a:srgbClr val="3D3D4E"/>
                </a:solidFill>
                <a:effectLst/>
                <a:latin typeface="Century Gothic" panose="020B0502020202020204" pitchFamily="34" charset="0"/>
              </a:rPr>
              <a:t>. They use web principles as they were originally intended.</a:t>
            </a:r>
          </a:p>
          <a:p>
            <a:endParaRPr lang="en-US" sz="1200" dirty="0">
              <a:solidFill>
                <a:srgbClr val="3D3D4E"/>
              </a:solidFill>
              <a:latin typeface="Century Gothic" panose="020B0502020202020204" pitchFamily="34" charset="0"/>
            </a:endParaRPr>
          </a:p>
          <a:p>
            <a:r>
              <a:rPr lang="en-US" sz="1200" b="0" i="0" dirty="0">
                <a:solidFill>
                  <a:srgbClr val="3D3D4E"/>
                </a:solidFill>
                <a:effectLst/>
                <a:latin typeface="Century Gothic" panose="020B0502020202020204" pitchFamily="34" charset="0"/>
              </a:rPr>
              <a:t>ROCA has several </a:t>
            </a:r>
            <a:r>
              <a:rPr lang="en-US" sz="1200" b="1" i="0" dirty="0">
                <a:solidFill>
                  <a:srgbClr val="3D3D4E"/>
                </a:solidFill>
                <a:effectLst/>
                <a:latin typeface="Century Gothic" panose="020B0502020202020204" pitchFamily="34" charset="0"/>
              </a:rPr>
              <a:t>advantages</a:t>
            </a:r>
            <a:r>
              <a:rPr lang="en-US" sz="1200" b="0" i="0" dirty="0">
                <a:solidFill>
                  <a:srgbClr val="3D3D4E"/>
                </a:solidFill>
                <a:effectLst/>
                <a:latin typeface="Century Gothic" panose="020B0502020202020204" pitchFamily="34" charset="0"/>
              </a:rPr>
              <a:t>:</a:t>
            </a:r>
          </a:p>
          <a:p>
            <a:pPr marL="228600" indent="-228600">
              <a:buFont typeface="+mj-lt"/>
              <a:buAutoNum type="arabicPeriod"/>
            </a:pPr>
            <a:r>
              <a:rPr lang="en-IN" sz="1200" b="1" i="0" dirty="0">
                <a:effectLst/>
                <a:latin typeface="Century Gothic" panose="020B0502020202020204" pitchFamily="34" charset="0"/>
              </a:rPr>
              <a:t>Clean architecture</a:t>
            </a:r>
          </a:p>
          <a:p>
            <a:pPr marL="171450" indent="-171450">
              <a:buFont typeface="Arial" panose="020B0604020202020204" pitchFamily="34" charset="0"/>
              <a:buChar char="•"/>
            </a:pPr>
            <a:r>
              <a:rPr lang="en-US" sz="1200" b="0" i="0" dirty="0">
                <a:solidFill>
                  <a:srgbClr val="3D3D4E"/>
                </a:solidFill>
                <a:effectLst/>
                <a:latin typeface="Century Gothic" panose="020B0502020202020204" pitchFamily="34" charset="0"/>
              </a:rPr>
              <a:t>The applications have a </a:t>
            </a:r>
            <a:r>
              <a:rPr lang="en-US" sz="1200" b="0" i="1" dirty="0">
                <a:solidFill>
                  <a:srgbClr val="3D3D4E"/>
                </a:solidFill>
                <a:effectLst/>
                <a:latin typeface="Century Gothic" panose="020B0502020202020204" pitchFamily="34" charset="0"/>
              </a:rPr>
              <a:t>clean architecture</a:t>
            </a:r>
            <a:r>
              <a:rPr lang="en-US" sz="1200" b="0" i="0" dirty="0">
                <a:solidFill>
                  <a:srgbClr val="3D3D4E"/>
                </a:solidFill>
                <a:effectLst/>
                <a:latin typeface="Century Gothic" panose="020B0502020202020204" pitchFamily="34" charset="0"/>
              </a:rPr>
              <a:t>.</a:t>
            </a:r>
          </a:p>
          <a:p>
            <a:pPr marL="228600" indent="-228600">
              <a:buFont typeface="+mj-lt"/>
              <a:buAutoNum type="arabicPeriod" startAt="2"/>
            </a:pPr>
            <a:r>
              <a:rPr lang="en-US" sz="1200" b="1" dirty="0">
                <a:latin typeface="Century Gothic" panose="020B0502020202020204" pitchFamily="34" charset="0"/>
              </a:rPr>
              <a:t>Web features can be harnessed</a:t>
            </a:r>
          </a:p>
          <a:p>
            <a:pPr marL="171450" indent="-171450">
              <a:buFont typeface="Arial" panose="020B0604020202020204" pitchFamily="34" charset="0"/>
              <a:buChar char="•"/>
            </a:pPr>
            <a:r>
              <a:rPr lang="en-IN" sz="1200" b="0" i="0" dirty="0">
                <a:solidFill>
                  <a:srgbClr val="3D3D4E"/>
                </a:solidFill>
                <a:effectLst/>
                <a:latin typeface="Century Gothic" panose="020B0502020202020204" pitchFamily="34" charset="0"/>
              </a:rPr>
              <a:t>URLs </a:t>
            </a:r>
            <a:r>
              <a:rPr lang="en-US" sz="1200" dirty="0">
                <a:solidFill>
                  <a:srgbClr val="3D3D4E"/>
                </a:solidFill>
                <a:latin typeface="Century Gothic" panose="020B0502020202020204" pitchFamily="34" charset="0"/>
              </a:rPr>
              <a:t>based accessed</a:t>
            </a:r>
          </a:p>
          <a:p>
            <a:pPr marL="171450" indent="-171450">
              <a:buFont typeface="Arial" panose="020B0604020202020204" pitchFamily="34" charset="0"/>
              <a:buChar char="•"/>
            </a:pPr>
            <a:r>
              <a:rPr lang="en-US" sz="1200" dirty="0">
                <a:solidFill>
                  <a:srgbClr val="3D3D4E"/>
                </a:solidFill>
                <a:latin typeface="Century Gothic" panose="020B0502020202020204" pitchFamily="34" charset="0"/>
              </a:rPr>
              <a:t>HTTP Cache</a:t>
            </a:r>
          </a:p>
          <a:p>
            <a:pPr marL="171450" indent="-171450">
              <a:buFont typeface="Arial" panose="020B0604020202020204" pitchFamily="34" charset="0"/>
              <a:buChar char="•"/>
            </a:pPr>
            <a:r>
              <a:rPr lang="en-US" sz="1200" dirty="0">
                <a:solidFill>
                  <a:srgbClr val="3D3D4E"/>
                </a:solidFill>
                <a:latin typeface="Century Gothic" panose="020B0502020202020204" pitchFamily="34" charset="0"/>
              </a:rPr>
              <a:t>Browser based optimization</a:t>
            </a:r>
          </a:p>
          <a:p>
            <a:pPr marL="228600" indent="-228600">
              <a:buFont typeface="+mj-lt"/>
              <a:buAutoNum type="arabicPeriod"/>
            </a:pPr>
            <a:r>
              <a:rPr lang="en-US" sz="1200" b="1" dirty="0">
                <a:latin typeface="Century Gothic" panose="020B0502020202020204" pitchFamily="34" charset="0"/>
              </a:rPr>
              <a:t>Low Bandwidth consumption (Modern browsers are optimized to make user interaction with simple web applications as fast and responsive as possible.)</a:t>
            </a:r>
          </a:p>
          <a:p>
            <a:pPr marL="228600" indent="-228600">
              <a:buFont typeface="+mj-lt"/>
              <a:buAutoNum type="arabicPeriod"/>
            </a:pPr>
            <a:r>
              <a:rPr lang="en-IN" sz="1200" b="1" i="0" dirty="0">
                <a:effectLst/>
                <a:latin typeface="Century Gothic" panose="020B0502020202020204" pitchFamily="34" charset="0"/>
              </a:rPr>
              <a:t>High speed</a:t>
            </a:r>
          </a:p>
          <a:p>
            <a:endParaRPr lang="en-US" sz="1200" dirty="0">
              <a:latin typeface="Nunito Sans" pitchFamily="2" charset="0"/>
            </a:endParaRPr>
          </a:p>
          <a:p>
            <a:endParaRPr lang="en-US" sz="1200" dirty="0">
              <a:latin typeface="Nunito Sans" pitchFamily="2" charset="0"/>
            </a:endParaRPr>
          </a:p>
          <a:p>
            <a:endParaRPr lang="en-US" sz="1200" dirty="0">
              <a:latin typeface="Nunito Sans" pitchFamily="2" charset="0"/>
            </a:endParaRPr>
          </a:p>
          <a:p>
            <a:endParaRPr lang="en-US" sz="1200" dirty="0">
              <a:latin typeface="Nunito Sans" pitchFamily="2" charset="0"/>
            </a:endParaRPr>
          </a:p>
          <a:p>
            <a:endParaRPr lang="en-US" sz="1200" dirty="0">
              <a:latin typeface="Nunito Sans" pitchFamily="2" charset="0"/>
            </a:endParaRPr>
          </a:p>
          <a:p>
            <a:pPr marL="171450" indent="-171450">
              <a:buFont typeface="Arial" panose="020B0604020202020204" pitchFamily="34" charset="0"/>
              <a:buChar char="•"/>
            </a:pPr>
            <a:endParaRPr lang="en-IN" sz="1200" b="1" i="0" dirty="0">
              <a:effectLst/>
              <a:latin typeface="Nunito Sans" pitchFamily="2" charset="0"/>
            </a:endParaRPr>
          </a:p>
          <a:p>
            <a:pPr marL="228600" indent="-228600">
              <a:buFont typeface="+mj-lt"/>
              <a:buAutoNum type="arabicPeriod"/>
            </a:pPr>
            <a:endParaRPr lang="en-IN" sz="1200" b="1" dirty="0">
              <a:latin typeface="Nunito Sans" pitchFamily="2" charset="0"/>
            </a:endParaRPr>
          </a:p>
          <a:p>
            <a:pPr marL="228600" indent="-228600">
              <a:buFont typeface="+mj-lt"/>
              <a:buAutoNum type="arabicPeriod"/>
            </a:pPr>
            <a:endParaRPr lang="en-IN" sz="1200" b="1" i="0" dirty="0">
              <a:effectLst/>
              <a:latin typeface="Nunito Sans" pitchFamily="2" charset="0"/>
            </a:endParaRPr>
          </a:p>
          <a:p>
            <a:pPr marL="228600" indent="-228600">
              <a:buFont typeface="+mj-lt"/>
              <a:buAutoNum type="arabicPeriod"/>
            </a:pPr>
            <a:endParaRPr lang="en-IN" sz="1200" b="1" dirty="0">
              <a:latin typeface="Nunito Sans" pitchFamily="2" charset="0"/>
            </a:endParaRPr>
          </a:p>
          <a:p>
            <a:pPr marL="228600" indent="-228600">
              <a:buFont typeface="+mj-lt"/>
              <a:buAutoNum type="arabicPeriod"/>
            </a:pPr>
            <a:endParaRPr lang="en-IN" sz="1200" b="1" i="0" dirty="0">
              <a:effectLst/>
              <a:latin typeface="Nunito Sans" pitchFamily="2" charset="0"/>
            </a:endParaRPr>
          </a:p>
          <a:p>
            <a:endParaRPr lang="en-US" sz="1200" dirty="0">
              <a:solidFill>
                <a:srgbClr val="3D3D4E"/>
              </a:solidFill>
              <a:latin typeface="Century Gothic" panose="020B0502020202020204" pitchFamily="34" charset="0"/>
            </a:endParaRP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27364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Resource-oriented Client Architecture (ROCA)</a:t>
            </a:r>
          </a:p>
        </p:txBody>
      </p:sp>
      <p:sp>
        <p:nvSpPr>
          <p:cNvPr id="9" name="TextBox 8">
            <a:extLst>
              <a:ext uri="{FF2B5EF4-FFF2-40B4-BE49-F238E27FC236}">
                <a16:creationId xmlns:a16="http://schemas.microsoft.com/office/drawing/2014/main" id="{0D1BBF14-28C3-4108-ACE8-C60856CEB98A}"/>
              </a:ext>
            </a:extLst>
          </p:cNvPr>
          <p:cNvSpPr txBox="1"/>
          <p:nvPr/>
        </p:nvSpPr>
        <p:spPr>
          <a:xfrm>
            <a:off x="240506" y="1105585"/>
            <a:ext cx="11551444" cy="4893647"/>
          </a:xfrm>
          <a:prstGeom prst="rect">
            <a:avLst/>
          </a:prstGeom>
          <a:noFill/>
        </p:spPr>
        <p:txBody>
          <a:bodyPr wrap="square">
            <a:spAutoFit/>
          </a:bodyPr>
          <a:lstStyle/>
          <a:p>
            <a:r>
              <a:rPr lang="fr-FR" sz="1200" b="1" i="0" dirty="0">
                <a:effectLst/>
                <a:latin typeface="Century Gothic" panose="020B0502020202020204" pitchFamily="34" charset="0"/>
              </a:rPr>
              <a:t>UI changes impact multiple modules</a:t>
            </a:r>
          </a:p>
          <a:p>
            <a:r>
              <a:rPr lang="en-US" sz="1200" dirty="0">
                <a:solidFill>
                  <a:srgbClr val="3D3D4E"/>
                </a:solidFill>
                <a:latin typeface="Century Gothic" panose="020B0502020202020204" pitchFamily="34" charset="0"/>
              </a:rPr>
              <a:t>One of the drawback of modular GUI is if small changes required in multiple Microservices than it will change complete system eventually. This is one of the side effect of Modular Frontend.</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pPr marL="171450" indent="-171450">
              <a:buFont typeface="Arial" panose="020B0604020202020204" pitchFamily="34" charset="0"/>
              <a:buChar char="•"/>
            </a:pPr>
            <a:endParaRPr lang="en-IN" sz="1200" b="1" i="0" dirty="0">
              <a:effectLst/>
              <a:latin typeface="Century Gothic" panose="020B0502020202020204" pitchFamily="34" charset="0"/>
            </a:endParaRPr>
          </a:p>
          <a:p>
            <a:pPr marL="228600" indent="-228600">
              <a:buFont typeface="+mj-lt"/>
              <a:buAutoNum type="arabicPeriod"/>
            </a:pPr>
            <a:endParaRPr lang="en-IN" sz="1200" b="1" dirty="0">
              <a:latin typeface="Century Gothic" panose="020B0502020202020204" pitchFamily="34" charset="0"/>
            </a:endParaRPr>
          </a:p>
          <a:p>
            <a:pPr marL="228600" indent="-228600">
              <a:buFont typeface="+mj-lt"/>
              <a:buAutoNum type="arabicPeriod"/>
            </a:pPr>
            <a:endParaRPr lang="en-IN" sz="1200" b="1" i="0" dirty="0">
              <a:effectLst/>
              <a:latin typeface="Century Gothic" panose="020B0502020202020204" pitchFamily="34" charset="0"/>
            </a:endParaRPr>
          </a:p>
          <a:p>
            <a:pPr marL="228600" indent="-228600">
              <a:buFont typeface="+mj-lt"/>
              <a:buAutoNum type="arabicPeriod"/>
            </a:pPr>
            <a:endParaRPr lang="en-IN" sz="1200" b="1" dirty="0">
              <a:latin typeface="Century Gothic" panose="020B0502020202020204" pitchFamily="34" charset="0"/>
            </a:endParaRPr>
          </a:p>
          <a:p>
            <a:r>
              <a:rPr lang="en-US" sz="1200" b="1" dirty="0">
                <a:latin typeface="Century Gothic" panose="020B0502020202020204" pitchFamily="34" charset="0"/>
              </a:rPr>
              <a:t>Frontend integration offers several benefits which make the approach attractive.</a:t>
            </a:r>
          </a:p>
          <a:p>
            <a:pPr marL="171450" indent="-171450">
              <a:buFont typeface="Wingdings" panose="05000000000000000000" pitchFamily="2" charset="2"/>
              <a:buChar char="ü"/>
            </a:pPr>
            <a:r>
              <a:rPr lang="en-IN" sz="1200" i="0" dirty="0">
                <a:effectLst/>
                <a:latin typeface="Century Gothic" panose="020B0502020202020204" pitchFamily="34" charset="0"/>
              </a:rPr>
              <a:t>Loose coupling</a:t>
            </a:r>
          </a:p>
          <a:p>
            <a:pPr marL="171450" indent="-171450">
              <a:buFont typeface="Wingdings" panose="05000000000000000000" pitchFamily="2" charset="2"/>
              <a:buChar char="ü"/>
            </a:pPr>
            <a:r>
              <a:rPr lang="en-US" sz="1200" dirty="0">
                <a:latin typeface="Century Gothic" panose="020B0502020202020204" pitchFamily="34" charset="0"/>
              </a:rPr>
              <a:t>Logic and UI in one microservice</a:t>
            </a:r>
          </a:p>
          <a:p>
            <a:pPr marL="171450" indent="-171450">
              <a:buFont typeface="Wingdings" panose="05000000000000000000" pitchFamily="2" charset="2"/>
              <a:buChar char="ü"/>
            </a:pPr>
            <a:r>
              <a:rPr lang="en-US" sz="1200" dirty="0">
                <a:latin typeface="Century Gothic" panose="020B0502020202020204" pitchFamily="34" charset="0"/>
              </a:rPr>
              <a:t>Free choice of frontend technologies</a:t>
            </a:r>
          </a:p>
          <a:p>
            <a:endParaRPr lang="en-IN" sz="1200" i="0" dirty="0">
              <a:effectLst/>
              <a:latin typeface="Nunito Sans" pitchFamily="2" charset="0"/>
            </a:endParaRPr>
          </a:p>
          <a:p>
            <a:endParaRPr lang="en-IN" sz="1200" i="0" dirty="0">
              <a:effectLst/>
              <a:latin typeface="Nunito Sans" pitchFamily="2" charset="0"/>
            </a:endParaRPr>
          </a:p>
          <a:p>
            <a:pPr algn="ctr"/>
            <a:r>
              <a:rPr lang="en-US" sz="1200" b="1" dirty="0">
                <a:latin typeface="Century Gothic" panose="020B0502020202020204" pitchFamily="34" charset="0"/>
              </a:rPr>
              <a:t>Frontend integration allows loose coupling of microservices. Already the use of links and of some JavaScript code can be enough to integrate the frontends of different microservices. It is therefore important not to immediately define a complex technology stack, but to first find out what can be achieved by simple means.</a:t>
            </a:r>
            <a:endParaRPr lang="en-IN" sz="1200" b="1" dirty="0">
              <a:latin typeface="Century Gothic" panose="020B0502020202020204" pitchFamily="34" charset="0"/>
            </a:endParaRPr>
          </a:p>
          <a:p>
            <a:pPr algn="ctr"/>
            <a:endParaRPr lang="en-US" sz="1200" dirty="0">
              <a:latin typeface="Century Gothic" panose="020B0502020202020204" pitchFamily="34" charset="0"/>
            </a:endParaRPr>
          </a:p>
          <a:p>
            <a:endParaRPr lang="en-IN" sz="1200" b="1" dirty="0">
              <a:latin typeface="Century Gothic" panose="020B0502020202020204" pitchFamily="34" charset="0"/>
            </a:endParaRPr>
          </a:p>
          <a:p>
            <a:endParaRPr lang="en-US" sz="1200" dirty="0">
              <a:solidFill>
                <a:srgbClr val="3D3D4E"/>
              </a:solidFill>
              <a:latin typeface="Century Gothic" panose="020B0502020202020204" pitchFamily="34" charset="0"/>
            </a:endParaRPr>
          </a:p>
          <a:p>
            <a:endParaRPr lang="en-IN" sz="1200" dirty="0">
              <a:latin typeface="Century Gothic" panose="020B0502020202020204" pitchFamily="34" charset="0"/>
            </a:endParaRPr>
          </a:p>
        </p:txBody>
      </p:sp>
      <p:pic>
        <p:nvPicPr>
          <p:cNvPr id="3" name="Picture 2">
            <a:extLst>
              <a:ext uri="{FF2B5EF4-FFF2-40B4-BE49-F238E27FC236}">
                <a16:creationId xmlns:a16="http://schemas.microsoft.com/office/drawing/2014/main" id="{9D45D911-0D30-4568-8833-A930C92F8D98}"/>
              </a:ext>
            </a:extLst>
          </p:cNvPr>
          <p:cNvPicPr>
            <a:picLocks noChangeAspect="1"/>
          </p:cNvPicPr>
          <p:nvPr/>
        </p:nvPicPr>
        <p:blipFill>
          <a:blip r:embed="rId2"/>
          <a:stretch>
            <a:fillRect/>
          </a:stretch>
        </p:blipFill>
        <p:spPr>
          <a:xfrm>
            <a:off x="3228624" y="1557221"/>
            <a:ext cx="5029902" cy="1667108"/>
          </a:xfrm>
          <a:prstGeom prst="rect">
            <a:avLst/>
          </a:prstGeom>
        </p:spPr>
      </p:pic>
    </p:spTree>
    <p:extLst>
      <p:ext uri="{BB962C8B-B14F-4D97-AF65-F5344CB8AC3E}">
        <p14:creationId xmlns:p14="http://schemas.microsoft.com/office/powerpoint/2010/main" val="227971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5CDC35-219F-4BBC-A20D-D8E670F242A8}"/>
              </a:ext>
            </a:extLst>
          </p:cNvPr>
          <p:cNvSpPr/>
          <p:nvPr/>
        </p:nvSpPr>
        <p:spPr>
          <a:xfrm>
            <a:off x="0" y="0"/>
            <a:ext cx="12192000" cy="885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 Service Learning | Resource-oriented Client Architecture (ROCA)</a:t>
            </a:r>
          </a:p>
        </p:txBody>
      </p:sp>
      <p:sp>
        <p:nvSpPr>
          <p:cNvPr id="9" name="TextBox 8">
            <a:extLst>
              <a:ext uri="{FF2B5EF4-FFF2-40B4-BE49-F238E27FC236}">
                <a16:creationId xmlns:a16="http://schemas.microsoft.com/office/drawing/2014/main" id="{0D1BBF14-28C3-4108-ACE8-C60856CEB98A}"/>
              </a:ext>
            </a:extLst>
          </p:cNvPr>
          <p:cNvSpPr txBox="1"/>
          <p:nvPr/>
        </p:nvSpPr>
        <p:spPr>
          <a:xfrm>
            <a:off x="240506" y="1105585"/>
            <a:ext cx="11551444" cy="4893647"/>
          </a:xfrm>
          <a:prstGeom prst="rect">
            <a:avLst/>
          </a:prstGeom>
          <a:noFill/>
        </p:spPr>
        <p:txBody>
          <a:bodyPr wrap="square">
            <a:spAutoFit/>
          </a:bodyPr>
          <a:lstStyle/>
          <a:p>
            <a:r>
              <a:rPr lang="fr-FR" sz="1200" b="1" i="0" dirty="0">
                <a:effectLst/>
                <a:latin typeface="Century Gothic" panose="020B0502020202020204" pitchFamily="34" charset="0"/>
              </a:rPr>
              <a:t>UI changes impact multiple modules</a:t>
            </a:r>
          </a:p>
          <a:p>
            <a:r>
              <a:rPr lang="en-US" sz="1200" dirty="0">
                <a:solidFill>
                  <a:srgbClr val="3D3D4E"/>
                </a:solidFill>
                <a:latin typeface="Century Gothic" panose="020B0502020202020204" pitchFamily="34" charset="0"/>
              </a:rPr>
              <a:t>One of the drawback of modular GUI is if small changes required in multiple Microservices than it will change complete system eventually. This is one of the side effect of Modular Frontend.</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pPr marL="171450" indent="-171450">
              <a:buFont typeface="Arial" panose="020B0604020202020204" pitchFamily="34" charset="0"/>
              <a:buChar char="•"/>
            </a:pPr>
            <a:endParaRPr lang="en-IN" sz="1200" b="1" i="0" dirty="0">
              <a:effectLst/>
              <a:latin typeface="Century Gothic" panose="020B0502020202020204" pitchFamily="34" charset="0"/>
            </a:endParaRPr>
          </a:p>
          <a:p>
            <a:pPr marL="228600" indent="-228600">
              <a:buFont typeface="+mj-lt"/>
              <a:buAutoNum type="arabicPeriod"/>
            </a:pPr>
            <a:endParaRPr lang="en-IN" sz="1200" b="1" dirty="0">
              <a:latin typeface="Century Gothic" panose="020B0502020202020204" pitchFamily="34" charset="0"/>
            </a:endParaRPr>
          </a:p>
          <a:p>
            <a:pPr marL="228600" indent="-228600">
              <a:buFont typeface="+mj-lt"/>
              <a:buAutoNum type="arabicPeriod"/>
            </a:pPr>
            <a:endParaRPr lang="en-IN" sz="1200" b="1" i="0" dirty="0">
              <a:effectLst/>
              <a:latin typeface="Century Gothic" panose="020B0502020202020204" pitchFamily="34" charset="0"/>
            </a:endParaRPr>
          </a:p>
          <a:p>
            <a:pPr marL="228600" indent="-228600">
              <a:buFont typeface="+mj-lt"/>
              <a:buAutoNum type="arabicPeriod"/>
            </a:pPr>
            <a:endParaRPr lang="en-IN" sz="1200" b="1" dirty="0">
              <a:latin typeface="Century Gothic" panose="020B0502020202020204" pitchFamily="34" charset="0"/>
            </a:endParaRPr>
          </a:p>
          <a:p>
            <a:r>
              <a:rPr lang="en-US" sz="1200" b="1" dirty="0">
                <a:latin typeface="Century Gothic" panose="020B0502020202020204" pitchFamily="34" charset="0"/>
              </a:rPr>
              <a:t>Frontend integration offers several benefits which make the approach attractive.</a:t>
            </a:r>
          </a:p>
          <a:p>
            <a:pPr marL="171450" indent="-171450">
              <a:buFont typeface="Wingdings" panose="05000000000000000000" pitchFamily="2" charset="2"/>
              <a:buChar char="ü"/>
            </a:pPr>
            <a:r>
              <a:rPr lang="en-IN" sz="1200" i="0" dirty="0">
                <a:effectLst/>
                <a:latin typeface="Century Gothic" panose="020B0502020202020204" pitchFamily="34" charset="0"/>
              </a:rPr>
              <a:t>Loose coupling</a:t>
            </a:r>
          </a:p>
          <a:p>
            <a:pPr marL="171450" indent="-171450">
              <a:buFont typeface="Wingdings" panose="05000000000000000000" pitchFamily="2" charset="2"/>
              <a:buChar char="ü"/>
            </a:pPr>
            <a:r>
              <a:rPr lang="en-US" sz="1200" dirty="0">
                <a:latin typeface="Century Gothic" panose="020B0502020202020204" pitchFamily="34" charset="0"/>
              </a:rPr>
              <a:t>Logic and UI in one microservice</a:t>
            </a:r>
          </a:p>
          <a:p>
            <a:pPr marL="171450" indent="-171450">
              <a:buFont typeface="Wingdings" panose="05000000000000000000" pitchFamily="2" charset="2"/>
              <a:buChar char="ü"/>
            </a:pPr>
            <a:r>
              <a:rPr lang="en-US" sz="1200" dirty="0">
                <a:latin typeface="Century Gothic" panose="020B0502020202020204" pitchFamily="34" charset="0"/>
              </a:rPr>
              <a:t>Free choice of frontend technologies</a:t>
            </a:r>
          </a:p>
          <a:p>
            <a:endParaRPr lang="en-IN" sz="1200" i="0" dirty="0">
              <a:effectLst/>
              <a:latin typeface="Nunito Sans" pitchFamily="2" charset="0"/>
            </a:endParaRPr>
          </a:p>
          <a:p>
            <a:endParaRPr lang="en-IN" sz="1200" i="0" dirty="0">
              <a:effectLst/>
              <a:latin typeface="Nunito Sans" pitchFamily="2" charset="0"/>
            </a:endParaRPr>
          </a:p>
          <a:p>
            <a:pPr algn="ctr"/>
            <a:r>
              <a:rPr lang="en-US" sz="1200" b="1" dirty="0">
                <a:latin typeface="Century Gothic" panose="020B0502020202020204" pitchFamily="34" charset="0"/>
              </a:rPr>
              <a:t>Frontend integration allows loose coupling of microservices. Already the use of links and of some JavaScript code can be enough to integrate the frontends of different microservices. It is therefore important not to immediately define a complex technology stack, but to first find out what can be achieved by simple means.</a:t>
            </a:r>
            <a:endParaRPr lang="en-IN" sz="1200" b="1" dirty="0">
              <a:latin typeface="Century Gothic" panose="020B0502020202020204" pitchFamily="34" charset="0"/>
            </a:endParaRPr>
          </a:p>
          <a:p>
            <a:pPr algn="ctr"/>
            <a:endParaRPr lang="en-US" sz="1200" dirty="0">
              <a:latin typeface="Century Gothic" panose="020B0502020202020204" pitchFamily="34" charset="0"/>
            </a:endParaRPr>
          </a:p>
          <a:p>
            <a:endParaRPr lang="en-IN" sz="1200" b="1" dirty="0">
              <a:latin typeface="Century Gothic" panose="020B0502020202020204" pitchFamily="34" charset="0"/>
            </a:endParaRPr>
          </a:p>
          <a:p>
            <a:endParaRPr lang="en-US" sz="1200" dirty="0">
              <a:solidFill>
                <a:srgbClr val="3D3D4E"/>
              </a:solidFill>
              <a:latin typeface="Century Gothic" panose="020B0502020202020204" pitchFamily="34" charset="0"/>
            </a:endParaRPr>
          </a:p>
          <a:p>
            <a:endParaRPr lang="en-IN" sz="1200" dirty="0">
              <a:latin typeface="Century Gothic" panose="020B0502020202020204" pitchFamily="34" charset="0"/>
            </a:endParaRPr>
          </a:p>
        </p:txBody>
      </p:sp>
      <p:pic>
        <p:nvPicPr>
          <p:cNvPr id="3" name="Picture 2">
            <a:extLst>
              <a:ext uri="{FF2B5EF4-FFF2-40B4-BE49-F238E27FC236}">
                <a16:creationId xmlns:a16="http://schemas.microsoft.com/office/drawing/2014/main" id="{9D45D911-0D30-4568-8833-A930C92F8D98}"/>
              </a:ext>
            </a:extLst>
          </p:cNvPr>
          <p:cNvPicPr>
            <a:picLocks noChangeAspect="1"/>
          </p:cNvPicPr>
          <p:nvPr/>
        </p:nvPicPr>
        <p:blipFill>
          <a:blip r:embed="rId2"/>
          <a:stretch>
            <a:fillRect/>
          </a:stretch>
        </p:blipFill>
        <p:spPr>
          <a:xfrm>
            <a:off x="3228624" y="1557221"/>
            <a:ext cx="5029902" cy="1667108"/>
          </a:xfrm>
          <a:prstGeom prst="rect">
            <a:avLst/>
          </a:prstGeom>
        </p:spPr>
      </p:pic>
    </p:spTree>
    <p:extLst>
      <p:ext uri="{BB962C8B-B14F-4D97-AF65-F5344CB8AC3E}">
        <p14:creationId xmlns:p14="http://schemas.microsoft.com/office/powerpoint/2010/main" val="178407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478</Words>
  <Application>Microsoft Office PowerPoint</Application>
  <PresentationFormat>Widescreen</PresentationFormat>
  <Paragraphs>130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Century Gothic</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27</cp:revision>
  <dcterms:created xsi:type="dcterms:W3CDTF">2021-12-24T08:59:30Z</dcterms:created>
  <dcterms:modified xsi:type="dcterms:W3CDTF">2021-12-25T05:11:44Z</dcterms:modified>
</cp:coreProperties>
</file>