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p:scale>
          <a:sx n="80" d="100"/>
          <a:sy n="80" d="100"/>
        </p:scale>
        <p:origin x="2268"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01-01-2022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01-01-2022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Introduction</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9" y="874279"/>
            <a:ext cx="3922520" cy="2185115"/>
          </a:xfrm>
        </p:spPr>
        <p:txBody>
          <a:bodyPr>
            <a:normAutofit/>
          </a:bodyPr>
          <a:lstStyle/>
          <a:p>
            <a:pPr marL="0" indent="0">
              <a:buNone/>
            </a:pPr>
            <a:r>
              <a:rPr lang="en-US" sz="1200" b="1" dirty="0">
                <a:solidFill>
                  <a:srgbClr val="3D3D4E"/>
                </a:solidFill>
                <a:latin typeface="Century Gothic" panose="020B0502020202020204" pitchFamily="34" charset="0"/>
              </a:rPr>
              <a:t>Kafka First view as a Learner</a:t>
            </a:r>
          </a:p>
          <a:p>
            <a:pPr marL="0" indent="0">
              <a:buNone/>
            </a:pPr>
            <a:r>
              <a:rPr lang="en-IN" sz="1200" dirty="0">
                <a:solidFill>
                  <a:srgbClr val="3D3D4E"/>
                </a:solidFill>
                <a:latin typeface="Century Gothic" panose="020B0502020202020204" pitchFamily="34" charset="0"/>
              </a:rPr>
              <a:t>This is the basic view of Kafka Messaging System.</a:t>
            </a:r>
          </a:p>
          <a:p>
            <a:pPr marL="0" indent="0">
              <a:buNone/>
            </a:pPr>
            <a:r>
              <a:rPr lang="en-IN" sz="1200" dirty="0">
                <a:solidFill>
                  <a:srgbClr val="3D3D4E"/>
                </a:solidFill>
                <a:latin typeface="Century Gothic" panose="020B0502020202020204" pitchFamily="34" charset="0"/>
              </a:rPr>
              <a:t>For understanding you can divide this into 03 parts</a:t>
            </a:r>
          </a:p>
          <a:p>
            <a:r>
              <a:rPr lang="en-IN" sz="1200" dirty="0">
                <a:solidFill>
                  <a:srgbClr val="3D3D4E"/>
                </a:solidFill>
                <a:latin typeface="Century Gothic" panose="020B0502020202020204" pitchFamily="34" charset="0"/>
              </a:rPr>
              <a:t>Producers</a:t>
            </a:r>
          </a:p>
          <a:p>
            <a:r>
              <a:rPr lang="en-IN" sz="1200" dirty="0">
                <a:solidFill>
                  <a:srgbClr val="3D3D4E"/>
                </a:solidFill>
                <a:latin typeface="Century Gothic" panose="020B0502020202020204" pitchFamily="34" charset="0"/>
              </a:rPr>
              <a:t>Kafka Cluster</a:t>
            </a:r>
          </a:p>
          <a:p>
            <a:r>
              <a:rPr lang="en-IN" sz="1200" dirty="0">
                <a:solidFill>
                  <a:srgbClr val="3D3D4E"/>
                </a:solidFill>
                <a:latin typeface="Century Gothic" panose="020B0502020202020204" pitchFamily="34" charset="0"/>
              </a:rPr>
              <a:t>Consumers/Consumer Group</a:t>
            </a: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37591E91-BBEC-42D3-B711-D3A7B5734B11}"/>
              </a:ext>
            </a:extLst>
          </p:cNvPr>
          <p:cNvPicPr>
            <a:picLocks noChangeAspect="1"/>
          </p:cNvPicPr>
          <p:nvPr/>
        </p:nvPicPr>
        <p:blipFill>
          <a:blip r:embed="rId2"/>
          <a:stretch>
            <a:fillRect/>
          </a:stretch>
        </p:blipFill>
        <p:spPr>
          <a:xfrm>
            <a:off x="4320381" y="951191"/>
            <a:ext cx="2158799" cy="2003489"/>
          </a:xfrm>
          <a:prstGeom prst="rect">
            <a:avLst/>
          </a:prstGeom>
        </p:spPr>
      </p:pic>
      <p:sp>
        <p:nvSpPr>
          <p:cNvPr id="4" name="TextBox 3">
            <a:extLst>
              <a:ext uri="{FF2B5EF4-FFF2-40B4-BE49-F238E27FC236}">
                <a16:creationId xmlns:a16="http://schemas.microsoft.com/office/drawing/2014/main" id="{2B9DE74E-C15C-4443-8B63-86DF7B2AD707}"/>
              </a:ext>
            </a:extLst>
          </p:cNvPr>
          <p:cNvSpPr txBox="1"/>
          <p:nvPr/>
        </p:nvSpPr>
        <p:spPr>
          <a:xfrm>
            <a:off x="6657174" y="951191"/>
            <a:ext cx="5289847" cy="2585323"/>
          </a:xfrm>
          <a:prstGeom prst="rect">
            <a:avLst/>
          </a:prstGeom>
          <a:noFill/>
        </p:spPr>
        <p:txBody>
          <a:bodyPr wrap="square" rtlCol="0">
            <a:spAutoFit/>
          </a:bodyPr>
          <a:lstStyle/>
          <a:p>
            <a:pPr marL="0" indent="0">
              <a:buNone/>
            </a:pPr>
            <a:r>
              <a:rPr lang="en-IN" sz="1200" dirty="0">
                <a:solidFill>
                  <a:srgbClr val="3D3D4E"/>
                </a:solidFill>
                <a:latin typeface="Century Gothic" panose="020B0502020202020204" pitchFamily="34" charset="0"/>
              </a:rPr>
              <a:t>At higher level, major use-cases where Kafka is very useful are listed below, but note that</a:t>
            </a:r>
          </a:p>
          <a:p>
            <a:pPr marL="0" indent="0">
              <a:buNone/>
            </a:pPr>
            <a:r>
              <a:rPr lang="en-IN" sz="1200" dirty="0">
                <a:solidFill>
                  <a:srgbClr val="3D3D4E"/>
                </a:solidFill>
                <a:latin typeface="Century Gothic" panose="020B0502020202020204" pitchFamily="34" charset="0"/>
              </a:rPr>
              <a:t>It is just small list, there are n number of addition in use-cases possible. So, I am no way saying that it is the exhaustive list.</a:t>
            </a:r>
          </a:p>
          <a:p>
            <a:pPr>
              <a:buFont typeface="+mj-lt"/>
              <a:buAutoNum type="arabicPeriod"/>
            </a:pPr>
            <a:r>
              <a:rPr lang="en-IN" sz="1200" dirty="0">
                <a:solidFill>
                  <a:srgbClr val="3D3D4E"/>
                </a:solidFill>
                <a:latin typeface="Century Gothic" panose="020B0502020202020204" pitchFamily="34" charset="0"/>
              </a:rPr>
              <a:t>Stream processing</a:t>
            </a:r>
          </a:p>
          <a:p>
            <a:pPr>
              <a:buFont typeface="+mj-lt"/>
              <a:buAutoNum type="arabicPeriod"/>
            </a:pPr>
            <a:r>
              <a:rPr lang="en-IN" sz="1200" dirty="0">
                <a:solidFill>
                  <a:srgbClr val="3D3D4E"/>
                </a:solidFill>
                <a:latin typeface="Century Gothic" panose="020B0502020202020204" pitchFamily="34" charset="0"/>
              </a:rPr>
              <a:t>Metrics</a:t>
            </a:r>
          </a:p>
          <a:p>
            <a:pPr>
              <a:buFont typeface="+mj-lt"/>
              <a:buAutoNum type="arabicPeriod"/>
            </a:pPr>
            <a:r>
              <a:rPr lang="en-IN" sz="1200" dirty="0">
                <a:solidFill>
                  <a:srgbClr val="3D3D4E"/>
                </a:solidFill>
                <a:latin typeface="Century Gothic" panose="020B0502020202020204" pitchFamily="34" charset="0"/>
              </a:rPr>
              <a:t>Log Aggregation</a:t>
            </a:r>
          </a:p>
          <a:p>
            <a:pPr>
              <a:buFont typeface="+mj-lt"/>
              <a:buAutoNum type="arabicPeriod"/>
            </a:pPr>
            <a:r>
              <a:rPr lang="en-IN" sz="1200" dirty="0">
                <a:solidFill>
                  <a:srgbClr val="3D3D4E"/>
                </a:solidFill>
                <a:latin typeface="Century Gothic" panose="020B0502020202020204" pitchFamily="34" charset="0"/>
              </a:rPr>
              <a:t>Commit Log</a:t>
            </a:r>
          </a:p>
          <a:p>
            <a:pPr>
              <a:buFont typeface="+mj-lt"/>
              <a:buAutoNum type="arabicPeriod"/>
            </a:pPr>
            <a:r>
              <a:rPr lang="en-IN" sz="1200" dirty="0">
                <a:solidFill>
                  <a:srgbClr val="3D3D4E"/>
                </a:solidFill>
                <a:latin typeface="Century Gothic" panose="020B0502020202020204" pitchFamily="34" charset="0"/>
              </a:rPr>
              <a:t>Website activity tracking</a:t>
            </a:r>
          </a:p>
          <a:p>
            <a:pPr>
              <a:buFont typeface="+mj-lt"/>
              <a:buAutoNum type="arabicPeriod"/>
            </a:pPr>
            <a:r>
              <a:rPr lang="en-IN" sz="1200" dirty="0">
                <a:solidFill>
                  <a:srgbClr val="3D3D4E"/>
                </a:solidFill>
                <a:latin typeface="Century Gothic" panose="020B0502020202020204" pitchFamily="34" charset="0"/>
              </a:rPr>
              <a:t>Product suggestion/recommendations</a:t>
            </a:r>
          </a:p>
          <a:p>
            <a:pPr>
              <a:buFont typeface="+mj-lt"/>
              <a:buAutoNum type="arabicPeriod"/>
            </a:pPr>
            <a:r>
              <a:rPr lang="en-IN" sz="1200" dirty="0">
                <a:solidFill>
                  <a:srgbClr val="3D3D4E"/>
                </a:solidFill>
                <a:latin typeface="Century Gothic" panose="020B0502020202020204" pitchFamily="34" charset="0"/>
              </a:rPr>
              <a:t>Microservice communications etc.</a:t>
            </a:r>
          </a:p>
          <a:p>
            <a:pPr marL="0" indent="0">
              <a:buNone/>
            </a:pPr>
            <a:r>
              <a:rPr lang="en-IN" sz="1200" dirty="0">
                <a:solidFill>
                  <a:srgbClr val="3D3D4E"/>
                </a:solidFill>
                <a:latin typeface="Century Gothic" panose="020B0502020202020204" pitchFamily="34" charset="0"/>
              </a:rPr>
              <a:t>And so on… </a:t>
            </a:r>
          </a:p>
          <a:p>
            <a:endParaRPr lang="en-IN" dirty="0"/>
          </a:p>
        </p:txBody>
      </p:sp>
      <p:sp>
        <p:nvSpPr>
          <p:cNvPr id="5" name="Rectangle 4">
            <a:extLst>
              <a:ext uri="{FF2B5EF4-FFF2-40B4-BE49-F238E27FC236}">
                <a16:creationId xmlns:a16="http://schemas.microsoft.com/office/drawing/2014/main" id="{1894BC63-51CB-46F9-BAC7-8DD84AAF6B64}"/>
              </a:ext>
            </a:extLst>
          </p:cNvPr>
          <p:cNvSpPr/>
          <p:nvPr/>
        </p:nvSpPr>
        <p:spPr>
          <a:xfrm>
            <a:off x="162370" y="769121"/>
            <a:ext cx="11878654" cy="265987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79460" y="3540572"/>
            <a:ext cx="6346243" cy="2680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a:solidFill>
                  <a:srgbClr val="3D3D4E"/>
                </a:solidFill>
                <a:latin typeface="Century Gothic" panose="020B0502020202020204" pitchFamily="34" charset="0"/>
              </a:rPr>
              <a:t>Kafka high level architecture overview </a:t>
            </a:r>
          </a:p>
          <a:p>
            <a:pPr marL="0" indent="0">
              <a:spcBef>
                <a:spcPts val="0"/>
              </a:spcBef>
              <a:buFont typeface="Arial" panose="020B0604020202020204" pitchFamily="34" charset="0"/>
              <a:buNone/>
            </a:pPr>
            <a:r>
              <a:rPr lang="en-IN" sz="1200">
                <a:solidFill>
                  <a:srgbClr val="3D3D4E"/>
                </a:solidFill>
                <a:latin typeface="Century Gothic" panose="020B0502020202020204" pitchFamily="34" charset="0"/>
              </a:rPr>
              <a:t>So here in this diagram, I added some interaction between the parts and </a:t>
            </a:r>
          </a:p>
          <a:p>
            <a:pPr marL="0" indent="0">
              <a:spcBef>
                <a:spcPts val="0"/>
              </a:spcBef>
              <a:buFont typeface="Arial" panose="020B0604020202020204" pitchFamily="34" charset="0"/>
              <a:buNone/>
            </a:pPr>
            <a:r>
              <a:rPr lang="en-IN" sz="1200">
                <a:solidFill>
                  <a:srgbClr val="3D3D4E"/>
                </a:solidFill>
                <a:latin typeface="Century Gothic" panose="020B0502020202020204" pitchFamily="34" charset="0"/>
              </a:rPr>
              <a:t>Zookeeper.</a:t>
            </a:r>
          </a:p>
          <a:p>
            <a:pPr marL="0" indent="0">
              <a:buFont typeface="Arial" panose="020B0604020202020204" pitchFamily="34" charset="0"/>
              <a:buNone/>
            </a:pPr>
            <a:r>
              <a:rPr lang="en-US" sz="1200">
                <a:solidFill>
                  <a:srgbClr val="3D3D4E"/>
                </a:solidFill>
                <a:latin typeface="Century Gothic" panose="020B0502020202020204" pitchFamily="34" charset="0"/>
              </a:rPr>
              <a:t>At a high level, applications (producers) send messages to a Kafka broker, and these messages are read by other applications called consumers. Messages get stored in a topic, and consumers subscribe to the topic to receive new messages.</a:t>
            </a:r>
            <a:endParaRPr lang="en-IN" sz="1200">
              <a:solidFill>
                <a:srgbClr val="3D3D4E"/>
              </a:solidFill>
              <a:latin typeface="Century Gothic" panose="020B0502020202020204" pitchFamily="34" charset="0"/>
            </a:endParaRPr>
          </a:p>
          <a:p>
            <a:pPr marL="0" indent="0">
              <a:buFont typeface="Arial" panose="020B0604020202020204" pitchFamily="34" charset="0"/>
              <a:buNone/>
            </a:pPr>
            <a:r>
              <a:rPr lang="en-IN" sz="1200" b="1">
                <a:solidFill>
                  <a:srgbClr val="3D3D4E"/>
                </a:solidFill>
                <a:latin typeface="Century Gothic" panose="020B0502020202020204" pitchFamily="34" charset="0"/>
              </a:rPr>
              <a:t>Kafka cluster</a:t>
            </a:r>
          </a:p>
          <a:p>
            <a:pPr marL="0" indent="0">
              <a:spcBef>
                <a:spcPts val="0"/>
              </a:spcBef>
              <a:buFont typeface="Arial" panose="020B0604020202020204" pitchFamily="34" charset="0"/>
              <a:buNone/>
            </a:pPr>
            <a:r>
              <a:rPr lang="en-IN" sz="1200">
                <a:solidFill>
                  <a:srgbClr val="3D3D4E"/>
                </a:solidFill>
                <a:latin typeface="Century Gothic" panose="020B0502020202020204" pitchFamily="34" charset="0"/>
              </a:rPr>
              <a:t>Kafka cluster deployed as one or more servers, where each server is responsible for</a:t>
            </a:r>
          </a:p>
          <a:p>
            <a:pPr marL="0" indent="0">
              <a:spcBef>
                <a:spcPts val="0"/>
              </a:spcBef>
              <a:buFont typeface="Arial" panose="020B0604020202020204" pitchFamily="34" charset="0"/>
              <a:buNone/>
            </a:pPr>
            <a:r>
              <a:rPr lang="en-IN" sz="1200">
                <a:solidFill>
                  <a:srgbClr val="3D3D4E"/>
                </a:solidFill>
                <a:latin typeface="Century Gothic" panose="020B0502020202020204" pitchFamily="34" charset="0"/>
              </a:rPr>
              <a:t>Running one Kafka broker.</a:t>
            </a:r>
          </a:p>
          <a:p>
            <a:pPr marL="0" indent="0">
              <a:buFont typeface="Arial" panose="020B0604020202020204" pitchFamily="34" charset="0"/>
              <a:buNone/>
            </a:pPr>
            <a:r>
              <a:rPr lang="en-IN" sz="1200" b="1">
                <a:solidFill>
                  <a:srgbClr val="3D3D4E"/>
                </a:solidFill>
                <a:latin typeface="Century Gothic" panose="020B0502020202020204" pitchFamily="34" charset="0"/>
              </a:rPr>
              <a:t>Zookeeper</a:t>
            </a:r>
          </a:p>
          <a:p>
            <a:pPr marL="0" indent="0">
              <a:spcBef>
                <a:spcPts val="0"/>
              </a:spcBef>
              <a:buFont typeface="Arial" panose="020B0604020202020204" pitchFamily="34" charset="0"/>
              <a:buNone/>
            </a:pPr>
            <a:r>
              <a:rPr lang="en-IN" sz="1200">
                <a:solidFill>
                  <a:srgbClr val="3D3D4E"/>
                </a:solidFill>
                <a:latin typeface="Century Gothic" panose="020B0502020202020204" pitchFamily="34" charset="0"/>
              </a:rPr>
              <a:t>Zookeeper is a distributed key-value store for managing the coordination of </a:t>
            </a:r>
          </a:p>
          <a:p>
            <a:pPr marL="0" indent="0">
              <a:spcBef>
                <a:spcPts val="0"/>
              </a:spcBef>
              <a:buFont typeface="Arial" panose="020B0604020202020204" pitchFamily="34" charset="0"/>
              <a:buNone/>
            </a:pPr>
            <a:r>
              <a:rPr lang="en-IN" sz="1200">
                <a:solidFill>
                  <a:srgbClr val="3D3D4E"/>
                </a:solidFill>
                <a:latin typeface="Century Gothic" panose="020B0502020202020204" pitchFamily="34" charset="0"/>
              </a:rPr>
              <a:t>Kafka brokers majorly along with some level communication between Kafka parts.</a:t>
            </a:r>
          </a:p>
          <a:p>
            <a:pPr marL="0" indent="0">
              <a:spcBef>
                <a:spcPts val="0"/>
              </a:spcBef>
              <a:buFont typeface="Arial" panose="020B0604020202020204" pitchFamily="34" charset="0"/>
              <a:buNone/>
            </a:pPr>
            <a:r>
              <a:rPr lang="en-IN" sz="1200">
                <a:solidFill>
                  <a:srgbClr val="3D3D4E"/>
                </a:solidFill>
                <a:latin typeface="Century Gothic" panose="020B0502020202020204" pitchFamily="34" charset="0"/>
              </a:rPr>
              <a:t>Will see more detailed analysis in coming pages.</a:t>
            </a:r>
          </a:p>
          <a:p>
            <a:pPr marL="0" indent="0">
              <a:spcBef>
                <a:spcPts val="0"/>
              </a:spcBef>
              <a:buFont typeface="Arial" panose="020B0604020202020204" pitchFamily="34" charset="0"/>
              <a:buNone/>
            </a:pPr>
            <a:endParaRPr lang="en-IN" sz="120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a:solidFill>
                <a:srgbClr val="3D3D4E"/>
              </a:solidFill>
              <a:latin typeface="Century Gothic" panose="020B0502020202020204" pitchFamily="34" charset="0"/>
            </a:endParaRPr>
          </a:p>
          <a:p>
            <a:pPr marL="0" indent="0">
              <a:buFont typeface="Arial" panose="020B0604020202020204" pitchFamily="34" charset="0"/>
              <a:buNone/>
            </a:pPr>
            <a:endParaRPr lang="en-IN" sz="1200">
              <a:solidFill>
                <a:srgbClr val="3D3D4E"/>
              </a:solidFill>
              <a:latin typeface="Century Gothic" panose="020B0502020202020204" pitchFamily="34" charset="0"/>
            </a:endParaRPr>
          </a:p>
          <a:p>
            <a:pPr marL="0" indent="0">
              <a:buFont typeface="Arial" panose="020B0604020202020204" pitchFamily="34" charset="0"/>
              <a:buNone/>
            </a:pPr>
            <a:endParaRPr lang="en-IN" sz="1200">
              <a:solidFill>
                <a:srgbClr val="3D3D4E"/>
              </a:solidFill>
              <a:latin typeface="Century Gothic" panose="020B0502020202020204" pitchFamily="34" charset="0"/>
            </a:endParaRPr>
          </a:p>
          <a:p>
            <a:pPr marL="0" indent="0">
              <a:buFont typeface="Arial" panose="020B0604020202020204" pitchFamily="34" charset="0"/>
              <a:buNone/>
            </a:pPr>
            <a:endParaRPr lang="en-IN" sz="1200">
              <a:solidFill>
                <a:srgbClr val="3D3D4E"/>
              </a:solidFill>
              <a:latin typeface="Century Gothic" panose="020B0502020202020204" pitchFamily="34" charset="0"/>
            </a:endParaRPr>
          </a:p>
          <a:p>
            <a:pPr marL="0" indent="0">
              <a:buFont typeface="Arial" panose="020B0604020202020204" pitchFamily="34" charset="0"/>
              <a:buNone/>
            </a:pPr>
            <a:endParaRPr lang="en-IN" sz="120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10" name="Picture 9">
            <a:extLst>
              <a:ext uri="{FF2B5EF4-FFF2-40B4-BE49-F238E27FC236}">
                <a16:creationId xmlns:a16="http://schemas.microsoft.com/office/drawing/2014/main" id="{0467FB03-D8F7-4C3E-BA88-792E1E63214D}"/>
              </a:ext>
            </a:extLst>
          </p:cNvPr>
          <p:cNvPicPr>
            <a:picLocks noChangeAspect="1"/>
          </p:cNvPicPr>
          <p:nvPr/>
        </p:nvPicPr>
        <p:blipFill>
          <a:blip r:embed="rId3"/>
          <a:stretch>
            <a:fillRect/>
          </a:stretch>
        </p:blipFill>
        <p:spPr>
          <a:xfrm>
            <a:off x="6525703" y="3498931"/>
            <a:ext cx="4712015" cy="2428780"/>
          </a:xfrm>
          <a:prstGeom prst="rect">
            <a:avLst/>
          </a:prstGeom>
        </p:spPr>
      </p:pic>
      <p:sp>
        <p:nvSpPr>
          <p:cNvPr id="11" name="Rectangle 10">
            <a:extLst>
              <a:ext uri="{FF2B5EF4-FFF2-40B4-BE49-F238E27FC236}">
                <a16:creationId xmlns:a16="http://schemas.microsoft.com/office/drawing/2014/main" id="{68889D87-F173-4A39-AB43-1BEC57F3DAE4}"/>
              </a:ext>
            </a:extLst>
          </p:cNvPr>
          <p:cNvSpPr/>
          <p:nvPr/>
        </p:nvSpPr>
        <p:spPr>
          <a:xfrm>
            <a:off x="162370" y="3498931"/>
            <a:ext cx="11878654" cy="272241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p14="http://schemas.microsoft.com/office/powerpoint/2010/main" val="145259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Performance </a:t>
            </a:r>
            <a:endParaRPr lang="en-IN" dirty="0"/>
          </a:p>
        </p:txBody>
      </p:sp>
      <p:sp>
        <p:nvSpPr>
          <p:cNvPr id="9" name="TextBox 8">
            <a:extLst>
              <a:ext uri="{FF2B5EF4-FFF2-40B4-BE49-F238E27FC236}">
                <a16:creationId xmlns:a16="http://schemas.microsoft.com/office/drawing/2014/main" id="{77819506-3656-46F1-AA0F-AC87A47DF8B0}"/>
              </a:ext>
            </a:extLst>
          </p:cNvPr>
          <p:cNvSpPr txBox="1"/>
          <p:nvPr/>
        </p:nvSpPr>
        <p:spPr>
          <a:xfrm>
            <a:off x="141749" y="766004"/>
            <a:ext cx="11908502" cy="3016210"/>
          </a:xfrm>
          <a:prstGeom prst="rect">
            <a:avLst/>
          </a:prstGeom>
          <a:noFill/>
        </p:spPr>
        <p:txBody>
          <a:bodyPr wrap="square" rtlCol="0">
            <a:spAutoFit/>
          </a:bodyPr>
          <a:lstStyle/>
          <a:p>
            <a:r>
              <a:rPr lang="en-US" sz="1200" dirty="0">
                <a:latin typeface="Century Gothic" panose="020B0502020202020204" pitchFamily="34" charset="0"/>
              </a:rPr>
              <a:t>Here are a few reasons behind Kafka’s performance and popularity:</a:t>
            </a:r>
          </a:p>
          <a:p>
            <a:endParaRPr lang="en-US" sz="1200" dirty="0">
              <a:latin typeface="Century Gothic" panose="020B0502020202020204" pitchFamily="34" charset="0"/>
            </a:endParaRPr>
          </a:p>
          <a:p>
            <a:r>
              <a:rPr lang="en-US" sz="1400" b="1" dirty="0">
                <a:latin typeface="Century Gothic" panose="020B0502020202020204" pitchFamily="34" charset="0"/>
              </a:rPr>
              <a:t>Scalability</a:t>
            </a:r>
            <a:r>
              <a:rPr lang="en-US" sz="1200" dirty="0">
                <a:latin typeface="Century Gothic" panose="020B0502020202020204" pitchFamily="34" charset="0"/>
              </a:rPr>
              <a:t>: Two important features of Kafka contribute to its scalability.</a:t>
            </a:r>
          </a:p>
          <a:p>
            <a:endParaRPr lang="en-US" sz="1200" dirty="0">
              <a:latin typeface="Century Gothic" panose="020B0502020202020204" pitchFamily="34" charset="0"/>
            </a:endParaRPr>
          </a:p>
          <a:p>
            <a:r>
              <a:rPr lang="en-US" sz="1200" dirty="0">
                <a:latin typeface="Century Gothic" panose="020B0502020202020204" pitchFamily="34" charset="0"/>
              </a:rPr>
              <a:t>A Kafka cluster can easily expand or shrink (brokers can be added or removed) while in operation and without an outage.</a:t>
            </a:r>
          </a:p>
          <a:p>
            <a:r>
              <a:rPr lang="en-US" sz="1200" dirty="0">
                <a:latin typeface="Century Gothic" panose="020B0502020202020204" pitchFamily="34" charset="0"/>
              </a:rPr>
              <a:t>A Kafka topic can be expanded to contain more partitions. Because a partition cannot expand across multiple brokers, its capacity is bounded by broker disk space. Being able to increase the number of partitions and the number of brokers means there is no limit to how much data a single topic can store.</a:t>
            </a:r>
          </a:p>
          <a:p>
            <a:endParaRPr lang="en-US" sz="1400" b="1" dirty="0">
              <a:latin typeface="Century Gothic" panose="020B0502020202020204" pitchFamily="34" charset="0"/>
            </a:endParaRPr>
          </a:p>
          <a:p>
            <a:r>
              <a:rPr lang="en-US" sz="1400" b="1" dirty="0">
                <a:latin typeface="Century Gothic" panose="020B0502020202020204" pitchFamily="34" charset="0"/>
              </a:rPr>
              <a:t>Fault-tolerance and reliability</a:t>
            </a:r>
            <a:r>
              <a:rPr lang="en-US" sz="1200" dirty="0">
                <a:latin typeface="Century Gothic" panose="020B0502020202020204" pitchFamily="34" charset="0"/>
              </a:rPr>
              <a:t>: Kafka is designed in such a way that a broker failure is detectable by Zookeeper and other brokers in the cluster. Because each topic can be replicated on multiple brokers, the cluster can recover from broker failures and continue to work without any disruption of service.</a:t>
            </a:r>
          </a:p>
          <a:p>
            <a:endParaRPr lang="en-US" sz="1200" dirty="0">
              <a:latin typeface="Century Gothic" panose="020B0502020202020204" pitchFamily="34" charset="0"/>
            </a:endParaRPr>
          </a:p>
          <a:p>
            <a:r>
              <a:rPr lang="en-US" sz="1400" b="1" dirty="0">
                <a:latin typeface="Century Gothic" panose="020B0502020202020204" pitchFamily="34" charset="0"/>
              </a:rPr>
              <a:t>Throughput</a:t>
            </a:r>
            <a:r>
              <a:rPr lang="en-US" sz="1200" dirty="0">
                <a:latin typeface="Century Gothic" panose="020B0502020202020204" pitchFamily="34" charset="0"/>
              </a:rPr>
              <a:t>: By using consumer groups, consumers can be parallelized, so that multiple consumers can read from multiple partitions on a topic, allowing a very high message processing throughput.</a:t>
            </a:r>
          </a:p>
          <a:p>
            <a:endParaRPr lang="en-US" sz="1200" dirty="0">
              <a:latin typeface="Century Gothic" panose="020B0502020202020204" pitchFamily="34" charset="0"/>
            </a:endParaRPr>
          </a:p>
          <a:p>
            <a:r>
              <a:rPr lang="en-US" sz="1400" b="1" dirty="0">
                <a:latin typeface="Century Gothic" panose="020B0502020202020204" pitchFamily="34" charset="0"/>
              </a:rPr>
              <a:t>Low Latency</a:t>
            </a:r>
            <a:r>
              <a:rPr lang="en-US" sz="1200" dirty="0">
                <a:latin typeface="Century Gothic" panose="020B0502020202020204" pitchFamily="34" charset="0"/>
              </a:rPr>
              <a:t>: 99.99% of the time, data is read from disk cache and RAM; very rarely, it hits the disk.</a:t>
            </a:r>
            <a:endParaRPr lang="en-IN" sz="1200" dirty="0">
              <a:latin typeface="Century Gothic" panose="020B0502020202020204" pitchFamily="34" charset="0"/>
            </a:endParaRPr>
          </a:p>
        </p:txBody>
      </p:sp>
    </p:spTree>
    <p:extLst>
      <p:ext uri="{BB962C8B-B14F-4D97-AF65-F5344CB8AC3E}">
        <p14:creationId xmlns:p14="http://schemas.microsoft.com/office/powerpoint/2010/main" val="220775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Deep Dive</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179462" y="831549"/>
            <a:ext cx="6193629" cy="5868354"/>
          </a:xfrm>
        </p:spPr>
        <p:txBody>
          <a:bodyPr>
            <a:normAutofit/>
          </a:bodyPr>
          <a:lstStyle/>
          <a:p>
            <a:pPr marL="0" indent="0">
              <a:buNone/>
            </a:pPr>
            <a:r>
              <a:rPr lang="en-US" sz="1200" b="1" dirty="0">
                <a:solidFill>
                  <a:srgbClr val="3D3D4E"/>
                </a:solidFill>
                <a:latin typeface="Century Gothic" panose="020B0502020202020204" pitchFamily="34" charset="0"/>
              </a:rPr>
              <a:t>Kafka: Deep Dive</a:t>
            </a:r>
          </a:p>
          <a:p>
            <a:pPr marL="0" indent="0">
              <a:spcBef>
                <a:spcPts val="0"/>
              </a:spcBef>
              <a:buNone/>
            </a:pPr>
            <a:r>
              <a:rPr lang="en-IN" sz="1200" dirty="0">
                <a:solidFill>
                  <a:srgbClr val="3D3D4E"/>
                </a:solidFill>
                <a:latin typeface="Century Gothic" panose="020B0502020202020204" pitchFamily="34" charset="0"/>
              </a:rPr>
              <a:t>Kafka is collection of topics in simple term. As topic can go bigger in size so the best approach is to partition them for better performance &amp; scalability.</a:t>
            </a:r>
          </a:p>
          <a:p>
            <a:pPr marL="0" indent="0">
              <a:buNone/>
            </a:pPr>
            <a:r>
              <a:rPr lang="en-IN" sz="1200" b="1" dirty="0">
                <a:solidFill>
                  <a:srgbClr val="3D3D4E"/>
                </a:solidFill>
                <a:latin typeface="Century Gothic" panose="020B0502020202020204" pitchFamily="34" charset="0"/>
              </a:rPr>
              <a:t>Topic Partitions</a:t>
            </a:r>
          </a:p>
          <a:p>
            <a:pPr marL="0" indent="0">
              <a:spcBef>
                <a:spcPts val="0"/>
              </a:spcBef>
              <a:buNone/>
            </a:pPr>
            <a:r>
              <a:rPr lang="en-IN" sz="1200" dirty="0">
                <a:solidFill>
                  <a:srgbClr val="3D3D4E"/>
                </a:solidFill>
                <a:latin typeface="Century Gothic" panose="020B0502020202020204" pitchFamily="34" charset="0"/>
              </a:rPr>
              <a:t>As explained above, for one topic we may have n numbers of partition. Now next is how &amp; who will decide that the current message or record will be pushed in which partition? </a:t>
            </a:r>
          </a:p>
          <a:p>
            <a:pPr marL="0" indent="0">
              <a:spcBef>
                <a:spcPts val="0"/>
              </a:spcBef>
              <a:buNone/>
            </a:pPr>
            <a:r>
              <a:rPr lang="en-IN" sz="1200" dirty="0">
                <a:solidFill>
                  <a:srgbClr val="3D3D4E"/>
                </a:solidFill>
                <a:latin typeface="Century Gothic" panose="020B0502020202020204" pitchFamily="34" charset="0"/>
              </a:rPr>
              <a:t>	Now, as per Kafka architecture, producer have ownership in deciding the topic in which it will be pushed. Next thing, how they will decide? The decision will be based on data of message or record. </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Just </a:t>
            </a:r>
            <a:r>
              <a:rPr lang="en-US" sz="1200" dirty="0">
                <a:solidFill>
                  <a:srgbClr val="3D3D4E"/>
                </a:solidFill>
                <a:latin typeface="Century Gothic" panose="020B0502020202020204" pitchFamily="34" charset="0"/>
              </a:rPr>
              <a:t>For example, a producer can decide that all messages related to a particular ‘city’ go to the same partition.</a:t>
            </a:r>
            <a:endParaRPr lang="en-IN" sz="1200" dirty="0">
              <a:solidFill>
                <a:srgbClr val="3D3D4E"/>
              </a:solidFill>
              <a:latin typeface="Century Gothic" panose="020B0502020202020204" pitchFamily="34" charset="0"/>
            </a:endParaRP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Essentially, a partition is an ordered sequence of messages. Producers continually append new messages to partitions.  </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b="1" i="1" dirty="0">
                <a:solidFill>
                  <a:srgbClr val="3D3D4E"/>
                </a:solidFill>
                <a:latin typeface="Century Gothic" panose="020B0502020202020204" pitchFamily="34" charset="0"/>
              </a:rPr>
              <a:t>@Note</a:t>
            </a:r>
            <a:r>
              <a:rPr lang="en-IN" sz="1200" dirty="0">
                <a:solidFill>
                  <a:srgbClr val="3D3D4E"/>
                </a:solidFill>
                <a:latin typeface="Century Gothic" panose="020B0502020202020204" pitchFamily="34" charset="0"/>
              </a:rPr>
              <a:t> – Ordering of messages is maintained at the partition level, not at the topic level.</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b="1" dirty="0">
                <a:solidFill>
                  <a:srgbClr val="3D3D4E"/>
                </a:solidFill>
                <a:latin typeface="Century Gothic" panose="020B0502020202020204" pitchFamily="34" charset="0"/>
              </a:rPr>
              <a:t>Offset:</a:t>
            </a:r>
            <a:r>
              <a:rPr lang="en-IN" sz="1200" dirty="0">
                <a:solidFill>
                  <a:srgbClr val="3D3D4E"/>
                </a:solidFill>
                <a:latin typeface="Century Gothic" panose="020B0502020202020204" pitchFamily="34" charset="0"/>
              </a:rPr>
              <a:t> A unique sequence id called an offset gets assigned to every message that enters a partition. </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These numerical offsets are used to identify every message’s sequential position within a topic partition. </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Offset sequences are unique only to each partition.  So, to get the message you must know 03 information, </a:t>
            </a:r>
            <a:r>
              <a:rPr lang="en-IN" sz="1200" b="1" dirty="0">
                <a:solidFill>
                  <a:srgbClr val="3D3D4E"/>
                </a:solidFill>
                <a:latin typeface="Century Gothic" panose="020B0502020202020204" pitchFamily="34" charset="0"/>
              </a:rPr>
              <a:t>topic</a:t>
            </a:r>
            <a:r>
              <a:rPr lang="en-IN" sz="1200" dirty="0">
                <a:solidFill>
                  <a:srgbClr val="3D3D4E"/>
                </a:solidFill>
                <a:latin typeface="Century Gothic" panose="020B0502020202020204" pitchFamily="34" charset="0"/>
              </a:rPr>
              <a:t>, </a:t>
            </a:r>
            <a:r>
              <a:rPr lang="en-IN" sz="1200" b="1" dirty="0">
                <a:solidFill>
                  <a:srgbClr val="3D3D4E"/>
                </a:solidFill>
                <a:latin typeface="Century Gothic" panose="020B0502020202020204" pitchFamily="34" charset="0"/>
              </a:rPr>
              <a:t>partition</a:t>
            </a:r>
            <a:r>
              <a:rPr lang="en-IN" sz="1200" dirty="0">
                <a:solidFill>
                  <a:srgbClr val="3D3D4E"/>
                </a:solidFill>
                <a:latin typeface="Century Gothic" panose="020B0502020202020204" pitchFamily="34" charset="0"/>
              </a:rPr>
              <a:t>, and </a:t>
            </a:r>
            <a:r>
              <a:rPr lang="en-IN" sz="1200" b="1" dirty="0">
                <a:solidFill>
                  <a:srgbClr val="3D3D4E"/>
                </a:solidFill>
                <a:latin typeface="Century Gothic" panose="020B0502020202020204" pitchFamily="34" charset="0"/>
              </a:rPr>
              <a:t>offset</a:t>
            </a:r>
            <a:r>
              <a:rPr lang="en-IN" sz="1200" dirty="0">
                <a:solidFill>
                  <a:srgbClr val="3D3D4E"/>
                </a:solidFill>
                <a:latin typeface="Century Gothic" panose="020B0502020202020204" pitchFamily="34" charset="0"/>
              </a:rPr>
              <a:t>.  </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Next is how producer will choose the partition for their message or record?</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Messages once written to partitions are immutable and cannot be updated.</a:t>
            </a:r>
          </a:p>
          <a:p>
            <a:pPr marL="0" indent="0">
              <a:buNone/>
            </a:pPr>
            <a:r>
              <a:rPr lang="en-US" sz="1200" b="1" i="1" dirty="0">
                <a:solidFill>
                  <a:srgbClr val="7030A0"/>
                </a:solidFill>
                <a:latin typeface="Century Gothic" panose="020B0502020202020204" pitchFamily="34" charset="0"/>
              </a:rPr>
              <a:t>Each broker manages a set of partitions belonging to different topics.</a:t>
            </a: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6937FE57-BE72-48BF-993C-0B2404745653}"/>
              </a:ext>
            </a:extLst>
          </p:cNvPr>
          <p:cNvPicPr>
            <a:picLocks noChangeAspect="1"/>
          </p:cNvPicPr>
          <p:nvPr/>
        </p:nvPicPr>
        <p:blipFill>
          <a:blip r:embed="rId2"/>
          <a:stretch>
            <a:fillRect/>
          </a:stretch>
        </p:blipFill>
        <p:spPr>
          <a:xfrm>
            <a:off x="6429552" y="831549"/>
            <a:ext cx="5676988" cy="2798413"/>
          </a:xfrm>
          <a:prstGeom prst="rect">
            <a:avLst/>
          </a:prstGeom>
        </p:spPr>
      </p:pic>
      <p:sp>
        <p:nvSpPr>
          <p:cNvPr id="5" name="TextBox 4">
            <a:extLst>
              <a:ext uri="{FF2B5EF4-FFF2-40B4-BE49-F238E27FC236}">
                <a16:creationId xmlns:a16="http://schemas.microsoft.com/office/drawing/2014/main" id="{2313318D-E127-4383-B8B2-0DEDA504A475}"/>
              </a:ext>
            </a:extLst>
          </p:cNvPr>
          <p:cNvSpPr txBox="1"/>
          <p:nvPr/>
        </p:nvSpPr>
        <p:spPr>
          <a:xfrm>
            <a:off x="6614708" y="4456791"/>
            <a:ext cx="5491831" cy="2123658"/>
          </a:xfrm>
          <a:prstGeom prst="rect">
            <a:avLst/>
          </a:prstGeom>
          <a:ln>
            <a:solidFill>
              <a:schemeClr val="tx1"/>
            </a:solidFill>
            <a:prstDash val="sysDot"/>
          </a:ln>
        </p:spPr>
        <p:txBody>
          <a:bodyPr wrap="square" rtlCol="0">
            <a:spAutoFit/>
          </a:bodyPr>
          <a:lstStyle/>
          <a:p>
            <a:r>
              <a:rPr lang="en-IN" sz="1200" b="1" dirty="0">
                <a:solidFill>
                  <a:srgbClr val="7030A0"/>
                </a:solidFill>
                <a:latin typeface="Century Gothic" panose="020B0502020202020204" pitchFamily="34" charset="0"/>
              </a:rPr>
              <a:t>Approach 01</a:t>
            </a:r>
            <a:r>
              <a:rPr lang="en-IN" sz="1200" dirty="0">
                <a:solidFill>
                  <a:srgbClr val="3D3D4E"/>
                </a:solidFill>
                <a:latin typeface="Century Gothic" panose="020B0502020202020204" pitchFamily="34" charset="0"/>
              </a:rPr>
              <a:t> ( </a:t>
            </a:r>
            <a:r>
              <a:rPr lang="en-IN" sz="1200" b="1" dirty="0">
                <a:solidFill>
                  <a:srgbClr val="3D3D4E"/>
                </a:solidFill>
                <a:latin typeface="Century Gothic" panose="020B0502020202020204" pitchFamily="34" charset="0"/>
              </a:rPr>
              <a:t>Round robin</a:t>
            </a:r>
            <a:r>
              <a:rPr lang="en-IN" sz="1200" dirty="0">
                <a:solidFill>
                  <a:srgbClr val="3D3D4E"/>
                </a:solidFill>
                <a:latin typeface="Century Gothic" panose="020B0502020202020204" pitchFamily="34" charset="0"/>
              </a:rPr>
              <a:t> ) : if message order within the partition is not important than best approach is Round robin for equal distribution.</a:t>
            </a:r>
          </a:p>
          <a:p>
            <a:endParaRPr lang="en-US" sz="1200" b="1" dirty="0">
              <a:solidFill>
                <a:srgbClr val="7030A0"/>
              </a:solidFill>
              <a:latin typeface="Century Gothic" panose="020B0502020202020204" pitchFamily="34" charset="0"/>
            </a:endParaRPr>
          </a:p>
          <a:p>
            <a:r>
              <a:rPr lang="en-US" sz="1200" b="1" dirty="0">
                <a:solidFill>
                  <a:srgbClr val="7030A0"/>
                </a:solidFill>
                <a:latin typeface="Century Gothic" panose="020B0502020202020204" pitchFamily="34" charset="0"/>
              </a:rPr>
              <a:t>Approach 02 ( ) : </a:t>
            </a:r>
            <a:r>
              <a:rPr lang="en-US" sz="1200" dirty="0">
                <a:solidFill>
                  <a:srgbClr val="3D3D4E"/>
                </a:solidFill>
                <a:latin typeface="Century Gothic" panose="020B0502020202020204" pitchFamily="34" charset="0"/>
              </a:rPr>
              <a:t>Let’s think some scenario where ordering of message also matters within the Partition, in that case you must use some strategy to push messages within the same partition so that it will be in order as expected. And that might be the data of message itself.  </a:t>
            </a:r>
          </a:p>
          <a:p>
            <a:endParaRPr lang="en-US" sz="1200" dirty="0">
              <a:solidFill>
                <a:srgbClr val="3D3D4E"/>
              </a:solidFill>
              <a:latin typeface="Century Gothic" panose="020B0502020202020204" pitchFamily="34" charset="0"/>
            </a:endParaRPr>
          </a:p>
          <a:p>
            <a:r>
              <a:rPr lang="en-US" sz="1200" dirty="0">
                <a:solidFill>
                  <a:srgbClr val="3D3D4E"/>
                </a:solidFill>
                <a:latin typeface="Century Gothic" panose="020B0502020202020204" pitchFamily="34" charset="0"/>
              </a:rPr>
              <a:t>In this case producer add key to message and every time producer make sure that message with the same key should go to the same partition.</a:t>
            </a:r>
            <a:endParaRPr lang="en-IN" sz="12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CBB3AC6-F884-4170-A3DA-5878CAE4E1DF}"/>
              </a:ext>
            </a:extLst>
          </p:cNvPr>
          <p:cNvSpPr/>
          <p:nvPr/>
        </p:nvSpPr>
        <p:spPr>
          <a:xfrm>
            <a:off x="6429552" y="4349809"/>
            <a:ext cx="5491831" cy="1760434"/>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cxnSp>
        <p:nvCxnSpPr>
          <p:cNvPr id="12" name="Connector: Elbow 11">
            <a:extLst>
              <a:ext uri="{FF2B5EF4-FFF2-40B4-BE49-F238E27FC236}">
                <a16:creationId xmlns:a16="http://schemas.microsoft.com/office/drawing/2014/main" id="{486351D9-9C4B-4D87-8AE6-99E18A589F65}"/>
              </a:ext>
            </a:extLst>
          </p:cNvPr>
          <p:cNvCxnSpPr>
            <a:cxnSpLocks/>
            <a:endCxn id="5" idx="1"/>
          </p:cNvCxnSpPr>
          <p:nvPr/>
        </p:nvCxnSpPr>
        <p:spPr>
          <a:xfrm flipV="1">
            <a:off x="5762449" y="5518620"/>
            <a:ext cx="852259" cy="31816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65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Deep Dive</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179462" y="831549"/>
            <a:ext cx="6710865" cy="5868354"/>
          </a:xfrm>
        </p:spPr>
        <p:txBody>
          <a:bodyPr>
            <a:normAutofit/>
          </a:bodyPr>
          <a:lstStyle/>
          <a:p>
            <a:pPr marL="0" indent="0">
              <a:spcBef>
                <a:spcPts val="0"/>
              </a:spcBef>
              <a:buNone/>
            </a:pPr>
            <a:r>
              <a:rPr lang="en-IN" sz="1200" dirty="0">
                <a:solidFill>
                  <a:srgbClr val="3D3D4E"/>
                </a:solidFill>
                <a:latin typeface="Century Gothic" panose="020B0502020202020204" pitchFamily="34" charset="0"/>
              </a:rPr>
              <a:t>Contd…</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Kafka follows the principle of dumb broker and smart consumer.</a:t>
            </a:r>
          </a:p>
          <a:p>
            <a:pPr marL="0" indent="0">
              <a:spcBef>
                <a:spcPts val="0"/>
              </a:spcBef>
              <a:buNone/>
            </a:pPr>
            <a:r>
              <a:rPr lang="en-IN" sz="1200" dirty="0">
                <a:solidFill>
                  <a:srgbClr val="3D3D4E"/>
                </a:solidFill>
                <a:latin typeface="Century Gothic" panose="020B0502020202020204" pitchFamily="34" charset="0"/>
              </a:rPr>
              <a:t>It means that broker is not keeping track about the message consumed by consumer. Instead, consumer itself tracking the message and offset of their interest. Meaning every such control is with smart consumer itself. They should know from where they need to start fetching messages.</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By this way broker and consumer are decoupled in this interaction.</a:t>
            </a:r>
          </a:p>
          <a:p>
            <a:pPr marL="0" indent="0">
              <a:spcBef>
                <a:spcPts val="0"/>
              </a:spcBef>
              <a:buNone/>
            </a:pPr>
            <a:r>
              <a:rPr lang="en-IN" sz="1200" dirty="0">
                <a:solidFill>
                  <a:srgbClr val="3D3D4E"/>
                </a:solidFill>
                <a:latin typeface="Century Gothic" panose="020B0502020202020204" pitchFamily="34" charset="0"/>
              </a:rPr>
              <a:t> </a:t>
            </a:r>
          </a:p>
          <a:p>
            <a:pPr marL="0" indent="0">
              <a:spcBef>
                <a:spcPts val="0"/>
              </a:spcBef>
              <a:buNone/>
            </a:pPr>
            <a:r>
              <a:rPr lang="en-US" sz="1200" dirty="0">
                <a:solidFill>
                  <a:srgbClr val="3D3D4E"/>
                </a:solidFill>
                <a:latin typeface="Century Gothic" panose="020B0502020202020204" pitchFamily="34" charset="0"/>
              </a:rPr>
              <a:t>Every topic can be replicated to multiple Kafka brokers to make the data fault-tolerant and highly available. Each topic partition has one leader broker and multiple replica (follower) brokers.</a:t>
            </a:r>
            <a:endParaRPr lang="en-IN" sz="1200" dirty="0">
              <a:solidFill>
                <a:srgbClr val="3D3D4E"/>
              </a:solidFill>
              <a:latin typeface="Century Gothic" panose="020B0502020202020204" pitchFamily="34" charset="0"/>
            </a:endParaRP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b="1" dirty="0">
                <a:solidFill>
                  <a:srgbClr val="3D3D4E"/>
                </a:solidFill>
                <a:latin typeface="Century Gothic" panose="020B0502020202020204" pitchFamily="34" charset="0"/>
              </a:rPr>
              <a:t>Leader</a:t>
            </a:r>
          </a:p>
          <a:p>
            <a:pPr marL="0" indent="0">
              <a:spcBef>
                <a:spcPts val="0"/>
              </a:spcBef>
              <a:buNone/>
            </a:pPr>
            <a:r>
              <a:rPr lang="en-US" sz="1200" dirty="0">
                <a:solidFill>
                  <a:srgbClr val="3D3D4E"/>
                </a:solidFill>
                <a:latin typeface="Century Gothic" panose="020B0502020202020204" pitchFamily="34" charset="0"/>
              </a:rPr>
              <a:t>A leader is the node responsible for all reads and writes for the given partition. Every partition has one Kafka broker acting as a leader.</a:t>
            </a:r>
            <a:endParaRPr lang="en-IN" sz="1200" dirty="0">
              <a:solidFill>
                <a:srgbClr val="3D3D4E"/>
              </a:solidFill>
              <a:latin typeface="Century Gothic" panose="020B0502020202020204" pitchFamily="34" charset="0"/>
            </a:endParaRP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b="1" dirty="0">
                <a:solidFill>
                  <a:srgbClr val="3D3D4E"/>
                </a:solidFill>
                <a:latin typeface="Century Gothic" panose="020B0502020202020204" pitchFamily="34" charset="0"/>
              </a:rPr>
              <a:t>Follower</a:t>
            </a:r>
          </a:p>
          <a:p>
            <a:pPr marL="0" indent="0">
              <a:spcBef>
                <a:spcPts val="0"/>
              </a:spcBef>
              <a:buNone/>
            </a:pPr>
            <a:r>
              <a:rPr lang="en-IN" sz="1200" dirty="0">
                <a:solidFill>
                  <a:srgbClr val="3D3D4E"/>
                </a:solidFill>
                <a:latin typeface="Century Gothic" panose="020B0502020202020204" pitchFamily="34" charset="0"/>
              </a:rPr>
              <a:t>To handle the SPF ( Single Point of Failure ), Kafka replicates partition and distribute across multiple broker servers are called followers. Also, if leader fails than  out of followers any partition can be promoted as leader partition.</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For now, Kafka stores the location of the leader of each partition in Zookeeper. As all writes/reads happen from leader partition so producers and consumers directly talk to find the partition leader.</a:t>
            </a:r>
          </a:p>
          <a:p>
            <a:pPr marL="0" indent="0">
              <a:spcBef>
                <a:spcPts val="0"/>
              </a:spcBef>
              <a:buNone/>
            </a:pPr>
            <a:endParaRPr lang="en-IN" sz="1200" dirty="0">
              <a:solidFill>
                <a:srgbClr val="3D3D4E"/>
              </a:solidFill>
              <a:latin typeface="Century Gothic" panose="020B0502020202020204" pitchFamily="34" charset="0"/>
            </a:endParaRPr>
          </a:p>
          <a:p>
            <a:pPr marL="0" indent="0">
              <a:spcBef>
                <a:spcPts val="0"/>
              </a:spcBef>
              <a:buNone/>
            </a:pPr>
            <a:r>
              <a:rPr lang="en-IN" sz="1200" dirty="0">
                <a:solidFill>
                  <a:srgbClr val="3D3D4E"/>
                </a:solidFill>
                <a:latin typeface="Century Gothic" panose="020B0502020202020204" pitchFamily="34" charset="0"/>
              </a:rPr>
              <a:t>There are some changes in latest version of Kafka regarding the leader finding approach, but for now assume this is as written in above paragraph.</a:t>
            </a:r>
          </a:p>
          <a:p>
            <a:pPr marL="0" indent="0">
              <a:spcBef>
                <a:spcPts val="0"/>
              </a:spcBef>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CBB3AC6-F884-4170-A3DA-5878CAE4E1DF}"/>
              </a:ext>
            </a:extLst>
          </p:cNvPr>
          <p:cNvSpPr/>
          <p:nvPr/>
        </p:nvSpPr>
        <p:spPr>
          <a:xfrm>
            <a:off x="6429552" y="4349809"/>
            <a:ext cx="5491831" cy="1760434"/>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pic>
        <p:nvPicPr>
          <p:cNvPr id="4" name="Picture 3">
            <a:extLst>
              <a:ext uri="{FF2B5EF4-FFF2-40B4-BE49-F238E27FC236}">
                <a16:creationId xmlns:a16="http://schemas.microsoft.com/office/drawing/2014/main" id="{0551A93A-7292-41C5-BD5A-8D6FF06B795B}"/>
              </a:ext>
            </a:extLst>
          </p:cNvPr>
          <p:cNvPicPr>
            <a:picLocks noChangeAspect="1"/>
          </p:cNvPicPr>
          <p:nvPr/>
        </p:nvPicPr>
        <p:blipFill>
          <a:blip r:embed="rId2"/>
          <a:stretch>
            <a:fillRect/>
          </a:stretch>
        </p:blipFill>
        <p:spPr>
          <a:xfrm>
            <a:off x="7028873" y="747757"/>
            <a:ext cx="4983665" cy="4078026"/>
          </a:xfrm>
          <a:prstGeom prst="rect">
            <a:avLst/>
          </a:prstGeom>
        </p:spPr>
      </p:pic>
    </p:spTree>
    <p:extLst>
      <p:ext uri="{BB962C8B-B14F-4D97-AF65-F5344CB8AC3E}">
        <p14:creationId xmlns:p14="http://schemas.microsoft.com/office/powerpoint/2010/main" val="358416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Deep Dive</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397043" y="797365"/>
            <a:ext cx="4825675" cy="5868354"/>
          </a:xfrm>
        </p:spPr>
        <p:txBody>
          <a:bodyPr>
            <a:normAutofit/>
          </a:bodyPr>
          <a:lstStyle/>
          <a:p>
            <a:pPr marL="0" indent="0">
              <a:spcBef>
                <a:spcPts val="0"/>
              </a:spcBef>
              <a:buNone/>
            </a:pPr>
            <a:r>
              <a:rPr lang="en-IN" sz="1200" dirty="0">
                <a:solidFill>
                  <a:srgbClr val="3D3D4E"/>
                </a:solidFill>
                <a:latin typeface="Century Gothic" panose="020B0502020202020204" pitchFamily="34" charset="0"/>
              </a:rPr>
              <a:t>Contd…</a:t>
            </a:r>
          </a:p>
          <a:p>
            <a:pPr marL="0" indent="0">
              <a:spcBef>
                <a:spcPts val="0"/>
              </a:spcBef>
              <a:buNone/>
            </a:pPr>
            <a:endParaRPr lang="en-IN" sz="1200" dirty="0">
              <a:solidFill>
                <a:srgbClr val="3D3D4E"/>
              </a:solidFill>
              <a:latin typeface="Century Gothic" panose="020B0502020202020204" pitchFamily="34" charset="0"/>
            </a:endParaRPr>
          </a:p>
          <a:p>
            <a:pPr marL="0" indent="0">
              <a:buNone/>
            </a:pPr>
            <a:r>
              <a:rPr lang="en-IN" sz="1200" b="1" dirty="0">
                <a:solidFill>
                  <a:srgbClr val="7030A0"/>
                </a:solidFill>
                <a:latin typeface="Century Gothic" panose="020B0502020202020204" pitchFamily="34" charset="0"/>
              </a:rPr>
              <a:t>In Sync replica ( ISR ) : </a:t>
            </a:r>
          </a:p>
          <a:p>
            <a:pPr marL="0" indent="0">
              <a:buNone/>
            </a:pPr>
            <a:r>
              <a:rPr lang="en-IN" sz="1200" dirty="0">
                <a:solidFill>
                  <a:srgbClr val="3D3D4E"/>
                </a:solidFill>
                <a:latin typeface="Century Gothic" panose="020B0502020202020204" pitchFamily="34" charset="0"/>
              </a:rPr>
              <a:t>ISR is a broker having latest data for a given partition. So, by this logic </a:t>
            </a:r>
            <a:r>
              <a:rPr lang="en-IN" sz="1200" b="1" dirty="0">
                <a:solidFill>
                  <a:srgbClr val="3D3D4E"/>
                </a:solidFill>
                <a:latin typeface="Century Gothic" panose="020B0502020202020204" pitchFamily="34" charset="0"/>
              </a:rPr>
              <a:t>Leader is always an ISR</a:t>
            </a:r>
            <a:r>
              <a:rPr lang="en-IN" sz="1200" dirty="0">
                <a:solidFill>
                  <a:srgbClr val="3D3D4E"/>
                </a:solidFill>
                <a:latin typeface="Century Gothic" panose="020B0502020202020204" pitchFamily="34" charset="0"/>
              </a:rPr>
              <a:t>. </a:t>
            </a:r>
            <a:r>
              <a:rPr lang="en-US" sz="1200" dirty="0">
                <a:solidFill>
                  <a:srgbClr val="3D3D4E"/>
                </a:solidFill>
                <a:latin typeface="Century Gothic" panose="020B0502020202020204" pitchFamily="34" charset="0"/>
              </a:rPr>
              <a:t>A follower is an in-sync replica only if it has fully caught up to the partition it is following. </a:t>
            </a:r>
            <a:r>
              <a:rPr lang="en-US" sz="1200" b="1" dirty="0">
                <a:solidFill>
                  <a:srgbClr val="3D3D4E"/>
                </a:solidFill>
                <a:latin typeface="Century Gothic" panose="020B0502020202020204" pitchFamily="34" charset="0"/>
              </a:rPr>
              <a:t>Another key rule here is that only ISR is eligible to become leader partition</a:t>
            </a:r>
            <a:r>
              <a:rPr lang="en-US" sz="1200" dirty="0">
                <a:solidFill>
                  <a:srgbClr val="3D3D4E"/>
                </a:solidFill>
                <a:latin typeface="Century Gothic" panose="020B0502020202020204" pitchFamily="34" charset="0"/>
              </a:rPr>
              <a:t>.</a:t>
            </a:r>
          </a:p>
          <a:p>
            <a:pPr marL="0" indent="0">
              <a:buNone/>
            </a:pPr>
            <a:endParaRPr lang="en-US" sz="1200" dirty="0">
              <a:solidFill>
                <a:srgbClr val="3D3D4E"/>
              </a:solidFill>
              <a:latin typeface="Century Gothic" panose="020B0502020202020204" pitchFamily="34" charset="0"/>
            </a:endParaRPr>
          </a:p>
          <a:p>
            <a:pPr marL="0" indent="0">
              <a:buNone/>
            </a:pPr>
            <a:r>
              <a:rPr lang="en-IN" sz="1200" dirty="0">
                <a:solidFill>
                  <a:srgbClr val="3D3D4E"/>
                </a:solidFill>
                <a:latin typeface="Century Gothic" panose="020B0502020202020204" pitchFamily="34" charset="0"/>
              </a:rPr>
              <a:t>	</a:t>
            </a:r>
          </a:p>
          <a:p>
            <a:pPr marL="0" indent="0">
              <a:buNone/>
            </a:pPr>
            <a:endParaRPr lang="en-IN" sz="1200" dirty="0">
              <a:solidFill>
                <a:srgbClr val="3D3D4E"/>
              </a:solidFill>
              <a:latin typeface="Century Gothic" panose="020B0502020202020204" pitchFamily="34" charset="0"/>
            </a:endParaRPr>
          </a:p>
        </p:txBody>
      </p:sp>
      <p:pic>
        <p:nvPicPr>
          <p:cNvPr id="4" name="Picture 3">
            <a:extLst>
              <a:ext uri="{FF2B5EF4-FFF2-40B4-BE49-F238E27FC236}">
                <a16:creationId xmlns:a16="http://schemas.microsoft.com/office/drawing/2014/main" id="{0551A93A-7292-41C5-BD5A-8D6FF06B795B}"/>
              </a:ext>
            </a:extLst>
          </p:cNvPr>
          <p:cNvPicPr>
            <a:picLocks noChangeAspect="1"/>
          </p:cNvPicPr>
          <p:nvPr/>
        </p:nvPicPr>
        <p:blipFill>
          <a:blip r:embed="rId2"/>
          <a:stretch>
            <a:fillRect/>
          </a:stretch>
        </p:blipFill>
        <p:spPr>
          <a:xfrm>
            <a:off x="938892" y="2771423"/>
            <a:ext cx="4019673" cy="3289212"/>
          </a:xfrm>
          <a:prstGeom prst="rect">
            <a:avLst/>
          </a:prstGeom>
        </p:spPr>
      </p:pic>
      <p:pic>
        <p:nvPicPr>
          <p:cNvPr id="3" name="Picture 2">
            <a:extLst>
              <a:ext uri="{FF2B5EF4-FFF2-40B4-BE49-F238E27FC236}">
                <a16:creationId xmlns:a16="http://schemas.microsoft.com/office/drawing/2014/main" id="{D31C6D3E-5FE0-47CF-AC64-9A6ABFB9532C}"/>
              </a:ext>
            </a:extLst>
          </p:cNvPr>
          <p:cNvPicPr>
            <a:picLocks noChangeAspect="1"/>
          </p:cNvPicPr>
          <p:nvPr/>
        </p:nvPicPr>
        <p:blipFill>
          <a:blip r:embed="rId3"/>
          <a:stretch>
            <a:fillRect/>
          </a:stretch>
        </p:blipFill>
        <p:spPr>
          <a:xfrm>
            <a:off x="6906126" y="3034269"/>
            <a:ext cx="3998529" cy="3034878"/>
          </a:xfrm>
          <a:prstGeom prst="rect">
            <a:avLst/>
          </a:prstGeom>
        </p:spPr>
      </p:pic>
      <p:sp>
        <p:nvSpPr>
          <p:cNvPr id="5" name="TextBox 4">
            <a:extLst>
              <a:ext uri="{FF2B5EF4-FFF2-40B4-BE49-F238E27FC236}">
                <a16:creationId xmlns:a16="http://schemas.microsoft.com/office/drawing/2014/main" id="{2BB71288-A9D9-4E6C-831E-AF44DB3713F3}"/>
              </a:ext>
            </a:extLst>
          </p:cNvPr>
          <p:cNvSpPr txBox="1"/>
          <p:nvPr/>
        </p:nvSpPr>
        <p:spPr>
          <a:xfrm>
            <a:off x="6469488" y="1326653"/>
            <a:ext cx="5189112" cy="1661993"/>
          </a:xfrm>
          <a:prstGeom prst="rect">
            <a:avLst/>
          </a:prstGeom>
          <a:noFill/>
        </p:spPr>
        <p:txBody>
          <a:bodyPr wrap="square" rtlCol="0">
            <a:spAutoFit/>
          </a:bodyPr>
          <a:lstStyle/>
          <a:p>
            <a:r>
              <a:rPr lang="en-IN" sz="1200" b="1" dirty="0">
                <a:solidFill>
                  <a:srgbClr val="7030A0"/>
                </a:solidFill>
                <a:latin typeface="Century Gothic" panose="020B0502020202020204" pitchFamily="34" charset="0"/>
              </a:rPr>
              <a:t>High-water mark ( a system design pattern ) : </a:t>
            </a:r>
          </a:p>
          <a:p>
            <a:r>
              <a:rPr lang="en-US" sz="1200" b="0" i="0" dirty="0">
                <a:solidFill>
                  <a:srgbClr val="3D3D4E"/>
                </a:solidFill>
                <a:effectLst/>
                <a:latin typeface="Century Gothic" panose="020B0502020202020204" pitchFamily="34" charset="0"/>
              </a:rPr>
              <a:t>To ensure data consistency, the leader broker never returns (or exposes) messages which have not been replicated to a </a:t>
            </a:r>
            <a:r>
              <a:rPr lang="en-US" sz="1200" b="1" i="0" dirty="0">
                <a:solidFill>
                  <a:srgbClr val="3D3D4E"/>
                </a:solidFill>
                <a:effectLst/>
                <a:latin typeface="Century Gothic" panose="020B0502020202020204" pitchFamily="34" charset="0"/>
              </a:rPr>
              <a:t>minimum set of ISRs. </a:t>
            </a:r>
            <a:r>
              <a:rPr lang="en-US" sz="1200" b="0" i="0" dirty="0">
                <a:solidFill>
                  <a:srgbClr val="3D3D4E"/>
                </a:solidFill>
                <a:effectLst/>
                <a:latin typeface="Century Gothic" panose="020B0502020202020204" pitchFamily="34" charset="0"/>
              </a:rPr>
              <a:t>For this, brokers keep track of the high-water mark, which is the highest offset that all ISRs of a particular partition share. The leader exposes data only up to the high-water mark offset and propagates the high-water mark offset to all followers. </a:t>
            </a:r>
            <a:endParaRPr lang="en-IN" sz="1200" dirty="0">
              <a:solidFill>
                <a:srgbClr val="7030A0"/>
              </a:solidFill>
              <a:latin typeface="Century Gothic" panose="020B0502020202020204" pitchFamily="34" charset="0"/>
            </a:endParaRPr>
          </a:p>
          <a:p>
            <a:endParaRPr lang="en-IN" dirty="0"/>
          </a:p>
        </p:txBody>
      </p:sp>
      <p:sp>
        <p:nvSpPr>
          <p:cNvPr id="7" name="Rectangle 6">
            <a:extLst>
              <a:ext uri="{FF2B5EF4-FFF2-40B4-BE49-F238E27FC236}">
                <a16:creationId xmlns:a16="http://schemas.microsoft.com/office/drawing/2014/main" id="{EF35ECD6-9E0B-4126-B58D-F91C774D06C1}"/>
              </a:ext>
            </a:extLst>
          </p:cNvPr>
          <p:cNvSpPr/>
          <p:nvPr/>
        </p:nvSpPr>
        <p:spPr>
          <a:xfrm>
            <a:off x="223071" y="1126303"/>
            <a:ext cx="5451317" cy="553941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11" name="Rectangle 10">
            <a:extLst>
              <a:ext uri="{FF2B5EF4-FFF2-40B4-BE49-F238E27FC236}">
                <a16:creationId xmlns:a16="http://schemas.microsoft.com/office/drawing/2014/main" id="{121BAAF8-3031-4825-A6D0-99E90B1357DB}"/>
              </a:ext>
            </a:extLst>
          </p:cNvPr>
          <p:cNvSpPr/>
          <p:nvPr/>
        </p:nvSpPr>
        <p:spPr>
          <a:xfrm>
            <a:off x="6343640" y="1106218"/>
            <a:ext cx="5451317" cy="553941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solidFill>
                <a:schemeClr val="accent4"/>
              </a:solidFill>
            </a:endParaRPr>
          </a:p>
        </p:txBody>
      </p:sp>
    </p:spTree>
    <p:extLst>
      <p:ext uri="{BB962C8B-B14F-4D97-AF65-F5344CB8AC3E}">
        <p14:creationId xmlns:p14="http://schemas.microsoft.com/office/powerpoint/2010/main" val="167082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Deep Dive</a:t>
            </a:r>
          </a:p>
          <a:p>
            <a:pPr algn="ctr"/>
            <a:endParaRPr lang="en-IN" dirty="0"/>
          </a:p>
        </p:txBody>
      </p:sp>
      <p:sp>
        <p:nvSpPr>
          <p:cNvPr id="10" name="TextBox 9">
            <a:extLst>
              <a:ext uri="{FF2B5EF4-FFF2-40B4-BE49-F238E27FC236}">
                <a16:creationId xmlns:a16="http://schemas.microsoft.com/office/drawing/2014/main" id="{472D785D-BA83-4B90-866C-0F3250D252C3}"/>
              </a:ext>
            </a:extLst>
          </p:cNvPr>
          <p:cNvSpPr txBox="1"/>
          <p:nvPr/>
        </p:nvSpPr>
        <p:spPr>
          <a:xfrm>
            <a:off x="144378" y="866274"/>
            <a:ext cx="6761747" cy="5016758"/>
          </a:xfrm>
          <a:prstGeom prst="rect">
            <a:avLst/>
          </a:prstGeom>
          <a:noFill/>
        </p:spPr>
        <p:txBody>
          <a:bodyPr wrap="square" rtlCol="0">
            <a:spAutoFit/>
          </a:bodyPr>
          <a:lstStyle/>
          <a:p>
            <a:r>
              <a:rPr lang="en-US" sz="1400" b="1" dirty="0">
                <a:latin typeface="Century Gothic" panose="020B0502020202020204" pitchFamily="34" charset="0"/>
              </a:rPr>
              <a:t>Consumer Group ( multiple smart consumer ) :</a:t>
            </a:r>
          </a:p>
          <a:p>
            <a:r>
              <a:rPr lang="en-US" sz="1200" b="0" i="0" dirty="0">
                <a:solidFill>
                  <a:srgbClr val="3D3D4E"/>
                </a:solidFill>
                <a:effectLst/>
                <a:latin typeface="Century Gothic" panose="020B0502020202020204" pitchFamily="34" charset="0"/>
              </a:rPr>
              <a:t>A consumer group is basically a set of one or more consumers working together in parallel to consume messages from topic partitions.</a:t>
            </a:r>
          </a:p>
          <a:p>
            <a:endParaRPr lang="en-US" sz="1200" dirty="0">
              <a:solidFill>
                <a:srgbClr val="3D3D4E"/>
              </a:solidFill>
              <a:latin typeface="Century Gothic" panose="020B0502020202020204" pitchFamily="34" charset="0"/>
            </a:endParaRPr>
          </a:p>
          <a:p>
            <a:r>
              <a:rPr lang="en-US" sz="1200" dirty="0">
                <a:solidFill>
                  <a:srgbClr val="3D3D4E"/>
                </a:solidFill>
                <a:latin typeface="Century Gothic" panose="020B0502020202020204" pitchFamily="34" charset="0"/>
              </a:rPr>
              <a:t>Messages are equally divided among all the consumers of a group, with no two consumers receiving the same message.</a:t>
            </a: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r>
              <a:rPr lang="en-US" sz="1200" b="0" i="0" dirty="0">
                <a:solidFill>
                  <a:srgbClr val="3D3D4E"/>
                </a:solidFill>
                <a:effectLst/>
                <a:latin typeface="Century Gothic" panose="020B0502020202020204" pitchFamily="34" charset="0"/>
              </a:rPr>
              <a:t>Kafka ensures that </a:t>
            </a:r>
            <a:r>
              <a:rPr lang="en-US" sz="1200" b="1" i="0" dirty="0">
                <a:solidFill>
                  <a:srgbClr val="3D3D4E"/>
                </a:solidFill>
                <a:effectLst/>
                <a:latin typeface="Century Gothic" panose="020B0502020202020204" pitchFamily="34" charset="0"/>
              </a:rPr>
              <a:t>only a single consumer reads messages from any partition within a consumer group</a:t>
            </a:r>
            <a:r>
              <a:rPr lang="en-US" sz="1200" b="0" i="0" dirty="0">
                <a:solidFill>
                  <a:srgbClr val="3D3D4E"/>
                </a:solidFill>
                <a:effectLst/>
                <a:latin typeface="Century Gothic" panose="020B0502020202020204" pitchFamily="34" charset="0"/>
              </a:rPr>
              <a:t>.</a:t>
            </a:r>
            <a:endParaRPr lang="en-US" sz="1200" b="1" dirty="0">
              <a:latin typeface="Century Gothic" panose="020B0502020202020204" pitchFamily="34" charset="0"/>
            </a:endParaRPr>
          </a:p>
          <a:p>
            <a:endParaRPr lang="en-US" sz="1200" b="1" dirty="0">
              <a:latin typeface="Century Gothic" panose="020B0502020202020204" pitchFamily="34" charset="0"/>
            </a:endParaRPr>
          </a:p>
          <a:p>
            <a:r>
              <a:rPr lang="en-US" sz="1200" dirty="0">
                <a:solidFill>
                  <a:srgbClr val="3D3D4E"/>
                </a:solidFill>
                <a:latin typeface="Century Gothic" panose="020B0502020202020204" pitchFamily="34" charset="0"/>
              </a:rPr>
              <a:t>Consumers pull messages from topic partitions. Different consumers can be responsible for different partitions.</a:t>
            </a:r>
          </a:p>
          <a:p>
            <a:endParaRPr lang="en-US" sz="1200" b="1" dirty="0">
              <a:latin typeface="Century Gothic" panose="020B0502020202020204" pitchFamily="34" charset="0"/>
            </a:endParaRPr>
          </a:p>
          <a:p>
            <a:r>
              <a:rPr lang="en-US" sz="1200" dirty="0">
                <a:solidFill>
                  <a:srgbClr val="3D3D4E"/>
                </a:solidFill>
                <a:latin typeface="Century Gothic" panose="020B0502020202020204" pitchFamily="34" charset="0"/>
              </a:rPr>
              <a:t>By using consumer groups, consumers can be parallelized so that multiple consumers can read from multiple partitions on a topic, allowing a very high message processing throughput.</a:t>
            </a:r>
          </a:p>
          <a:p>
            <a:endParaRPr lang="en-IN" dirty="0"/>
          </a:p>
          <a:p>
            <a:r>
              <a:rPr lang="en-US" sz="1200" dirty="0">
                <a:solidFill>
                  <a:srgbClr val="3D3D4E"/>
                </a:solidFill>
                <a:latin typeface="Century Gothic" panose="020B0502020202020204" pitchFamily="34" charset="0"/>
              </a:rPr>
              <a:t>The number of partitions impacts consumers’ maximum parallelism, as there cannot be more consumers than partitions.</a:t>
            </a:r>
          </a:p>
          <a:p>
            <a:endParaRPr lang="en-US" sz="1200" dirty="0">
              <a:solidFill>
                <a:srgbClr val="3D3D4E"/>
              </a:solidFill>
              <a:latin typeface="Century Gothic" panose="020B0502020202020204" pitchFamily="34" charset="0"/>
            </a:endParaRPr>
          </a:p>
          <a:p>
            <a:r>
              <a:rPr lang="en-US" sz="1200" dirty="0">
                <a:solidFill>
                  <a:srgbClr val="3D3D4E"/>
                </a:solidFill>
                <a:latin typeface="Century Gothic" panose="020B0502020202020204" pitchFamily="34" charset="0"/>
              </a:rPr>
              <a:t>Kafka stores the current offset per consumer group per topic per partition, as it would for a single consumer. This means that unique messages are only sent to a single consumer in a consumer group, and the load is balanced across consumers as equally as possible.</a:t>
            </a:r>
          </a:p>
          <a:p>
            <a:endParaRPr lang="en-IN" sz="1200" dirty="0">
              <a:solidFill>
                <a:srgbClr val="3D3D4E"/>
              </a:solidFill>
              <a:latin typeface="Century Gothic" panose="020B0502020202020204" pitchFamily="34" charset="0"/>
            </a:endParaRPr>
          </a:p>
          <a:p>
            <a:r>
              <a:rPr lang="en-US" sz="1200" dirty="0">
                <a:solidFill>
                  <a:srgbClr val="3D3D4E"/>
                </a:solidFill>
                <a:latin typeface="Century Gothic" panose="020B0502020202020204" pitchFamily="34" charset="0"/>
              </a:rPr>
              <a:t>Kafka uses any unused consumers as failovers.</a:t>
            </a:r>
            <a:endParaRPr lang="en-IN" sz="1200" dirty="0">
              <a:solidFill>
                <a:srgbClr val="3D3D4E"/>
              </a:solidFill>
              <a:latin typeface="Century Gothic" panose="020B0502020202020204" pitchFamily="34" charset="0"/>
            </a:endParaRPr>
          </a:p>
        </p:txBody>
      </p:sp>
      <p:pic>
        <p:nvPicPr>
          <p:cNvPr id="13" name="Picture 12">
            <a:extLst>
              <a:ext uri="{FF2B5EF4-FFF2-40B4-BE49-F238E27FC236}">
                <a16:creationId xmlns:a16="http://schemas.microsoft.com/office/drawing/2014/main" id="{C012108F-81F7-48EA-BD4C-A2A92D2D0505}"/>
              </a:ext>
            </a:extLst>
          </p:cNvPr>
          <p:cNvPicPr>
            <a:picLocks noChangeAspect="1"/>
          </p:cNvPicPr>
          <p:nvPr/>
        </p:nvPicPr>
        <p:blipFill>
          <a:blip r:embed="rId2"/>
          <a:stretch>
            <a:fillRect/>
          </a:stretch>
        </p:blipFill>
        <p:spPr>
          <a:xfrm>
            <a:off x="6773953" y="866274"/>
            <a:ext cx="5273669" cy="2334127"/>
          </a:xfrm>
          <a:prstGeom prst="rect">
            <a:avLst/>
          </a:prstGeom>
        </p:spPr>
      </p:pic>
      <p:sp>
        <p:nvSpPr>
          <p:cNvPr id="16" name="TextBox 15">
            <a:extLst>
              <a:ext uri="{FF2B5EF4-FFF2-40B4-BE49-F238E27FC236}">
                <a16:creationId xmlns:a16="http://schemas.microsoft.com/office/drawing/2014/main" id="{03369C11-C6B3-4424-8AB1-0794C80C375D}"/>
              </a:ext>
            </a:extLst>
          </p:cNvPr>
          <p:cNvSpPr txBox="1"/>
          <p:nvPr/>
        </p:nvSpPr>
        <p:spPr>
          <a:xfrm>
            <a:off x="7016416" y="3374653"/>
            <a:ext cx="4920915" cy="2123658"/>
          </a:xfrm>
          <a:prstGeom prst="rect">
            <a:avLst/>
          </a:prstGeom>
          <a:noFill/>
        </p:spPr>
        <p:txBody>
          <a:bodyPr wrap="square" rtlCol="0">
            <a:spAutoFit/>
          </a:bodyPr>
          <a:lstStyle/>
          <a:p>
            <a:r>
              <a:rPr lang="en-US" sz="1200" dirty="0">
                <a:solidFill>
                  <a:srgbClr val="3D3D4E"/>
                </a:solidFill>
                <a:latin typeface="Century Gothic" panose="020B0502020202020204" pitchFamily="34" charset="0"/>
              </a:rPr>
              <a:t>Here is a summary of how Kafka manages the distribution of partitions to consumers within a consumer group:</a:t>
            </a:r>
          </a:p>
          <a:p>
            <a:endParaRPr lang="en-US" sz="1200" dirty="0">
              <a:solidFill>
                <a:srgbClr val="3D3D4E"/>
              </a:solidFill>
              <a:latin typeface="Century Gothic" panose="020B0502020202020204" pitchFamily="34" charset="0"/>
            </a:endParaRPr>
          </a:p>
          <a:p>
            <a:r>
              <a:rPr lang="en-US" sz="1200" dirty="0">
                <a:solidFill>
                  <a:srgbClr val="3D3D4E"/>
                </a:solidFill>
                <a:latin typeface="Century Gothic" panose="020B0502020202020204" pitchFamily="34" charset="0"/>
              </a:rPr>
              <a:t>Number of consumers in a group = number of partitions: each consumer consumes one partition.</a:t>
            </a:r>
          </a:p>
          <a:p>
            <a:endParaRPr lang="en-US" sz="1200" dirty="0">
              <a:solidFill>
                <a:srgbClr val="3D3D4E"/>
              </a:solidFill>
              <a:latin typeface="Century Gothic" panose="020B0502020202020204" pitchFamily="34" charset="0"/>
            </a:endParaRPr>
          </a:p>
          <a:p>
            <a:r>
              <a:rPr lang="en-US" sz="1200" dirty="0">
                <a:solidFill>
                  <a:srgbClr val="3D3D4E"/>
                </a:solidFill>
                <a:latin typeface="Century Gothic" panose="020B0502020202020204" pitchFamily="34" charset="0"/>
              </a:rPr>
              <a:t>Number of consumers in a group &gt; number of partitions: some consumers will be idle.</a:t>
            </a:r>
          </a:p>
          <a:p>
            <a:endParaRPr lang="en-US" sz="1200" dirty="0">
              <a:solidFill>
                <a:srgbClr val="3D3D4E"/>
              </a:solidFill>
              <a:latin typeface="Century Gothic" panose="020B0502020202020204" pitchFamily="34" charset="0"/>
            </a:endParaRPr>
          </a:p>
          <a:p>
            <a:r>
              <a:rPr lang="en-US" sz="1200" dirty="0">
                <a:solidFill>
                  <a:srgbClr val="3D3D4E"/>
                </a:solidFill>
                <a:latin typeface="Century Gothic" panose="020B0502020202020204" pitchFamily="34" charset="0"/>
              </a:rPr>
              <a:t>Number of consumers in a group &lt; number of partitions: some consumers will consume more partitions than others.</a:t>
            </a:r>
            <a:endParaRPr lang="en-IN" sz="1200" dirty="0">
              <a:solidFill>
                <a:srgbClr val="3D3D4E"/>
              </a:solidFill>
              <a:latin typeface="Century Gothic" panose="020B0502020202020204" pitchFamily="34" charset="0"/>
            </a:endParaRPr>
          </a:p>
        </p:txBody>
      </p:sp>
      <p:sp>
        <p:nvSpPr>
          <p:cNvPr id="17" name="Rectangle 16">
            <a:extLst>
              <a:ext uri="{FF2B5EF4-FFF2-40B4-BE49-F238E27FC236}">
                <a16:creationId xmlns:a16="http://schemas.microsoft.com/office/drawing/2014/main" id="{D7E3801E-B867-4D9E-A822-1DA8A9059576}"/>
              </a:ext>
            </a:extLst>
          </p:cNvPr>
          <p:cNvSpPr/>
          <p:nvPr/>
        </p:nvSpPr>
        <p:spPr>
          <a:xfrm>
            <a:off x="144378" y="866274"/>
            <a:ext cx="6629575" cy="531795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6E556B5-6D86-421F-B42B-E5B2C200D5BA}"/>
              </a:ext>
            </a:extLst>
          </p:cNvPr>
          <p:cNvSpPr/>
          <p:nvPr/>
        </p:nvSpPr>
        <p:spPr>
          <a:xfrm>
            <a:off x="6906125" y="3374653"/>
            <a:ext cx="5031206" cy="280957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376159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a:t>
            </a:r>
            <a:r>
              <a:rPr lang="en-IN" b="1" dirty="0">
                <a:latin typeface="Nunito Sans" pitchFamily="2" charset="0"/>
              </a:rPr>
              <a:t>Role of Zookeeper</a:t>
            </a:r>
            <a:endParaRPr lang="en-IN" b="1" i="0" dirty="0">
              <a:effectLst/>
              <a:latin typeface="Nunito Sans" pitchFamily="2" charset="0"/>
            </a:endParaRPr>
          </a:p>
          <a:p>
            <a:pPr algn="ctr"/>
            <a:endParaRPr lang="en-IN" dirty="0"/>
          </a:p>
        </p:txBody>
      </p:sp>
      <p:pic>
        <p:nvPicPr>
          <p:cNvPr id="3" name="Picture 2">
            <a:extLst>
              <a:ext uri="{FF2B5EF4-FFF2-40B4-BE49-F238E27FC236}">
                <a16:creationId xmlns:a16="http://schemas.microsoft.com/office/drawing/2014/main" id="{9E07C48B-2250-4485-A9AF-75656A251DC0}"/>
              </a:ext>
            </a:extLst>
          </p:cNvPr>
          <p:cNvPicPr>
            <a:picLocks noChangeAspect="1"/>
          </p:cNvPicPr>
          <p:nvPr/>
        </p:nvPicPr>
        <p:blipFill>
          <a:blip r:embed="rId2"/>
          <a:stretch>
            <a:fillRect/>
          </a:stretch>
        </p:blipFill>
        <p:spPr>
          <a:xfrm>
            <a:off x="219329" y="816349"/>
            <a:ext cx="6226127" cy="2492990"/>
          </a:xfrm>
          <a:prstGeom prst="rect">
            <a:avLst/>
          </a:prstGeom>
        </p:spPr>
      </p:pic>
      <p:pic>
        <p:nvPicPr>
          <p:cNvPr id="5" name="Picture 4">
            <a:extLst>
              <a:ext uri="{FF2B5EF4-FFF2-40B4-BE49-F238E27FC236}">
                <a16:creationId xmlns:a16="http://schemas.microsoft.com/office/drawing/2014/main" id="{F88CC886-6122-4131-B683-2A09862794C2}"/>
              </a:ext>
            </a:extLst>
          </p:cNvPr>
          <p:cNvPicPr>
            <a:picLocks noChangeAspect="1"/>
          </p:cNvPicPr>
          <p:nvPr/>
        </p:nvPicPr>
        <p:blipFill>
          <a:blip r:embed="rId3"/>
          <a:stretch>
            <a:fillRect/>
          </a:stretch>
        </p:blipFill>
        <p:spPr>
          <a:xfrm>
            <a:off x="6763537" y="1247635"/>
            <a:ext cx="5209134" cy="5313644"/>
          </a:xfrm>
          <a:prstGeom prst="rect">
            <a:avLst/>
          </a:prstGeom>
        </p:spPr>
      </p:pic>
      <p:sp>
        <p:nvSpPr>
          <p:cNvPr id="7" name="TextBox 6">
            <a:extLst>
              <a:ext uri="{FF2B5EF4-FFF2-40B4-BE49-F238E27FC236}">
                <a16:creationId xmlns:a16="http://schemas.microsoft.com/office/drawing/2014/main" id="{650B9D60-E655-4101-A33F-19AED827D3F1}"/>
              </a:ext>
            </a:extLst>
          </p:cNvPr>
          <p:cNvSpPr txBox="1"/>
          <p:nvPr/>
        </p:nvSpPr>
        <p:spPr>
          <a:xfrm>
            <a:off x="219329" y="3380868"/>
            <a:ext cx="6422103" cy="3046988"/>
          </a:xfrm>
          <a:prstGeom prst="rect">
            <a:avLst/>
          </a:prstGeom>
          <a:noFill/>
        </p:spPr>
        <p:txBody>
          <a:bodyPr wrap="square" rtlCol="0">
            <a:spAutoFit/>
          </a:bodyPr>
          <a:lstStyle/>
          <a:p>
            <a:r>
              <a:rPr lang="en-US" sz="1200" b="1" dirty="0">
                <a:latin typeface="Century Gothic" panose="020B0502020202020204" pitchFamily="34" charset="0"/>
              </a:rPr>
              <a:t>Zookeeper</a:t>
            </a:r>
            <a:r>
              <a:rPr lang="en-US" sz="1200" dirty="0">
                <a:latin typeface="Century Gothic" panose="020B0502020202020204" pitchFamily="34" charset="0"/>
              </a:rPr>
              <a:t> serves as the coordination interface between the </a:t>
            </a:r>
            <a:r>
              <a:rPr lang="en-US" sz="1200" b="1" dirty="0">
                <a:latin typeface="Century Gothic" panose="020B0502020202020204" pitchFamily="34" charset="0"/>
              </a:rPr>
              <a:t>Kafka brokers, producers, and consumers. </a:t>
            </a:r>
            <a:r>
              <a:rPr lang="en-US" sz="1200" dirty="0">
                <a:latin typeface="Century Gothic" panose="020B0502020202020204" pitchFamily="34" charset="0"/>
              </a:rPr>
              <a:t>Kafka </a:t>
            </a:r>
            <a:r>
              <a:rPr lang="en-US" sz="1200" b="1" dirty="0">
                <a:latin typeface="Century Gothic" panose="020B0502020202020204" pitchFamily="34" charset="0"/>
              </a:rPr>
              <a:t>stores basic metadata in Zookeeper</a:t>
            </a:r>
            <a:r>
              <a:rPr lang="en-US" sz="1200" dirty="0">
                <a:latin typeface="Century Gothic" panose="020B0502020202020204" pitchFamily="34" charset="0"/>
              </a:rPr>
              <a:t>, such as information about brokers, topics, partitions, partition leader/followers, consumer offsets, etc.</a:t>
            </a:r>
          </a:p>
          <a:p>
            <a:endParaRPr lang="en-US" sz="1200" dirty="0">
              <a:latin typeface="Century Gothic" panose="020B0502020202020204" pitchFamily="34" charset="0"/>
            </a:endParaRPr>
          </a:p>
          <a:p>
            <a:r>
              <a:rPr lang="en-US" sz="1200" dirty="0">
                <a:latin typeface="Century Gothic" panose="020B0502020202020204" pitchFamily="34" charset="0"/>
              </a:rPr>
              <a:t>Zookeeper is used for storing all sorts of metadata about the Kafka cluster:</a:t>
            </a:r>
          </a:p>
          <a:p>
            <a:pPr marL="171450" indent="-171450">
              <a:buFont typeface="Wingdings" panose="05000000000000000000" pitchFamily="2" charset="2"/>
              <a:buChar char="ü"/>
            </a:pPr>
            <a:r>
              <a:rPr lang="en-US" sz="1200" dirty="0">
                <a:latin typeface="Century Gothic" panose="020B0502020202020204" pitchFamily="34" charset="0"/>
              </a:rPr>
              <a:t>It maintains the last offset position of each consumer group per partition, so that consumers can quickly recover from the last position in case of a failure </a:t>
            </a:r>
            <a:r>
              <a:rPr lang="en-US" sz="1200" b="1" dirty="0">
                <a:solidFill>
                  <a:srgbClr val="7030A0"/>
                </a:solidFill>
                <a:latin typeface="Century Gothic" panose="020B0502020202020204" pitchFamily="34" charset="0"/>
              </a:rPr>
              <a:t>(although modern clients store offsets in a separate Kafka topic).</a:t>
            </a:r>
          </a:p>
          <a:p>
            <a:pPr marL="171450" indent="-171450">
              <a:buFont typeface="Wingdings" panose="05000000000000000000" pitchFamily="2" charset="2"/>
              <a:buChar char="ü"/>
            </a:pPr>
            <a:endParaRPr lang="en-US" sz="1200" dirty="0">
              <a:latin typeface="Century Gothic" panose="020B0502020202020204" pitchFamily="34" charset="0"/>
            </a:endParaRPr>
          </a:p>
          <a:p>
            <a:pPr marL="171450" indent="-171450">
              <a:buFont typeface="Wingdings" panose="05000000000000000000" pitchFamily="2" charset="2"/>
              <a:buChar char="ü"/>
            </a:pPr>
            <a:r>
              <a:rPr lang="en-US" sz="1200" dirty="0">
                <a:latin typeface="Century Gothic" panose="020B0502020202020204" pitchFamily="34" charset="0"/>
              </a:rPr>
              <a:t>It tracks the topics, number of partitions assigned to those topics, and leaders’/followers’ location in each partition.</a:t>
            </a:r>
          </a:p>
          <a:p>
            <a:endParaRPr lang="en-IN" sz="1200" dirty="0">
              <a:latin typeface="Century Gothic" panose="020B0502020202020204" pitchFamily="34" charset="0"/>
            </a:endParaRPr>
          </a:p>
          <a:p>
            <a:pPr marL="171450" indent="-171450">
              <a:buFont typeface="Wingdings" panose="05000000000000000000" pitchFamily="2" charset="2"/>
              <a:buChar char="ü"/>
            </a:pPr>
            <a:r>
              <a:rPr lang="en-US" sz="1200" dirty="0">
                <a:latin typeface="Century Gothic" panose="020B0502020202020204" pitchFamily="34" charset="0"/>
              </a:rPr>
              <a:t>It also manages the access control lists (ACLs) to different topics in the cluster. ACLs are used to enforce access or authorization.</a:t>
            </a:r>
            <a:endParaRPr lang="en-IN" sz="1200" dirty="0">
              <a:latin typeface="Century Gothic" panose="020B0502020202020204" pitchFamily="34" charset="0"/>
            </a:endParaRPr>
          </a:p>
          <a:p>
            <a:endParaRPr lang="en-IN" sz="1200" dirty="0">
              <a:latin typeface="Century Gothic" panose="020B0502020202020204" pitchFamily="34" charset="0"/>
            </a:endParaRPr>
          </a:p>
        </p:txBody>
      </p:sp>
      <p:sp>
        <p:nvSpPr>
          <p:cNvPr id="8" name="TextBox 7">
            <a:extLst>
              <a:ext uri="{FF2B5EF4-FFF2-40B4-BE49-F238E27FC236}">
                <a16:creationId xmlns:a16="http://schemas.microsoft.com/office/drawing/2014/main" id="{12944F71-7EA7-4E29-9547-49AAC6DF3B47}"/>
              </a:ext>
            </a:extLst>
          </p:cNvPr>
          <p:cNvSpPr txBox="1"/>
          <p:nvPr/>
        </p:nvSpPr>
        <p:spPr>
          <a:xfrm>
            <a:off x="6797842" y="878303"/>
            <a:ext cx="5174829" cy="307777"/>
          </a:xfrm>
          <a:prstGeom prst="rect">
            <a:avLst/>
          </a:prstGeom>
          <a:noFill/>
        </p:spPr>
        <p:txBody>
          <a:bodyPr wrap="square" rtlCol="0">
            <a:spAutoFit/>
          </a:bodyPr>
          <a:lstStyle/>
          <a:p>
            <a:r>
              <a:rPr lang="en-US" sz="1400" b="1" dirty="0">
                <a:latin typeface="Century Gothic" panose="020B0502020202020204" pitchFamily="34" charset="0"/>
              </a:rPr>
              <a:t>How to identify the leader of  the partition?</a:t>
            </a:r>
            <a:endParaRPr lang="en-IN" sz="1400" b="1" dirty="0">
              <a:latin typeface="Century Gothic" panose="020B0502020202020204" pitchFamily="34" charset="0"/>
            </a:endParaRPr>
          </a:p>
        </p:txBody>
      </p:sp>
    </p:spTree>
    <p:extLst>
      <p:ext uri="{BB962C8B-B14F-4D97-AF65-F5344CB8AC3E}">
        <p14:creationId xmlns:p14="http://schemas.microsoft.com/office/powerpoint/2010/main" val="42843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a:t>
            </a:r>
            <a:r>
              <a:rPr lang="en-IN" b="1" dirty="0">
                <a:latin typeface="Nunito Sans" pitchFamily="2" charset="0"/>
              </a:rPr>
              <a:t>Role of Zookeeper</a:t>
            </a:r>
            <a:endParaRPr lang="en-IN" b="1" i="0" dirty="0">
              <a:effectLst/>
              <a:latin typeface="Nunito Sans" pitchFamily="2" charset="0"/>
            </a:endParaRPr>
          </a:p>
          <a:p>
            <a:pPr algn="ctr"/>
            <a:endParaRPr lang="en-IN" dirty="0"/>
          </a:p>
        </p:txBody>
      </p:sp>
      <p:sp>
        <p:nvSpPr>
          <p:cNvPr id="7" name="TextBox 6">
            <a:extLst>
              <a:ext uri="{FF2B5EF4-FFF2-40B4-BE49-F238E27FC236}">
                <a16:creationId xmlns:a16="http://schemas.microsoft.com/office/drawing/2014/main" id="{650B9D60-E655-4101-A33F-19AED827D3F1}"/>
              </a:ext>
            </a:extLst>
          </p:cNvPr>
          <p:cNvSpPr txBox="1"/>
          <p:nvPr/>
        </p:nvSpPr>
        <p:spPr>
          <a:xfrm>
            <a:off x="111045" y="770015"/>
            <a:ext cx="11908502" cy="2246769"/>
          </a:xfrm>
          <a:prstGeom prst="rect">
            <a:avLst/>
          </a:prstGeom>
          <a:noFill/>
        </p:spPr>
        <p:txBody>
          <a:bodyPr wrap="square" rtlCol="0">
            <a:spAutoFit/>
          </a:bodyPr>
          <a:lstStyle/>
          <a:p>
            <a:r>
              <a:rPr lang="en-US" sz="1400" b="1" dirty="0">
                <a:latin typeface="Century Gothic" panose="020B0502020202020204" pitchFamily="34" charset="0"/>
              </a:rPr>
              <a:t>How to identify the leader of  the partition? </a:t>
            </a:r>
            <a:r>
              <a:rPr lang="en-US" sz="1400" dirty="0">
                <a:solidFill>
                  <a:srgbClr val="00B050"/>
                </a:solidFill>
                <a:latin typeface="Century Gothic" panose="020B0502020202020204" pitchFamily="34" charset="0"/>
              </a:rPr>
              <a:t>Contd…</a:t>
            </a:r>
          </a:p>
          <a:p>
            <a:endParaRPr lang="en-US" sz="1400" dirty="0">
              <a:latin typeface="Century Gothic" panose="020B0502020202020204" pitchFamily="34" charset="0"/>
            </a:endParaRPr>
          </a:p>
          <a:p>
            <a:r>
              <a:rPr lang="en-US" sz="1200" dirty="0">
                <a:latin typeface="Century Gothic" panose="020B0502020202020204" pitchFamily="34" charset="0"/>
              </a:rPr>
              <a:t>In the older versions of Kafka, all clients (i.e., producers and consumers) used to directly talk to Zookeeper to find the partition leader. Kafka has moved away from this coupling, and in Kafka’s latest releases, clients fetch metadata information from Kafka brokers directly; brokers talk to Zookeeper to get the latest metadata.</a:t>
            </a:r>
          </a:p>
          <a:p>
            <a:endParaRPr lang="en-IN" sz="1400" dirty="0">
              <a:solidFill>
                <a:srgbClr val="00B050"/>
              </a:solidFill>
              <a:latin typeface="Century Gothic" panose="020B0502020202020204" pitchFamily="34" charset="0"/>
            </a:endParaRPr>
          </a:p>
          <a:p>
            <a:endParaRPr lang="en-IN" sz="1400" dirty="0">
              <a:solidFill>
                <a:srgbClr val="00B050"/>
              </a:solidFill>
              <a:latin typeface="Century Gothic" panose="020B0502020202020204" pitchFamily="34" charset="0"/>
            </a:endParaRPr>
          </a:p>
          <a:p>
            <a:r>
              <a:rPr lang="en-US" sz="1200" dirty="0">
                <a:latin typeface="Century Gothic" panose="020B0502020202020204" pitchFamily="34" charset="0"/>
              </a:rPr>
              <a:t>All the critical information is stored in the Zookeeper and Zookeeper replicates this data across its cluster, therefore, failure of Kafka broker (or Zookeeper itself) does not affect the state of the Kafka cluster. Upon Zookeeper failure, Kafka will always be able to restore the state once the Zookeeper restarts after failure. Zookeeper is also responsible for coordinating the partition leader election between the Kafka brokers in case of leader failure.</a:t>
            </a:r>
            <a:endParaRPr lang="en-IN" sz="1200" dirty="0">
              <a:latin typeface="Century Gothic" panose="020B0502020202020204" pitchFamily="34" charset="0"/>
            </a:endParaRPr>
          </a:p>
          <a:p>
            <a:endParaRPr lang="en-IN" sz="1200" dirty="0">
              <a:latin typeface="Century Gothic" panose="020B0502020202020204" pitchFamily="34" charset="0"/>
            </a:endParaRPr>
          </a:p>
        </p:txBody>
      </p:sp>
      <p:sp>
        <p:nvSpPr>
          <p:cNvPr id="2" name="Rectangle 1">
            <a:extLst>
              <a:ext uri="{FF2B5EF4-FFF2-40B4-BE49-F238E27FC236}">
                <a16:creationId xmlns:a16="http://schemas.microsoft.com/office/drawing/2014/main" id="{FE5EF343-B0A1-48F8-ADA3-5E2BF6A204D7}"/>
              </a:ext>
            </a:extLst>
          </p:cNvPr>
          <p:cNvSpPr/>
          <p:nvPr/>
        </p:nvSpPr>
        <p:spPr>
          <a:xfrm>
            <a:off x="111045" y="770015"/>
            <a:ext cx="11908502" cy="22467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9" name="TextBox 8">
            <a:extLst>
              <a:ext uri="{FF2B5EF4-FFF2-40B4-BE49-F238E27FC236}">
                <a16:creationId xmlns:a16="http://schemas.microsoft.com/office/drawing/2014/main" id="{77819506-3656-46F1-AA0F-AC87A47DF8B0}"/>
              </a:ext>
            </a:extLst>
          </p:cNvPr>
          <p:cNvSpPr txBox="1"/>
          <p:nvPr/>
        </p:nvSpPr>
        <p:spPr>
          <a:xfrm>
            <a:off x="111045" y="3280604"/>
            <a:ext cx="11908502" cy="3293209"/>
          </a:xfrm>
          <a:prstGeom prst="rect">
            <a:avLst/>
          </a:prstGeom>
          <a:noFill/>
        </p:spPr>
        <p:txBody>
          <a:bodyPr wrap="square" rtlCol="0">
            <a:spAutoFit/>
          </a:bodyPr>
          <a:lstStyle/>
          <a:p>
            <a:r>
              <a:rPr lang="en-IN" sz="1400" b="1" dirty="0">
                <a:latin typeface="Century Gothic" panose="020B0502020202020204" pitchFamily="34" charset="0"/>
              </a:rPr>
              <a:t>Role of Controller Broker in Kafka</a:t>
            </a:r>
          </a:p>
          <a:p>
            <a:r>
              <a:rPr lang="en-US" sz="1200" dirty="0">
                <a:latin typeface="Century Gothic" panose="020B0502020202020204" pitchFamily="34" charset="0"/>
              </a:rPr>
              <a:t>Within the Kafka cluster, one broker is elected as the Controller. This Controller broker is responsible for admin operations, such as creating/deleting a topic, adding partitions, assigning leaders to partitions, monitoring broker failures, etc.</a:t>
            </a:r>
            <a:endParaRPr lang="en-IN" sz="1200" dirty="0">
              <a:latin typeface="Century Gothic" panose="020B0502020202020204" pitchFamily="34" charset="0"/>
            </a:endParaRPr>
          </a:p>
          <a:p>
            <a:endParaRPr lang="en-IN" sz="1400" b="1" dirty="0">
              <a:latin typeface="Century Gothic" panose="020B0502020202020204" pitchFamily="34" charset="0"/>
            </a:endParaRPr>
          </a:p>
          <a:p>
            <a:r>
              <a:rPr lang="en-US" sz="1200" dirty="0">
                <a:latin typeface="Century Gothic" panose="020B0502020202020204" pitchFamily="34" charset="0"/>
              </a:rPr>
              <a:t>It also communicates the result of the partition leader election to other brokers in the system.</a:t>
            </a:r>
          </a:p>
          <a:p>
            <a:endParaRPr lang="en-US" sz="1200" dirty="0">
              <a:latin typeface="Century Gothic" panose="020B0502020202020204" pitchFamily="34" charset="0"/>
            </a:endParaRPr>
          </a:p>
          <a:p>
            <a:r>
              <a:rPr lang="en-US" sz="1200" b="1" dirty="0">
                <a:latin typeface="Century Gothic" panose="020B0502020202020204" pitchFamily="34" charset="0"/>
              </a:rPr>
              <a:t>What is Split Brain problem?</a:t>
            </a:r>
          </a:p>
          <a:p>
            <a:r>
              <a:rPr lang="en-US" sz="1200" dirty="0">
                <a:latin typeface="Century Gothic" panose="020B0502020202020204" pitchFamily="34" charset="0"/>
              </a:rPr>
              <a:t>Suppose your controller broker observed as nonresponsive for some temp intermediate network low bandwidth and Zookeeper just promoted another broker as controller. After some time, your earlier controller again come-up and start working properly.  Now in this situation the earlier controller become Zombie controller. So, at this point we have two controller working simultaneously and this is the situation which is considered as Split-Brain problem. And in this situation our  system state is very inconsistent. </a:t>
            </a:r>
            <a:r>
              <a:rPr lang="en-US" sz="1200" b="1" dirty="0">
                <a:latin typeface="Century Gothic" panose="020B0502020202020204" pitchFamily="34" charset="0"/>
              </a:rPr>
              <a:t>So, how do we handle this situation?</a:t>
            </a:r>
          </a:p>
          <a:p>
            <a:endParaRPr lang="en-US" sz="1200" dirty="0">
              <a:latin typeface="Century Gothic" panose="020B0502020202020204" pitchFamily="34" charset="0"/>
            </a:endParaRPr>
          </a:p>
          <a:p>
            <a:r>
              <a:rPr lang="en-US" sz="1200" dirty="0">
                <a:latin typeface="Century Gothic" panose="020B0502020202020204" pitchFamily="34" charset="0"/>
              </a:rPr>
              <a:t>Split-brain is commonly solved with a </a:t>
            </a:r>
            <a:r>
              <a:rPr lang="en-US" sz="1200" b="1" dirty="0">
                <a:latin typeface="Century Gothic" panose="020B0502020202020204" pitchFamily="34" charset="0"/>
              </a:rPr>
              <a:t>generation clock</a:t>
            </a:r>
            <a:r>
              <a:rPr lang="en-US" sz="1200" dirty="0">
                <a:latin typeface="Century Gothic" panose="020B0502020202020204" pitchFamily="34" charset="0"/>
              </a:rPr>
              <a:t>, which is simply a monotonically increasing number to indicate a server’s generation. In Kafka, the generation clock is implemented through an </a:t>
            </a:r>
            <a:r>
              <a:rPr lang="en-US" sz="1200" b="1" dirty="0">
                <a:latin typeface="Century Gothic" panose="020B0502020202020204" pitchFamily="34" charset="0"/>
              </a:rPr>
              <a:t>epoch number</a:t>
            </a:r>
            <a:r>
              <a:rPr lang="en-US" sz="1200" dirty="0">
                <a:latin typeface="Century Gothic" panose="020B0502020202020204" pitchFamily="34" charset="0"/>
              </a:rPr>
              <a:t>. If the old leader had an epoch number of ‘1’, the new one would have ‘2’. This epoch is included in every request that is sent from the Controller to other brokers. This way, brokers can now easily differentiate the real Controller by simply trusting the Controller with the highest number. The Controller with the highest number is undoubtedly the latest one, since the epoch number is always increasing. This epoch number is stored in Zookeeper.</a:t>
            </a:r>
            <a:endParaRPr lang="en-IN" sz="1200" dirty="0">
              <a:latin typeface="Century Gothic" panose="020B0502020202020204" pitchFamily="34" charset="0"/>
            </a:endParaRPr>
          </a:p>
        </p:txBody>
      </p:sp>
    </p:spTree>
    <p:extLst>
      <p:ext uri="{BB962C8B-B14F-4D97-AF65-F5344CB8AC3E}">
        <p14:creationId xmlns:p14="http://schemas.microsoft.com/office/powerpoint/2010/main" val="117356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Message delivery Semantics from producer</a:t>
            </a:r>
          </a:p>
          <a:p>
            <a:pPr algn="ctr"/>
            <a:endParaRPr lang="en-IN" dirty="0"/>
          </a:p>
        </p:txBody>
      </p:sp>
      <p:sp>
        <p:nvSpPr>
          <p:cNvPr id="9" name="TextBox 8">
            <a:extLst>
              <a:ext uri="{FF2B5EF4-FFF2-40B4-BE49-F238E27FC236}">
                <a16:creationId xmlns:a16="http://schemas.microsoft.com/office/drawing/2014/main" id="{77819506-3656-46F1-AA0F-AC87A47DF8B0}"/>
              </a:ext>
            </a:extLst>
          </p:cNvPr>
          <p:cNvSpPr txBox="1"/>
          <p:nvPr/>
        </p:nvSpPr>
        <p:spPr>
          <a:xfrm>
            <a:off x="141749" y="766004"/>
            <a:ext cx="11908502" cy="4154984"/>
          </a:xfrm>
          <a:prstGeom prst="rect">
            <a:avLst/>
          </a:prstGeom>
          <a:noFill/>
        </p:spPr>
        <p:txBody>
          <a:bodyPr wrap="square" rtlCol="0">
            <a:spAutoFit/>
          </a:bodyPr>
          <a:lstStyle/>
          <a:p>
            <a:r>
              <a:rPr lang="en-US" sz="1400" dirty="0">
                <a:latin typeface="Century Gothic" panose="020B0502020202020204" pitchFamily="34" charset="0"/>
              </a:rPr>
              <a:t>There are two angle of delivery semantics</a:t>
            </a:r>
          </a:p>
          <a:p>
            <a:pPr marL="171450" indent="-171450">
              <a:buFont typeface="Wingdings" panose="05000000000000000000" pitchFamily="2" charset="2"/>
              <a:buChar char="ü"/>
            </a:pPr>
            <a:r>
              <a:rPr lang="en-US" sz="1400" dirty="0">
                <a:latin typeface="Century Gothic" panose="020B0502020202020204" pitchFamily="34" charset="0"/>
              </a:rPr>
              <a:t> </a:t>
            </a:r>
            <a:r>
              <a:rPr lang="en-US" sz="1400" b="1" dirty="0">
                <a:latin typeface="Century Gothic" panose="020B0502020202020204" pitchFamily="34" charset="0"/>
              </a:rPr>
              <a:t>Producer delivering message to Kafka partitions</a:t>
            </a:r>
          </a:p>
          <a:p>
            <a:pPr marL="171450" indent="-171450">
              <a:buFont typeface="Wingdings" panose="05000000000000000000" pitchFamily="2" charset="2"/>
              <a:buChar char="ü"/>
            </a:pPr>
            <a:r>
              <a:rPr lang="en-US" sz="1400" b="1" dirty="0">
                <a:latin typeface="Century Gothic" panose="020B0502020202020204" pitchFamily="34" charset="0"/>
              </a:rPr>
              <a:t> Consumer group is reading message from Kafka partitions</a:t>
            </a:r>
          </a:p>
          <a:p>
            <a:endParaRPr lang="en-US" sz="1200" dirty="0">
              <a:latin typeface="Century Gothic" panose="020B0502020202020204" pitchFamily="34" charset="0"/>
            </a:endParaRPr>
          </a:p>
          <a:p>
            <a:r>
              <a:rPr lang="en-US" sz="1400" b="1" dirty="0">
                <a:latin typeface="Century Gothic" panose="020B0502020202020204" pitchFamily="34" charset="0"/>
              </a:rPr>
              <a:t>Async</a:t>
            </a:r>
            <a:r>
              <a:rPr lang="en-US" sz="1200" dirty="0">
                <a:latin typeface="Century Gothic" panose="020B0502020202020204" pitchFamily="34" charset="0"/>
              </a:rPr>
              <a:t>: Producer sends a message to Kafka and does not wait for acknowledgment from the server. This means that the write is considered successful the moment the request is sent out. This fire-and-forget approach gives the best performance as we can write data to Kafka at network speed, but no guarantee can be made that the server has received the record in this case.</a:t>
            </a:r>
          </a:p>
          <a:p>
            <a:endParaRPr lang="en-US" sz="1200" dirty="0">
              <a:latin typeface="Century Gothic" panose="020B0502020202020204" pitchFamily="34" charset="0"/>
            </a:endParaRPr>
          </a:p>
          <a:p>
            <a:r>
              <a:rPr lang="en-US" sz="1400" b="1" dirty="0">
                <a:latin typeface="Century Gothic" panose="020B0502020202020204" pitchFamily="34" charset="0"/>
              </a:rPr>
              <a:t>Committed to Leader</a:t>
            </a:r>
            <a:r>
              <a:rPr lang="en-US" sz="1200" dirty="0">
                <a:latin typeface="Century Gothic" panose="020B0502020202020204" pitchFamily="34" charset="0"/>
              </a:rPr>
              <a:t>: Producer waits for an acknowledgment from the leader. This ensures that the data is committed at the leader; it will be slower than the ‘Async’ option, as the data must be written on disk on the leader. Under this scenario, the leader will respond without waiting for acknowledgments from the followers. In this case, the record will be lost if the leader crashes immediately after acknowledging the producer but before the followers have replicated it.</a:t>
            </a:r>
          </a:p>
          <a:p>
            <a:endParaRPr lang="en-US" sz="1200" dirty="0">
              <a:latin typeface="Century Gothic" panose="020B0502020202020204" pitchFamily="34" charset="0"/>
            </a:endParaRPr>
          </a:p>
          <a:p>
            <a:r>
              <a:rPr lang="en-US" sz="1400" b="1" dirty="0">
                <a:latin typeface="Century Gothic" panose="020B0502020202020204" pitchFamily="34" charset="0"/>
              </a:rPr>
              <a:t>Committed to Leader and Quorum</a:t>
            </a:r>
            <a:r>
              <a:rPr lang="en-US" sz="1200" dirty="0">
                <a:latin typeface="Century Gothic" panose="020B0502020202020204" pitchFamily="34" charset="0"/>
              </a:rPr>
              <a:t>: Producer waits for an acknowledgment from the leader and the quorum. This means the leader will wait for the full set of in-sync replicas to acknowledge the record. This will be the slowest write but guarantees that the record will not be lost if at least one in-sync replica remains alive. This is the strongest available guarantee.</a:t>
            </a: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IN" sz="1200" dirty="0">
              <a:latin typeface="Century Gothic" panose="020B0502020202020204" pitchFamily="34" charset="0"/>
            </a:endParaRPr>
          </a:p>
        </p:txBody>
      </p:sp>
    </p:spTree>
    <p:extLst>
      <p:ext uri="{BB962C8B-B14F-4D97-AF65-F5344CB8AC3E}">
        <p14:creationId xmlns:p14="http://schemas.microsoft.com/office/powerpoint/2010/main" val="393523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Kafka : Message delivery Semantics to consumer group</a:t>
            </a:r>
          </a:p>
          <a:p>
            <a:pPr algn="ctr"/>
            <a:endParaRPr lang="en-IN" dirty="0"/>
          </a:p>
        </p:txBody>
      </p:sp>
      <p:sp>
        <p:nvSpPr>
          <p:cNvPr id="9" name="TextBox 8">
            <a:extLst>
              <a:ext uri="{FF2B5EF4-FFF2-40B4-BE49-F238E27FC236}">
                <a16:creationId xmlns:a16="http://schemas.microsoft.com/office/drawing/2014/main" id="{77819506-3656-46F1-AA0F-AC87A47DF8B0}"/>
              </a:ext>
            </a:extLst>
          </p:cNvPr>
          <p:cNvSpPr txBox="1"/>
          <p:nvPr/>
        </p:nvSpPr>
        <p:spPr>
          <a:xfrm>
            <a:off x="141749" y="766004"/>
            <a:ext cx="11908502" cy="3785652"/>
          </a:xfrm>
          <a:prstGeom prst="rect">
            <a:avLst/>
          </a:prstGeom>
          <a:noFill/>
        </p:spPr>
        <p:txBody>
          <a:bodyPr wrap="square" rtlCol="0">
            <a:spAutoFit/>
          </a:bodyPr>
          <a:lstStyle/>
          <a:p>
            <a:r>
              <a:rPr lang="en-US" sz="1200" dirty="0">
                <a:latin typeface="Century Gothic" panose="020B0502020202020204" pitchFamily="34" charset="0"/>
              </a:rPr>
              <a:t>There are three ways of providing consistency to the consumer:</a:t>
            </a:r>
          </a:p>
          <a:p>
            <a:endParaRPr lang="en-US" sz="1200" dirty="0">
              <a:latin typeface="Century Gothic" panose="020B0502020202020204" pitchFamily="34" charset="0"/>
            </a:endParaRPr>
          </a:p>
          <a:p>
            <a:r>
              <a:rPr lang="en-US" sz="1200" b="1" dirty="0">
                <a:latin typeface="Century Gothic" panose="020B0502020202020204" pitchFamily="34" charset="0"/>
              </a:rPr>
              <a:t>At-most-once</a:t>
            </a:r>
            <a:r>
              <a:rPr lang="en-US" sz="1200" dirty="0">
                <a:latin typeface="Century Gothic" panose="020B0502020202020204" pitchFamily="34" charset="0"/>
              </a:rPr>
              <a:t> (Messages may be lost but are never redelivered): In this option, a message is delivered a maximum of one time only. Under this option, the consumer upon receiving a message, commit (or increment) the offset to the broker. Now, if the consumer crashes before fully consuming the message, that message will be lost, as when the consumer restarts, it will receive the next message from the last committed offset.</a:t>
            </a:r>
          </a:p>
          <a:p>
            <a:endParaRPr lang="en-US" sz="1200" dirty="0">
              <a:latin typeface="Century Gothic" panose="020B0502020202020204" pitchFamily="34" charset="0"/>
            </a:endParaRPr>
          </a:p>
          <a:p>
            <a:r>
              <a:rPr lang="en-US" sz="1200" b="1" dirty="0">
                <a:latin typeface="Century Gothic" panose="020B0502020202020204" pitchFamily="34" charset="0"/>
              </a:rPr>
              <a:t>At-least-once</a:t>
            </a:r>
            <a:r>
              <a:rPr lang="en-US" sz="1200" dirty="0">
                <a:latin typeface="Century Gothic" panose="020B0502020202020204" pitchFamily="34" charset="0"/>
              </a:rPr>
              <a:t> (Messages are never lost but maybe redelivered): Under this option, a message might be delivered more than once, but no message should be lost. This scenario occurs when the consumer receives a message from Kafka, and it does not immediately commit the offset. Instead, it waits till it completes the processing. So, if the consumer crashes after processing the message but before committing the offset, it has to reread the message upon restart. Since, in this case, the consumer never committed the offset to the broker, the broker will redeliver the same message. Thus, duplicate message delivery could happen in such a scenario.</a:t>
            </a:r>
          </a:p>
          <a:p>
            <a:endParaRPr lang="en-US" sz="1200" dirty="0">
              <a:latin typeface="Century Gothic" panose="020B0502020202020204" pitchFamily="34" charset="0"/>
            </a:endParaRPr>
          </a:p>
          <a:p>
            <a:r>
              <a:rPr lang="en-US" sz="1200" b="1" dirty="0">
                <a:latin typeface="Century Gothic" panose="020B0502020202020204" pitchFamily="34" charset="0"/>
              </a:rPr>
              <a:t>Exactly-once</a:t>
            </a:r>
            <a:r>
              <a:rPr lang="en-US" sz="1200" dirty="0">
                <a:latin typeface="Century Gothic" panose="020B0502020202020204" pitchFamily="34" charset="0"/>
              </a:rPr>
              <a:t> (each message is delivered once and only once): It is very hard to achieve this unless the consumer is working with a transactional system. Under this option, the consumer puts the message processing and the offset increment in one transaction. This will ensure that the offset increment will happen only if the whole transaction is complete. If the consumer crashes while processing, the transaction will be rolled back, and the offset will not be incremented. When the consumer restarts, it can reread the message as it failed to process it last time. This option leads to no data duplication and no data loss but can lead to decreased throughput.</a:t>
            </a: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IN" sz="1200" dirty="0">
              <a:latin typeface="Century Gothic" panose="020B0502020202020204" pitchFamily="34" charset="0"/>
            </a:endParaRPr>
          </a:p>
        </p:txBody>
      </p:sp>
    </p:spTree>
    <p:extLst>
      <p:ext uri="{BB962C8B-B14F-4D97-AF65-F5344CB8AC3E}">
        <p14:creationId xmlns:p14="http://schemas.microsoft.com/office/powerpoint/2010/main" val="3404750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5341</TotalTime>
  <Words>2708</Words>
  <Application>Microsoft Office PowerPoint</Application>
  <PresentationFormat>Widescreen</PresentationFormat>
  <Paragraphs>187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Century Gothic</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315</cp:revision>
  <dcterms:created xsi:type="dcterms:W3CDTF">2021-12-25T05:24:32Z</dcterms:created>
  <dcterms:modified xsi:type="dcterms:W3CDTF">2022-01-02T01:31:03Z</dcterms:modified>
</cp:coreProperties>
</file>