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p:scale>
          <a:sx n="100" d="100"/>
          <a:sy n="100" d="100"/>
        </p:scale>
        <p:origin x="146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02-01-2022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02-01-2022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File Storage System : GFS, Introduction</a:t>
            </a:r>
          </a:p>
          <a:p>
            <a:pPr algn="ctr"/>
            <a:endParaRPr lang="en-IN" dirty="0"/>
          </a:p>
        </p:txBody>
      </p:sp>
      <p:sp>
        <p:nvSpPr>
          <p:cNvPr id="8" name="Content Placeholder 7">
            <a:extLst>
              <a:ext uri="{FF2B5EF4-FFF2-40B4-BE49-F238E27FC236}">
                <a16:creationId xmlns:a16="http://schemas.microsoft.com/office/drawing/2014/main" id="{D2D9F40D-C167-435D-B56E-74B73CB3EA00}"/>
              </a:ext>
            </a:extLst>
          </p:cNvPr>
          <p:cNvSpPr>
            <a:spLocks noGrp="1"/>
          </p:cNvSpPr>
          <p:nvPr>
            <p:ph idx="1"/>
          </p:nvPr>
        </p:nvSpPr>
        <p:spPr>
          <a:xfrm>
            <a:off x="588502" y="997453"/>
            <a:ext cx="4640723" cy="1381811"/>
          </a:xfrm>
        </p:spPr>
        <p:txBody>
          <a:bodyPr>
            <a:normAutofit/>
          </a:bodyPr>
          <a:lstStyle/>
          <a:p>
            <a:pPr marL="0" indent="0">
              <a:buNone/>
            </a:pPr>
            <a:r>
              <a:rPr lang="en-US" sz="1400" b="1" dirty="0">
                <a:latin typeface="Century Gothic" panose="020B0502020202020204" pitchFamily="34" charset="0"/>
              </a:rPr>
              <a:t>GFS, Purpose</a:t>
            </a:r>
          </a:p>
          <a:p>
            <a:pPr marL="0" indent="0">
              <a:buNone/>
            </a:pPr>
            <a:r>
              <a:rPr lang="en-US" sz="1200" dirty="0">
                <a:solidFill>
                  <a:srgbClr val="3D3D4E"/>
                </a:solidFill>
                <a:latin typeface="Century Gothic" panose="020B0502020202020204" pitchFamily="34" charset="0"/>
              </a:rPr>
              <a:t>GFS is a scalable distributed file system developed by Google for its large data-intensive applications.</a:t>
            </a:r>
          </a:p>
          <a:p>
            <a:pPr marL="0" indent="0">
              <a:buNone/>
            </a:pPr>
            <a:r>
              <a:rPr lang="en-US" sz="1200" dirty="0">
                <a:solidFill>
                  <a:srgbClr val="3D3D4E"/>
                </a:solidFill>
                <a:latin typeface="Century Gothic" panose="020B0502020202020204" pitchFamily="34" charset="0"/>
              </a:rPr>
              <a:t>GFS was built for handling batch processing on large data sets and is designed for system-to-system interaction, not user-to-system interaction.</a:t>
            </a:r>
          </a:p>
          <a:p>
            <a:pPr marL="0" indent="0">
              <a:buNone/>
            </a:pPr>
            <a:endParaRPr lang="en-IN" sz="1200" dirty="0">
              <a:solidFill>
                <a:srgbClr val="3D3D4E"/>
              </a:solidFill>
              <a:latin typeface="Century Gothic" panose="020B0502020202020204" pitchFamily="34" charset="0"/>
            </a:endParaRPr>
          </a:p>
          <a:p>
            <a:pPr marL="0" indent="0">
              <a:buNone/>
            </a:pPr>
            <a:endParaRPr lang="en-IN" sz="1200" dirty="0">
              <a:solidFill>
                <a:srgbClr val="3D3D4E"/>
              </a:solidFill>
              <a:latin typeface="Century Gothic" panose="020B0502020202020204" pitchFamily="34" charset="0"/>
            </a:endParaRPr>
          </a:p>
        </p:txBody>
      </p:sp>
      <p:sp>
        <p:nvSpPr>
          <p:cNvPr id="5" name="Rectangle 4">
            <a:extLst>
              <a:ext uri="{FF2B5EF4-FFF2-40B4-BE49-F238E27FC236}">
                <a16:creationId xmlns:a16="http://schemas.microsoft.com/office/drawing/2014/main" id="{1894BC63-51CB-46F9-BAC7-8DD84AAF6B64}"/>
              </a:ext>
            </a:extLst>
          </p:cNvPr>
          <p:cNvSpPr/>
          <p:nvPr/>
        </p:nvSpPr>
        <p:spPr>
          <a:xfrm>
            <a:off x="162370" y="769121"/>
            <a:ext cx="11878654" cy="18522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2807227"/>
            <a:ext cx="11764711" cy="3384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GFS was built keeping following feature of system in mind</a:t>
            </a:r>
          </a:p>
          <a:p>
            <a:pPr marL="0" indent="0">
              <a:buFont typeface="Arial" panose="020B0604020202020204" pitchFamily="34" charset="0"/>
              <a:buNone/>
            </a:pPr>
            <a:r>
              <a:rPr lang="en-US" sz="1200" b="1" dirty="0">
                <a:solidFill>
                  <a:srgbClr val="3D3D4E"/>
                </a:solidFill>
                <a:latin typeface="Century Gothic" panose="020B0502020202020204" pitchFamily="34" charset="0"/>
              </a:rPr>
              <a:t>Scalable : </a:t>
            </a:r>
            <a:r>
              <a:rPr lang="en-US" sz="1200" dirty="0">
                <a:solidFill>
                  <a:srgbClr val="3D3D4E"/>
                </a:solidFill>
                <a:latin typeface="Century Gothic" panose="020B0502020202020204" pitchFamily="34" charset="0"/>
              </a:rPr>
              <a:t>GFS should run reliably on a very large system built from commodity hardware.</a:t>
            </a:r>
          </a:p>
          <a:p>
            <a:pPr marL="0" indent="0">
              <a:buFont typeface="Arial" panose="020B0604020202020204" pitchFamily="34" charset="0"/>
              <a:buNone/>
            </a:pPr>
            <a:r>
              <a:rPr lang="en-US" sz="1200" b="1" dirty="0">
                <a:solidFill>
                  <a:srgbClr val="3D3D4E"/>
                </a:solidFill>
                <a:latin typeface="Century Gothic" panose="020B0502020202020204" pitchFamily="34" charset="0"/>
              </a:rPr>
              <a:t>Fault-tolerant : </a:t>
            </a:r>
            <a:r>
              <a:rPr lang="en-US" sz="1200" dirty="0">
                <a:solidFill>
                  <a:srgbClr val="3D3D4E"/>
                </a:solidFill>
                <a:latin typeface="Century Gothic" panose="020B0502020202020204" pitchFamily="34" charset="0"/>
              </a:rPr>
              <a:t>The design must be fault tolerant for software and hardware failure.</a:t>
            </a:r>
          </a:p>
          <a:p>
            <a:pPr marL="0" indent="0">
              <a:buFont typeface="Arial" panose="020B0604020202020204" pitchFamily="34" charset="0"/>
              <a:buNone/>
            </a:pPr>
            <a:r>
              <a:rPr lang="en-US" sz="1200" b="1" dirty="0">
                <a:solidFill>
                  <a:srgbClr val="3D3D4E"/>
                </a:solidFill>
                <a:latin typeface="Century Gothic" panose="020B0502020202020204" pitchFamily="34" charset="0"/>
              </a:rPr>
              <a:t>Large Files : </a:t>
            </a:r>
            <a:r>
              <a:rPr lang="en-US" sz="1200" dirty="0">
                <a:solidFill>
                  <a:srgbClr val="3D3D4E"/>
                </a:solidFill>
                <a:latin typeface="Century Gothic" panose="020B0502020202020204" pitchFamily="34" charset="0"/>
              </a:rPr>
              <a:t>Performance for large file as equivalent as small files. User shouldn’t observe any such differences for different size.</a:t>
            </a:r>
          </a:p>
          <a:p>
            <a:pPr marL="0" indent="0">
              <a:buNone/>
            </a:pPr>
            <a:r>
              <a:rPr lang="en-US" sz="1200" b="1" i="0" dirty="0">
                <a:solidFill>
                  <a:srgbClr val="3D3D4E"/>
                </a:solidFill>
                <a:effectLst/>
                <a:latin typeface="Century Gothic" panose="020B0502020202020204" pitchFamily="34" charset="0"/>
              </a:rPr>
              <a:t>Large sequential and small random reads</a:t>
            </a:r>
            <a:r>
              <a:rPr lang="en-US" sz="1200" b="0" i="0" dirty="0">
                <a:solidFill>
                  <a:srgbClr val="3D3D4E"/>
                </a:solidFill>
                <a:effectLst/>
                <a:latin typeface="Century Gothic" panose="020B0502020202020204" pitchFamily="34" charset="0"/>
              </a:rPr>
              <a:t>: The workloads primarily consist of two kinds of reads: large, streaming reads and small, random reads.</a:t>
            </a:r>
          </a:p>
          <a:p>
            <a:pPr marL="0" indent="0">
              <a:buNone/>
            </a:pPr>
            <a:r>
              <a:rPr lang="en-US" sz="1200" b="1" i="0" dirty="0">
                <a:solidFill>
                  <a:srgbClr val="3D3D4E"/>
                </a:solidFill>
                <a:effectLst/>
                <a:latin typeface="Century Gothic" panose="020B0502020202020204" pitchFamily="34" charset="0"/>
              </a:rPr>
              <a:t>Concurrent access</a:t>
            </a:r>
            <a:r>
              <a:rPr lang="en-US" sz="1200" b="0" i="0" dirty="0">
                <a:solidFill>
                  <a:srgbClr val="3D3D4E"/>
                </a:solidFill>
                <a:effectLst/>
                <a:latin typeface="Century Gothic" panose="020B0502020202020204" pitchFamily="34" charset="0"/>
              </a:rPr>
              <a:t>: The level of concurrent access will also be high, with large numbers of concurrent appends being particularly prevalent, often accompanied by concurrent reads.</a:t>
            </a:r>
          </a:p>
          <a:p>
            <a:pPr marL="0" indent="0">
              <a:buNone/>
            </a:pPr>
            <a:r>
              <a:rPr lang="en-US" sz="1200" b="1" i="0" dirty="0">
                <a:solidFill>
                  <a:srgbClr val="3D3D4E"/>
                </a:solidFill>
                <a:effectLst/>
                <a:latin typeface="Century Gothic" panose="020B0502020202020204" pitchFamily="34" charset="0"/>
              </a:rPr>
              <a:t>High throughput</a:t>
            </a:r>
            <a:r>
              <a:rPr lang="en-US" sz="1200" b="0" i="0" dirty="0">
                <a:solidFill>
                  <a:srgbClr val="3D3D4E"/>
                </a:solidFill>
                <a:effectLst/>
                <a:latin typeface="Century Gothic" panose="020B0502020202020204" pitchFamily="34" charset="0"/>
              </a:rPr>
              <a:t>: GFS should be optimized for high and sustained throughput in reading the data, and this is prioritized over latency. This is not to say that latency is unimportant; rather, GFS needs to be optimized for high-performance reading and appending large volumes of data for the correct operation of the system.</a:t>
            </a:r>
          </a:p>
          <a:p>
            <a:pPr marL="0" indent="0">
              <a:buNone/>
            </a:pPr>
            <a:endParaRPr lang="en-US" sz="1200" b="0" i="0" dirty="0">
              <a:solidFill>
                <a:srgbClr val="3D3D4E"/>
              </a:solidFill>
              <a:effectLst/>
              <a:latin typeface="Century Gothic" panose="020B0502020202020204" pitchFamily="34" charset="0"/>
            </a:endParaRPr>
          </a:p>
          <a:p>
            <a:pPr marL="0" indent="0">
              <a:buNone/>
            </a:pPr>
            <a:endParaRPr lang="en-US" sz="1200" dirty="0">
              <a:solidFill>
                <a:srgbClr val="3D3D4E"/>
              </a:solidFill>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11" name="Rectangle 10">
            <a:extLst>
              <a:ext uri="{FF2B5EF4-FFF2-40B4-BE49-F238E27FC236}">
                <a16:creationId xmlns:a16="http://schemas.microsoft.com/office/drawing/2014/main" id="{68889D87-F173-4A39-AB43-1BEC57F3DAE4}"/>
              </a:ext>
            </a:extLst>
          </p:cNvPr>
          <p:cNvSpPr/>
          <p:nvPr/>
        </p:nvSpPr>
        <p:spPr>
          <a:xfrm>
            <a:off x="162370" y="2765586"/>
            <a:ext cx="11878654" cy="33842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 name="TextBox 1">
            <a:extLst>
              <a:ext uri="{FF2B5EF4-FFF2-40B4-BE49-F238E27FC236}">
                <a16:creationId xmlns:a16="http://schemas.microsoft.com/office/drawing/2014/main" id="{2B739AB1-781B-4A94-BDBF-C9CF2A26F197}"/>
              </a:ext>
            </a:extLst>
          </p:cNvPr>
          <p:cNvSpPr txBox="1"/>
          <p:nvPr/>
        </p:nvSpPr>
        <p:spPr>
          <a:xfrm>
            <a:off x="5840872" y="978403"/>
            <a:ext cx="5724346" cy="1323439"/>
          </a:xfrm>
          <a:prstGeom prst="rect">
            <a:avLst/>
          </a:prstGeom>
          <a:noFill/>
        </p:spPr>
        <p:txBody>
          <a:bodyPr wrap="square" rtlCol="0">
            <a:spAutoFit/>
          </a:bodyPr>
          <a:lstStyle/>
          <a:p>
            <a:r>
              <a:rPr lang="en-US" sz="1400" b="1" dirty="0">
                <a:latin typeface="Century Gothic" panose="020B0502020202020204" pitchFamily="34" charset="0"/>
              </a:rPr>
              <a:t>GFS Use-cases</a:t>
            </a:r>
          </a:p>
          <a:p>
            <a:r>
              <a:rPr lang="en-US" sz="1200" dirty="0">
                <a:latin typeface="Century Gothic" panose="020B0502020202020204" pitchFamily="34" charset="0"/>
              </a:rPr>
              <a:t>What purpose drive google to build GFS like system?</a:t>
            </a:r>
          </a:p>
          <a:p>
            <a:pPr marL="171450" indent="-171450">
              <a:buFontTx/>
              <a:buChar char="-"/>
            </a:pPr>
            <a:r>
              <a:rPr lang="en-US" sz="1200" dirty="0">
                <a:latin typeface="Century Gothic" panose="020B0502020202020204" pitchFamily="34" charset="0"/>
              </a:rPr>
              <a:t>Google crawling and indexing system was generating large data </a:t>
            </a:r>
          </a:p>
          <a:p>
            <a:pPr marL="171450" indent="-171450">
              <a:buFontTx/>
              <a:buChar char="-"/>
            </a:pPr>
            <a:r>
              <a:rPr lang="en-US" sz="1200" dirty="0">
                <a:latin typeface="Century Gothic" panose="020B0502020202020204" pitchFamily="34" charset="0"/>
              </a:rPr>
              <a:t>Gmail, YouTube Application which is very data intensive application</a:t>
            </a:r>
          </a:p>
          <a:p>
            <a:r>
              <a:rPr lang="en-US" sz="1200" dirty="0">
                <a:latin typeface="Century Gothic" panose="020B0502020202020204" pitchFamily="34" charset="0"/>
              </a:rPr>
              <a:t>And so on…</a:t>
            </a:r>
          </a:p>
          <a:p>
            <a:endParaRPr lang="en-IN" dirty="0"/>
          </a:p>
        </p:txBody>
      </p:sp>
      <p:sp>
        <p:nvSpPr>
          <p:cNvPr id="3" name="Rectangle 2">
            <a:extLst>
              <a:ext uri="{FF2B5EF4-FFF2-40B4-BE49-F238E27FC236}">
                <a16:creationId xmlns:a16="http://schemas.microsoft.com/office/drawing/2014/main" id="{3403815A-A884-4DBF-BB53-F70674D62AC6}"/>
              </a:ext>
            </a:extLst>
          </p:cNvPr>
          <p:cNvSpPr/>
          <p:nvPr/>
        </p:nvSpPr>
        <p:spPr>
          <a:xfrm>
            <a:off x="514351" y="978403"/>
            <a:ext cx="4810124" cy="13818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4" name="Rectangle 3">
            <a:extLst>
              <a:ext uri="{FF2B5EF4-FFF2-40B4-BE49-F238E27FC236}">
                <a16:creationId xmlns:a16="http://schemas.microsoft.com/office/drawing/2014/main" id="{CB8E72AB-41C8-4EE4-9C84-2B41D1826F33}"/>
              </a:ext>
            </a:extLst>
          </p:cNvPr>
          <p:cNvSpPr/>
          <p:nvPr/>
        </p:nvSpPr>
        <p:spPr>
          <a:xfrm>
            <a:off x="5756928" y="988579"/>
            <a:ext cx="5845323" cy="13818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45259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1/3</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79460" y="807511"/>
            <a:ext cx="3435411" cy="1488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APIs </a:t>
            </a:r>
          </a:p>
          <a:p>
            <a:pPr marL="0" indent="0">
              <a:buNone/>
            </a:pPr>
            <a:r>
              <a:rPr lang="en-US" sz="1200" b="0" i="0" dirty="0">
                <a:solidFill>
                  <a:srgbClr val="3D3D4E"/>
                </a:solidFill>
                <a:effectLst/>
                <a:latin typeface="Century Gothic" panose="020B0502020202020204" pitchFamily="34" charset="0"/>
              </a:rPr>
              <a:t>GFS system has following user space api’s </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create</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delete</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open </a:t>
            </a:r>
          </a:p>
          <a:p>
            <a:pPr>
              <a:spcBef>
                <a:spcPts val="0"/>
              </a:spcBef>
              <a:buFont typeface="Wingdings" panose="05000000000000000000" pitchFamily="2" charset="2"/>
              <a:buChar char="ü"/>
            </a:pPr>
            <a:r>
              <a:rPr lang="en-US" sz="1200" dirty="0">
                <a:solidFill>
                  <a:srgbClr val="3D3D4E"/>
                </a:solidFill>
                <a:latin typeface="Century Gothic" panose="020B0502020202020204" pitchFamily="34" charset="0"/>
              </a:rPr>
              <a:t>close</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read </a:t>
            </a:r>
          </a:p>
          <a:p>
            <a:pPr>
              <a:spcBef>
                <a:spcPts val="0"/>
              </a:spcBef>
              <a:buFont typeface="Wingdings" panose="05000000000000000000" pitchFamily="2" charset="2"/>
              <a:buChar char="ü"/>
            </a:pPr>
            <a:r>
              <a:rPr lang="en-US" sz="1200" b="0" i="0" dirty="0">
                <a:solidFill>
                  <a:srgbClr val="3D3D4E"/>
                </a:solidFill>
                <a:effectLst/>
                <a:latin typeface="Century Gothic" panose="020B0502020202020204" pitchFamily="34" charset="0"/>
              </a:rPr>
              <a:t>Write</a:t>
            </a:r>
          </a:p>
          <a:p>
            <a:pPr marL="0" indent="0">
              <a:spcBef>
                <a:spcPts val="0"/>
              </a:spcBef>
              <a:buNone/>
            </a:pPr>
            <a:endParaRPr lang="en-US" sz="1200" b="0" i="0" dirty="0">
              <a:solidFill>
                <a:srgbClr val="3D3D4E"/>
              </a:solidFill>
              <a:effectLst/>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11" name="Rectangle 10">
            <a:extLst>
              <a:ext uri="{FF2B5EF4-FFF2-40B4-BE49-F238E27FC236}">
                <a16:creationId xmlns:a16="http://schemas.microsoft.com/office/drawing/2014/main" id="{68889D87-F173-4A39-AB43-1BEC57F3DAE4}"/>
              </a:ext>
            </a:extLst>
          </p:cNvPr>
          <p:cNvSpPr/>
          <p:nvPr/>
        </p:nvSpPr>
        <p:spPr>
          <a:xfrm>
            <a:off x="162370" y="765870"/>
            <a:ext cx="11750467" cy="153051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5" name="Content Placeholder 7">
            <a:extLst>
              <a:ext uri="{FF2B5EF4-FFF2-40B4-BE49-F238E27FC236}">
                <a16:creationId xmlns:a16="http://schemas.microsoft.com/office/drawing/2014/main" id="{67D1CDB4-73DF-4553-9B15-A29424E03AEB}"/>
              </a:ext>
            </a:extLst>
          </p:cNvPr>
          <p:cNvSpPr txBox="1">
            <a:spLocks/>
          </p:cNvSpPr>
          <p:nvPr/>
        </p:nvSpPr>
        <p:spPr>
          <a:xfrm>
            <a:off x="6859425" y="923693"/>
            <a:ext cx="3435411" cy="1161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3D3D4E"/>
                </a:solidFill>
                <a:latin typeface="Century Gothic" panose="020B0502020202020204" pitchFamily="34" charset="0"/>
              </a:rPr>
              <a:t>APIs </a:t>
            </a:r>
          </a:p>
          <a:p>
            <a:pPr marL="0" indent="0">
              <a:buNone/>
            </a:pPr>
            <a:r>
              <a:rPr lang="en-US" sz="1200" dirty="0">
                <a:solidFill>
                  <a:srgbClr val="3D3D4E"/>
                </a:solidFill>
                <a:latin typeface="Century Gothic" panose="020B0502020202020204" pitchFamily="34" charset="0"/>
              </a:rPr>
              <a:t>In addition, there are two more api’s</a:t>
            </a:r>
          </a:p>
          <a:p>
            <a:pPr>
              <a:spcBef>
                <a:spcPts val="0"/>
              </a:spcBef>
              <a:buFont typeface="Wingdings" panose="05000000000000000000" pitchFamily="2" charset="2"/>
              <a:buChar char="v"/>
            </a:pPr>
            <a:r>
              <a:rPr lang="en-US" sz="1200" dirty="0">
                <a:solidFill>
                  <a:srgbClr val="3D3D4E"/>
                </a:solidFill>
                <a:latin typeface="Century Gothic" panose="020B0502020202020204" pitchFamily="34" charset="0"/>
              </a:rPr>
              <a:t>snapshot</a:t>
            </a:r>
          </a:p>
          <a:p>
            <a:pPr>
              <a:spcBef>
                <a:spcPts val="0"/>
              </a:spcBef>
              <a:buFont typeface="Wingdings" panose="05000000000000000000" pitchFamily="2" charset="2"/>
              <a:buChar char="v"/>
            </a:pPr>
            <a:r>
              <a:rPr lang="en-US" sz="1200" dirty="0">
                <a:solidFill>
                  <a:srgbClr val="3D3D4E"/>
                </a:solidFill>
                <a:latin typeface="Century Gothic" panose="020B0502020202020204" pitchFamily="34" charset="0"/>
              </a:rPr>
              <a:t>append</a:t>
            </a:r>
          </a:p>
          <a:p>
            <a:pPr marL="0" indent="0">
              <a:spcBef>
                <a:spcPts val="0"/>
              </a:spcBef>
              <a:buNone/>
            </a:pPr>
            <a:endParaRPr lang="en-US" sz="1200" b="0" i="0" dirty="0">
              <a:solidFill>
                <a:srgbClr val="3D3D4E"/>
              </a:solidFill>
              <a:effectLst/>
              <a:latin typeface="Century Gothic" panose="020B0502020202020204" pitchFamily="34" charset="0"/>
            </a:endParaRPr>
          </a:p>
          <a:p>
            <a:pPr marL="0" indent="0">
              <a:buNone/>
            </a:pPr>
            <a:endParaRPr lang="en-US" sz="1200" b="0" i="0" dirty="0">
              <a:solidFill>
                <a:srgbClr val="3D3D4E"/>
              </a:solidFill>
              <a:effectLst/>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17" name="Picture 16">
            <a:extLst>
              <a:ext uri="{FF2B5EF4-FFF2-40B4-BE49-F238E27FC236}">
                <a16:creationId xmlns:a16="http://schemas.microsoft.com/office/drawing/2014/main" id="{71E0386D-9A0D-4217-8224-6767531A4695}"/>
              </a:ext>
            </a:extLst>
          </p:cNvPr>
          <p:cNvPicPr>
            <a:picLocks noChangeAspect="1"/>
          </p:cNvPicPr>
          <p:nvPr/>
        </p:nvPicPr>
        <p:blipFill>
          <a:blip r:embed="rId2"/>
          <a:stretch>
            <a:fillRect/>
          </a:stretch>
        </p:blipFill>
        <p:spPr>
          <a:xfrm>
            <a:off x="4852657" y="2438407"/>
            <a:ext cx="7060179" cy="4107671"/>
          </a:xfrm>
          <a:prstGeom prst="rect">
            <a:avLst/>
          </a:prstGeom>
        </p:spPr>
      </p:pic>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79460" y="2438407"/>
            <a:ext cx="4606185" cy="4107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0" i="0" dirty="0">
                <a:solidFill>
                  <a:srgbClr val="3D3D4E"/>
                </a:solidFill>
                <a:effectLst/>
                <a:latin typeface="Century Gothic" panose="020B0502020202020204" pitchFamily="34" charset="0"/>
              </a:rPr>
              <a:t>A GFS cluster consists of a </a:t>
            </a:r>
            <a:r>
              <a:rPr lang="en-US" sz="1000" b="1" i="0" dirty="0">
                <a:solidFill>
                  <a:srgbClr val="3D3D4E"/>
                </a:solidFill>
                <a:effectLst/>
                <a:latin typeface="Century Gothic" panose="020B0502020202020204" pitchFamily="34" charset="0"/>
              </a:rPr>
              <a:t>single master </a:t>
            </a:r>
            <a:r>
              <a:rPr lang="en-US" sz="1000" b="0" i="0" dirty="0">
                <a:solidFill>
                  <a:srgbClr val="3D3D4E"/>
                </a:solidFill>
                <a:effectLst/>
                <a:latin typeface="Century Gothic" panose="020B0502020202020204" pitchFamily="34" charset="0"/>
              </a:rPr>
              <a:t>and </a:t>
            </a:r>
            <a:r>
              <a:rPr lang="en-US" sz="1000" b="1" i="0" dirty="0">
                <a:solidFill>
                  <a:srgbClr val="3D3D4E"/>
                </a:solidFill>
                <a:effectLst/>
                <a:latin typeface="Century Gothic" panose="020B0502020202020204" pitchFamily="34" charset="0"/>
              </a:rPr>
              <a:t>multiple Chunk Servers</a:t>
            </a:r>
            <a:r>
              <a:rPr lang="en-US" sz="1000" b="0" i="0" dirty="0">
                <a:solidFill>
                  <a:srgbClr val="3D3D4E"/>
                </a:solidFill>
                <a:effectLst/>
                <a:latin typeface="Century Gothic" panose="020B0502020202020204" pitchFamily="34" charset="0"/>
              </a:rPr>
              <a:t> and is accessed by </a:t>
            </a:r>
            <a:r>
              <a:rPr lang="en-US" sz="1000" b="1" i="0" dirty="0">
                <a:solidFill>
                  <a:srgbClr val="3D3D4E"/>
                </a:solidFill>
                <a:effectLst/>
                <a:latin typeface="Century Gothic" panose="020B0502020202020204" pitchFamily="34" charset="0"/>
              </a:rPr>
              <a:t>multiple clients</a:t>
            </a:r>
            <a:r>
              <a:rPr lang="en-US" sz="1000" b="0" i="0" dirty="0">
                <a:solidFill>
                  <a:srgbClr val="3D3D4E"/>
                </a:solidFill>
                <a:effectLst/>
                <a:latin typeface="Century Gothic" panose="020B0502020202020204" pitchFamily="34" charset="0"/>
              </a:rPr>
              <a:t>.</a:t>
            </a:r>
          </a:p>
          <a:p>
            <a:pPr marL="0" indent="0">
              <a:buNone/>
            </a:pPr>
            <a:r>
              <a:rPr lang="en-US" sz="1000" b="1" i="0" dirty="0">
                <a:solidFill>
                  <a:srgbClr val="3D3D4E"/>
                </a:solidFill>
                <a:effectLst/>
                <a:latin typeface="Century Gothic" panose="020B0502020202020204" pitchFamily="34" charset="0"/>
              </a:rPr>
              <a:t>Chunks</a:t>
            </a:r>
            <a:endParaRPr lang="en-US" sz="1000" b="1" dirty="0">
              <a:solidFill>
                <a:srgbClr val="3D3D4E"/>
              </a:solidFill>
              <a:latin typeface="Century Gothic" panose="020B0502020202020204" pitchFamily="34" charset="0"/>
            </a:endParaRPr>
          </a:p>
          <a:p>
            <a:pPr marL="0" indent="0">
              <a:buNone/>
            </a:pPr>
            <a:r>
              <a:rPr lang="en-US" sz="1000" b="0" i="0" dirty="0">
                <a:solidFill>
                  <a:srgbClr val="3D3D4E"/>
                </a:solidFill>
                <a:effectLst/>
                <a:latin typeface="Century Gothic" panose="020B0502020202020204" pitchFamily="34" charset="0"/>
              </a:rPr>
              <a:t>As files stored in GFS tend to be very large, GFS breaks files into multiple fixed-size chunks where each chunk is 64 megabytes in size.</a:t>
            </a:r>
          </a:p>
          <a:p>
            <a:pPr marL="0" indent="0">
              <a:spcBef>
                <a:spcPts val="0"/>
              </a:spcBef>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Chunk handle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Each chunk is identified by an immutable and globally unique 64-bit ID number called chunk handle.  This allows for 2^64​ unique chunks.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		As files are split into chunks, therefore, the job of GFS is to provide a mapping from files to chunks, and then to support standard operations on files, mapping down to operations on individual chunks.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Cluster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GFS cluster having 03 kinds of entities</a:t>
            </a:r>
          </a:p>
          <a:p>
            <a:pPr>
              <a:spcBef>
                <a:spcPts val="0"/>
              </a:spcBef>
              <a:buFont typeface="+mj-lt"/>
              <a:buAutoNum type="arabicPeriod"/>
            </a:pPr>
            <a:r>
              <a:rPr lang="en-US" sz="1000" dirty="0">
                <a:solidFill>
                  <a:srgbClr val="3D3D4E"/>
                </a:solidFill>
                <a:latin typeface="Century Gothic" panose="020B0502020202020204" pitchFamily="34" charset="0"/>
              </a:rPr>
              <a:t>A Single master server</a:t>
            </a:r>
          </a:p>
          <a:p>
            <a:pPr>
              <a:spcBef>
                <a:spcPts val="0"/>
              </a:spcBef>
              <a:buFont typeface="+mj-lt"/>
              <a:buAutoNum type="arabicPeriod"/>
            </a:pPr>
            <a:r>
              <a:rPr lang="en-US" sz="1000" dirty="0">
                <a:solidFill>
                  <a:srgbClr val="3D3D4E"/>
                </a:solidFill>
                <a:latin typeface="Century Gothic" panose="020B0502020202020204" pitchFamily="34" charset="0"/>
              </a:rPr>
              <a:t>Multiple ChunkServer</a:t>
            </a:r>
          </a:p>
          <a:p>
            <a:pPr>
              <a:spcBef>
                <a:spcPts val="0"/>
              </a:spcBef>
              <a:buFont typeface="+mj-lt"/>
              <a:buAutoNum type="arabicPeriod"/>
            </a:pPr>
            <a:r>
              <a:rPr lang="en-US" sz="1000" dirty="0">
                <a:solidFill>
                  <a:srgbClr val="3D3D4E"/>
                </a:solidFill>
                <a:latin typeface="Century Gothic" panose="020B0502020202020204" pitchFamily="34" charset="0"/>
              </a:rPr>
              <a:t>Multiple clients</a:t>
            </a:r>
          </a:p>
          <a:p>
            <a:pPr>
              <a:spcBef>
                <a:spcPts val="0"/>
              </a:spcBef>
              <a:buFont typeface="+mj-lt"/>
              <a:buAutoNum type="arabicPeriod"/>
            </a:pPr>
            <a:endParaRPr lang="en-US" sz="1000" dirty="0">
              <a:solidFill>
                <a:srgbClr val="3D3D4E"/>
              </a:solidFill>
              <a:latin typeface="Century Gothic" panose="020B0502020202020204" pitchFamily="34" charset="0"/>
            </a:endParaRPr>
          </a:p>
          <a:p>
            <a:pPr marL="0" indent="0">
              <a:spcBef>
                <a:spcPts val="0"/>
              </a:spcBef>
              <a:buNone/>
            </a:pPr>
            <a:r>
              <a:rPr lang="en-US" sz="1200" b="1" i="0" dirty="0">
                <a:solidFill>
                  <a:srgbClr val="7030A0"/>
                </a:solidFill>
                <a:effectLst/>
                <a:latin typeface="Century Gothic" panose="020B0502020202020204" pitchFamily="34" charset="0"/>
              </a:rPr>
              <a:t>The master stores all metadata about the system, while the ChunkServers store the real file data.</a:t>
            </a:r>
            <a:endParaRPr lang="en-US" sz="1200" b="1" dirty="0">
              <a:solidFill>
                <a:srgbClr val="7030A0"/>
              </a:solidFill>
              <a:latin typeface="Century Gothic" panose="020B0502020202020204" pitchFamily="34" charset="0"/>
            </a:endParaRPr>
          </a:p>
          <a:p>
            <a:pPr marL="0" indent="0">
              <a:spcBef>
                <a:spcPts val="0"/>
              </a:spcBef>
              <a:buNone/>
            </a:pPr>
            <a:endParaRPr lang="en-US" sz="1200" dirty="0">
              <a:solidFill>
                <a:srgbClr val="3D3D4E"/>
              </a:solidFill>
              <a:latin typeface="Century Gothic" panose="020B0502020202020204" pitchFamily="34" charset="0"/>
            </a:endParaRPr>
          </a:p>
          <a:p>
            <a:pPr>
              <a:spcBef>
                <a:spcPts val="0"/>
              </a:spcBef>
              <a:buFont typeface="Wingdings" panose="05000000000000000000" pitchFamily="2" charset="2"/>
              <a:buChar char="§"/>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93778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2/3</a:t>
            </a: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5773665"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i="0" dirty="0">
                <a:solidFill>
                  <a:srgbClr val="3D3D4E"/>
                </a:solidFill>
                <a:effectLst/>
                <a:latin typeface="Century Gothic" panose="020B0502020202020204" pitchFamily="34" charset="0"/>
              </a:rPr>
              <a:t>ChunkServer</a:t>
            </a:r>
          </a:p>
          <a:p>
            <a:pPr marL="0" indent="0">
              <a:spcBef>
                <a:spcPts val="0"/>
              </a:spcBef>
              <a:buNone/>
            </a:pPr>
            <a:r>
              <a:rPr lang="en-US" sz="1000" b="0" i="0" dirty="0">
                <a:solidFill>
                  <a:srgbClr val="3D3D4E"/>
                </a:solidFill>
                <a:effectLst/>
                <a:latin typeface="Century Gothic" panose="020B0502020202020204" pitchFamily="34" charset="0"/>
              </a:rPr>
              <a:t>ChunkServers store chunks on local disks as regular Linux files and read or write chunk data specified by a chunk handle and byte-range.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For reliability, each chunk is replicated to multiple ChunkServers. By default, GFS stores three replicas, though different replication factors can be specified on a per-file basis.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Master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Master server is the coordinator of a GFS cluster and is responsible for keeping track of filesystem metadata.</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 metadata stored at the master includes: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Name and directory of each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Mapping of each file to its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Current locations of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Access control information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also controls system-wide activities such as chunk lease management (locks on chunks with expiration), garbage collection of orphaned chunks, and chunk migration between ChunkServers. Master assigns chunk-handle to chunks at the time of chunk creation.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periodically communicates with each ChunkServer in Heartbeat messages to give it instructions and collect its state.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performance and fast random access, all metadata is stored in the master’s main memory. This includes the entire filesystem namespace as well as all the name-to-chunk mappings.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fault tolerance and to handle a master crash, all metadata changes are written to the disk onto an operation log. This operation log is also replicated onto remote machines. The operation log is like a journal. Every operation to the file system is logged into this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is a single point of failure; hence, it replicates its data onto several remote machines so that the master can be readily restored on failure.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benefit of having a single, centralized master is that it has a global view of the file system, and hence, it can make optimum management decisions, for example, related to chunk placement.</a:t>
            </a: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3EC5F38-60B9-42D2-96C6-2EDCC8D8B589}"/>
              </a:ext>
            </a:extLst>
          </p:cNvPr>
          <p:cNvPicPr>
            <a:picLocks noChangeAspect="1"/>
          </p:cNvPicPr>
          <p:nvPr/>
        </p:nvPicPr>
        <p:blipFill>
          <a:blip r:embed="rId2"/>
          <a:stretch>
            <a:fillRect/>
          </a:stretch>
        </p:blipFill>
        <p:spPr>
          <a:xfrm>
            <a:off x="6010275" y="742957"/>
            <a:ext cx="6068939" cy="4943468"/>
          </a:xfrm>
          <a:prstGeom prst="rect">
            <a:avLst/>
          </a:prstGeom>
        </p:spPr>
      </p:pic>
    </p:spTree>
    <p:extLst>
      <p:ext uri="{BB962C8B-B14F-4D97-AF65-F5344CB8AC3E}">
        <p14:creationId xmlns:p14="http://schemas.microsoft.com/office/powerpoint/2010/main" val="362756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Cluster 3/3</a:t>
            </a: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5773665"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i="0" dirty="0">
                <a:solidFill>
                  <a:srgbClr val="3D3D4E"/>
                </a:solidFill>
                <a:effectLst/>
                <a:latin typeface="Century Gothic" panose="020B0502020202020204" pitchFamily="34" charset="0"/>
              </a:rPr>
              <a:t>ChunkServer</a:t>
            </a:r>
          </a:p>
          <a:p>
            <a:pPr marL="0" indent="0">
              <a:spcBef>
                <a:spcPts val="0"/>
              </a:spcBef>
              <a:buNone/>
            </a:pPr>
            <a:r>
              <a:rPr lang="en-US" sz="1000" b="0" i="0" dirty="0">
                <a:solidFill>
                  <a:srgbClr val="3D3D4E"/>
                </a:solidFill>
                <a:effectLst/>
                <a:latin typeface="Century Gothic" panose="020B0502020202020204" pitchFamily="34" charset="0"/>
              </a:rPr>
              <a:t>ChunkServers store chunks on local disks as regular Linux files and read or write chunk data specified by a chunk handle and byte-range.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For reliability, each chunk is replicated to multiple ChunkServers. By default, GFS stores three replicas, though different replication factors can be specified on a per-file basis.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Master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Master server is the coordinator of a GFS cluster and is responsible for keeping track of filesystem metadata.</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 metadata stored at the master includes: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Name and directory of each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Mapping of each file to its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Current locations of chunks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Access control information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also controls system-wide activities such as chunk lease management (locks on chunks with expiration), garbage collection of orphaned chunks, and chunk migration between ChunkServers. Master assigns chunk-handle to chunks at the time of chunk creation.</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periodically communicates with each ChunkServer in Heartbeat messages to give it instructions and collect its state.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performance and fast random access, all metadata is stored in the master’s main memory. This includes the entire filesystem namespace as well as all the name-to-chunk mappings.</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For fault tolerance and to handle a master crash, all metadata changes are written to the disk onto an operation log. This operation log is also replicated onto remote machines. The operation log is like a journal. Every operation to the file system is logged into this file.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master is a single point of failure; hence, it replicates its data onto several remote machines so that the master can be readily restored on failure.</a:t>
            </a:r>
          </a:p>
          <a:p>
            <a:pPr>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The benefit of having a single, centralized master is that it has a global view of the file system, and hence, it can make optimum management decisions, for example, related to chunk placement.</a:t>
            </a: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3EC5F38-60B9-42D2-96C6-2EDCC8D8B589}"/>
              </a:ext>
            </a:extLst>
          </p:cNvPr>
          <p:cNvPicPr>
            <a:picLocks noChangeAspect="1"/>
          </p:cNvPicPr>
          <p:nvPr/>
        </p:nvPicPr>
        <p:blipFill>
          <a:blip r:embed="rId2"/>
          <a:stretch>
            <a:fillRect/>
          </a:stretch>
        </p:blipFill>
        <p:spPr>
          <a:xfrm>
            <a:off x="6010275" y="742957"/>
            <a:ext cx="6068939" cy="3943343"/>
          </a:xfrm>
          <a:prstGeom prst="rect">
            <a:avLst/>
          </a:prstGeom>
        </p:spPr>
      </p:pic>
      <p:sp>
        <p:nvSpPr>
          <p:cNvPr id="2" name="TextBox 1">
            <a:extLst>
              <a:ext uri="{FF2B5EF4-FFF2-40B4-BE49-F238E27FC236}">
                <a16:creationId xmlns:a16="http://schemas.microsoft.com/office/drawing/2014/main" id="{48208AB8-292B-4DAE-BDA4-77388A954879}"/>
              </a:ext>
            </a:extLst>
          </p:cNvPr>
          <p:cNvSpPr txBox="1"/>
          <p:nvPr/>
        </p:nvSpPr>
        <p:spPr>
          <a:xfrm>
            <a:off x="6096000" y="4791075"/>
            <a:ext cx="5983214" cy="1538883"/>
          </a:xfrm>
          <a:prstGeom prst="rect">
            <a:avLst/>
          </a:prstGeom>
          <a:noFill/>
        </p:spPr>
        <p:txBody>
          <a:bodyPr wrap="square" rtlCol="0">
            <a:spAutoFit/>
          </a:bodyPr>
          <a:lstStyle/>
          <a:p>
            <a:r>
              <a:rPr lang="en-IN" sz="1200" b="1" dirty="0">
                <a:solidFill>
                  <a:srgbClr val="3D3D4E"/>
                </a:solidFill>
                <a:latin typeface="Century Gothic" panose="020B0502020202020204" pitchFamily="34" charset="0"/>
              </a:rPr>
              <a:t>Client</a:t>
            </a:r>
          </a:p>
          <a:p>
            <a:pPr marL="228600" indent="-228600">
              <a:lnSpc>
                <a:spcPct val="90000"/>
              </a:lnSpc>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Client is an entity that makes a read or write request to GFS. GFS client library is linked into each application that uses GFS. This library communicates with the master for all metadata-related operations like creating or deleting files, looking up files, etc. To read or write data, the client interacts directly with the ChunkServers that hold the data.</a:t>
            </a:r>
          </a:p>
          <a:p>
            <a:pPr marL="228600" indent="-228600">
              <a:lnSpc>
                <a:spcPct val="90000"/>
              </a:lnSpc>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Neither the client nor the ChunkServer caches file data. Client caches offer little benefit because most applications stream through huge files or have working sets too large to be cached. ChunkServers rely on the buffer cache in Linux to maintain frequently accessed data in memory.</a:t>
            </a:r>
            <a:endParaRPr lang="en-IN" dirty="0"/>
          </a:p>
        </p:txBody>
      </p:sp>
    </p:spTree>
    <p:extLst>
      <p:ext uri="{BB962C8B-B14F-4D97-AF65-F5344CB8AC3E}">
        <p14:creationId xmlns:p14="http://schemas.microsoft.com/office/powerpoint/2010/main" val="238211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1/4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6"/>
            <a:ext cx="6811890" cy="5829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Single Master</a:t>
            </a:r>
            <a:endParaRPr lang="en-US" sz="1200" b="1" i="0" dirty="0">
              <a:solidFill>
                <a:srgbClr val="3D3D4E"/>
              </a:solidFill>
              <a:effectLst/>
              <a:latin typeface="Century Gothic" panose="020B0502020202020204" pitchFamily="34" charset="0"/>
            </a:endParaRPr>
          </a:p>
          <a:p>
            <a:pPr marL="0" indent="0">
              <a:spcBef>
                <a:spcPts val="600"/>
              </a:spcBef>
              <a:buNone/>
            </a:pPr>
            <a:r>
              <a:rPr lang="en-US" sz="1000" b="0" i="0" dirty="0">
                <a:solidFill>
                  <a:srgbClr val="3D3D4E"/>
                </a:solidFill>
                <a:effectLst/>
                <a:latin typeface="Century Gothic" panose="020B0502020202020204" pitchFamily="34" charset="0"/>
              </a:rPr>
              <a:t>Having single master is sometime good for simple design. It helps in chunk placement &amp; replication efficiently using global knowledge about chunk servers.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Also, GFS design smartly handled data read &amp; write directly via ChunkServer to avoid bottleneck condition for Master server ( Metadata server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Clients never read or write file data through the master. Instead, a client asks the master which ChunkServers it should contact. The client caches this information for a limited time and interacts with the ChunkServers directly for many subsequent operations. I know, many different situation occurs if ChunkServer fails etc. Hold your though for now , will see these condition in coming pages.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200" b="1" dirty="0">
                <a:solidFill>
                  <a:srgbClr val="3D3D4E"/>
                </a:solidFill>
                <a:latin typeface="Century Gothic" panose="020B0502020202020204" pitchFamily="34" charset="0"/>
              </a:rPr>
              <a:t>Chunk Size</a:t>
            </a:r>
          </a:p>
          <a:p>
            <a:pPr marL="0" indent="0">
              <a:spcBef>
                <a:spcPts val="600"/>
              </a:spcBef>
              <a:buNone/>
            </a:pPr>
            <a:r>
              <a:rPr lang="en-US" sz="1000" b="0" i="0" dirty="0">
                <a:solidFill>
                  <a:srgbClr val="3D3D4E"/>
                </a:solidFill>
                <a:effectLst/>
                <a:latin typeface="Century Gothic" panose="020B0502020202020204" pitchFamily="34" charset="0"/>
              </a:rPr>
              <a:t>Chunk size is one of the key design parameters. GFS has chosen 64 MB, which is much larger than typical filesystem block sizes (which are often around 4KB). So, what GFS design seeing value in large chunk size, let’s see the below :</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If GFS decided to take the small chunk size than imagine how many chunk needs to manage incase the data size of in GB’s. So Large chunk size is helping GFS to manage lower number of chunks corresponding to the large files.</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Even though we are saying that our Master server is not involve while data read/write still it got involve as we modify the data. So, involvement will grow if we have many small chunks. This also got optimized as per Large chunk size.</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As per GFS design Master server is putting the all metadata into memory for fast access, so as per design master server expecting that metadata size should be small, which is only possible if you consider the Large chunk size corresponding to the small chunk size.</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By using a large chunk size, GFS reduces the need for frequent communication with the master to get chunk location information. It becomes feasible for a client to cache all information related to chunk locations of a large file. Client metadata caches have timeouts to reduce the risk of caching stale data.</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r>
              <a:rPr lang="en-US" sz="1000" b="0" i="0" dirty="0">
                <a:solidFill>
                  <a:srgbClr val="3D3D4E"/>
                </a:solidFill>
                <a:effectLst/>
                <a:latin typeface="Century Gothic" panose="020B0502020202020204" pitchFamily="34" charset="0"/>
              </a:rPr>
              <a:t>A large chunk size also makes it possible to keep a TCP connection open to a ChunkServer for an extended time, amortizing the time of setting up a TCP connection.</a:t>
            </a:r>
          </a:p>
          <a:p>
            <a:pPr>
              <a:spcBef>
                <a:spcPts val="0"/>
              </a:spcBef>
              <a:buAutoNum type="arabicPeriod"/>
            </a:pPr>
            <a:endParaRPr lang="en-US" sz="1000" dirty="0">
              <a:solidFill>
                <a:srgbClr val="3D3D4E"/>
              </a:solidFill>
              <a:latin typeface="Century Gothic" panose="020B0502020202020204" pitchFamily="34" charset="0"/>
            </a:endParaRPr>
          </a:p>
          <a:p>
            <a:pPr>
              <a:spcBef>
                <a:spcPts val="0"/>
              </a:spcBef>
              <a:buAutoNum type="arabicPeriod"/>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7044757" y="781056"/>
            <a:ext cx="4967783" cy="3524244"/>
          </a:xfrm>
          <a:prstGeom prst="rect">
            <a:avLst/>
          </a:prstGeom>
        </p:spPr>
      </p:pic>
      <p:sp>
        <p:nvSpPr>
          <p:cNvPr id="7" name="TextBox 6">
            <a:extLst>
              <a:ext uri="{FF2B5EF4-FFF2-40B4-BE49-F238E27FC236}">
                <a16:creationId xmlns:a16="http://schemas.microsoft.com/office/drawing/2014/main" id="{2B0B4FA2-3107-4273-BE67-FE57257F192A}"/>
              </a:ext>
            </a:extLst>
          </p:cNvPr>
          <p:cNvSpPr txBox="1"/>
          <p:nvPr/>
        </p:nvSpPr>
        <p:spPr>
          <a:xfrm>
            <a:off x="7073332" y="4400550"/>
            <a:ext cx="4967783" cy="954107"/>
          </a:xfrm>
          <a:prstGeom prst="rect">
            <a:avLst/>
          </a:prstGeom>
          <a:noFill/>
        </p:spPr>
        <p:txBody>
          <a:bodyPr wrap="square" rtlCol="0">
            <a:spAutoFit/>
          </a:bodyPr>
          <a:lstStyle/>
          <a:p>
            <a:pPr marL="228600" indent="-228600">
              <a:lnSpc>
                <a:spcPct val="90000"/>
              </a:lnSpc>
              <a:buFont typeface="+mj-lt"/>
              <a:buAutoNum type="arabicPeriod" startAt="6"/>
            </a:pPr>
            <a:r>
              <a:rPr lang="en-US" sz="1000" dirty="0">
                <a:solidFill>
                  <a:srgbClr val="3D3D4E"/>
                </a:solidFill>
                <a:latin typeface="Century Gothic" panose="020B0502020202020204" pitchFamily="34" charset="0"/>
              </a:rPr>
              <a:t>A large chunk size simplifies ChunkServer management, i.e., to check which ChunkServers are near capacity, or which are overloaded.</a:t>
            </a:r>
          </a:p>
          <a:p>
            <a:pPr marL="228600" indent="-228600">
              <a:lnSpc>
                <a:spcPct val="90000"/>
              </a:lnSpc>
              <a:buFont typeface="+mj-lt"/>
              <a:buAutoNum type="arabicPeriod" startAt="6"/>
            </a:pPr>
            <a:endParaRPr lang="en-US" sz="1000" dirty="0">
              <a:solidFill>
                <a:srgbClr val="3D3D4E"/>
              </a:solidFill>
              <a:latin typeface="Century Gothic" panose="020B0502020202020204" pitchFamily="34" charset="0"/>
            </a:endParaRPr>
          </a:p>
          <a:p>
            <a:pPr marL="228600" indent="-228600">
              <a:lnSpc>
                <a:spcPct val="90000"/>
              </a:lnSpc>
              <a:buFont typeface="+mj-lt"/>
              <a:buAutoNum type="arabicPeriod" startAt="6"/>
            </a:pPr>
            <a:r>
              <a:rPr lang="en-US" sz="1000" dirty="0">
                <a:solidFill>
                  <a:srgbClr val="3D3D4E"/>
                </a:solidFill>
                <a:latin typeface="Century Gothic" panose="020B0502020202020204" pitchFamily="34" charset="0"/>
              </a:rPr>
              <a:t>Large chunk size provides highly efficient sequential reads and appends of large amounts of data.</a:t>
            </a:r>
          </a:p>
          <a:p>
            <a:pPr>
              <a:lnSpc>
                <a:spcPct val="90000"/>
              </a:lnSpc>
            </a:pPr>
            <a:endParaRPr lang="en-IN" sz="10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8292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70823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2/4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2781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Chunk Size</a:t>
            </a:r>
          </a:p>
          <a:p>
            <a:pPr marL="0" indent="0">
              <a:spcBef>
                <a:spcPts val="600"/>
              </a:spcBef>
              <a:buNone/>
            </a:pPr>
            <a:r>
              <a:rPr lang="en-US" sz="1000" b="0" i="0" dirty="0">
                <a:solidFill>
                  <a:srgbClr val="3D3D4E"/>
                </a:solidFill>
                <a:effectLst/>
                <a:latin typeface="Century Gothic" panose="020B0502020202020204" pitchFamily="34" charset="0"/>
              </a:rPr>
              <a:t>Large Chunk Size have few disadvantages also, but GFS smartly handled this disadvantages by their design decision. This is one of the good way to handle the design decision by GFS architects, please follow the analysis more detail below…</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Lazy Space allocation</a:t>
            </a:r>
          </a:p>
          <a:p>
            <a:pPr>
              <a:spcBef>
                <a:spcPts val="0"/>
              </a:spcBef>
              <a:buAutoNum type="arabicPeriod"/>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Let’s first understand that how this chunk replica is getting stored on ChunkServer.</a:t>
            </a:r>
          </a:p>
          <a:p>
            <a:pPr marL="0" indent="0">
              <a:spcBef>
                <a:spcPts val="0"/>
              </a:spcBef>
              <a:buNone/>
            </a:pPr>
            <a:r>
              <a:rPr lang="en-US" sz="1000" dirty="0">
                <a:solidFill>
                  <a:srgbClr val="3D3D4E"/>
                </a:solidFill>
                <a:latin typeface="Century Gothic" panose="020B0502020202020204" pitchFamily="34" charset="0"/>
              </a:rPr>
              <a:t>Something smart build here, GFS does not allocate the whole 64MB of disk space when creating a chunk.</a:t>
            </a:r>
          </a:p>
          <a:p>
            <a:pPr marL="0" indent="0">
              <a:spcBef>
                <a:spcPts val="0"/>
              </a:spcBef>
              <a:buNone/>
            </a:pPr>
            <a:r>
              <a:rPr lang="en-US" sz="1000" dirty="0">
                <a:solidFill>
                  <a:srgbClr val="3D3D4E"/>
                </a:solidFill>
                <a:latin typeface="Century Gothic" panose="020B0502020202020204" pitchFamily="34" charset="0"/>
              </a:rPr>
              <a:t>Instead, as the client appends data, the ChunkServer lazily extends the chunk. This lazy space allocation avoids wasting space due to internal fragmentation. Internal fragmentation refers to having unused portions of the 64 MB chunk.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One disadvantage of having a large chunk size is the handling of small files. Since a small file will have one or a few chunks, the ChunkServers storing those chunks can become hotspots if a lot of clients access the same file. </a:t>
            </a:r>
            <a:r>
              <a:rPr lang="en-US" sz="1000" b="1" dirty="0">
                <a:solidFill>
                  <a:srgbClr val="3D3D4E"/>
                </a:solidFill>
                <a:latin typeface="Century Gothic" panose="020B0502020202020204" pitchFamily="34" charset="0"/>
              </a:rPr>
              <a:t>You can see this as challenge front of GFS architect. </a:t>
            </a:r>
            <a:r>
              <a:rPr lang="en-US" sz="1000" dirty="0">
                <a:solidFill>
                  <a:srgbClr val="3D3D4E"/>
                </a:solidFill>
                <a:latin typeface="Century Gothic" panose="020B0502020202020204" pitchFamily="34" charset="0"/>
              </a:rPr>
              <a:t>And so, they handled this challenge very beautifully. </a:t>
            </a:r>
            <a:r>
              <a:rPr lang="en-US" sz="1000" b="1" dirty="0">
                <a:solidFill>
                  <a:srgbClr val="7030A0"/>
                </a:solidFill>
                <a:latin typeface="Century Gothic" panose="020B0502020202020204" pitchFamily="34" charset="0"/>
              </a:rPr>
              <a:t>GFS stores such files with a higher replication factor and adds a random delay in the start times of the applications accessing these files.</a:t>
            </a:r>
          </a:p>
          <a:p>
            <a:pPr marL="0" indent="0">
              <a:spcBef>
                <a:spcPts val="0"/>
              </a:spcBef>
              <a:buNone/>
            </a:pPr>
            <a:endParaRPr lang="en-US" sz="1000" b="1" i="0" dirty="0">
              <a:solidFill>
                <a:srgbClr val="7030A0"/>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6981825" y="1620953"/>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8292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 name="TextBox 1">
            <a:extLst>
              <a:ext uri="{FF2B5EF4-FFF2-40B4-BE49-F238E27FC236}">
                <a16:creationId xmlns:a16="http://schemas.microsoft.com/office/drawing/2014/main" id="{1137135E-5372-49B8-B73B-1B0469EE0FFE}"/>
              </a:ext>
            </a:extLst>
          </p:cNvPr>
          <p:cNvSpPr txBox="1"/>
          <p:nvPr/>
        </p:nvSpPr>
        <p:spPr>
          <a:xfrm>
            <a:off x="179460" y="3600450"/>
            <a:ext cx="6792840" cy="3108543"/>
          </a:xfrm>
          <a:prstGeom prst="rect">
            <a:avLst/>
          </a:prstGeom>
          <a:noFill/>
        </p:spPr>
        <p:txBody>
          <a:bodyPr wrap="square" rtlCol="0">
            <a:spAutoFit/>
          </a:bodyPr>
          <a:lstStyle/>
          <a:p>
            <a:r>
              <a:rPr lang="en-IN" sz="1400" b="1" dirty="0">
                <a:solidFill>
                  <a:srgbClr val="3D3D4E"/>
                </a:solidFill>
                <a:latin typeface="Century Gothic" panose="020B0502020202020204" pitchFamily="34" charset="0"/>
              </a:rPr>
              <a:t>Metadat</a:t>
            </a:r>
            <a:r>
              <a:rPr lang="en-IN" sz="1400" b="1" dirty="0">
                <a:latin typeface="Century Gothic" panose="020B0502020202020204" pitchFamily="34" charset="0"/>
              </a:rPr>
              <a:t>a</a:t>
            </a:r>
          </a:p>
          <a:p>
            <a:r>
              <a:rPr lang="en-US" sz="1000" dirty="0">
                <a:latin typeface="Century Gothic" panose="020B0502020202020204" pitchFamily="34" charset="0"/>
              </a:rPr>
              <a:t>Let's explore how GFS manages the filesystem metadata.</a:t>
            </a:r>
          </a:p>
          <a:p>
            <a:endParaRPr lang="en-US" sz="1000" dirty="0">
              <a:latin typeface="Century Gothic" panose="020B0502020202020204" pitchFamily="34" charset="0"/>
            </a:endParaRPr>
          </a:p>
          <a:p>
            <a:r>
              <a:rPr lang="en-US" sz="1000" dirty="0">
                <a:latin typeface="Century Gothic" panose="020B0502020202020204" pitchFamily="34" charset="0"/>
              </a:rPr>
              <a:t>The master stores three types of metadata:</a:t>
            </a:r>
          </a:p>
          <a:p>
            <a:pPr marL="171450" indent="-171450">
              <a:buFont typeface="Wingdings" panose="05000000000000000000" pitchFamily="2" charset="2"/>
              <a:buChar char="ü"/>
            </a:pPr>
            <a:r>
              <a:rPr lang="en-US" sz="1000" dirty="0">
                <a:latin typeface="Century Gothic" panose="020B0502020202020204" pitchFamily="34" charset="0"/>
              </a:rPr>
              <a:t>The file and chunk namespaces (i.e., directory hierarchy).</a:t>
            </a:r>
          </a:p>
          <a:p>
            <a:pPr marL="171450" indent="-171450">
              <a:buFont typeface="Wingdings" panose="05000000000000000000" pitchFamily="2" charset="2"/>
              <a:buChar char="ü"/>
            </a:pPr>
            <a:r>
              <a:rPr lang="en-US" sz="1000" dirty="0">
                <a:latin typeface="Century Gothic" panose="020B0502020202020204" pitchFamily="34" charset="0"/>
              </a:rPr>
              <a:t>The mapping from files to chunks.</a:t>
            </a:r>
          </a:p>
          <a:p>
            <a:pPr marL="171450" indent="-171450">
              <a:buFont typeface="Wingdings" panose="05000000000000000000" pitchFamily="2" charset="2"/>
              <a:buChar char="ü"/>
            </a:pPr>
            <a:r>
              <a:rPr lang="en-US" sz="1000" dirty="0">
                <a:latin typeface="Century Gothic" panose="020B0502020202020204" pitchFamily="34" charset="0"/>
              </a:rPr>
              <a:t>The locations of each chunk’s replicas.</a:t>
            </a:r>
            <a:endParaRPr lang="en-IN" sz="1000" dirty="0">
              <a:latin typeface="Century Gothic" panose="020B0502020202020204" pitchFamily="34" charset="0"/>
            </a:endParaRPr>
          </a:p>
          <a:p>
            <a:endParaRPr lang="en-IN" sz="1400" b="1" dirty="0">
              <a:latin typeface="Century Gothic" panose="020B0502020202020204" pitchFamily="34" charset="0"/>
            </a:endParaRPr>
          </a:p>
          <a:p>
            <a:r>
              <a:rPr lang="en-US" sz="1000" dirty="0">
                <a:latin typeface="Century Gothic" panose="020B0502020202020204" pitchFamily="34" charset="0"/>
              </a:rPr>
              <a:t>There are three aspects of how master manages the metadata:</a:t>
            </a:r>
          </a:p>
          <a:p>
            <a:endParaRPr lang="en-US" sz="1000" dirty="0">
              <a:latin typeface="Century Gothic" panose="020B0502020202020204" pitchFamily="34" charset="0"/>
            </a:endParaRPr>
          </a:p>
          <a:p>
            <a:pPr marL="171450" indent="-171450">
              <a:buFont typeface="Wingdings" panose="05000000000000000000" pitchFamily="2" charset="2"/>
              <a:buChar char="ü"/>
            </a:pPr>
            <a:r>
              <a:rPr lang="en-US" sz="1000" dirty="0">
                <a:latin typeface="Century Gothic" panose="020B0502020202020204" pitchFamily="34" charset="0"/>
              </a:rPr>
              <a:t>Master keeps all this metadata in memory.</a:t>
            </a:r>
          </a:p>
          <a:p>
            <a:pPr marL="171450" indent="-171450">
              <a:buFont typeface="Wingdings" panose="05000000000000000000" pitchFamily="2" charset="2"/>
              <a:buChar char="ü"/>
            </a:pPr>
            <a:r>
              <a:rPr lang="en-US" sz="1000" dirty="0">
                <a:latin typeface="Century Gothic" panose="020B0502020202020204" pitchFamily="34" charset="0"/>
              </a:rPr>
              <a:t>The first two types (i.e., namespaces and file-to-chunk mapping) are also persisted on the master’s local disk.</a:t>
            </a:r>
          </a:p>
          <a:p>
            <a:pPr marL="171450" indent="-171450">
              <a:buFont typeface="Wingdings" panose="05000000000000000000" pitchFamily="2" charset="2"/>
              <a:buChar char="ü"/>
            </a:pPr>
            <a:r>
              <a:rPr lang="en-US" sz="1000" dirty="0">
                <a:latin typeface="Century Gothic" panose="020B0502020202020204" pitchFamily="34" charset="0"/>
              </a:rPr>
              <a:t>The third (i.e., chunk replicas’ locations) is not persisted.</a:t>
            </a:r>
            <a:endParaRPr lang="en-IN" sz="1000" dirty="0">
              <a:latin typeface="Century Gothic" panose="020B0502020202020204" pitchFamily="34" charset="0"/>
            </a:endParaRPr>
          </a:p>
          <a:p>
            <a:endParaRPr lang="en-IN" sz="1000" b="1" dirty="0">
              <a:latin typeface="Century Gothic" panose="020B0502020202020204" pitchFamily="34" charset="0"/>
            </a:endParaRPr>
          </a:p>
          <a:p>
            <a:endParaRPr lang="en-IN" sz="1000" dirty="0">
              <a:latin typeface="Century Gothic" panose="020B0502020202020204" pitchFamily="34" charset="0"/>
            </a:endParaRPr>
          </a:p>
          <a:p>
            <a:endParaRPr lang="en-IN" sz="1400" b="1" dirty="0">
              <a:latin typeface="Century Gothic" panose="020B0502020202020204" pitchFamily="34" charset="0"/>
            </a:endParaRPr>
          </a:p>
          <a:p>
            <a:endParaRPr lang="en-IN" sz="1400" b="1" dirty="0">
              <a:latin typeface="Century Gothic" panose="020B0502020202020204" pitchFamily="34" charset="0"/>
            </a:endParaRPr>
          </a:p>
        </p:txBody>
      </p:sp>
    </p:spTree>
    <p:extLst>
      <p:ext uri="{BB962C8B-B14F-4D97-AF65-F5344CB8AC3E}">
        <p14:creationId xmlns:p14="http://schemas.microsoft.com/office/powerpoint/2010/main" val="31479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3/4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Storing Metadata in Memory</a:t>
            </a:r>
          </a:p>
          <a:p>
            <a:pPr marL="0" indent="0">
              <a:spcBef>
                <a:spcPts val="600"/>
              </a:spcBef>
              <a:buNone/>
            </a:pPr>
            <a:r>
              <a:rPr lang="en-US" sz="1000" b="0" i="0" dirty="0">
                <a:solidFill>
                  <a:srgbClr val="3D3D4E"/>
                </a:solidFill>
                <a:effectLst/>
                <a:latin typeface="Century Gothic" panose="020B0502020202020204" pitchFamily="34" charset="0"/>
              </a:rPr>
              <a:t>Since metadata is stored in memory, the master operates very quickly.</a:t>
            </a:r>
          </a:p>
          <a:p>
            <a:pPr marL="0" indent="0">
              <a:spcBef>
                <a:spcPts val="600"/>
              </a:spcBef>
              <a:buNone/>
            </a:pPr>
            <a:r>
              <a:rPr lang="en-US" sz="1000" dirty="0">
                <a:solidFill>
                  <a:srgbClr val="3D3D4E"/>
                </a:solidFill>
                <a:latin typeface="Century Gothic" panose="020B0502020202020204" pitchFamily="34" charset="0"/>
              </a:rPr>
              <a:t>Is this only reason to put Metadata in memory on master server?</a:t>
            </a:r>
          </a:p>
          <a:p>
            <a:pPr marL="0" indent="0">
              <a:spcBef>
                <a:spcPts val="600"/>
              </a:spcBef>
              <a:buNone/>
            </a:pPr>
            <a:r>
              <a:rPr lang="en-US" sz="1000" dirty="0">
                <a:solidFill>
                  <a:srgbClr val="3D3D4E"/>
                </a:solidFill>
                <a:latin typeface="Century Gothic" panose="020B0502020202020204" pitchFamily="34" charset="0"/>
              </a:rPr>
              <a:t>No, along with fast processing, few more prevalent requirement to move on this strategy and those cases are : </a:t>
            </a:r>
          </a:p>
          <a:p>
            <a:pPr>
              <a:spcBef>
                <a:spcPts val="600"/>
              </a:spcBef>
              <a:buAutoNum type="arabicPeriod"/>
            </a:pPr>
            <a:r>
              <a:rPr lang="en-US" sz="1000" dirty="0">
                <a:solidFill>
                  <a:srgbClr val="3D3D4E"/>
                </a:solidFill>
                <a:latin typeface="Century Gothic" panose="020B0502020202020204" pitchFamily="34" charset="0"/>
              </a:rPr>
              <a:t>Chunk garbage collection</a:t>
            </a:r>
          </a:p>
          <a:p>
            <a:pPr>
              <a:spcBef>
                <a:spcPts val="600"/>
              </a:spcBef>
              <a:buAutoNum type="arabicPeriod"/>
            </a:pPr>
            <a:r>
              <a:rPr lang="en-US" sz="1000" dirty="0">
                <a:solidFill>
                  <a:srgbClr val="3D3D4E"/>
                </a:solidFill>
                <a:latin typeface="Century Gothic" panose="020B0502020202020204" pitchFamily="34" charset="0"/>
              </a:rPr>
              <a:t>Re-replication in the case of ChunkServer failures</a:t>
            </a:r>
          </a:p>
          <a:p>
            <a:pPr>
              <a:spcBef>
                <a:spcPts val="600"/>
              </a:spcBef>
              <a:buAutoNum type="arabicPeriod"/>
            </a:pPr>
            <a:r>
              <a:rPr lang="en-US" sz="1000" dirty="0">
                <a:solidFill>
                  <a:srgbClr val="3D3D4E"/>
                </a:solidFill>
                <a:latin typeface="Century Gothic" panose="020B0502020202020204" pitchFamily="34" charset="0"/>
              </a:rPr>
              <a:t>Chunk migration to balance load and disk-space usage across ChunkServer.</a:t>
            </a:r>
          </a:p>
          <a:p>
            <a:pPr>
              <a:spcBef>
                <a:spcPts val="600"/>
              </a:spcBef>
              <a:buAutoNum type="arabicPeriod"/>
            </a:pP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Above 03 condition, if we have one master server for Metadata that will be more efficient. </a:t>
            </a: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600"/>
              </a:spcBef>
              <a:buNone/>
            </a:pPr>
            <a:r>
              <a:rPr lang="en-US" sz="1000" b="1" dirty="0">
                <a:solidFill>
                  <a:srgbClr val="FF0000"/>
                </a:solidFill>
                <a:latin typeface="Century Gothic" panose="020B0502020202020204" pitchFamily="34" charset="0"/>
              </a:rPr>
              <a:t>As discussed above, one potential concern for this memory-only approach is that the number of chunks, and hence the capacity of the whole system, is limited by how much memory the master has.</a:t>
            </a:r>
          </a:p>
          <a:p>
            <a:pPr marL="0" indent="0">
              <a:spcBef>
                <a:spcPts val="600"/>
              </a:spcBef>
              <a:buNone/>
            </a:pPr>
            <a:r>
              <a:rPr lang="en-US" sz="1000" dirty="0">
                <a:latin typeface="Century Gothic" panose="020B0502020202020204" pitchFamily="34" charset="0"/>
              </a:rPr>
              <a:t>So, how to handle the above concern?</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Let’s calculate the memory requirement  chunk by chunk</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The master maintains less than 64 bytes of metadata for each 64 MB chunk. Similarly, the file namespace data typically requires less than 64 bytes per file because the master stores file names compactly using prefix compression.</a:t>
            </a:r>
          </a:p>
          <a:p>
            <a:pPr marL="0" indent="0">
              <a:spcBef>
                <a:spcPts val="600"/>
              </a:spcBef>
              <a:buNone/>
            </a:pPr>
            <a:endParaRPr lang="en-US" sz="1000" dirty="0">
              <a:latin typeface="Century Gothic" panose="020B0502020202020204" pitchFamily="34" charset="0"/>
            </a:endParaRPr>
          </a:p>
          <a:p>
            <a:pPr marL="0" indent="0">
              <a:spcBef>
                <a:spcPts val="600"/>
              </a:spcBef>
              <a:buNone/>
            </a:pPr>
            <a:r>
              <a:rPr lang="en-US" sz="1000" b="1" dirty="0">
                <a:latin typeface="Century Gothic" panose="020B0502020202020204" pitchFamily="34" charset="0"/>
              </a:rPr>
              <a:t>If the need for supporting an even larger file system arises, the cost of adding extra memory to the master is a small price to pay for the simplicity, reliability, performance, and flexibility gained by storing the metadata in memory.</a:t>
            </a:r>
          </a:p>
          <a:p>
            <a:pPr marL="0" indent="0">
              <a:spcBef>
                <a:spcPts val="600"/>
              </a:spcBef>
              <a:buNone/>
            </a:pPr>
            <a:r>
              <a:rPr lang="en-US" sz="1400" b="1" dirty="0">
                <a:latin typeface="Century Gothic" panose="020B0502020202020204" pitchFamily="34" charset="0"/>
              </a:rPr>
              <a:t>Chunk location</a:t>
            </a:r>
          </a:p>
          <a:p>
            <a:pPr marL="0" indent="0">
              <a:spcBef>
                <a:spcPts val="600"/>
              </a:spcBef>
              <a:buNone/>
            </a:pPr>
            <a:r>
              <a:rPr lang="en-US" sz="1000" dirty="0">
                <a:latin typeface="Century Gothic" panose="020B0502020202020204" pitchFamily="34" charset="0"/>
              </a:rPr>
              <a:t>The master does not keep a persistent record of which ChunkServers have a replica of a given chunk.</a:t>
            </a:r>
          </a:p>
          <a:p>
            <a:pPr marL="0" indent="0">
              <a:spcBef>
                <a:spcPts val="600"/>
              </a:spcBef>
              <a:buNone/>
            </a:pPr>
            <a:r>
              <a:rPr lang="en-US" sz="1000" dirty="0">
                <a:latin typeface="Century Gothic" panose="020B0502020202020204" pitchFamily="34" charset="0"/>
              </a:rPr>
              <a:t>instead, the master asks each chunk server about its chunks at </a:t>
            </a:r>
            <a:r>
              <a:rPr lang="en-US" sz="1000" b="1" dirty="0">
                <a:latin typeface="Century Gothic" panose="020B0502020202020204" pitchFamily="34" charset="0"/>
              </a:rPr>
              <a:t>master startup</a:t>
            </a:r>
            <a:r>
              <a:rPr lang="en-US" sz="1000" dirty="0">
                <a:latin typeface="Century Gothic" panose="020B0502020202020204" pitchFamily="34" charset="0"/>
              </a:rPr>
              <a:t>, and whenever a </a:t>
            </a:r>
            <a:r>
              <a:rPr lang="en-US" sz="1000" b="1" dirty="0">
                <a:latin typeface="Century Gothic" panose="020B0502020202020204" pitchFamily="34" charset="0"/>
              </a:rPr>
              <a:t>ChunkServer joins the cluster</a:t>
            </a:r>
            <a:r>
              <a:rPr lang="en-US" sz="1000" dirty="0">
                <a:latin typeface="Century Gothic" panose="020B0502020202020204" pitchFamily="34" charset="0"/>
              </a:rPr>
              <a:t>. The master can keep itself up-to-date after that because it controls all chunk placements and monitors ChunkServer status with regular Heartbeat messages.</a:t>
            </a:r>
          </a:p>
          <a:p>
            <a:pPr marL="0" indent="0">
              <a:spcBef>
                <a:spcPts val="600"/>
              </a:spcBef>
              <a:buNone/>
            </a:pPr>
            <a:endParaRPr lang="en-US" sz="1000" dirty="0">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7056153" y="781055"/>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4" name="TextBox 3">
            <a:extLst>
              <a:ext uri="{FF2B5EF4-FFF2-40B4-BE49-F238E27FC236}">
                <a16:creationId xmlns:a16="http://schemas.microsoft.com/office/drawing/2014/main" id="{E03F4237-419D-47D4-95A8-948EBFE32028}"/>
              </a:ext>
            </a:extLst>
          </p:cNvPr>
          <p:cNvSpPr txBox="1"/>
          <p:nvPr/>
        </p:nvSpPr>
        <p:spPr>
          <a:xfrm>
            <a:off x="7027578" y="4386312"/>
            <a:ext cx="4967783" cy="1948226"/>
          </a:xfrm>
          <a:prstGeom prst="rect">
            <a:avLst/>
          </a:prstGeom>
          <a:noFill/>
        </p:spPr>
        <p:txBody>
          <a:bodyPr wrap="square" rtlCol="0">
            <a:spAutoFit/>
          </a:bodyPr>
          <a:lstStyle/>
          <a:p>
            <a:pPr>
              <a:lnSpc>
                <a:spcPct val="90000"/>
              </a:lnSpc>
              <a:spcBef>
                <a:spcPts val="600"/>
              </a:spcBef>
            </a:pPr>
            <a:r>
              <a:rPr lang="en-IN" sz="1400" b="1" dirty="0">
                <a:latin typeface="Century Gothic" panose="020B0502020202020204" pitchFamily="34" charset="0"/>
              </a:rPr>
              <a:t>But why GFS architect took this decision?</a:t>
            </a:r>
          </a:p>
          <a:p>
            <a:r>
              <a:rPr lang="en-US" sz="1200" b="0" i="0" dirty="0">
                <a:solidFill>
                  <a:srgbClr val="3D3D4E"/>
                </a:solidFill>
                <a:effectLst/>
                <a:latin typeface="Droid Serif"/>
              </a:rPr>
              <a:t>By having the ChunkServer as the ultimate source of truth of each chunk’s location, </a:t>
            </a:r>
            <a:r>
              <a:rPr lang="en-US" sz="1200" b="1" i="0" dirty="0">
                <a:solidFill>
                  <a:srgbClr val="3D3D4E"/>
                </a:solidFill>
                <a:effectLst/>
                <a:latin typeface="Droid Serif"/>
              </a:rPr>
              <a:t>GFS eliminates the problem of keeping the master and ChunkServers in sync</a:t>
            </a:r>
            <a:r>
              <a:rPr lang="en-US" sz="1200" b="0" i="0" dirty="0">
                <a:solidFill>
                  <a:srgbClr val="3D3D4E"/>
                </a:solidFill>
                <a:effectLst/>
                <a:latin typeface="Droid Serif"/>
              </a:rPr>
              <a:t>. </a:t>
            </a:r>
          </a:p>
          <a:p>
            <a:r>
              <a:rPr lang="en-US" sz="1200" dirty="0">
                <a:solidFill>
                  <a:srgbClr val="3D3D4E"/>
                </a:solidFill>
                <a:latin typeface="Droid Serif"/>
              </a:rPr>
              <a:t>		</a:t>
            </a:r>
            <a:r>
              <a:rPr lang="en-US" sz="1200" b="0" i="0" dirty="0">
                <a:solidFill>
                  <a:srgbClr val="3D3D4E"/>
                </a:solidFill>
                <a:effectLst/>
                <a:latin typeface="Droid Serif"/>
              </a:rPr>
              <a:t>Otherwise, you must maintain a consistent view of chunk locations on the master, because errors on a ChunkServer may cause chunks to vanish spontaneously (e.g., a disk may go bad and be disabled, or ChunkServer is renamed or failed, etc.) In a cluster with hundreds of servers, these events happen all too often.</a:t>
            </a:r>
          </a:p>
          <a:p>
            <a:endParaRPr lang="en-IN" sz="1200" dirty="0">
              <a:latin typeface="Century Gothic" panose="020B0502020202020204" pitchFamily="34" charset="0"/>
            </a:endParaRPr>
          </a:p>
        </p:txBody>
      </p:sp>
    </p:spTree>
    <p:extLst>
      <p:ext uri="{BB962C8B-B14F-4D97-AF65-F5344CB8AC3E}">
        <p14:creationId xmlns:p14="http://schemas.microsoft.com/office/powerpoint/2010/main" val="3141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Single Master &amp; Large Chunk size 4/4</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68118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Operation Log</a:t>
            </a:r>
          </a:p>
          <a:p>
            <a:pPr marL="0" indent="0">
              <a:spcBef>
                <a:spcPts val="600"/>
              </a:spcBef>
              <a:buNone/>
            </a:pPr>
            <a:r>
              <a:rPr lang="en-US" sz="1000" b="0" i="0" dirty="0">
                <a:solidFill>
                  <a:srgbClr val="3D3D4E"/>
                </a:solidFill>
                <a:effectLst/>
                <a:latin typeface="Century Gothic" panose="020B0502020202020204" pitchFamily="34" charset="0"/>
              </a:rPr>
              <a:t>This is the task master server is doing in addition to maintain metadata information on in-memory.</a:t>
            </a:r>
          </a:p>
          <a:p>
            <a:pPr marL="0" indent="0">
              <a:spcBef>
                <a:spcPts val="600"/>
              </a:spcBef>
              <a:buNone/>
            </a:pPr>
            <a:r>
              <a:rPr lang="en-US" sz="1000" dirty="0">
                <a:solidFill>
                  <a:srgbClr val="3D3D4E"/>
                </a:solidFill>
                <a:latin typeface="Century Gothic" panose="020B0502020202020204" pitchFamily="34" charset="0"/>
              </a:rPr>
              <a:t>Let’s understand , why they need to perform this extra precaution?</a:t>
            </a:r>
          </a:p>
          <a:p>
            <a:pPr marL="0" indent="0">
              <a:spcBef>
                <a:spcPts val="600"/>
              </a:spcBef>
              <a:buNone/>
            </a:pPr>
            <a:r>
              <a:rPr lang="en-US" sz="1000" b="1" i="0" dirty="0">
                <a:solidFill>
                  <a:srgbClr val="3D3D4E"/>
                </a:solidFill>
                <a:effectLst/>
                <a:latin typeface="Century Gothic" panose="020B0502020202020204" pitchFamily="34" charset="0"/>
              </a:rPr>
              <a:t>The master maintains an operation log that contains the namespace and file-to-chunk mappings and stores it on the local disk. </a:t>
            </a:r>
          </a:p>
          <a:p>
            <a:pPr marL="0" indent="0">
              <a:spcBef>
                <a:spcPts val="600"/>
              </a:spcBef>
              <a:buNone/>
            </a:pPr>
            <a:r>
              <a:rPr lang="en-US" sz="1000" dirty="0">
                <a:solidFill>
                  <a:srgbClr val="3D3D4E"/>
                </a:solidFill>
                <a:latin typeface="Century Gothic" panose="020B0502020202020204" pitchFamily="34" charset="0"/>
              </a:rPr>
              <a:t>Specifically, this log stores a historical record of all the metadata changes. </a:t>
            </a:r>
          </a:p>
          <a:p>
            <a:pPr marL="0" indent="0">
              <a:spcBef>
                <a:spcPts val="600"/>
              </a:spcBef>
              <a:buNone/>
            </a:pPr>
            <a:r>
              <a:rPr lang="en-US" sz="1000" dirty="0">
                <a:solidFill>
                  <a:srgbClr val="3D3D4E"/>
                </a:solidFill>
                <a:latin typeface="Century Gothic" panose="020B0502020202020204" pitchFamily="34" charset="0"/>
              </a:rPr>
              <a:t>Operation log is very important to GFS. </a:t>
            </a:r>
          </a:p>
          <a:p>
            <a:pPr marL="0" indent="0">
              <a:spcBef>
                <a:spcPts val="600"/>
              </a:spcBef>
              <a:buNone/>
            </a:pPr>
            <a:r>
              <a:rPr lang="en-US" sz="1000" dirty="0">
                <a:solidFill>
                  <a:srgbClr val="3D3D4E"/>
                </a:solidFill>
                <a:latin typeface="Century Gothic" panose="020B0502020202020204" pitchFamily="34" charset="0"/>
              </a:rPr>
              <a:t>It contains the persistent record of metadata and serves as a logical timeline that defines the order of concurrent operations.</a:t>
            </a:r>
          </a:p>
          <a:p>
            <a:pPr marL="0" indent="0">
              <a:spcBef>
                <a:spcPts val="600"/>
              </a:spcBef>
              <a:buNone/>
            </a:pPr>
            <a:r>
              <a:rPr lang="en-US" sz="1000" b="0" i="0" dirty="0">
                <a:solidFill>
                  <a:srgbClr val="3D3D4E"/>
                </a:solidFill>
                <a:effectLst/>
                <a:latin typeface="Century Gothic" panose="020B0502020202020204" pitchFamily="34" charset="0"/>
              </a:rPr>
              <a:t>For fault tolerance and reliability, this operation log is replicated on multiple remote machines, and changes to the metadata are not made visible to clients until they have been persisted on all replicas(kind of maintaining quorum of write).</a:t>
            </a:r>
          </a:p>
          <a:p>
            <a:pPr marL="0" indent="0">
              <a:spcBef>
                <a:spcPts val="600"/>
              </a:spcBef>
              <a:buNone/>
            </a:pPr>
            <a:r>
              <a:rPr lang="en-US" sz="1000" dirty="0">
                <a:solidFill>
                  <a:srgbClr val="3D3D4E"/>
                </a:solidFill>
                <a:latin typeface="Century Gothic" panose="020B0502020202020204" pitchFamily="34" charset="0"/>
              </a:rPr>
              <a:t>The Master using batch operation for performing operation log replication for optimization.</a:t>
            </a:r>
          </a:p>
          <a:p>
            <a:pPr marL="0" indent="0">
              <a:spcBef>
                <a:spcPts val="600"/>
              </a:spcBef>
              <a:buNone/>
            </a:pPr>
            <a:r>
              <a:rPr lang="en-US" sz="1000" dirty="0">
                <a:latin typeface="Century Gothic" panose="020B0502020202020204" pitchFamily="34" charset="0"/>
              </a:rPr>
              <a:t>Upon restart, the master can restore its file-system state by replaying the operation log. This log must be kept small to minimize the startup time, and that is achieved by periodically checkpointing it.</a:t>
            </a:r>
          </a:p>
          <a:p>
            <a:pPr marL="0" indent="0">
              <a:spcBef>
                <a:spcPts val="600"/>
              </a:spcBef>
              <a:buNone/>
            </a:pPr>
            <a:endParaRPr lang="en-IN" sz="800" b="1" i="0" dirty="0">
              <a:effectLst/>
              <a:latin typeface="Nunito Sans" pitchFamily="2" charset="0"/>
            </a:endParaRPr>
          </a:p>
          <a:p>
            <a:pPr marL="0" indent="0">
              <a:spcBef>
                <a:spcPts val="600"/>
              </a:spcBef>
              <a:buNone/>
            </a:pPr>
            <a:r>
              <a:rPr lang="en-IN" sz="1200" b="1" dirty="0">
                <a:solidFill>
                  <a:srgbClr val="3D3D4E"/>
                </a:solidFill>
                <a:latin typeface="Century Gothic" panose="020B0502020202020204" pitchFamily="34" charset="0"/>
              </a:rPr>
              <a:t>Checkpointing</a:t>
            </a:r>
          </a:p>
          <a:p>
            <a:pPr marL="0" indent="0">
              <a:spcBef>
                <a:spcPts val="600"/>
              </a:spcBef>
              <a:buNone/>
            </a:pPr>
            <a:r>
              <a:rPr lang="en-US" sz="1000" dirty="0">
                <a:latin typeface="Century Gothic" panose="020B0502020202020204" pitchFamily="34" charset="0"/>
              </a:rPr>
              <a:t>Master’s state is periodically serialized to disk and then replicated, so that on recovery, a master may load the checkpoint into memory, replay any subsequent operations from the operation log, and be available again very quickly. </a:t>
            </a:r>
          </a:p>
          <a:p>
            <a:pPr marL="0" indent="0">
              <a:spcBef>
                <a:spcPts val="600"/>
              </a:spcBef>
              <a:buNone/>
            </a:pPr>
            <a:r>
              <a:rPr lang="en-US" sz="1000" b="1" dirty="0">
                <a:solidFill>
                  <a:srgbClr val="FF0000"/>
                </a:solidFill>
                <a:latin typeface="Century Gothic" panose="020B0502020202020204" pitchFamily="34" charset="0"/>
              </a:rPr>
              <a:t>		</a:t>
            </a:r>
            <a:r>
              <a:rPr lang="en-US" sz="1000" dirty="0">
                <a:latin typeface="Century Gothic" panose="020B0502020202020204" pitchFamily="34" charset="0"/>
              </a:rPr>
              <a:t>To further speed up the recovery and improve availability, GFS stores the checkpoint in a compact B-tree like format that can be directly mapped into memory and used for namespace lookup without extra parsing.</a:t>
            </a: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r>
              <a:rPr lang="en-US" sz="1000" dirty="0">
                <a:latin typeface="Century Gothic" panose="020B0502020202020204" pitchFamily="34" charset="0"/>
              </a:rPr>
              <a:t>The checkpoint process can take time, therefore, to avoid delaying incoming mutations, the master switches to a new log file and creates the new checkpoint in a separate thread. The new checkpoint includes all mutations before the switch.</a:t>
            </a:r>
          </a:p>
          <a:p>
            <a:pPr marL="0" indent="0">
              <a:spcBef>
                <a:spcPts val="600"/>
              </a:spcBef>
              <a:buNone/>
            </a:pPr>
            <a:endParaRPr lang="en-US" sz="1000" b="1" dirty="0">
              <a:solidFill>
                <a:srgbClr val="FF0000"/>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A09976F4-FB45-4F23-81FE-C7E8081236C1}"/>
              </a:ext>
            </a:extLst>
          </p:cNvPr>
          <p:cNvPicPr>
            <a:picLocks noChangeAspect="1"/>
          </p:cNvPicPr>
          <p:nvPr/>
        </p:nvPicPr>
        <p:blipFill>
          <a:blip r:embed="rId2"/>
          <a:stretch>
            <a:fillRect/>
          </a:stretch>
        </p:blipFill>
        <p:spPr>
          <a:xfrm>
            <a:off x="6981825" y="1771655"/>
            <a:ext cx="4967783" cy="3524244"/>
          </a:xfrm>
          <a:prstGeom prst="rect">
            <a:avLst/>
          </a:prstGeom>
        </p:spPr>
      </p:pic>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61538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GFS : </a:t>
            </a:r>
            <a:r>
              <a:rPr lang="en-IN" b="1" dirty="0">
                <a:latin typeface="Nunito Sans" pitchFamily="2" charset="0"/>
              </a:rPr>
              <a:t>Master Operation</a:t>
            </a:r>
            <a:endParaRPr lang="en-IN" b="1" i="0" dirty="0">
              <a:effectLst/>
              <a:latin typeface="Nunito Sans" pitchFamily="2" charset="0"/>
            </a:endParaRPr>
          </a:p>
          <a:p>
            <a:pPr algn="ctr"/>
            <a:endParaRPr lang="en-IN" dirty="0"/>
          </a:p>
        </p:txBody>
      </p:sp>
      <p:sp>
        <p:nvSpPr>
          <p:cNvPr id="18" name="Content Placeholder 7">
            <a:extLst>
              <a:ext uri="{FF2B5EF4-FFF2-40B4-BE49-F238E27FC236}">
                <a16:creationId xmlns:a16="http://schemas.microsoft.com/office/drawing/2014/main" id="{B981940F-71DC-4518-BFDC-53966DAF8FF9}"/>
              </a:ext>
            </a:extLst>
          </p:cNvPr>
          <p:cNvSpPr txBox="1">
            <a:spLocks/>
          </p:cNvSpPr>
          <p:nvPr/>
        </p:nvSpPr>
        <p:spPr>
          <a:xfrm>
            <a:off x="169935" y="742957"/>
            <a:ext cx="5821290" cy="582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1" dirty="0">
                <a:solidFill>
                  <a:srgbClr val="3D3D4E"/>
                </a:solidFill>
                <a:latin typeface="Century Gothic" panose="020B0502020202020204" pitchFamily="34" charset="0"/>
              </a:rPr>
              <a:t>Master Operations</a:t>
            </a:r>
          </a:p>
          <a:p>
            <a:pPr marL="0" indent="0">
              <a:spcBef>
                <a:spcPts val="600"/>
              </a:spcBef>
              <a:buNone/>
            </a:pPr>
            <a:r>
              <a:rPr lang="en-US" sz="1000" b="0" i="0" dirty="0">
                <a:solidFill>
                  <a:srgbClr val="3D3D4E"/>
                </a:solidFill>
                <a:effectLst/>
                <a:latin typeface="Century Gothic" panose="020B0502020202020204" pitchFamily="34" charset="0"/>
              </a:rPr>
              <a:t>This is the task master server is doing in addition to maintain metadata information on in-memory.</a:t>
            </a:r>
          </a:p>
          <a:p>
            <a:pPr marL="0" indent="0">
              <a:spcBef>
                <a:spcPts val="600"/>
              </a:spcBef>
              <a:buNone/>
            </a:pPr>
            <a:r>
              <a:rPr lang="en-US" sz="1000" dirty="0">
                <a:latin typeface="Century Gothic" panose="020B0502020202020204" pitchFamily="34" charset="0"/>
              </a:rPr>
              <a:t>These are followings :</a:t>
            </a:r>
          </a:p>
          <a:p>
            <a:pPr>
              <a:spcBef>
                <a:spcPts val="600"/>
              </a:spcBef>
              <a:buFont typeface="Wingdings" panose="05000000000000000000" pitchFamily="2" charset="2"/>
              <a:buChar char="ü"/>
            </a:pPr>
            <a:r>
              <a:rPr lang="en-US" sz="1000" dirty="0">
                <a:latin typeface="Century Gothic" panose="020B0502020202020204" pitchFamily="34" charset="0"/>
              </a:rPr>
              <a:t>Making replica placement decision</a:t>
            </a:r>
          </a:p>
          <a:p>
            <a:pPr>
              <a:spcBef>
                <a:spcPts val="600"/>
              </a:spcBef>
              <a:buFont typeface="Wingdings" panose="05000000000000000000" pitchFamily="2" charset="2"/>
              <a:buChar char="ü"/>
            </a:pPr>
            <a:r>
              <a:rPr lang="en-US" sz="1000" dirty="0">
                <a:latin typeface="Century Gothic" panose="020B0502020202020204" pitchFamily="34" charset="0"/>
              </a:rPr>
              <a:t>Creating new chunks and their replicas</a:t>
            </a:r>
          </a:p>
          <a:p>
            <a:pPr>
              <a:spcBef>
                <a:spcPts val="600"/>
              </a:spcBef>
              <a:buFont typeface="Wingdings" panose="05000000000000000000" pitchFamily="2" charset="2"/>
              <a:buChar char="ü"/>
            </a:pPr>
            <a:r>
              <a:rPr lang="en-US" sz="1000" dirty="0">
                <a:latin typeface="Century Gothic" panose="020B0502020202020204" pitchFamily="34" charset="0"/>
              </a:rPr>
              <a:t>Making sure that replica as per replication factor followed</a:t>
            </a:r>
          </a:p>
          <a:p>
            <a:pPr>
              <a:spcBef>
                <a:spcPts val="600"/>
              </a:spcBef>
              <a:buFont typeface="Wingdings" panose="05000000000000000000" pitchFamily="2" charset="2"/>
              <a:buChar char="ü"/>
            </a:pPr>
            <a:r>
              <a:rPr lang="en-US" sz="1000" dirty="0">
                <a:latin typeface="Century Gothic" panose="020B0502020202020204" pitchFamily="34" charset="0"/>
              </a:rPr>
              <a:t>Balancing the load across the ChunkServers</a:t>
            </a:r>
          </a:p>
          <a:p>
            <a:pPr>
              <a:spcBef>
                <a:spcPts val="600"/>
              </a:spcBef>
              <a:buFont typeface="Wingdings" panose="05000000000000000000" pitchFamily="2" charset="2"/>
              <a:buChar char="ü"/>
            </a:pPr>
            <a:r>
              <a:rPr lang="en-US" sz="1000" dirty="0">
                <a:latin typeface="Century Gothic" panose="020B0502020202020204" pitchFamily="34" charset="0"/>
              </a:rPr>
              <a:t>Reclaim unused storage</a:t>
            </a:r>
          </a:p>
          <a:p>
            <a:pPr marL="0" indent="0">
              <a:spcBef>
                <a:spcPts val="600"/>
              </a:spcBef>
              <a:buNone/>
            </a:pPr>
            <a:endParaRPr lang="en-US" sz="1000">
              <a:latin typeface="Century Gothic" panose="020B0502020202020204" pitchFamily="34" charset="0"/>
            </a:endParaRPr>
          </a:p>
          <a:p>
            <a:pPr marL="0" indent="0">
              <a:spcBef>
                <a:spcPts val="600"/>
              </a:spcBef>
              <a:buNone/>
            </a:pPr>
            <a:endParaRPr lang="en-US" sz="1000" dirty="0">
              <a:latin typeface="Century Gothic" panose="020B0502020202020204" pitchFamily="34" charset="0"/>
            </a:endParaRPr>
          </a:p>
          <a:p>
            <a:pPr>
              <a:spcBef>
                <a:spcPts val="600"/>
              </a:spcBef>
              <a:buFont typeface="Wingdings" panose="05000000000000000000" pitchFamily="2" charset="2"/>
              <a:buChar char="ü"/>
            </a:pPr>
            <a:endParaRPr lang="en-US" sz="1000" dirty="0">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b="0" i="0" dirty="0">
              <a:solidFill>
                <a:srgbClr val="3D3D4E"/>
              </a:solidFill>
              <a:effectLst/>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200"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200" b="1" dirty="0">
              <a:solidFill>
                <a:srgbClr val="3D3D4E"/>
              </a:solidFill>
              <a:latin typeface="Century Gothic" panose="020B0502020202020204" pitchFamily="34" charset="0"/>
            </a:endParaRPr>
          </a:p>
          <a:p>
            <a:pPr marL="0" indent="0">
              <a:buFont typeface="Arial" panose="020B0604020202020204" pitchFamily="34" charset="0"/>
              <a:buNone/>
            </a:pPr>
            <a:endParaRPr lang="en-IN" sz="12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
        <p:nvSpPr>
          <p:cNvPr id="8" name="Rectangle 7">
            <a:extLst>
              <a:ext uri="{FF2B5EF4-FFF2-40B4-BE49-F238E27FC236}">
                <a16:creationId xmlns:a16="http://schemas.microsoft.com/office/drawing/2014/main" id="{3E776BD2-F992-4105-B179-A85CE4C534D9}"/>
              </a:ext>
            </a:extLst>
          </p:cNvPr>
          <p:cNvSpPr/>
          <p:nvPr/>
        </p:nvSpPr>
        <p:spPr>
          <a:xfrm>
            <a:off x="169935" y="742956"/>
            <a:ext cx="11871180" cy="59484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404547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7462</TotalTime>
  <Words>2761</Words>
  <Application>Microsoft Office PowerPoint</Application>
  <PresentationFormat>Widescreen</PresentationFormat>
  <Paragraphs>396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450</cp:revision>
  <dcterms:created xsi:type="dcterms:W3CDTF">2021-12-25T05:24:32Z</dcterms:created>
  <dcterms:modified xsi:type="dcterms:W3CDTF">2022-01-03T15:12:03Z</dcterms:modified>
</cp:coreProperties>
</file>