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6"/>
            <p14:sldId id="27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34" autoAdjust="0"/>
    <p:restoredTop sz="94660"/>
  </p:normalViewPr>
  <p:slideViewPr>
    <p:cSldViewPr snapToGrid="0">
      <p:cViewPr>
        <p:scale>
          <a:sx n="100" d="100"/>
          <a:sy n="100"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research.google/pubs/pub27898/" TargetMode="External"/><Relationship Id="rId2" Type="http://schemas.openxmlformats.org/officeDocument/2006/relationships/hyperlink" Target="https://research.google/pubs/pub51/" TargetMode="External"/><Relationship Id="rId1" Type="http://schemas.openxmlformats.org/officeDocument/2006/relationships/slideLayout" Target="../slideLayouts/slideLayout2.xml"/><Relationship Id="rId4" Type="http://schemas.openxmlformats.org/officeDocument/2006/relationships/hyperlink" Target="https://queue.acm.org/detail.cfm?id=159420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File Storage System : GFS</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7"/>
            <a:ext cx="11764711" cy="4917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i="1" dirty="0">
                <a:solidFill>
                  <a:srgbClr val="3D3D4E"/>
                </a:solidFill>
                <a:latin typeface="Century Gothic" panose="020B0502020202020204" pitchFamily="34" charset="0"/>
              </a:rPr>
              <a:t>If this Editorial can answer the following discussion points , then it served my purpose.</a:t>
            </a:r>
          </a:p>
          <a:p>
            <a:pPr marL="0" indent="0">
              <a:buFont typeface="Arial" panose="020B0604020202020204" pitchFamily="34" charset="0"/>
              <a:buNone/>
            </a:pPr>
            <a:r>
              <a:rPr lang="en-US" sz="1000" dirty="0">
                <a:solidFill>
                  <a:srgbClr val="3D3D4E"/>
                </a:solidFill>
                <a:latin typeface="Century Gothic" panose="020B0502020202020204" pitchFamily="34" charset="0"/>
              </a:rPr>
              <a:t>Discussion points are :</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How does GFS scale?</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How does GFS ensure fault-tolerance and reliability of data?</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How does GFS manage high availability?</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How does GFS perform master failover?</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What benefits does GFS get from a single master?</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What problems does GFS face by having a single master?</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How does GFS ensure file data integrity?</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How does GFS decouple control flow from data flow, and what benefits does it provide?</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How does lazy space allocation help GFS?</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Can GFS handle small files efficiently?</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What are reference counts in context of snapshotting?</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Let’s assume C1 is the primary replica ChunkServer of a chunk, and there is a network partition between the master and C1. When the master notices this, it will designate some other ChunkServer as primary, say C2. Since C1 did not actually fail, are there now two primaries for the same chunk?</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How does GFS handle data consistency?</a:t>
            </a:r>
          </a:p>
          <a:p>
            <a:pPr marL="0" indent="0">
              <a:buFont typeface="Arial" panose="020B0604020202020204" pitchFamily="34" charset="0"/>
              <a:buNone/>
            </a:pPr>
            <a:r>
              <a:rPr lang="en-US" sz="1000" i="0" dirty="0">
                <a:solidFill>
                  <a:srgbClr val="3D3D4E"/>
                </a:solidFill>
                <a:effectLst/>
                <a:latin typeface="Century Gothic" panose="020B0502020202020204" pitchFamily="34" charset="0"/>
              </a:rPr>
              <a:t>As GFS preferred performance and simplicity over correctness, how did it work for GFS?</a:t>
            </a: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45259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Master Operation</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58212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000" b="0" i="0" dirty="0">
                <a:solidFill>
                  <a:srgbClr val="3D3D4E"/>
                </a:solidFill>
                <a:effectLst/>
                <a:latin typeface="Century Gothic" panose="020B0502020202020204" pitchFamily="34" charset="0"/>
              </a:rPr>
              <a:t>This is the task master server is doing in addition to maintain metadata information on in-memory.</a:t>
            </a:r>
          </a:p>
          <a:p>
            <a:pPr marL="0" indent="0">
              <a:spcBef>
                <a:spcPts val="600"/>
              </a:spcBef>
              <a:buNone/>
            </a:pPr>
            <a:r>
              <a:rPr lang="en-US" sz="1000" dirty="0">
                <a:latin typeface="Century Gothic" panose="020B0502020202020204" pitchFamily="34" charset="0"/>
              </a:rPr>
              <a:t>These are followings :</a:t>
            </a:r>
          </a:p>
          <a:p>
            <a:pPr>
              <a:spcBef>
                <a:spcPts val="600"/>
              </a:spcBef>
              <a:buFont typeface="Wingdings" panose="05000000000000000000" pitchFamily="2" charset="2"/>
              <a:buChar char="ü"/>
            </a:pPr>
            <a:r>
              <a:rPr lang="en-US" sz="1000" dirty="0">
                <a:latin typeface="Century Gothic" panose="020B0502020202020204" pitchFamily="34" charset="0"/>
              </a:rPr>
              <a:t>Making replica placement decision</a:t>
            </a:r>
          </a:p>
          <a:p>
            <a:pPr>
              <a:spcBef>
                <a:spcPts val="600"/>
              </a:spcBef>
              <a:buFont typeface="Wingdings" panose="05000000000000000000" pitchFamily="2" charset="2"/>
              <a:buChar char="ü"/>
            </a:pPr>
            <a:r>
              <a:rPr lang="en-US" sz="1000" dirty="0">
                <a:latin typeface="Century Gothic" panose="020B0502020202020204" pitchFamily="34" charset="0"/>
              </a:rPr>
              <a:t>Creating new chunks and their replicas</a:t>
            </a:r>
          </a:p>
          <a:p>
            <a:pPr>
              <a:spcBef>
                <a:spcPts val="600"/>
              </a:spcBef>
              <a:buFont typeface="Wingdings" panose="05000000000000000000" pitchFamily="2" charset="2"/>
              <a:buChar char="ü"/>
            </a:pPr>
            <a:r>
              <a:rPr lang="en-US" sz="1000" dirty="0">
                <a:latin typeface="Century Gothic" panose="020B0502020202020204" pitchFamily="34" charset="0"/>
              </a:rPr>
              <a:t>Making sure that replica as per replication factor followed</a:t>
            </a:r>
          </a:p>
          <a:p>
            <a:pPr>
              <a:spcBef>
                <a:spcPts val="600"/>
              </a:spcBef>
              <a:buFont typeface="Wingdings" panose="05000000000000000000" pitchFamily="2" charset="2"/>
              <a:buChar char="ü"/>
            </a:pPr>
            <a:r>
              <a:rPr lang="en-US" sz="1000" dirty="0">
                <a:latin typeface="Century Gothic" panose="020B0502020202020204" pitchFamily="34" charset="0"/>
              </a:rPr>
              <a:t>Balancing the load across the ChunkServers</a:t>
            </a:r>
          </a:p>
          <a:p>
            <a:pPr>
              <a:spcBef>
                <a:spcPts val="600"/>
              </a:spcBef>
              <a:buFont typeface="Wingdings" panose="05000000000000000000" pitchFamily="2" charset="2"/>
              <a:buChar char="ü"/>
            </a:pPr>
            <a:r>
              <a:rPr lang="en-US" sz="1000" dirty="0">
                <a:latin typeface="Century Gothic" panose="020B0502020202020204" pitchFamily="34" charset="0"/>
              </a:rPr>
              <a:t>Reclaim unused storage</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400" b="1" dirty="0">
                <a:solidFill>
                  <a:srgbClr val="3D3D4E"/>
                </a:solidFill>
                <a:latin typeface="Century Gothic" panose="020B0502020202020204" pitchFamily="34" charset="0"/>
              </a:rPr>
              <a:t>Namespace Management &amp; Locking</a:t>
            </a:r>
          </a:p>
          <a:p>
            <a:pPr marL="0" indent="0">
              <a:spcBef>
                <a:spcPts val="600"/>
              </a:spcBef>
              <a:buNone/>
            </a:pPr>
            <a:r>
              <a:rPr lang="en-US" sz="1000" dirty="0">
                <a:latin typeface="Century Gothic" panose="020B0502020202020204" pitchFamily="34" charset="0"/>
              </a:rPr>
              <a:t>GFS does not have an </a:t>
            </a:r>
            <a:r>
              <a:rPr lang="en-US" sz="1000" dirty="0" err="1">
                <a:latin typeface="Century Gothic" panose="020B0502020202020204" pitchFamily="34" charset="0"/>
              </a:rPr>
              <a:t>i</a:t>
            </a:r>
            <a:r>
              <a:rPr lang="en-US" sz="1000" dirty="0">
                <a:latin typeface="Century Gothic" panose="020B0502020202020204" pitchFamily="34" charset="0"/>
              </a:rPr>
              <a:t>-node like tree structure for directories and files. Instead, it has a hash-map that maps a filename to its metadata, and reader-writer locks are applied on each node of the hash table for synchronization.</a:t>
            </a:r>
          </a:p>
          <a:p>
            <a:pPr marL="0" indent="0">
              <a:spcBef>
                <a:spcPts val="600"/>
              </a:spcBef>
              <a:buNone/>
            </a:pPr>
            <a:endParaRPr lang="en-US" sz="1000" dirty="0">
              <a:latin typeface="Century Gothic" panose="020B0502020202020204" pitchFamily="34" charset="0"/>
            </a:endParaRPr>
          </a:p>
          <a:p>
            <a:pPr>
              <a:spcBef>
                <a:spcPts val="600"/>
              </a:spcBef>
              <a:buFont typeface="Wingdings" panose="05000000000000000000" pitchFamily="2" charset="2"/>
              <a:buChar char="ü"/>
            </a:pPr>
            <a:r>
              <a:rPr lang="en-US" sz="1000" dirty="0">
                <a:latin typeface="Century Gothic" panose="020B0502020202020204" pitchFamily="34" charset="0"/>
              </a:rPr>
              <a:t>Each filename or absolute directory name has an associated read &amp; write lock</a:t>
            </a:r>
          </a:p>
          <a:p>
            <a:pPr>
              <a:spcBef>
                <a:spcPts val="600"/>
              </a:spcBef>
              <a:buFont typeface="Wingdings" panose="05000000000000000000" pitchFamily="2" charset="2"/>
              <a:buChar char="ü"/>
            </a:pPr>
            <a:r>
              <a:rPr lang="en-US" sz="1000" dirty="0">
                <a:latin typeface="Century Gothic" panose="020B0502020202020204" pitchFamily="34" charset="0"/>
              </a:rPr>
              <a:t>Each master operation need to be protected with proper lacking so that no simultaneous operation directory allowed but at leaf level(meaning of file level)not allowed</a:t>
            </a:r>
          </a:p>
          <a:p>
            <a:pPr>
              <a:spcBef>
                <a:spcPts val="600"/>
              </a:spcBef>
              <a:buFont typeface="Wingdings" panose="05000000000000000000" pitchFamily="2" charset="2"/>
              <a:buChar char="ü"/>
            </a:pPr>
            <a:r>
              <a:rPr lang="en-US" sz="1000" dirty="0">
                <a:latin typeface="Century Gothic" panose="020B0502020202020204" pitchFamily="34" charset="0"/>
              </a:rPr>
              <a:t>To make operation on /dir1/dir2/leaf, it first needs the following locks:</a:t>
            </a:r>
          </a:p>
          <a:p>
            <a:pPr lvl="1">
              <a:spcBef>
                <a:spcPts val="600"/>
              </a:spcBef>
              <a:buFont typeface="Wingdings" panose="05000000000000000000" pitchFamily="2" charset="2"/>
              <a:buChar char="q"/>
            </a:pPr>
            <a:r>
              <a:rPr lang="en-US" sz="1000" dirty="0">
                <a:latin typeface="Century Gothic" panose="020B0502020202020204" pitchFamily="34" charset="0"/>
              </a:rPr>
              <a:t>Reader lock on /dir1</a:t>
            </a:r>
          </a:p>
          <a:p>
            <a:pPr lvl="1">
              <a:spcBef>
                <a:spcPts val="600"/>
              </a:spcBef>
              <a:buFont typeface="Wingdings" panose="05000000000000000000" pitchFamily="2" charset="2"/>
              <a:buChar char="q"/>
            </a:pPr>
            <a:r>
              <a:rPr lang="en-US" sz="1000" dirty="0">
                <a:latin typeface="Century Gothic" panose="020B0502020202020204" pitchFamily="34" charset="0"/>
              </a:rPr>
              <a:t>Reader lock on /dir1/dir2</a:t>
            </a:r>
          </a:p>
          <a:p>
            <a:pPr lvl="1">
              <a:spcBef>
                <a:spcPts val="600"/>
              </a:spcBef>
              <a:buFont typeface="Wingdings" panose="05000000000000000000" pitchFamily="2" charset="2"/>
              <a:buChar char="q"/>
            </a:pPr>
            <a:r>
              <a:rPr lang="en-US" sz="1000" dirty="0">
                <a:latin typeface="Century Gothic" panose="020B0502020202020204" pitchFamily="34" charset="0"/>
              </a:rPr>
              <a:t>Reader or Writer lock on /dir1/dir2/leaf</a:t>
            </a:r>
          </a:p>
          <a:p>
            <a:pPr>
              <a:spcBef>
                <a:spcPts val="600"/>
              </a:spcBef>
              <a:buFont typeface="Wingdings" panose="05000000000000000000" pitchFamily="2" charset="2"/>
              <a:buChar char="ü"/>
            </a:pPr>
            <a:r>
              <a:rPr lang="en-US" sz="1000" dirty="0">
                <a:latin typeface="Century Gothic" panose="020B0502020202020204" pitchFamily="34" charset="0"/>
              </a:rPr>
              <a:t>File creation does not require write-lock on the parent directory; a read-lock on its name is sufficient to protect the parent directory from deletion, rename, or snapshot.</a:t>
            </a:r>
          </a:p>
          <a:p>
            <a:pPr>
              <a:spcBef>
                <a:spcPts val="600"/>
              </a:spcBef>
              <a:buFont typeface="Wingdings" panose="05000000000000000000" pitchFamily="2" charset="2"/>
              <a:buChar char="ü"/>
            </a:pPr>
            <a:r>
              <a:rPr lang="en-US" sz="1000" dirty="0">
                <a:latin typeface="Century Gothic" panose="020B0502020202020204" pitchFamily="34" charset="0"/>
              </a:rPr>
              <a:t>Write-lock on a file name stops attempts to create multiple files with the same name.</a:t>
            </a:r>
          </a:p>
          <a:p>
            <a:pPr>
              <a:spcBef>
                <a:spcPts val="600"/>
              </a:spcBef>
              <a:buFont typeface="Wingdings" panose="05000000000000000000" pitchFamily="2" charset="2"/>
              <a:buChar char="ü"/>
            </a:pPr>
            <a:r>
              <a:rPr lang="en-US" sz="1000" dirty="0">
                <a:latin typeface="Century Gothic" panose="020B0502020202020204" pitchFamily="34" charset="0"/>
              </a:rPr>
              <a:t>Locks are acquired in a consistent order to prevent deadlock:</a:t>
            </a:r>
          </a:p>
          <a:p>
            <a:pPr lvl="1">
              <a:spcBef>
                <a:spcPts val="600"/>
              </a:spcBef>
              <a:buFont typeface="Wingdings" panose="05000000000000000000" pitchFamily="2" charset="2"/>
              <a:buChar char="q"/>
            </a:pPr>
            <a:r>
              <a:rPr lang="en-US" sz="1000" dirty="0">
                <a:latin typeface="Century Gothic" panose="020B0502020202020204" pitchFamily="34" charset="0"/>
              </a:rPr>
              <a:t>First ordered by level in the namespace tree</a:t>
            </a:r>
          </a:p>
          <a:p>
            <a:pPr lvl="1">
              <a:spcBef>
                <a:spcPts val="600"/>
              </a:spcBef>
              <a:buFont typeface="Wingdings" panose="05000000000000000000" pitchFamily="2" charset="2"/>
              <a:buChar char="q"/>
            </a:pPr>
            <a:r>
              <a:rPr lang="en-US" sz="1000" dirty="0">
                <a:latin typeface="Century Gothic" panose="020B0502020202020204" pitchFamily="34" charset="0"/>
              </a:rPr>
              <a:t>Lexicographically ordered within the same level</a:t>
            </a:r>
          </a:p>
          <a:p>
            <a:pPr>
              <a:spcBef>
                <a:spcPts val="600"/>
              </a:spcBef>
              <a:buFont typeface="Wingdings" panose="05000000000000000000" pitchFamily="2" charset="2"/>
              <a:buChar char="ü"/>
            </a:pPr>
            <a:endParaRPr lang="en-US" sz="1000" dirty="0">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Content Placeholder 7">
            <a:extLst>
              <a:ext uri="{FF2B5EF4-FFF2-40B4-BE49-F238E27FC236}">
                <a16:creationId xmlns:a16="http://schemas.microsoft.com/office/drawing/2014/main" id="{09668F57-BABD-4534-88D6-2CD6A45F19EB}"/>
              </a:ext>
            </a:extLst>
          </p:cNvPr>
          <p:cNvSpPr txBox="1">
            <a:spLocks/>
          </p:cNvSpPr>
          <p:nvPr/>
        </p:nvSpPr>
        <p:spPr>
          <a:xfrm>
            <a:off x="6096000" y="802513"/>
            <a:ext cx="58212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400" b="1" dirty="0">
                <a:solidFill>
                  <a:srgbClr val="3D3D4E"/>
                </a:solidFill>
                <a:latin typeface="Century Gothic" panose="020B0502020202020204" pitchFamily="34" charset="0"/>
              </a:rPr>
              <a:t>Replica Placement</a:t>
            </a:r>
          </a:p>
          <a:p>
            <a:pPr marL="0" indent="0">
              <a:spcBef>
                <a:spcPts val="600"/>
              </a:spcBef>
              <a:buNone/>
            </a:pPr>
            <a:r>
              <a:rPr lang="en-US" sz="1000" b="0" i="0" dirty="0">
                <a:solidFill>
                  <a:srgbClr val="3D3D4E"/>
                </a:solidFill>
                <a:effectLst/>
                <a:latin typeface="Century Gothic" panose="020B0502020202020204" pitchFamily="34" charset="0"/>
              </a:rPr>
              <a:t>Let’s understand the underlying challenge here.</a:t>
            </a:r>
          </a:p>
          <a:p>
            <a:pPr marL="0" indent="0">
              <a:spcBef>
                <a:spcPts val="600"/>
              </a:spcBef>
              <a:buNone/>
            </a:pPr>
            <a:r>
              <a:rPr lang="en-US" sz="1000" b="1" dirty="0">
                <a:solidFill>
                  <a:srgbClr val="3D3D4E"/>
                </a:solidFill>
                <a:latin typeface="Century Gothic" panose="020B0502020202020204" pitchFamily="34" charset="0"/>
              </a:rPr>
              <a:t>What if Replica placement done within the Rack?</a:t>
            </a:r>
          </a:p>
          <a:p>
            <a:pPr marL="0" indent="0">
              <a:spcBef>
                <a:spcPts val="600"/>
              </a:spcBef>
              <a:buNone/>
            </a:pPr>
            <a:r>
              <a:rPr lang="en-US" sz="1000" dirty="0">
                <a:solidFill>
                  <a:srgbClr val="3D3D4E"/>
                </a:solidFill>
                <a:latin typeface="Century Gothic" panose="020B0502020202020204" pitchFamily="34" charset="0"/>
              </a:rPr>
              <a:t>So, by this way, you will get advantage in less data travel while writing the data, and reading the data will have advantage of same rack  </a:t>
            </a:r>
          </a:p>
          <a:p>
            <a:pPr marL="0" indent="0">
              <a:spcBef>
                <a:spcPts val="600"/>
              </a:spcBef>
              <a:buNone/>
            </a:pPr>
            <a:r>
              <a:rPr lang="en-US" sz="1000" b="0" i="0" dirty="0">
                <a:solidFill>
                  <a:srgbClr val="3D3D4E"/>
                </a:solidFill>
                <a:effectLst/>
                <a:latin typeface="Century Gothic" panose="020B0502020202020204" pitchFamily="34" charset="0"/>
              </a:rPr>
              <a:t>But biggest disadvantage here is what if rack fails. In that case you open with system fault tolerant capability, which is great risk in distributed system where your client expect 100% fault tolerant system.</a:t>
            </a: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That’s why Replica placement should be done in multiple rack.</a:t>
            </a:r>
          </a:p>
          <a:p>
            <a:pPr marL="0" indent="0">
              <a:spcBef>
                <a:spcPts val="600"/>
              </a:spcBef>
              <a:buNone/>
            </a:pPr>
            <a:r>
              <a:rPr lang="en-US" sz="1000" dirty="0">
                <a:solidFill>
                  <a:srgbClr val="3D3D4E"/>
                </a:solidFill>
                <a:latin typeface="Century Gothic" panose="020B0502020202020204" pitchFamily="34" charset="0"/>
              </a:rPr>
              <a:t>But this approach also have some disadvantage, like writing of data is little slow than same rack. Also, data need to travel more, and it may impact your bandwidth usage but with all cost you are achieving super cool feature of </a:t>
            </a:r>
            <a:r>
              <a:rPr lang="en-US" sz="1000" b="1" dirty="0">
                <a:solidFill>
                  <a:srgbClr val="3D3D4E"/>
                </a:solidFill>
                <a:latin typeface="Century Gothic" panose="020B0502020202020204" pitchFamily="34" charset="0"/>
              </a:rPr>
              <a:t>100% Fault Tolerant system tag</a:t>
            </a:r>
            <a:r>
              <a:rPr lang="en-US" sz="1000" dirty="0">
                <a:solidFill>
                  <a:srgbClr val="3D3D4E"/>
                </a:solidFill>
                <a:latin typeface="Century Gothic" panose="020B0502020202020204" pitchFamily="34" charset="0"/>
              </a:rPr>
              <a:t>.</a:t>
            </a:r>
          </a:p>
          <a:p>
            <a:pPr marL="0" indent="0">
              <a:spcBef>
                <a:spcPts val="600"/>
              </a:spcBef>
              <a:buNone/>
            </a:pPr>
            <a:endParaRPr lang="en-US" sz="1000" b="0" i="0" dirty="0">
              <a:solidFill>
                <a:srgbClr val="3D3D4E"/>
              </a:solidFill>
              <a:effectLst/>
              <a:latin typeface="Century Gothic" panose="020B0502020202020204" pitchFamily="34" charset="0"/>
            </a:endParaRPr>
          </a:p>
          <a:p>
            <a:pPr marL="0" indent="0">
              <a:spcBef>
                <a:spcPts val="600"/>
              </a:spcBef>
              <a:buNone/>
            </a:pPr>
            <a:r>
              <a:rPr lang="en-US" sz="1000" b="1" i="0" dirty="0">
                <a:solidFill>
                  <a:srgbClr val="7030A0"/>
                </a:solidFill>
                <a:effectLst/>
                <a:latin typeface="Century Gothic" panose="020B0502020202020204" pitchFamily="34" charset="0"/>
              </a:rPr>
              <a:t>And so, GFS decided to take 2</a:t>
            </a:r>
            <a:r>
              <a:rPr lang="en-US" sz="1000" b="1" i="0" baseline="30000" dirty="0">
                <a:solidFill>
                  <a:srgbClr val="7030A0"/>
                </a:solidFill>
                <a:effectLst/>
                <a:latin typeface="Century Gothic" panose="020B0502020202020204" pitchFamily="34" charset="0"/>
              </a:rPr>
              <a:t>nd</a:t>
            </a:r>
            <a:r>
              <a:rPr lang="en-US" sz="1000" b="1" i="0" dirty="0">
                <a:solidFill>
                  <a:srgbClr val="7030A0"/>
                </a:solidFill>
                <a:effectLst/>
                <a:latin typeface="Century Gothic" panose="020B0502020202020204" pitchFamily="34" charset="0"/>
              </a:rPr>
              <a:t> approach where they are placing replica in different Racks.</a:t>
            </a:r>
          </a:p>
          <a:p>
            <a:pPr marL="0" indent="0">
              <a:spcBef>
                <a:spcPts val="600"/>
              </a:spcBef>
              <a:buNone/>
            </a:pPr>
            <a:endParaRPr lang="en-US" sz="1000" b="0" i="0" dirty="0">
              <a:solidFill>
                <a:srgbClr val="3D3D4E"/>
              </a:solidFill>
              <a:effectLst/>
              <a:latin typeface="Century Gothic" panose="020B0502020202020204" pitchFamily="34" charset="0"/>
            </a:endParaRPr>
          </a:p>
          <a:p>
            <a:pPr marL="0" indent="0">
              <a:spcBef>
                <a:spcPts val="600"/>
              </a:spcBef>
              <a:buNone/>
            </a:pPr>
            <a:r>
              <a:rPr lang="en-US" sz="1400" b="1" i="0" dirty="0">
                <a:solidFill>
                  <a:srgbClr val="3D3D4E"/>
                </a:solidFill>
                <a:effectLst/>
                <a:latin typeface="Century Gothic" panose="020B0502020202020204" pitchFamily="34" charset="0"/>
              </a:rPr>
              <a:t>Replica creation &amp; re-replication</a:t>
            </a:r>
          </a:p>
          <a:p>
            <a:pPr marL="0" indent="0">
              <a:spcBef>
                <a:spcPts val="600"/>
              </a:spcBef>
              <a:buNone/>
            </a:pPr>
            <a:r>
              <a:rPr lang="en-US" sz="1000" dirty="0">
                <a:latin typeface="Century Gothic" panose="020B0502020202020204" pitchFamily="34" charset="0"/>
              </a:rPr>
              <a:t>Let’s discuss the strategy of selection of ChunkServer.</a:t>
            </a:r>
          </a:p>
          <a:p>
            <a:pPr marL="0" indent="0">
              <a:spcBef>
                <a:spcPts val="600"/>
              </a:spcBef>
              <a:buNone/>
            </a:pPr>
            <a:r>
              <a:rPr lang="en-US" sz="1000" dirty="0">
                <a:latin typeface="Century Gothic" panose="020B0502020202020204" pitchFamily="34" charset="0"/>
              </a:rPr>
              <a:t>The goals of a master are to place replicas on servers with</a:t>
            </a:r>
          </a:p>
          <a:p>
            <a:pPr>
              <a:spcBef>
                <a:spcPts val="600"/>
              </a:spcBef>
              <a:buFont typeface="Wingdings" panose="05000000000000000000" pitchFamily="2" charset="2"/>
              <a:buChar char="ü"/>
            </a:pPr>
            <a:r>
              <a:rPr lang="en-US" sz="1000" dirty="0">
                <a:latin typeface="Century Gothic" panose="020B0502020202020204" pitchFamily="34" charset="0"/>
              </a:rPr>
              <a:t>less-than-average disk utilization</a:t>
            </a:r>
          </a:p>
          <a:p>
            <a:pPr>
              <a:spcBef>
                <a:spcPts val="600"/>
              </a:spcBef>
              <a:buFont typeface="Wingdings" panose="05000000000000000000" pitchFamily="2" charset="2"/>
              <a:buChar char="ü"/>
            </a:pPr>
            <a:r>
              <a:rPr lang="en-US" sz="1000" dirty="0">
                <a:latin typeface="Century Gothic" panose="020B0502020202020204" pitchFamily="34" charset="0"/>
              </a:rPr>
              <a:t> spread replicas across racks</a:t>
            </a:r>
          </a:p>
          <a:p>
            <a:pPr>
              <a:spcBef>
                <a:spcPts val="600"/>
              </a:spcBef>
              <a:buFont typeface="Wingdings" panose="05000000000000000000" pitchFamily="2" charset="2"/>
              <a:buChar char="ü"/>
            </a:pPr>
            <a:r>
              <a:rPr lang="en-US" sz="1000" dirty="0">
                <a:latin typeface="Century Gothic" panose="020B0502020202020204" pitchFamily="34" charset="0"/>
              </a:rPr>
              <a:t>reduce the number of ‘recent’ creations on each ChunkServer (in simple term prefer new server over last used server if condition is same for both)</a:t>
            </a:r>
          </a:p>
          <a:p>
            <a:pPr>
              <a:spcBef>
                <a:spcPts val="600"/>
              </a:spcBef>
              <a:buFont typeface="Wingdings" panose="05000000000000000000" pitchFamily="2" charset="2"/>
              <a:buChar char="ü"/>
            </a:pPr>
            <a:r>
              <a:rPr lang="en-US" sz="1000" dirty="0">
                <a:latin typeface="Century Gothic" panose="020B0502020202020204" pitchFamily="34" charset="0"/>
              </a:rPr>
              <a:t>Make sure the replica factor count maintained for Chunk at all the possible time</a:t>
            </a:r>
          </a:p>
          <a:p>
            <a:pPr>
              <a:spcBef>
                <a:spcPts val="600"/>
              </a:spcBef>
              <a:buFont typeface="Wingdings" panose="05000000000000000000" pitchFamily="2" charset="2"/>
              <a:buChar char="ü"/>
            </a:pPr>
            <a:r>
              <a:rPr lang="en-US" sz="1000" dirty="0">
                <a:latin typeface="Century Gothic" panose="020B0502020202020204" pitchFamily="34" charset="0"/>
              </a:rPr>
              <a:t>Re-replication priorities or managed from master in such a way that it must not create bottleneck into the system</a:t>
            </a:r>
          </a:p>
          <a:p>
            <a:pPr>
              <a:spcBef>
                <a:spcPts val="600"/>
              </a:spcBef>
              <a:buFont typeface="Wingdings" panose="05000000000000000000" pitchFamily="2" charset="2"/>
              <a:buChar char="ü"/>
            </a:pPr>
            <a:r>
              <a:rPr lang="en-US" sz="1000" dirty="0">
                <a:latin typeface="Century Gothic" panose="020B0502020202020204" pitchFamily="34" charset="0"/>
              </a:rPr>
              <a:t>Another smart strategy placed here is to put bandwidth restriction over ChunkServer, to manage some rationality in usage of system</a:t>
            </a:r>
          </a:p>
          <a:p>
            <a:pPr marL="0" indent="0">
              <a:spcBef>
                <a:spcPts val="600"/>
              </a:spcBef>
              <a:buNone/>
            </a:pPr>
            <a:endParaRPr lang="en-US" sz="1000" dirty="0">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40454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Master Operation</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88985" y="1809757"/>
            <a:ext cx="11852130" cy="3409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400" b="1" dirty="0">
                <a:solidFill>
                  <a:srgbClr val="3D3D4E"/>
                </a:solidFill>
                <a:latin typeface="Century Gothic" panose="020B0502020202020204" pitchFamily="34" charset="0"/>
              </a:rPr>
              <a:t>How are chunked prioritized for Replication?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Delta in Replication Factor Expected – Replication factor Actual</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Priority always given to Live chunks rather than deleted file ( this situation comes bcz deletion of chunk from ChunkServer not happened immediately )</a:t>
            </a:r>
          </a:p>
          <a:p>
            <a:pPr marL="0" indent="0">
              <a:spcBef>
                <a:spcPts val="600"/>
              </a:spcBef>
              <a:buNone/>
            </a:pPr>
            <a:r>
              <a:rPr lang="en-US" sz="1400" b="1" dirty="0">
                <a:solidFill>
                  <a:srgbClr val="3D3D4E"/>
                </a:solidFill>
                <a:latin typeface="Century Gothic" panose="020B0502020202020204" pitchFamily="34" charset="0"/>
              </a:rPr>
              <a:t>Replica rebalancing</a:t>
            </a:r>
          </a:p>
          <a:p>
            <a:pPr marL="0" indent="0">
              <a:spcBef>
                <a:spcPts val="600"/>
              </a:spcBef>
              <a:buNone/>
            </a:pPr>
            <a:r>
              <a:rPr lang="en-US" sz="1000" dirty="0">
                <a:solidFill>
                  <a:srgbClr val="3D3D4E"/>
                </a:solidFill>
                <a:latin typeface="Century Gothic" panose="020B0502020202020204" pitchFamily="34" charset="0"/>
              </a:rPr>
              <a:t>Let’s understand the purpose, why and when we need rebalancing?</a:t>
            </a:r>
          </a:p>
          <a:p>
            <a:pPr marL="0" indent="0">
              <a:spcBef>
                <a:spcPts val="600"/>
              </a:spcBef>
              <a:buNone/>
            </a:pPr>
            <a:r>
              <a:rPr lang="en-US" sz="1000" dirty="0">
                <a:latin typeface="Century Gothic" panose="020B0502020202020204" pitchFamily="34" charset="0"/>
              </a:rPr>
              <a:t>If replicas are rebalanced across the cluster well than our load balancing will effective work optimally. Another important factor of rebalancing is Disk Usage of ChunkServer.</a:t>
            </a:r>
          </a:p>
          <a:p>
            <a:pPr marL="0" indent="0">
              <a:spcBef>
                <a:spcPts val="600"/>
              </a:spcBef>
              <a:buNone/>
            </a:pPr>
            <a:r>
              <a:rPr lang="en-US" sz="1400" b="1" dirty="0">
                <a:solidFill>
                  <a:srgbClr val="3D3D4E"/>
                </a:solidFill>
                <a:latin typeface="Century Gothic" panose="020B0502020202020204" pitchFamily="34" charset="0"/>
              </a:rPr>
              <a:t>Stale Replica detection</a:t>
            </a:r>
          </a:p>
          <a:p>
            <a:pPr marL="0" indent="0">
              <a:spcBef>
                <a:spcPts val="600"/>
              </a:spcBef>
              <a:buNone/>
            </a:pPr>
            <a:r>
              <a:rPr lang="en-US" sz="1000" dirty="0">
                <a:latin typeface="Century Gothic" panose="020B0502020202020204" pitchFamily="34" charset="0"/>
              </a:rPr>
              <a:t>For each chunk, the master maintains a chunk Version Number to distinguish between up-to-date and stale replicas. The master increments the chunk version every time it grants a lease (more on this later) and informs all up-to-date replicas. The master and these replicas all record the new version number in their persistent state.</a:t>
            </a:r>
          </a:p>
          <a:p>
            <a:pPr marL="0" indent="0">
              <a:spcBef>
                <a:spcPts val="600"/>
              </a:spcBef>
              <a:buNone/>
            </a:pPr>
            <a:r>
              <a:rPr lang="en-US" sz="1000" dirty="0">
                <a:latin typeface="Century Gothic" panose="020B0502020202020204" pitchFamily="34" charset="0"/>
              </a:rPr>
              <a:t>	If the ChunkServer hosting a chunk replica is down during a mutation, the chunk replica will become stale and will have an older version number. </a:t>
            </a:r>
          </a:p>
          <a:p>
            <a:pPr marL="0" indent="0">
              <a:spcBef>
                <a:spcPts val="600"/>
              </a:spcBef>
              <a:buNone/>
            </a:pPr>
            <a:r>
              <a:rPr lang="en-US" sz="1000" b="1" dirty="0">
                <a:latin typeface="Century Gothic" panose="020B0502020202020204" pitchFamily="34" charset="0"/>
              </a:rPr>
              <a:t>The master will detect this when the ChunkServer restarts and reports its set of chunks and their associated version numbers.</a:t>
            </a:r>
          </a:p>
          <a:p>
            <a:pPr marL="0" indent="0">
              <a:spcBef>
                <a:spcPts val="600"/>
              </a:spcBef>
              <a:buNone/>
            </a:pPr>
            <a:r>
              <a:rPr lang="en-US" sz="1000" dirty="0">
                <a:solidFill>
                  <a:srgbClr val="3D3D4E"/>
                </a:solidFill>
                <a:latin typeface="Century Gothic" panose="020B0502020202020204" pitchFamily="34" charset="0"/>
              </a:rPr>
              <a:t>Master removes stale replicas during regular garbage collection.</a:t>
            </a: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There are some situation where your client may have stale data because client caching data for better experience, and that is not because data served to them as stale data. It happens because client himself cache data for better performance.</a:t>
            </a: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The impact of this is low since most operations to a chunk are append-only. </a:t>
            </a:r>
            <a:r>
              <a:rPr lang="en-US" sz="1000" dirty="0">
                <a:solidFill>
                  <a:srgbClr val="3D3D4E"/>
                </a:solidFill>
                <a:latin typeface="Century Gothic" panose="020B0502020202020204" pitchFamily="34" charset="0"/>
              </a:rPr>
              <a:t>This means that a stale replica usually returns a premature end of a chunk rather than outdated data for a value.</a:t>
            </a: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3442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Client Read Operation</a:t>
            </a:r>
          </a:p>
          <a:p>
            <a:pPr algn="ct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4" name="Picture 3">
            <a:extLst>
              <a:ext uri="{FF2B5EF4-FFF2-40B4-BE49-F238E27FC236}">
                <a16:creationId xmlns:a16="http://schemas.microsoft.com/office/drawing/2014/main" id="{585F2832-DC8F-44A1-84A8-542E7124CF5A}"/>
              </a:ext>
            </a:extLst>
          </p:cNvPr>
          <p:cNvPicPr>
            <a:picLocks noChangeAspect="1"/>
          </p:cNvPicPr>
          <p:nvPr/>
        </p:nvPicPr>
        <p:blipFill>
          <a:blip r:embed="rId2"/>
          <a:stretch>
            <a:fillRect/>
          </a:stretch>
        </p:blipFill>
        <p:spPr>
          <a:xfrm>
            <a:off x="6192059" y="1740549"/>
            <a:ext cx="5830006" cy="3376901"/>
          </a:xfrm>
          <a:prstGeom prst="rect">
            <a:avLst/>
          </a:prstGeom>
        </p:spPr>
      </p:pic>
      <p:sp>
        <p:nvSpPr>
          <p:cNvPr id="5" name="TextBox 4">
            <a:extLst>
              <a:ext uri="{FF2B5EF4-FFF2-40B4-BE49-F238E27FC236}">
                <a16:creationId xmlns:a16="http://schemas.microsoft.com/office/drawing/2014/main" id="{0BF53E1C-7B85-488B-AA02-6BBA2B450CDF}"/>
              </a:ext>
            </a:extLst>
          </p:cNvPr>
          <p:cNvSpPr txBox="1"/>
          <p:nvPr/>
        </p:nvSpPr>
        <p:spPr>
          <a:xfrm>
            <a:off x="265994" y="1351507"/>
            <a:ext cx="5830006" cy="4308872"/>
          </a:xfrm>
          <a:prstGeom prst="rect">
            <a:avLst/>
          </a:prstGeom>
          <a:noFill/>
        </p:spPr>
        <p:txBody>
          <a:bodyPr wrap="square" rtlCol="0">
            <a:spAutoFit/>
          </a:bodyPr>
          <a:lstStyle/>
          <a:p>
            <a:pPr marL="171450" indent="-171450">
              <a:buFont typeface="Wingdings" panose="05000000000000000000" pitchFamily="2" charset="2"/>
              <a:buChar char="ü"/>
            </a:pPr>
            <a:r>
              <a:rPr lang="en-IN" sz="1000" dirty="0">
                <a:latin typeface="Century Gothic" panose="020B0502020202020204" pitchFamily="34" charset="0"/>
              </a:rPr>
              <a:t>System or application which is suppose to store the large file into GFS, they will first calculate the chunk index using GFS client agent installed on client device.</a:t>
            </a:r>
          </a:p>
          <a:p>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GFS Client convert byte offset into chunk index, than DFS client call RPC on GFS master server(metadata)</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GFS Master Server will return chunk handle, replica locations to GFS client</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GFS client will send request for chunk to the ChunkServer which they received from GFS master server</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GFS client will get that particular chunk</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The same logical process repeats for all chunks and after receiving all chunks, GFS client have logic to stitch chunks together and return file data to the application</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Many other work done by this GFS client, additionally which will be discussed in later pages</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a:p>
            <a:endParaRPr lang="en-IN" dirty="0"/>
          </a:p>
          <a:p>
            <a:r>
              <a:rPr lang="en-IN" dirty="0"/>
              <a:t> </a:t>
            </a:r>
          </a:p>
        </p:txBody>
      </p:sp>
    </p:spTree>
    <p:extLst>
      <p:ext uri="{BB962C8B-B14F-4D97-AF65-F5344CB8AC3E}">
        <p14:creationId xmlns:p14="http://schemas.microsoft.com/office/powerpoint/2010/main" val="66533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Client Write Operation</a:t>
            </a:r>
          </a:p>
          <a:p>
            <a:pPr algn="ct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65994" y="1351507"/>
            <a:ext cx="6611056" cy="4062651"/>
          </a:xfrm>
          <a:prstGeom prst="rect">
            <a:avLst/>
          </a:prstGeom>
          <a:noFill/>
        </p:spPr>
        <p:txBody>
          <a:bodyPr wrap="square" rtlCol="0">
            <a:spAutoFit/>
          </a:bodyPr>
          <a:lstStyle/>
          <a:p>
            <a:r>
              <a:rPr lang="en-IN" sz="1400" b="1" dirty="0">
                <a:latin typeface="Century Gothic" panose="020B0502020202020204" pitchFamily="34" charset="0"/>
              </a:rPr>
              <a:t>Chunk Lease</a:t>
            </a:r>
          </a:p>
          <a:p>
            <a:r>
              <a:rPr lang="en-IN" sz="1000" dirty="0">
                <a:latin typeface="Century Gothic" panose="020B0502020202020204" pitchFamily="34" charset="0"/>
              </a:rPr>
              <a:t>Let’s understand , why we need chunk lease?</a:t>
            </a:r>
          </a:p>
          <a:p>
            <a:r>
              <a:rPr lang="en-IN" sz="1000" dirty="0">
                <a:latin typeface="Century Gothic" panose="020B0502020202020204" pitchFamily="34" charset="0"/>
              </a:rPr>
              <a:t>Imagine the scenario, where chunk and their replica in another ChunkServer getting update simultaneously. At the update cycle, both chunk might have out of order data, meaning not in sync. </a:t>
            </a:r>
            <a:r>
              <a:rPr lang="en-IN" sz="1000" b="1" dirty="0">
                <a:latin typeface="Century Gothic" panose="020B0502020202020204" pitchFamily="34" charset="0"/>
              </a:rPr>
              <a:t>So, this is a problem, right?</a:t>
            </a:r>
          </a:p>
          <a:p>
            <a:r>
              <a:rPr lang="en-IN" sz="1000" dirty="0">
                <a:latin typeface="Century Gothic" panose="020B0502020202020204" pitchFamily="34" charset="0"/>
              </a:rPr>
              <a:t>So to solve this problem, GFS architect introduced Chunk Lease concept. And Global Master Server will hold and subsequent call from client till this chunk lease not release by current holder.</a:t>
            </a:r>
          </a:p>
          <a:p>
            <a:endParaRPr lang="en-IN" sz="1000" dirty="0">
              <a:latin typeface="Century Gothic" panose="020B0502020202020204" pitchFamily="34" charset="0"/>
            </a:endParaRPr>
          </a:p>
          <a:p>
            <a:r>
              <a:rPr lang="en-IN" sz="1000" dirty="0">
                <a:latin typeface="Century Gothic" panose="020B0502020202020204" pitchFamily="34" charset="0"/>
              </a:rPr>
              <a:t>Also, there is chance of someone will hold that lease for longer and that will create some race condition. For optimal usage of Lease concept , GFS architect also introduced 60 seconds lease time window, and the ChunkServer who has this lease are also termed as Primary ChunkServer. They have responsibility to execute all update regarding the chunk sequentially. Here, Master server have responsibility of redirecting all the update call to the same primary server during this lease period.</a:t>
            </a:r>
          </a:p>
          <a:p>
            <a:endParaRPr lang="en-IN" sz="1000" dirty="0">
              <a:latin typeface="Century Gothic" panose="020B0502020202020204" pitchFamily="34" charset="0"/>
            </a:endParaRPr>
          </a:p>
          <a:p>
            <a:r>
              <a:rPr lang="en-US" sz="1000" dirty="0">
                <a:latin typeface="Century Gothic" panose="020B0502020202020204" pitchFamily="34" charset="0"/>
              </a:rPr>
              <a:t>There is only one lease per chunk at any time, so that if two write requests go to the master, both see the same lease denoting the same primary.</a:t>
            </a:r>
          </a:p>
          <a:p>
            <a:endParaRPr lang="en-US"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a:p>
            <a:endParaRPr lang="en-IN" dirty="0"/>
          </a:p>
          <a:p>
            <a:r>
              <a:rPr lang="en-IN" dirty="0"/>
              <a:t> </a:t>
            </a:r>
          </a:p>
        </p:txBody>
      </p:sp>
      <p:pic>
        <p:nvPicPr>
          <p:cNvPr id="3" name="Picture 2">
            <a:extLst>
              <a:ext uri="{FF2B5EF4-FFF2-40B4-BE49-F238E27FC236}">
                <a16:creationId xmlns:a16="http://schemas.microsoft.com/office/drawing/2014/main" id="{167D16AA-5199-4C6D-8D4E-078838EC5FC3}"/>
              </a:ext>
            </a:extLst>
          </p:cNvPr>
          <p:cNvPicPr>
            <a:picLocks noChangeAspect="1"/>
          </p:cNvPicPr>
          <p:nvPr/>
        </p:nvPicPr>
        <p:blipFill>
          <a:blip r:embed="rId2"/>
          <a:stretch>
            <a:fillRect/>
          </a:stretch>
        </p:blipFill>
        <p:spPr>
          <a:xfrm>
            <a:off x="7192603" y="1459376"/>
            <a:ext cx="4829462" cy="4308873"/>
          </a:xfrm>
          <a:prstGeom prst="rect">
            <a:avLst/>
          </a:prstGeom>
        </p:spPr>
      </p:pic>
    </p:spTree>
    <p:extLst>
      <p:ext uri="{BB962C8B-B14F-4D97-AF65-F5344CB8AC3E}">
        <p14:creationId xmlns:p14="http://schemas.microsoft.com/office/powerpoint/2010/main" val="334586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Client Write Operation</a:t>
            </a:r>
          </a:p>
          <a:p>
            <a:pPr algn="ct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6611056" cy="5816977"/>
          </a:xfrm>
          <a:prstGeom prst="rect">
            <a:avLst/>
          </a:prstGeom>
          <a:noFill/>
        </p:spPr>
        <p:txBody>
          <a:bodyPr wrap="square" rtlCol="0">
            <a:spAutoFit/>
          </a:bodyPr>
          <a:lstStyle/>
          <a:p>
            <a:r>
              <a:rPr lang="en-IN" sz="1400" b="1" dirty="0">
                <a:latin typeface="Century Gothic" panose="020B0502020202020204" pitchFamily="34" charset="0"/>
              </a:rPr>
              <a:t>Data Writing</a:t>
            </a:r>
          </a:p>
          <a:p>
            <a:r>
              <a:rPr lang="en-IN" sz="1000" dirty="0">
                <a:latin typeface="Century Gothic" panose="020B0502020202020204" pitchFamily="34" charset="0"/>
              </a:rPr>
              <a:t>Let’s understand how actually data writing happen in GFS system.</a:t>
            </a:r>
          </a:p>
          <a:p>
            <a:endParaRPr lang="en-IN" sz="1000" dirty="0">
              <a:latin typeface="Century Gothic" panose="020B0502020202020204" pitchFamily="34" charset="0"/>
            </a:endParaRPr>
          </a:p>
          <a:p>
            <a:r>
              <a:rPr lang="en-IN" sz="1000" dirty="0">
                <a:latin typeface="Century Gothic" panose="020B0502020202020204" pitchFamily="34" charset="0"/>
              </a:rPr>
              <a:t>So, in GFS data writing is divided into two phase</a:t>
            </a:r>
          </a:p>
          <a:p>
            <a:endParaRPr lang="en-IN" sz="1000" dirty="0">
              <a:latin typeface="Century Gothic" panose="020B0502020202020204" pitchFamily="34" charset="0"/>
            </a:endParaRPr>
          </a:p>
          <a:p>
            <a:pPr marL="171450" indent="-171450">
              <a:buFont typeface="Wingdings" panose="05000000000000000000" pitchFamily="2" charset="2"/>
              <a:buChar char="q"/>
            </a:pPr>
            <a:r>
              <a:rPr lang="en-IN" sz="1000" dirty="0">
                <a:latin typeface="Century Gothic" panose="020B0502020202020204" pitchFamily="34" charset="0"/>
              </a:rPr>
              <a:t>Sending</a:t>
            </a:r>
          </a:p>
          <a:p>
            <a:r>
              <a:rPr lang="en-IN" sz="1000" dirty="0">
                <a:latin typeface="Century Gothic" panose="020B0502020202020204" pitchFamily="34" charset="0"/>
              </a:rPr>
              <a:t>Sending is like chaining of action. </a:t>
            </a:r>
          </a:p>
          <a:p>
            <a:r>
              <a:rPr lang="en-US" sz="1000" dirty="0">
                <a:latin typeface="Century Gothic" panose="020B0502020202020204" pitchFamily="34" charset="0"/>
              </a:rPr>
              <a:t>The client sends the data to the closest replica. Then replicas send the data in chain to all other replicas </a:t>
            </a:r>
            <a:r>
              <a:rPr lang="en-US" sz="1000" b="1" dirty="0">
                <a:latin typeface="Century Gothic" panose="020B0502020202020204" pitchFamily="34" charset="0"/>
              </a:rPr>
              <a:t>to maximize bandwidth and throughput</a:t>
            </a:r>
            <a:r>
              <a:rPr lang="en-US" sz="1000" dirty="0">
                <a:latin typeface="Century Gothic" panose="020B0502020202020204" pitchFamily="34" charset="0"/>
              </a:rPr>
              <a:t>. Eventually, all the replicas get the data.</a:t>
            </a:r>
            <a:endParaRPr lang="en-IN" sz="1000" dirty="0">
              <a:latin typeface="Century Gothic" panose="020B0502020202020204" pitchFamily="34" charset="0"/>
            </a:endParaRPr>
          </a:p>
          <a:p>
            <a:endParaRPr lang="en-IN" sz="1000" dirty="0">
              <a:latin typeface="Century Gothic" panose="020B0502020202020204" pitchFamily="34" charset="0"/>
            </a:endParaRPr>
          </a:p>
          <a:p>
            <a:pPr marL="171450" indent="-171450">
              <a:buFont typeface="Wingdings" panose="05000000000000000000" pitchFamily="2" charset="2"/>
              <a:buChar char="q"/>
            </a:pPr>
            <a:r>
              <a:rPr lang="en-IN" sz="1000" dirty="0">
                <a:latin typeface="Century Gothic" panose="020B0502020202020204" pitchFamily="34" charset="0"/>
              </a:rPr>
              <a:t>Writing</a:t>
            </a:r>
          </a:p>
          <a:p>
            <a:endParaRPr lang="en-US" sz="1000" dirty="0">
              <a:latin typeface="Century Gothic" panose="020B0502020202020204" pitchFamily="34" charset="0"/>
            </a:endParaRPr>
          </a:p>
          <a:p>
            <a:r>
              <a:rPr lang="en-US" sz="1000" dirty="0">
                <a:latin typeface="Century Gothic" panose="020B0502020202020204" pitchFamily="34" charset="0"/>
              </a:rPr>
              <a:t>Post completion of sending data client then sends a write request to the primary, identifying the data that was sent in the previous phase. </a:t>
            </a:r>
          </a:p>
          <a:p>
            <a:endParaRPr lang="en-US" sz="1000" dirty="0">
              <a:latin typeface="Century Gothic" panose="020B0502020202020204" pitchFamily="34" charset="0"/>
            </a:endParaRPr>
          </a:p>
          <a:p>
            <a:r>
              <a:rPr lang="en-US" sz="1000" dirty="0">
                <a:latin typeface="Century Gothic" panose="020B0502020202020204" pitchFamily="34" charset="0"/>
              </a:rPr>
              <a:t>The primary is responsible for the serialization of writes. It assigns consecutive serial numbers to all write requests that it has received, applies the writes to the file in serial-number order, and forwards the write requests in that order to the secondaries. </a:t>
            </a:r>
          </a:p>
          <a:p>
            <a:endParaRPr lang="en-US" sz="1000" dirty="0">
              <a:latin typeface="Century Gothic" panose="020B0502020202020204" pitchFamily="34" charset="0"/>
            </a:endParaRPr>
          </a:p>
          <a:p>
            <a:r>
              <a:rPr lang="en-US" sz="1000" dirty="0">
                <a:latin typeface="Century Gothic" panose="020B0502020202020204" pitchFamily="34" charset="0"/>
              </a:rPr>
              <a:t>Once the primary gets acknowledgments from all the secondaries, the primary responds back to the client, and the write operation is complete.</a:t>
            </a:r>
          </a:p>
          <a:p>
            <a:endParaRPr lang="en-US" sz="1000" dirty="0">
              <a:latin typeface="Century Gothic" panose="020B0502020202020204" pitchFamily="34" charset="0"/>
            </a:endParaRPr>
          </a:p>
          <a:p>
            <a:r>
              <a:rPr lang="en-US" sz="1000" dirty="0">
                <a:latin typeface="Century Gothic" panose="020B0502020202020204" pitchFamily="34" charset="0"/>
              </a:rPr>
              <a:t>Any failure or error will be backed with retries. On eventual failure, an error is returned to the client.</a:t>
            </a:r>
          </a:p>
          <a:p>
            <a:endParaRPr lang="en-IN" dirty="0"/>
          </a:p>
          <a:p>
            <a:r>
              <a:rPr lang="en-US" sz="1000" dirty="0">
                <a:latin typeface="Century Gothic" panose="020B0502020202020204" pitchFamily="34" charset="0"/>
              </a:rPr>
              <a:t>The key point to note is that the data flow is different from the control flow. </a:t>
            </a:r>
          </a:p>
          <a:p>
            <a:endParaRPr lang="en-US" sz="1000" dirty="0">
              <a:latin typeface="Century Gothic" panose="020B0502020202020204" pitchFamily="34" charset="0"/>
            </a:endParaRPr>
          </a:p>
          <a:p>
            <a:r>
              <a:rPr lang="en-US" sz="1000" dirty="0">
                <a:latin typeface="Century Gothic" panose="020B0502020202020204" pitchFamily="34" charset="0"/>
              </a:rPr>
              <a:t>The data flows from the client to a ChunkServer and then from that ChunkServer to another ChunkServer, until all ChunkServers that store replicas for that chunk have received the data. </a:t>
            </a:r>
          </a:p>
          <a:p>
            <a:endParaRPr lang="en-US" sz="1000" dirty="0">
              <a:latin typeface="Century Gothic" panose="020B0502020202020204" pitchFamily="34" charset="0"/>
            </a:endParaRPr>
          </a:p>
          <a:p>
            <a:r>
              <a:rPr lang="en-US" sz="1000" dirty="0">
                <a:latin typeface="Century Gothic" panose="020B0502020202020204" pitchFamily="34" charset="0"/>
              </a:rPr>
              <a:t>The control (the write request) flow goes from the client to the primary ChunkServer for that chunk. The primary then forwards the request to all the secondaries. This ensures that the primary controls the order of writes even if it receives multiple concurrent write requests. All replicas will have data written in the same sequence. Chunk version numbers are used to detect if any replica has stale data which has not been updated because that ChunkServer was down during some update.</a:t>
            </a:r>
          </a:p>
          <a:p>
            <a:endParaRPr lang="en-US" sz="1000" dirty="0">
              <a:latin typeface="Century Gothic" panose="020B0502020202020204" pitchFamily="34" charset="0"/>
            </a:endParaRPr>
          </a:p>
          <a:p>
            <a:endParaRPr lang="en-IN" sz="1000" dirty="0">
              <a:latin typeface="Century Gothic" panose="020B0502020202020204" pitchFamily="34" charset="0"/>
            </a:endParaRPr>
          </a:p>
        </p:txBody>
      </p:sp>
      <p:pic>
        <p:nvPicPr>
          <p:cNvPr id="3" name="Picture 2">
            <a:extLst>
              <a:ext uri="{FF2B5EF4-FFF2-40B4-BE49-F238E27FC236}">
                <a16:creationId xmlns:a16="http://schemas.microsoft.com/office/drawing/2014/main" id="{167D16AA-5199-4C6D-8D4E-078838EC5FC3}"/>
              </a:ext>
            </a:extLst>
          </p:cNvPr>
          <p:cNvPicPr>
            <a:picLocks noChangeAspect="1"/>
          </p:cNvPicPr>
          <p:nvPr/>
        </p:nvPicPr>
        <p:blipFill>
          <a:blip r:embed="rId2"/>
          <a:stretch>
            <a:fillRect/>
          </a:stretch>
        </p:blipFill>
        <p:spPr>
          <a:xfrm>
            <a:off x="7192603" y="1459376"/>
            <a:ext cx="4829462" cy="4308873"/>
          </a:xfrm>
          <a:prstGeom prst="rect">
            <a:avLst/>
          </a:prstGeom>
        </p:spPr>
      </p:pic>
    </p:spTree>
    <p:extLst>
      <p:ext uri="{BB962C8B-B14F-4D97-AF65-F5344CB8AC3E}">
        <p14:creationId xmlns:p14="http://schemas.microsoft.com/office/powerpoint/2010/main" val="139239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Client Append Operation</a:t>
            </a:r>
          </a:p>
          <a:p>
            <a:pPr algn="ct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11583106" cy="3600986"/>
          </a:xfrm>
          <a:prstGeom prst="rect">
            <a:avLst/>
          </a:prstGeom>
          <a:noFill/>
        </p:spPr>
        <p:txBody>
          <a:bodyPr wrap="square" rtlCol="0">
            <a:spAutoFit/>
          </a:bodyPr>
          <a:lstStyle/>
          <a:p>
            <a:r>
              <a:rPr lang="en-IN" sz="1400" b="1" dirty="0">
                <a:latin typeface="Century Gothic" panose="020B0502020202020204" pitchFamily="34" charset="0"/>
              </a:rPr>
              <a:t>Append Operation</a:t>
            </a:r>
          </a:p>
          <a:p>
            <a:endParaRPr lang="en-IN" sz="1400" b="1" dirty="0">
              <a:latin typeface="Century Gothic" panose="020B0502020202020204" pitchFamily="34" charset="0"/>
            </a:endParaRPr>
          </a:p>
          <a:p>
            <a:r>
              <a:rPr lang="en-US" sz="1000" dirty="0">
                <a:latin typeface="Century Gothic" panose="020B0502020202020204" pitchFamily="34" charset="0"/>
              </a:rPr>
              <a:t>Record append operation is optimized in a unique way that distinguishes GFS from other distributed file systems.</a:t>
            </a:r>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US" sz="1000" dirty="0">
                <a:latin typeface="Century Gothic" panose="020B0502020202020204" pitchFamily="34" charset="0"/>
              </a:rPr>
              <a:t>In a record append, however, the client specifies only the data. GFS appends it to the file at least once atomically (i.e., as one continuous sequence of bytes) at an offset of GFS’s choosing and returns that offset to the client. This process is similar to the append operation on a file opened with O_APPEND mode on a POSIX-compliant file system but without the race conditions when multiple writers do so concurrently.</a:t>
            </a:r>
          </a:p>
          <a:p>
            <a:endParaRPr lang="en-US" sz="1000" dirty="0">
              <a:latin typeface="Century Gothic" panose="020B0502020202020204" pitchFamily="34" charset="0"/>
            </a:endParaRPr>
          </a:p>
          <a:p>
            <a:r>
              <a:rPr lang="en-US" sz="1000" dirty="0">
                <a:latin typeface="Century Gothic" panose="020B0502020202020204" pitchFamily="34" charset="0"/>
              </a:rPr>
              <a:t>Record Append is a kind of mutation that changes the contents of the metadata of a chunk. </a:t>
            </a:r>
          </a:p>
          <a:p>
            <a:endParaRPr lang="en-US" sz="1000" dirty="0">
              <a:latin typeface="Century Gothic" panose="020B0502020202020204" pitchFamily="34" charset="0"/>
            </a:endParaRPr>
          </a:p>
          <a:p>
            <a:r>
              <a:rPr lang="en-US" sz="1000" dirty="0">
                <a:latin typeface="Century Gothic" panose="020B0502020202020204" pitchFamily="34" charset="0"/>
              </a:rPr>
              <a:t>When an application tries to append data on a chunk by sending a request to the client, the client pushes the data to all replicas of the last chunk of the file just like the write operation.</a:t>
            </a:r>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US" sz="1000" dirty="0">
                <a:latin typeface="Century Gothic" panose="020B0502020202020204" pitchFamily="34" charset="0"/>
              </a:rPr>
              <a:t>When the client forwards the request to the primary, the primary checks whether appending the record to the existing chunk will increase the chunk’s size more than its limit (maximum size of a chunk is 64MB).</a:t>
            </a:r>
          </a:p>
          <a:p>
            <a:endParaRPr lang="en-US" sz="1000" dirty="0">
              <a:latin typeface="Century Gothic" panose="020B0502020202020204" pitchFamily="34" charset="0"/>
            </a:endParaRPr>
          </a:p>
          <a:p>
            <a:r>
              <a:rPr lang="en-US" sz="1000" dirty="0">
                <a:latin typeface="Century Gothic" panose="020B0502020202020204" pitchFamily="34" charset="0"/>
              </a:rPr>
              <a:t>If answer is </a:t>
            </a:r>
            <a:r>
              <a:rPr lang="en-US" sz="1000" b="1" dirty="0">
                <a:latin typeface="Century Gothic" panose="020B0502020202020204" pitchFamily="34" charset="0"/>
              </a:rPr>
              <a:t>YES, </a:t>
            </a:r>
            <a:r>
              <a:rPr lang="en-US" sz="1000" dirty="0">
                <a:latin typeface="Century Gothic" panose="020B0502020202020204" pitchFamily="34" charset="0"/>
              </a:rPr>
              <a:t>it pads the chunk to the maximum limit, commands the secondary to do the same, and requests the clients to try to append to the next chunk.</a:t>
            </a:r>
            <a:endParaRPr lang="en-IN" sz="1000" dirty="0">
              <a:latin typeface="Century Gothic" panose="020B0502020202020204" pitchFamily="34" charset="0"/>
            </a:endParaRPr>
          </a:p>
          <a:p>
            <a:endParaRPr lang="en-US" sz="1000" dirty="0">
              <a:latin typeface="Century Gothic" panose="020B0502020202020204" pitchFamily="34" charset="0"/>
            </a:endParaRPr>
          </a:p>
          <a:p>
            <a:r>
              <a:rPr lang="en-US" sz="1000" dirty="0">
                <a:latin typeface="Century Gothic" panose="020B0502020202020204" pitchFamily="34" charset="0"/>
              </a:rPr>
              <a:t>If the answer was NO, the primary appends the data to its replica, tells the secondary to write the data at the exact offset where it has, and finally replies success to the client.</a:t>
            </a:r>
          </a:p>
          <a:p>
            <a:endParaRPr lang="en-US" sz="1000" dirty="0">
              <a:latin typeface="Century Gothic" panose="020B0502020202020204" pitchFamily="34" charset="0"/>
            </a:endParaRPr>
          </a:p>
          <a:p>
            <a:endParaRPr lang="en-US" sz="1000" dirty="0">
              <a:latin typeface="Century Gothic" panose="020B0502020202020204" pitchFamily="34" charset="0"/>
            </a:endParaRPr>
          </a:p>
          <a:p>
            <a:endParaRPr lang="en-US" sz="1000" dirty="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2500068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GFS : Consistency in data and operation, Snapshot</a:t>
            </a: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11583106" cy="5293757"/>
          </a:xfrm>
          <a:prstGeom prst="rect">
            <a:avLst/>
          </a:prstGeom>
          <a:noFill/>
        </p:spPr>
        <p:txBody>
          <a:bodyPr wrap="square" rtlCol="0">
            <a:spAutoFit/>
          </a:bodyPr>
          <a:lstStyle/>
          <a:p>
            <a:r>
              <a:rPr lang="en-IN" sz="1400" b="1" dirty="0">
                <a:latin typeface="Century Gothic" panose="020B0502020202020204" pitchFamily="34" charset="0"/>
              </a:rPr>
              <a:t>Consistency in data &amp; operation</a:t>
            </a:r>
          </a:p>
          <a:p>
            <a:r>
              <a:rPr lang="en-IN" sz="1000" dirty="0">
                <a:latin typeface="Century Gothic" panose="020B0502020202020204" pitchFamily="34" charset="0"/>
              </a:rPr>
              <a:t>GFS have relaxed consistency model.</a:t>
            </a:r>
          </a:p>
          <a:p>
            <a:endParaRPr lang="en-IN" sz="1000" dirty="0">
              <a:latin typeface="Century Gothic" panose="020B0502020202020204" pitchFamily="34" charset="0"/>
            </a:endParaRPr>
          </a:p>
          <a:p>
            <a:r>
              <a:rPr lang="en-IN" sz="1000" dirty="0">
                <a:latin typeface="Century Gothic" panose="020B0502020202020204" pitchFamily="34" charset="0"/>
              </a:rPr>
              <a:t>Metadata operation are atomic. They handled exclusively by master. </a:t>
            </a:r>
            <a:r>
              <a:rPr lang="en-US" sz="1000" dirty="0">
                <a:latin typeface="Century Gothic" panose="020B0502020202020204" pitchFamily="34" charset="0"/>
              </a:rPr>
              <a:t>Namespace locking guarantees atomicity and correctness.</a:t>
            </a:r>
          </a:p>
          <a:p>
            <a:r>
              <a:rPr lang="en-US" sz="1000" dirty="0">
                <a:latin typeface="Century Gothic" panose="020B0502020202020204" pitchFamily="34" charset="0"/>
              </a:rPr>
              <a:t>The master’s operation log defines a global total order of these operations.</a:t>
            </a:r>
          </a:p>
          <a:p>
            <a:endParaRPr lang="en-US" sz="1000" dirty="0">
              <a:latin typeface="Century Gothic" panose="020B0502020202020204" pitchFamily="34" charset="0"/>
            </a:endParaRPr>
          </a:p>
          <a:p>
            <a:r>
              <a:rPr lang="en-US" sz="1000" dirty="0">
                <a:latin typeface="Century Gothic" panose="020B0502020202020204" pitchFamily="34" charset="0"/>
              </a:rPr>
              <a:t>In data mutations, there is an important distinction between write and append operations.</a:t>
            </a:r>
          </a:p>
          <a:p>
            <a:endParaRPr lang="en-US" sz="1000" dirty="0">
              <a:latin typeface="Century Gothic" panose="020B0502020202020204" pitchFamily="34" charset="0"/>
            </a:endParaRPr>
          </a:p>
          <a:p>
            <a:r>
              <a:rPr lang="en-US" sz="1000" dirty="0">
                <a:latin typeface="Century Gothic" panose="020B0502020202020204" pitchFamily="34" charset="0"/>
              </a:rPr>
              <a:t>Write operations specify an offset at which mutations should occur, whereas appends are always applied at the end of the file.</a:t>
            </a:r>
          </a:p>
          <a:p>
            <a:r>
              <a:rPr lang="en-US" sz="1000" dirty="0">
                <a:latin typeface="Century Gothic" panose="020B0502020202020204" pitchFamily="34" charset="0"/>
              </a:rPr>
              <a:t>This means that for the write operation, the offset in the chunk is predetermined, whereas for append, the system decides.</a:t>
            </a:r>
          </a:p>
          <a:p>
            <a:endParaRPr lang="en-US" sz="1000" dirty="0">
              <a:latin typeface="Century Gothic" panose="020B0502020202020204" pitchFamily="34" charset="0"/>
            </a:endParaRPr>
          </a:p>
          <a:p>
            <a:r>
              <a:rPr lang="en-IN" sz="1400" b="1" dirty="0">
                <a:latin typeface="Century Gothic" panose="020B0502020202020204" pitchFamily="34" charset="0"/>
              </a:rPr>
              <a:t>Snapshotting</a:t>
            </a:r>
          </a:p>
          <a:p>
            <a:r>
              <a:rPr lang="en-US" sz="1000" dirty="0">
                <a:latin typeface="Century Gothic" panose="020B0502020202020204" pitchFamily="34" charset="0"/>
              </a:rPr>
              <a:t>A snapshot is a copy of some subtree of the global namespace as it exists at a given point in time.</a:t>
            </a:r>
          </a:p>
          <a:p>
            <a:r>
              <a:rPr lang="en-US" sz="1000" dirty="0">
                <a:latin typeface="Century Gothic" panose="020B0502020202020204" pitchFamily="34" charset="0"/>
              </a:rPr>
              <a:t>GFS clients use snapshotting to efficiently branch two versions of the same data. </a:t>
            </a:r>
          </a:p>
          <a:p>
            <a:endParaRPr lang="en-US" sz="1000" dirty="0">
              <a:latin typeface="Century Gothic" panose="020B0502020202020204" pitchFamily="34" charset="0"/>
            </a:endParaRPr>
          </a:p>
          <a:p>
            <a:r>
              <a:rPr lang="en-US" sz="1000" dirty="0">
                <a:latin typeface="Century Gothic" panose="020B0502020202020204" pitchFamily="34" charset="0"/>
              </a:rPr>
              <a:t>GFS clients use snapshotting to efficiently branch two versions of the same data.</a:t>
            </a:r>
          </a:p>
          <a:p>
            <a:r>
              <a:rPr lang="en-US" sz="1000" dirty="0">
                <a:latin typeface="Century Gothic" panose="020B0502020202020204" pitchFamily="34" charset="0"/>
              </a:rPr>
              <a:t>Snapshots in GFS are initially zero-copy.</a:t>
            </a:r>
          </a:p>
          <a:p>
            <a:endParaRPr lang="en-US" sz="1000" dirty="0">
              <a:latin typeface="Century Gothic" panose="020B0502020202020204" pitchFamily="34" charset="0"/>
            </a:endParaRPr>
          </a:p>
          <a:p>
            <a:r>
              <a:rPr lang="en-US" sz="1000" b="0" i="0" dirty="0">
                <a:solidFill>
                  <a:srgbClr val="3D3D4E"/>
                </a:solidFill>
                <a:effectLst/>
                <a:latin typeface="Century Gothic" panose="020B0502020202020204" pitchFamily="34" charset="0"/>
              </a:rPr>
              <a:t>This means that data copies are made only when clients make a request to modify the chunks. This scheme is known as </a:t>
            </a:r>
            <a:r>
              <a:rPr lang="en-US" sz="1000" b="1" i="0" dirty="0">
                <a:solidFill>
                  <a:srgbClr val="3D3D4E"/>
                </a:solidFill>
                <a:effectLst/>
                <a:latin typeface="Century Gothic" panose="020B0502020202020204" pitchFamily="34" charset="0"/>
              </a:rPr>
              <a:t>copy-on-write</a:t>
            </a:r>
            <a:r>
              <a:rPr lang="en-US" sz="1000" b="0" i="0" dirty="0">
                <a:solidFill>
                  <a:srgbClr val="3D3D4E"/>
                </a:solidFill>
                <a:effectLst/>
                <a:latin typeface="Century Gothic" panose="020B0502020202020204" pitchFamily="34" charset="0"/>
              </a:rPr>
              <a:t>.</a:t>
            </a:r>
            <a:endParaRPr lang="en-US" sz="1000" dirty="0">
              <a:latin typeface="Century Gothic" panose="020B0502020202020204" pitchFamily="34" charset="0"/>
            </a:endParaRPr>
          </a:p>
          <a:p>
            <a:endParaRPr lang="en-IN" sz="1000" dirty="0">
              <a:latin typeface="Century Gothic" panose="020B0502020202020204" pitchFamily="34" charset="0"/>
            </a:endParaRPr>
          </a:p>
          <a:p>
            <a:r>
              <a:rPr lang="en-IN" sz="1000" dirty="0">
                <a:latin typeface="Century Gothic" panose="020B0502020202020204" pitchFamily="34" charset="0"/>
              </a:rPr>
              <a:t>Steps Followed in Snapshotting</a:t>
            </a:r>
          </a:p>
          <a:p>
            <a:r>
              <a:rPr lang="en-US" sz="1000" dirty="0">
                <a:latin typeface="Century Gothic" panose="020B0502020202020204" pitchFamily="34" charset="0"/>
              </a:rPr>
              <a:t>When the master receives a snapshot request, it first revokes any outstanding leases on the chunks in the files to snapshot. </a:t>
            </a:r>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US" sz="1000" dirty="0">
                <a:latin typeface="Century Gothic" panose="020B0502020202020204" pitchFamily="34" charset="0"/>
              </a:rPr>
              <a:t>It waits for leases to be revoked or expired and logs the snapshot operation to the operation log.</a:t>
            </a:r>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US" sz="1000" dirty="0">
                <a:latin typeface="Century Gothic" panose="020B0502020202020204" pitchFamily="34" charset="0"/>
              </a:rPr>
              <a:t>The snapshot is then made by duplicating the metadata for the source directory tree. Newly created snapshot files still point to the original chunks.</a:t>
            </a:r>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US" sz="1000" dirty="0">
                <a:latin typeface="Century Gothic" panose="020B0502020202020204" pitchFamily="34" charset="0"/>
              </a:rPr>
              <a:t>When a client makes a request to write to one of these chunks, the master detects that it is a copy-on-write chunk by examining its reference count (which will be more than one). At this point, the master asks each ChunkServer holding the replica to make a copy of the chunk and store it locally. These local copies are made to avoid copying the chunk over the network. Once the copy is complete, the master issues a lease for the new copy, and the write proceeds.</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318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GFS : Fault tolerance into system</a:t>
            </a: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11583106" cy="5324535"/>
          </a:xfrm>
          <a:prstGeom prst="rect">
            <a:avLst/>
          </a:prstGeom>
          <a:noFill/>
        </p:spPr>
        <p:txBody>
          <a:bodyPr wrap="square" rtlCol="0">
            <a:spAutoFit/>
          </a:bodyPr>
          <a:lstStyle/>
          <a:p>
            <a:r>
              <a:rPr lang="en-IN" sz="1400" b="1" dirty="0">
                <a:latin typeface="Century Gothic" panose="020B0502020202020204" pitchFamily="34" charset="0"/>
              </a:rPr>
              <a:t>Fault tolerance</a:t>
            </a:r>
          </a:p>
          <a:p>
            <a:r>
              <a:rPr lang="en-IN" sz="1000" dirty="0">
                <a:latin typeface="Century Gothic" panose="020B0502020202020204" pitchFamily="34" charset="0"/>
              </a:rPr>
              <a:t>GFS is adopted Fault tolerance based on two principles</a:t>
            </a:r>
          </a:p>
          <a:p>
            <a:pPr marL="228600" indent="-228600">
              <a:buAutoNum type="arabicPeriod"/>
            </a:pPr>
            <a:r>
              <a:rPr lang="en-IN" sz="1000" b="1" dirty="0">
                <a:latin typeface="Century Gothic" panose="020B0502020202020204" pitchFamily="34" charset="0"/>
              </a:rPr>
              <a:t>Fast recovery </a:t>
            </a:r>
            <a:r>
              <a:rPr lang="en-IN" sz="1000" dirty="0">
                <a:latin typeface="Century Gothic" panose="020B0502020202020204" pitchFamily="34" charset="0"/>
              </a:rPr>
              <a:t>in case of component failure</a:t>
            </a:r>
          </a:p>
          <a:p>
            <a:pPr marL="228600" indent="-228600">
              <a:buAutoNum type="arabicPeriod"/>
            </a:pPr>
            <a:r>
              <a:rPr lang="en-IN" sz="1000" b="1" dirty="0">
                <a:latin typeface="Century Gothic" panose="020B0502020202020204" pitchFamily="34" charset="0"/>
              </a:rPr>
              <a:t>Replication</a:t>
            </a:r>
            <a:r>
              <a:rPr lang="en-IN" sz="1000" dirty="0">
                <a:latin typeface="Century Gothic" panose="020B0502020202020204" pitchFamily="34" charset="0"/>
              </a:rPr>
              <a:t> used for high availability</a:t>
            </a:r>
          </a:p>
          <a:p>
            <a:endParaRPr lang="en-IN" sz="1000" dirty="0">
              <a:latin typeface="Century Gothic" panose="020B0502020202020204" pitchFamily="34" charset="0"/>
            </a:endParaRPr>
          </a:p>
          <a:p>
            <a:pPr marL="285750" indent="-285750">
              <a:buFont typeface="Wingdings" panose="05000000000000000000" pitchFamily="2" charset="2"/>
              <a:buChar char="q"/>
            </a:pPr>
            <a:r>
              <a:rPr lang="en-IN" sz="1400" b="1" dirty="0">
                <a:latin typeface="Century Gothic" panose="020B0502020202020204" pitchFamily="34" charset="0"/>
              </a:rPr>
              <a:t>If Master Fail ?</a:t>
            </a:r>
          </a:p>
          <a:p>
            <a:r>
              <a:rPr lang="en-IN" sz="1000" dirty="0">
                <a:latin typeface="Century Gothic" panose="020B0502020202020204" pitchFamily="34" charset="0"/>
              </a:rPr>
              <a:t>Your System will act with following sequence of action points</a:t>
            </a:r>
          </a:p>
          <a:p>
            <a:pPr marL="171450" indent="-171450">
              <a:buFontTx/>
              <a:buChar char="-"/>
            </a:pPr>
            <a:r>
              <a:rPr lang="en-IN" sz="1000" dirty="0">
                <a:latin typeface="Century Gothic" panose="020B0502020202020204" pitchFamily="34" charset="0"/>
              </a:rPr>
              <a:t>External System or global monitoring system once detect the Master failure, they will start diverting the all-master calls to backup master.</a:t>
            </a:r>
          </a:p>
          <a:p>
            <a:pPr marL="171450" indent="-171450">
              <a:buFontTx/>
              <a:buChar char="-"/>
            </a:pPr>
            <a:r>
              <a:rPr lang="en-IN" sz="1000" dirty="0">
                <a:latin typeface="Century Gothic" panose="020B0502020202020204" pitchFamily="34" charset="0"/>
              </a:rPr>
              <a:t>They also need to prepare master backup if any thing left out to prepare, </a:t>
            </a:r>
          </a:p>
          <a:p>
            <a:pPr marL="628650" lvl="1" indent="-171450">
              <a:buFontTx/>
              <a:buChar char="-"/>
            </a:pPr>
            <a:r>
              <a:rPr lang="en-IN" sz="1000" dirty="0">
                <a:latin typeface="Century Gothic" panose="020B0502020202020204" pitchFamily="34" charset="0"/>
              </a:rPr>
              <a:t>They will use operation log and checkpoint to replay the action as per requirement on backup master</a:t>
            </a:r>
          </a:p>
          <a:p>
            <a:pPr marL="628650" lvl="1" indent="-171450">
              <a:buFontTx/>
              <a:buChar char="-"/>
            </a:pPr>
            <a:r>
              <a:rPr lang="en-IN" sz="1000" dirty="0">
                <a:latin typeface="Century Gothic" panose="020B0502020202020204" pitchFamily="34" charset="0"/>
              </a:rPr>
              <a:t>Once the system is ready with complete update, they will start serving as master</a:t>
            </a:r>
          </a:p>
          <a:p>
            <a:pPr marL="628650" lvl="1" indent="-171450">
              <a:buFontTx/>
              <a:buChar char="-"/>
            </a:pPr>
            <a:r>
              <a:rPr lang="en-IN" sz="1000" dirty="0">
                <a:latin typeface="Century Gothic" panose="020B0502020202020204" pitchFamily="34" charset="0"/>
              </a:rPr>
              <a:t>Simultaneously, this system also start preparing the backup master for future master failure, also other activity followed</a:t>
            </a:r>
          </a:p>
          <a:p>
            <a:pPr lvl="1"/>
            <a:endParaRPr lang="en-IN" sz="1000" dirty="0">
              <a:latin typeface="Century Gothic" panose="020B0502020202020204" pitchFamily="34" charset="0"/>
            </a:endParaRPr>
          </a:p>
          <a:p>
            <a:pPr marL="0" lvl="1"/>
            <a:r>
              <a:rPr lang="en-IN" sz="1000" dirty="0">
                <a:latin typeface="Century Gothic" panose="020B0502020202020204" pitchFamily="34" charset="0"/>
              </a:rPr>
              <a:t>Also, practically GFS is not taking much time in preparation but in theory seems some downtime. But GFS don’t have such downtime so maybe they used some active-active master for preparing the backup master. Also, they have concept of </a:t>
            </a:r>
            <a:r>
              <a:rPr lang="en-IN" sz="1000" b="1" dirty="0">
                <a:latin typeface="Century Gothic" panose="020B0502020202020204" pitchFamily="34" charset="0"/>
              </a:rPr>
              <a:t>Shadow master </a:t>
            </a:r>
            <a:r>
              <a:rPr lang="en-IN" sz="1000" dirty="0">
                <a:latin typeface="Century Gothic" panose="020B0502020202020204" pitchFamily="34" charset="0"/>
              </a:rPr>
              <a:t>for reading the master content, it almost neglects the system downtime for reading content for client.</a:t>
            </a:r>
          </a:p>
          <a:p>
            <a:pPr marL="0" lvl="1"/>
            <a:endParaRPr lang="en-IN" sz="1000" dirty="0">
              <a:latin typeface="Century Gothic" panose="020B0502020202020204" pitchFamily="34" charset="0"/>
            </a:endParaRPr>
          </a:p>
          <a:p>
            <a:pPr marL="0" lvl="1"/>
            <a:r>
              <a:rPr lang="en-IN" sz="1400" b="1" dirty="0">
                <a:latin typeface="Century Gothic" panose="020B0502020202020204" pitchFamily="34" charset="0"/>
              </a:rPr>
              <a:t>Shadow master</a:t>
            </a:r>
          </a:p>
          <a:p>
            <a:pPr marL="0" lvl="1"/>
            <a:r>
              <a:rPr lang="en-US" sz="1000" dirty="0">
                <a:latin typeface="Century Gothic" panose="020B0502020202020204" pitchFamily="34" charset="0"/>
              </a:rPr>
              <a:t>Shadow masters are replicas of master and provide read-only access to the file system even when the primary is down. All shadow masters keep themselves updated by applying the same sequence of updates exactly as the primary master does by reading its operation log. Shadow masters may lag the primary slightly, but they enhance read availability for files that are not being actively changed or applications that do not mind getting slightly stale metadata. Since file contents are read from the ChunkServers, applications do not observe stale file contents.</a:t>
            </a:r>
            <a:endParaRPr lang="en-IN" sz="1000" dirty="0">
              <a:latin typeface="Century Gothic" panose="020B0502020202020204" pitchFamily="34" charset="0"/>
            </a:endParaRPr>
          </a:p>
          <a:p>
            <a:pPr marL="0" lvl="1"/>
            <a:endParaRPr lang="en-IN" sz="1000" dirty="0">
              <a:latin typeface="Century Gothic" panose="020B0502020202020204" pitchFamily="34" charset="0"/>
            </a:endParaRPr>
          </a:p>
          <a:p>
            <a:pPr marL="285750" lvl="1" indent="-285750">
              <a:buFont typeface="Wingdings" panose="05000000000000000000" pitchFamily="2" charset="2"/>
              <a:buChar char="q"/>
            </a:pPr>
            <a:r>
              <a:rPr lang="en-IN" sz="1400" b="1" dirty="0">
                <a:latin typeface="Century Gothic" panose="020B0502020202020204" pitchFamily="34" charset="0"/>
              </a:rPr>
              <a:t>What if primary replica of master Fail?</a:t>
            </a:r>
          </a:p>
          <a:p>
            <a:pPr marL="0" lvl="1"/>
            <a:r>
              <a:rPr lang="en-US" sz="1000" dirty="0">
                <a:latin typeface="Century Gothic" panose="020B0502020202020204" pitchFamily="34" charset="0"/>
              </a:rPr>
              <a:t>If an active primary replica fails (or there is a network partition), the master detects this failure (as there will be no heartbeat) and waits for the current lease to expire (in case the primary replica is still serving traffic from clients directly), and then assigns the lease to a new node. </a:t>
            </a:r>
          </a:p>
          <a:p>
            <a:pPr marL="0" lvl="1"/>
            <a:endParaRPr lang="en-US" sz="1000" dirty="0">
              <a:latin typeface="Century Gothic" panose="020B0502020202020204" pitchFamily="34" charset="0"/>
            </a:endParaRPr>
          </a:p>
          <a:p>
            <a:pPr marL="0" lvl="1"/>
            <a:r>
              <a:rPr lang="en-US" sz="1000" dirty="0">
                <a:latin typeface="Century Gothic" panose="020B0502020202020204" pitchFamily="34" charset="0"/>
              </a:rPr>
              <a:t>When the old primary replica recovers, the master will detect it as ‘stale’ by checking the version number of the chunks. The master node will pick new nodes to replace the stale node and garbage-collect it before it can join the group again.</a:t>
            </a:r>
          </a:p>
          <a:p>
            <a:pPr marL="0" lvl="1"/>
            <a:endParaRPr lang="en-US" sz="1000" dirty="0">
              <a:latin typeface="Century Gothic" panose="020B0502020202020204" pitchFamily="34" charset="0"/>
            </a:endParaRPr>
          </a:p>
          <a:p>
            <a:pPr marL="285750" lvl="1" indent="-285750">
              <a:buFont typeface="Wingdings" panose="05000000000000000000" pitchFamily="2" charset="2"/>
              <a:buChar char="q"/>
            </a:pPr>
            <a:r>
              <a:rPr lang="en-IN" sz="1400" b="1" dirty="0">
                <a:latin typeface="Century Gothic" panose="020B0502020202020204" pitchFamily="34" charset="0"/>
              </a:rPr>
              <a:t>What if secondary replica of master Fail?</a:t>
            </a:r>
          </a:p>
          <a:p>
            <a:r>
              <a:rPr lang="en-US" sz="1000" dirty="0">
                <a:latin typeface="Century Gothic" panose="020B0502020202020204" pitchFamily="34" charset="0"/>
              </a:rPr>
              <a:t>As described above, stale nodes will be replaced by new nodes picked by the master, and eventually garbage-collected.</a:t>
            </a:r>
            <a:endParaRPr lang="en-IN" sz="1000" dirty="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100738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GFS : </a:t>
            </a:r>
            <a:r>
              <a:rPr lang="en-IN" b="1" dirty="0">
                <a:latin typeface="Nunito Sans" pitchFamily="2" charset="0"/>
              </a:rPr>
              <a:t>High availability into system</a:t>
            </a: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11583106" cy="6217087"/>
          </a:xfrm>
          <a:prstGeom prst="rect">
            <a:avLst/>
          </a:prstGeom>
          <a:noFill/>
        </p:spPr>
        <p:txBody>
          <a:bodyPr wrap="square" rtlCol="0">
            <a:spAutoFit/>
          </a:bodyPr>
          <a:lstStyle/>
          <a:p>
            <a:r>
              <a:rPr lang="en-IN" sz="1400" b="1" dirty="0">
                <a:latin typeface="Century Gothic" panose="020B0502020202020204" pitchFamily="34" charset="0"/>
              </a:rPr>
              <a:t>High Availability through chunk replication</a:t>
            </a:r>
          </a:p>
          <a:p>
            <a:r>
              <a:rPr lang="en-IN" sz="1000" dirty="0">
                <a:latin typeface="Century Gothic" panose="020B0502020202020204" pitchFamily="34" charset="0"/>
              </a:rPr>
              <a:t>GFS have default replica factor three for ChunkServer. So, most of the time there is no issue in the case of if some chunk server is not available.</a:t>
            </a:r>
          </a:p>
          <a:p>
            <a:r>
              <a:rPr lang="en-IN" sz="1000" dirty="0">
                <a:latin typeface="Century Gothic" panose="020B0502020202020204" pitchFamily="34" charset="0"/>
              </a:rPr>
              <a:t>Now in worst scenario, all replicas goes off together , in that case might be data is not available.</a:t>
            </a:r>
          </a:p>
          <a:p>
            <a:endParaRPr lang="en-IN" sz="1000" dirty="0">
              <a:latin typeface="Century Gothic" panose="020B0502020202020204" pitchFamily="34" charset="0"/>
            </a:endParaRPr>
          </a:p>
          <a:p>
            <a:r>
              <a:rPr lang="en-IN" sz="1000" dirty="0">
                <a:latin typeface="Century Gothic" panose="020B0502020202020204" pitchFamily="34" charset="0"/>
              </a:rPr>
              <a:t>So, to handle such situation, we may have few strategy of using multiple racks, geography or zones etc…</a:t>
            </a:r>
          </a:p>
          <a:p>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IN" sz="1400" b="1" dirty="0">
                <a:latin typeface="Century Gothic" panose="020B0502020202020204" pitchFamily="34" charset="0"/>
              </a:rPr>
              <a:t>Data integrity with checksum into GFS System</a:t>
            </a:r>
          </a:p>
          <a:p>
            <a:endParaRPr lang="en-IN" sz="1000" dirty="0">
              <a:latin typeface="Century Gothic" panose="020B0502020202020204" pitchFamily="34" charset="0"/>
            </a:endParaRPr>
          </a:p>
          <a:p>
            <a:r>
              <a:rPr lang="en-IN" sz="1000" b="1" dirty="0">
                <a:latin typeface="Century Gothic" panose="020B0502020202020204" pitchFamily="34" charset="0"/>
              </a:rPr>
              <a:t>How will the system maintain the data sanity?</a:t>
            </a:r>
          </a:p>
          <a:p>
            <a:endParaRPr lang="en-IN" sz="1000" dirty="0">
              <a:latin typeface="Century Gothic" panose="020B0502020202020204" pitchFamily="34" charset="0"/>
            </a:endParaRPr>
          </a:p>
          <a:p>
            <a:r>
              <a:rPr lang="en-IN" sz="1000" dirty="0">
                <a:latin typeface="Century Gothic" panose="020B0502020202020204" pitchFamily="34" charset="0"/>
              </a:rPr>
              <a:t>Checksum is used by each ChunkServer to detect the corruption of stored data.</a:t>
            </a:r>
          </a:p>
          <a:p>
            <a:r>
              <a:rPr lang="en-IN" sz="1000" dirty="0">
                <a:latin typeface="Century Gothic" panose="020B0502020202020204" pitchFamily="34" charset="0"/>
              </a:rPr>
              <a:t>The Chunk is broken down into 64KB blocks. Each has a corresponding 32-bit checksum. </a:t>
            </a:r>
          </a:p>
          <a:p>
            <a:endParaRPr lang="en-IN" sz="1000" dirty="0">
              <a:latin typeface="Century Gothic" panose="020B0502020202020204" pitchFamily="34" charset="0"/>
            </a:endParaRPr>
          </a:p>
          <a:p>
            <a:r>
              <a:rPr lang="en-IN" sz="1000" dirty="0">
                <a:latin typeface="Century Gothic" panose="020B0502020202020204" pitchFamily="34" charset="0"/>
              </a:rPr>
              <a:t>Like other metadata, checksums are kept in memory and stored persistently with logging, separate from logging data.</a:t>
            </a:r>
          </a:p>
          <a:p>
            <a:endParaRPr lang="en-IN" sz="1000" dirty="0">
              <a:latin typeface="Century Gothic" panose="020B0502020202020204" pitchFamily="34" charset="0"/>
            </a:endParaRPr>
          </a:p>
          <a:p>
            <a:pPr marL="228600" indent="-228600">
              <a:buAutoNum type="arabicPeriod"/>
            </a:pPr>
            <a:r>
              <a:rPr lang="en-IN" sz="1000" b="1" dirty="0">
                <a:latin typeface="Century Gothic" panose="020B0502020202020204" pitchFamily="34" charset="0"/>
              </a:rPr>
              <a:t>For Reads </a:t>
            </a:r>
            <a:r>
              <a:rPr lang="en-IN" sz="1000" dirty="0">
                <a:latin typeface="Century Gothic" panose="020B0502020202020204" pitchFamily="34" charset="0"/>
              </a:rPr>
              <a:t>: Client asked with read range, checksum value for that read range verified by ChunkServer first. </a:t>
            </a:r>
          </a:p>
          <a:p>
            <a:endParaRPr lang="en-IN" sz="1000" b="1" dirty="0">
              <a:latin typeface="Century Gothic" panose="020B0502020202020204" pitchFamily="34" charset="0"/>
            </a:endParaRPr>
          </a:p>
          <a:p>
            <a:r>
              <a:rPr lang="en-IN" sz="1000" b="1" dirty="0">
                <a:latin typeface="Century Gothic" panose="020B0502020202020204" pitchFamily="34" charset="0"/>
              </a:rPr>
              <a:t>Case 01 : </a:t>
            </a:r>
            <a:r>
              <a:rPr lang="en-IN" sz="1000" dirty="0">
                <a:latin typeface="Century Gothic" panose="020B0502020202020204" pitchFamily="34" charset="0"/>
              </a:rPr>
              <a:t>Mismatch of checksum stored and calculated, in this case error is returned to client and regrading the error, master got update from ChunkServer. There after master server will do the needful activity to update this data and post the updating ChunkServer notified again for handled their request kind of..</a:t>
            </a:r>
          </a:p>
          <a:p>
            <a:endParaRPr lang="en-IN" sz="1000" dirty="0">
              <a:latin typeface="Century Gothic" panose="020B0502020202020204" pitchFamily="34" charset="0"/>
            </a:endParaRPr>
          </a:p>
          <a:p>
            <a:r>
              <a:rPr lang="en-IN" sz="1000" b="1" dirty="0">
                <a:latin typeface="Century Gothic" panose="020B0502020202020204" pitchFamily="34" charset="0"/>
              </a:rPr>
              <a:t>Case 02 : </a:t>
            </a:r>
            <a:r>
              <a:rPr lang="en-IN" sz="1000" dirty="0">
                <a:latin typeface="Century Gothic" panose="020B0502020202020204" pitchFamily="34" charset="0"/>
              </a:rPr>
              <a:t>no mismatch found than just return the requested chunk data, and stop</a:t>
            </a:r>
          </a:p>
          <a:p>
            <a:endParaRPr lang="en-IN" sz="1000" b="1" dirty="0">
              <a:latin typeface="Century Gothic" panose="020B0502020202020204" pitchFamily="34" charset="0"/>
            </a:endParaRPr>
          </a:p>
          <a:p>
            <a:pPr marL="228600" indent="-228600">
              <a:buFont typeface="+mj-lt"/>
              <a:buAutoNum type="arabicPeriod" startAt="2"/>
            </a:pPr>
            <a:r>
              <a:rPr lang="en-US" sz="1000" b="1" dirty="0">
                <a:latin typeface="Century Gothic" panose="020B0502020202020204" pitchFamily="34" charset="0"/>
              </a:rPr>
              <a:t>For writes, </a:t>
            </a:r>
            <a:r>
              <a:rPr lang="en-US" sz="1000" dirty="0">
                <a:latin typeface="Century Gothic" panose="020B0502020202020204" pitchFamily="34" charset="0"/>
              </a:rPr>
              <a:t>ChunkServer verifies the checksum of first and last data blocks that overlap the write range before performing the write. Then, it computes and records the new checksums. For a corrupted block, the ChunkServer returns an error to the requestor and reports the mismatch to the master.</a:t>
            </a:r>
            <a:r>
              <a:rPr lang="en-IN" sz="1000" dirty="0">
                <a:latin typeface="Century Gothic" panose="020B0502020202020204" pitchFamily="34" charset="0"/>
              </a:rPr>
              <a:t> </a:t>
            </a:r>
          </a:p>
          <a:p>
            <a:endParaRPr lang="en-IN" sz="1000" dirty="0">
              <a:latin typeface="Century Gothic" panose="020B0502020202020204" pitchFamily="34" charset="0"/>
            </a:endParaRPr>
          </a:p>
          <a:p>
            <a:pPr marL="228600" indent="-228600">
              <a:buFont typeface="+mj-lt"/>
              <a:buAutoNum type="arabicPeriod" startAt="3"/>
            </a:pPr>
            <a:r>
              <a:rPr lang="en-US" sz="1000" b="1" dirty="0">
                <a:latin typeface="Century Gothic" panose="020B0502020202020204" pitchFamily="34" charset="0"/>
              </a:rPr>
              <a:t>For appends</a:t>
            </a:r>
            <a:r>
              <a:rPr lang="en-US" sz="1000" dirty="0">
                <a:latin typeface="Century Gothic" panose="020B0502020202020204" pitchFamily="34" charset="0"/>
              </a:rPr>
              <a:t>, checksum computation is optimized as there is no checksum verification on the last block; instead, just incrementally update the checksum for the last partial block and compute new checksums for any brand-new blocks filed by the append. This way, if the last partial block is already corrupted (and GFS fails to detect it now), the new checksum value will not match the stored data, and the corruption will be detected as usual when the block is next read.</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IN" sz="1000" dirty="0">
                <a:latin typeface="Century Gothic" panose="020B0502020202020204" pitchFamily="34" charset="0"/>
              </a:rPr>
              <a:t> </a:t>
            </a: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70339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GFS : Garbage Collection</a:t>
            </a: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11583106" cy="7078861"/>
          </a:xfrm>
          <a:prstGeom prst="rect">
            <a:avLst/>
          </a:prstGeom>
          <a:noFill/>
        </p:spPr>
        <p:txBody>
          <a:bodyPr wrap="square" rtlCol="0">
            <a:spAutoFit/>
          </a:bodyPr>
          <a:lstStyle/>
          <a:p>
            <a:r>
              <a:rPr lang="en-IN" sz="1400" b="1" dirty="0">
                <a:latin typeface="Century Gothic" panose="020B0502020202020204" pitchFamily="34" charset="0"/>
              </a:rPr>
              <a:t>Garbage collection by lazy deletion</a:t>
            </a:r>
          </a:p>
          <a:p>
            <a:r>
              <a:rPr lang="en-US" sz="1000" dirty="0">
                <a:latin typeface="Century Gothic" panose="020B0502020202020204" pitchFamily="34" charset="0"/>
              </a:rPr>
              <a:t>When a file is deleted, GFS does not immediately reclaim the physical space used by that file. Instead, it follows a lazy garbage collection strategy. </a:t>
            </a:r>
          </a:p>
          <a:p>
            <a:endParaRPr lang="en-US" sz="1000" dirty="0">
              <a:latin typeface="Century Gothic" panose="020B0502020202020204" pitchFamily="34" charset="0"/>
            </a:endParaRPr>
          </a:p>
          <a:p>
            <a:r>
              <a:rPr lang="en-US" sz="1000" dirty="0">
                <a:latin typeface="Century Gothic" panose="020B0502020202020204" pitchFamily="34" charset="0"/>
              </a:rPr>
              <a:t>When the client initiate delete command for file, The GFS system does two steps</a:t>
            </a:r>
          </a:p>
          <a:p>
            <a:pPr marL="228600" indent="-228600">
              <a:buAutoNum type="arabicPeriod"/>
            </a:pPr>
            <a:r>
              <a:rPr lang="en-US" sz="1000" dirty="0">
                <a:latin typeface="Century Gothic" panose="020B0502020202020204" pitchFamily="34" charset="0"/>
              </a:rPr>
              <a:t>The Master logs the delete operation</a:t>
            </a:r>
          </a:p>
          <a:p>
            <a:pPr marL="228600" indent="-228600">
              <a:buAutoNum type="arabicPeriod"/>
            </a:pPr>
            <a:r>
              <a:rPr lang="en-US" sz="1000" dirty="0">
                <a:latin typeface="Century Gothic" panose="020B0502020202020204" pitchFamily="34" charset="0"/>
              </a:rPr>
              <a:t>The deleted file renamed to some hidden file name updated with delete timestamp</a:t>
            </a:r>
          </a:p>
          <a:p>
            <a:pPr marL="228600" indent="-228600">
              <a:buAutoNum type="arabicPeriod"/>
            </a:pPr>
            <a:endParaRPr lang="en-US" sz="1000" dirty="0">
              <a:latin typeface="Century Gothic" panose="020B0502020202020204" pitchFamily="34" charset="0"/>
            </a:endParaRPr>
          </a:p>
          <a:p>
            <a:r>
              <a:rPr lang="en-US" sz="1000" dirty="0">
                <a:latin typeface="Century Gothic" panose="020B0502020202020204" pitchFamily="34" charset="0"/>
              </a:rPr>
              <a:t>Why GFS probably implemented using this approach?</a:t>
            </a:r>
          </a:p>
          <a:p>
            <a:endParaRPr lang="en-US" sz="1000" dirty="0">
              <a:latin typeface="Century Gothic" panose="020B0502020202020204" pitchFamily="34" charset="0"/>
            </a:endParaRPr>
          </a:p>
          <a:p>
            <a:r>
              <a:rPr lang="en-US" sz="1000" dirty="0">
                <a:latin typeface="Century Gothic" panose="020B0502020202020204" pitchFamily="34" charset="0"/>
              </a:rPr>
              <a:t>If I must think, the probable reason of this approach, I could see the following reason to do so</a:t>
            </a:r>
          </a:p>
          <a:p>
            <a:endParaRPr lang="en-US"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It will handle well in case user changed their mind and wanted to un-delete the just deleted file</a:t>
            </a:r>
          </a:p>
          <a:p>
            <a:pPr marL="171450" indent="-171450">
              <a:buFont typeface="Wingdings" panose="05000000000000000000" pitchFamily="2" charset="2"/>
              <a:buChar char="ü"/>
            </a:pPr>
            <a:r>
              <a:rPr lang="en-IN" sz="1000" dirty="0">
                <a:latin typeface="Century Gothic" panose="020B0502020202020204" pitchFamily="34" charset="0"/>
              </a:rPr>
              <a:t>Garbage collection is always impact system regular performance, so it is always recommended to do such task when your system has little less load</a:t>
            </a:r>
          </a:p>
          <a:p>
            <a:pPr marL="171450" indent="-171450">
              <a:buFont typeface="Wingdings" panose="05000000000000000000" pitchFamily="2" charset="2"/>
              <a:buChar char="ü"/>
            </a:pPr>
            <a:endParaRPr lang="en-IN" sz="1000" dirty="0">
              <a:latin typeface="Century Gothic" panose="020B0502020202020204" pitchFamily="34" charset="0"/>
            </a:endParaRPr>
          </a:p>
          <a:p>
            <a:r>
              <a:rPr lang="en-US" sz="1000" dirty="0">
                <a:latin typeface="Century Gothic" panose="020B0502020202020204" pitchFamily="34" charset="0"/>
              </a:rPr>
              <a:t>The master, while performing regular scans of chunk namespace, deletes the metadata of all chunks that are not part of any file. Also, during the exchange of regular HeartBeat messages with the master, each ChunkServer reports a subset of the chunks it has, and the master replies with a list of chunks from that subset that are no longer present in the master’s database; such chunks are then deleted from the ChunkServer.</a:t>
            </a:r>
            <a:endParaRPr lang="en-IN" sz="1000" dirty="0">
              <a:latin typeface="Century Gothic" panose="020B0502020202020204" pitchFamily="34" charset="0"/>
            </a:endParaRPr>
          </a:p>
          <a:p>
            <a:endParaRPr lang="en-IN" sz="1000" dirty="0">
              <a:latin typeface="Century Gothic" panose="020B0502020202020204" pitchFamily="34" charset="0"/>
            </a:endParaRPr>
          </a:p>
          <a:p>
            <a:pPr marL="171450" indent="-171450">
              <a:buFont typeface="Wingdings" panose="05000000000000000000" pitchFamily="2" charset="2"/>
              <a:buChar char="q"/>
            </a:pPr>
            <a:r>
              <a:rPr lang="en-US" sz="1000" b="1" dirty="0">
                <a:latin typeface="Century Gothic" panose="020B0502020202020204" pitchFamily="34" charset="0"/>
              </a:rPr>
              <a:t>Advantages of lazy deletion</a:t>
            </a:r>
          </a:p>
          <a:p>
            <a:r>
              <a:rPr lang="en-US" sz="1000" dirty="0">
                <a:latin typeface="Century Gothic" panose="020B0502020202020204" pitchFamily="34" charset="0"/>
              </a:rPr>
              <a:t>Here are the advantages of lazy deletion.</a:t>
            </a:r>
          </a:p>
          <a:p>
            <a:endParaRPr lang="en-US" sz="1000" dirty="0">
              <a:latin typeface="Century Gothic" panose="020B0502020202020204" pitchFamily="34" charset="0"/>
            </a:endParaRPr>
          </a:p>
          <a:p>
            <a:pPr marL="171450" indent="-171450">
              <a:buFont typeface="Wingdings" panose="05000000000000000000" pitchFamily="2" charset="2"/>
              <a:buChar char="ü"/>
            </a:pPr>
            <a:r>
              <a:rPr lang="en-US" sz="1000" dirty="0">
                <a:latin typeface="Century Gothic" panose="020B0502020202020204" pitchFamily="34" charset="0"/>
              </a:rPr>
              <a:t>Simple and reliable. If the chunk deletion message is lost, the master does not have to retry. The ChunkServer can perform the garbage collection with the subsequent heartbeat messages.</a:t>
            </a:r>
          </a:p>
          <a:p>
            <a:pPr marL="171450" indent="-171450">
              <a:buFont typeface="Wingdings" panose="05000000000000000000" pitchFamily="2" charset="2"/>
              <a:buChar char="ü"/>
            </a:pPr>
            <a:r>
              <a:rPr lang="en-US" sz="1000" dirty="0">
                <a:latin typeface="Century Gothic" panose="020B0502020202020204" pitchFamily="34" charset="0"/>
              </a:rPr>
              <a:t>GFS merges storage reclamation into regular background activities of the master, such as the regular scans of the filesystem or the exchange of HeartBeat messages. Thus, it is done in batches, and the cost is amortized.</a:t>
            </a:r>
          </a:p>
          <a:p>
            <a:pPr marL="171450" indent="-171450">
              <a:buFont typeface="Wingdings" panose="05000000000000000000" pitchFamily="2" charset="2"/>
              <a:buChar char="ü"/>
            </a:pPr>
            <a:r>
              <a:rPr lang="en-US" sz="1000" dirty="0">
                <a:latin typeface="Century Gothic" panose="020B0502020202020204" pitchFamily="34" charset="0"/>
              </a:rPr>
              <a:t>Garbage collection takes place when the master is relatively free.</a:t>
            </a:r>
          </a:p>
          <a:p>
            <a:pPr marL="171450" indent="-171450">
              <a:buFont typeface="Wingdings" panose="05000000000000000000" pitchFamily="2" charset="2"/>
              <a:buChar char="ü"/>
            </a:pPr>
            <a:r>
              <a:rPr lang="en-US" sz="1000" dirty="0">
                <a:latin typeface="Century Gothic" panose="020B0502020202020204" pitchFamily="34" charset="0"/>
              </a:rPr>
              <a:t>Lazy deletion provides safety against accidental, irreversible deletions.</a:t>
            </a:r>
          </a:p>
          <a:p>
            <a:endParaRPr lang="en-US" sz="1000" dirty="0">
              <a:latin typeface="Century Gothic" panose="020B0502020202020204" pitchFamily="34" charset="0"/>
            </a:endParaRPr>
          </a:p>
          <a:p>
            <a:pPr marL="171450" indent="-171450">
              <a:buFont typeface="Wingdings" panose="05000000000000000000" pitchFamily="2" charset="2"/>
              <a:buChar char="q"/>
            </a:pPr>
            <a:r>
              <a:rPr lang="en-US" sz="1000" b="1" dirty="0">
                <a:latin typeface="Century Gothic" panose="020B0502020202020204" pitchFamily="34" charset="0"/>
              </a:rPr>
              <a:t>Disadvantages of lazy deletion</a:t>
            </a:r>
          </a:p>
          <a:p>
            <a:r>
              <a:rPr lang="en-US" sz="1000" dirty="0">
                <a:latin typeface="Century Gothic" panose="020B0502020202020204" pitchFamily="34" charset="0"/>
              </a:rPr>
              <a:t>As we know, after deletion, storage space does not become available immediately. Applications that frequently create and delete files may not be able to reuse the storage right away. To overcome this, GFS provides following options:</a:t>
            </a:r>
          </a:p>
          <a:p>
            <a:endParaRPr lang="en-US" sz="1000" dirty="0">
              <a:latin typeface="Century Gothic" panose="020B0502020202020204" pitchFamily="34" charset="0"/>
            </a:endParaRPr>
          </a:p>
          <a:p>
            <a:pPr marL="171450" indent="-171450">
              <a:buFont typeface="Wingdings" panose="05000000000000000000" pitchFamily="2" charset="2"/>
              <a:buChar char="ü"/>
            </a:pPr>
            <a:r>
              <a:rPr lang="en-US" sz="1000" dirty="0">
                <a:latin typeface="Century Gothic" panose="020B0502020202020204" pitchFamily="34" charset="0"/>
              </a:rPr>
              <a:t>If a client deletes a deleted file again, GFS expedites the storage reclamation.</a:t>
            </a:r>
          </a:p>
          <a:p>
            <a:pPr marL="171450" indent="-171450">
              <a:buFont typeface="Wingdings" panose="05000000000000000000" pitchFamily="2" charset="2"/>
              <a:buChar char="ü"/>
            </a:pPr>
            <a:r>
              <a:rPr lang="en-US" sz="1000" dirty="0">
                <a:latin typeface="Century Gothic" panose="020B0502020202020204" pitchFamily="34" charset="0"/>
              </a:rPr>
              <a:t>Users can specify directories that are to be stored without replication.</a:t>
            </a:r>
          </a:p>
          <a:p>
            <a:pPr marL="171450" indent="-171450">
              <a:buFont typeface="Wingdings" panose="05000000000000000000" pitchFamily="2" charset="2"/>
              <a:buChar char="ü"/>
            </a:pPr>
            <a:r>
              <a:rPr lang="en-US" sz="1000" dirty="0">
                <a:latin typeface="Century Gothic" panose="020B0502020202020204" pitchFamily="34" charset="0"/>
              </a:rPr>
              <a:t>Users can also specify directories where deletion takes place immediately.</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IN" sz="1000" dirty="0">
                <a:latin typeface="Century Gothic" panose="020B0502020202020204" pitchFamily="34" charset="0"/>
              </a:rPr>
              <a:t> </a:t>
            </a: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81289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File Storage System : GFS, Introduction</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588502" y="997453"/>
            <a:ext cx="4640723" cy="1381811"/>
          </a:xfrm>
        </p:spPr>
        <p:txBody>
          <a:bodyPr>
            <a:normAutofit/>
          </a:bodyPr>
          <a:lstStyle/>
          <a:p>
            <a:pPr marL="0" indent="0">
              <a:buNone/>
            </a:pPr>
            <a:r>
              <a:rPr lang="en-US" sz="1400" b="1" dirty="0">
                <a:latin typeface="Century Gothic" panose="020B0502020202020204" pitchFamily="34" charset="0"/>
              </a:rPr>
              <a:t>GFS, Purpose</a:t>
            </a:r>
          </a:p>
          <a:p>
            <a:pPr marL="0" indent="0">
              <a:buNone/>
            </a:pPr>
            <a:r>
              <a:rPr lang="en-US" sz="1200" dirty="0">
                <a:solidFill>
                  <a:srgbClr val="3D3D4E"/>
                </a:solidFill>
                <a:latin typeface="Century Gothic" panose="020B0502020202020204" pitchFamily="34" charset="0"/>
              </a:rPr>
              <a:t>GFS is a scalable distributed file system developed by Google for its large data-intensive applications.</a:t>
            </a:r>
          </a:p>
          <a:p>
            <a:pPr marL="0" indent="0">
              <a:buNone/>
            </a:pPr>
            <a:r>
              <a:rPr lang="en-US" sz="1200" dirty="0">
                <a:solidFill>
                  <a:srgbClr val="3D3D4E"/>
                </a:solidFill>
                <a:latin typeface="Century Gothic" panose="020B0502020202020204" pitchFamily="34" charset="0"/>
              </a:rPr>
              <a:t>GFS was built for handling batch processing on large data sets and is designed for system-to-system interaction, not user-to-system interaction.</a:t>
            </a: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sp>
        <p:nvSpPr>
          <p:cNvPr id="5" name="Rectangle 4">
            <a:extLst>
              <a:ext uri="{FF2B5EF4-FFF2-40B4-BE49-F238E27FC236}">
                <a16:creationId xmlns:a16="http://schemas.microsoft.com/office/drawing/2014/main" id="{1894BC63-51CB-46F9-BAC7-8DD84AAF6B64}"/>
              </a:ext>
            </a:extLst>
          </p:cNvPr>
          <p:cNvSpPr/>
          <p:nvPr/>
        </p:nvSpPr>
        <p:spPr>
          <a:xfrm>
            <a:off x="162370" y="769121"/>
            <a:ext cx="11878654" cy="185227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79460" y="2807227"/>
            <a:ext cx="11764711" cy="3384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3D3D4E"/>
                </a:solidFill>
                <a:latin typeface="Century Gothic" panose="020B0502020202020204" pitchFamily="34" charset="0"/>
              </a:rPr>
              <a:t>GFS was built keeping following feature of system in mind</a:t>
            </a:r>
          </a:p>
          <a:p>
            <a:pPr marL="0" indent="0">
              <a:buFont typeface="Arial" panose="020B0604020202020204" pitchFamily="34" charset="0"/>
              <a:buNone/>
            </a:pPr>
            <a:r>
              <a:rPr lang="en-US" sz="1200" b="1" dirty="0">
                <a:solidFill>
                  <a:srgbClr val="3D3D4E"/>
                </a:solidFill>
                <a:latin typeface="Century Gothic" panose="020B0502020202020204" pitchFamily="34" charset="0"/>
              </a:rPr>
              <a:t>Scalable : </a:t>
            </a:r>
            <a:r>
              <a:rPr lang="en-US" sz="1200" dirty="0">
                <a:solidFill>
                  <a:srgbClr val="3D3D4E"/>
                </a:solidFill>
                <a:latin typeface="Century Gothic" panose="020B0502020202020204" pitchFamily="34" charset="0"/>
              </a:rPr>
              <a:t>GFS should run reliably on a very large system built from commodity hardware.</a:t>
            </a:r>
          </a:p>
          <a:p>
            <a:pPr marL="0" indent="0">
              <a:buFont typeface="Arial" panose="020B0604020202020204" pitchFamily="34" charset="0"/>
              <a:buNone/>
            </a:pPr>
            <a:r>
              <a:rPr lang="en-US" sz="1200" b="1" dirty="0">
                <a:solidFill>
                  <a:srgbClr val="3D3D4E"/>
                </a:solidFill>
                <a:latin typeface="Century Gothic" panose="020B0502020202020204" pitchFamily="34" charset="0"/>
              </a:rPr>
              <a:t>Fault-tolerant : </a:t>
            </a:r>
            <a:r>
              <a:rPr lang="en-US" sz="1200" dirty="0">
                <a:solidFill>
                  <a:srgbClr val="3D3D4E"/>
                </a:solidFill>
                <a:latin typeface="Century Gothic" panose="020B0502020202020204" pitchFamily="34" charset="0"/>
              </a:rPr>
              <a:t>The design must be fault tolerant for software and hardware failure.</a:t>
            </a:r>
          </a:p>
          <a:p>
            <a:pPr marL="0" indent="0">
              <a:buFont typeface="Arial" panose="020B0604020202020204" pitchFamily="34" charset="0"/>
              <a:buNone/>
            </a:pPr>
            <a:r>
              <a:rPr lang="en-US" sz="1200" b="1" dirty="0">
                <a:solidFill>
                  <a:srgbClr val="3D3D4E"/>
                </a:solidFill>
                <a:latin typeface="Century Gothic" panose="020B0502020202020204" pitchFamily="34" charset="0"/>
              </a:rPr>
              <a:t>Large Files : </a:t>
            </a:r>
            <a:r>
              <a:rPr lang="en-US" sz="1200" dirty="0">
                <a:solidFill>
                  <a:srgbClr val="3D3D4E"/>
                </a:solidFill>
                <a:latin typeface="Century Gothic" panose="020B0502020202020204" pitchFamily="34" charset="0"/>
              </a:rPr>
              <a:t>Performance for large file as equivalent as small files. User shouldn’t observe any such differences for different size.</a:t>
            </a:r>
          </a:p>
          <a:p>
            <a:pPr marL="0" indent="0">
              <a:buNone/>
            </a:pPr>
            <a:r>
              <a:rPr lang="en-US" sz="1200" b="1" i="0" dirty="0">
                <a:solidFill>
                  <a:srgbClr val="3D3D4E"/>
                </a:solidFill>
                <a:effectLst/>
                <a:latin typeface="Century Gothic" panose="020B0502020202020204" pitchFamily="34" charset="0"/>
              </a:rPr>
              <a:t>Large sequential and small random reads</a:t>
            </a:r>
            <a:r>
              <a:rPr lang="en-US" sz="1200" b="0" i="0" dirty="0">
                <a:solidFill>
                  <a:srgbClr val="3D3D4E"/>
                </a:solidFill>
                <a:effectLst/>
                <a:latin typeface="Century Gothic" panose="020B0502020202020204" pitchFamily="34" charset="0"/>
              </a:rPr>
              <a:t>: The workloads primarily consist of two kinds of reads: large, streaming reads and small, random reads.</a:t>
            </a:r>
          </a:p>
          <a:p>
            <a:pPr marL="0" indent="0">
              <a:buNone/>
            </a:pPr>
            <a:r>
              <a:rPr lang="en-US" sz="1200" b="1" i="0" dirty="0">
                <a:solidFill>
                  <a:srgbClr val="3D3D4E"/>
                </a:solidFill>
                <a:effectLst/>
                <a:latin typeface="Century Gothic" panose="020B0502020202020204" pitchFamily="34" charset="0"/>
              </a:rPr>
              <a:t>Concurrent access</a:t>
            </a:r>
            <a:r>
              <a:rPr lang="en-US" sz="1200" b="0" i="0" dirty="0">
                <a:solidFill>
                  <a:srgbClr val="3D3D4E"/>
                </a:solidFill>
                <a:effectLst/>
                <a:latin typeface="Century Gothic" panose="020B0502020202020204" pitchFamily="34" charset="0"/>
              </a:rPr>
              <a:t>: The level of concurrent access will also be high, with large numbers of concurrent appends being particularly prevalent, often accompanied by concurrent reads.</a:t>
            </a:r>
          </a:p>
          <a:p>
            <a:pPr marL="0" indent="0">
              <a:buNone/>
            </a:pPr>
            <a:r>
              <a:rPr lang="en-US" sz="1200" b="1" i="0" dirty="0">
                <a:solidFill>
                  <a:srgbClr val="3D3D4E"/>
                </a:solidFill>
                <a:effectLst/>
                <a:latin typeface="Century Gothic" panose="020B0502020202020204" pitchFamily="34" charset="0"/>
              </a:rPr>
              <a:t>High throughput</a:t>
            </a:r>
            <a:r>
              <a:rPr lang="en-US" sz="1200" b="0" i="0" dirty="0">
                <a:solidFill>
                  <a:srgbClr val="3D3D4E"/>
                </a:solidFill>
                <a:effectLst/>
                <a:latin typeface="Century Gothic" panose="020B0502020202020204" pitchFamily="34" charset="0"/>
              </a:rPr>
              <a:t>: GFS should be optimized for high and sustained throughput in reading the data, and this is prioritized over latency. This is not to say that latency is unimportant; rather, GFS needs to be optimized for high-performance reading and appending large volumes of data for the correct operation of the system.</a:t>
            </a:r>
          </a:p>
          <a:p>
            <a:pPr marL="0" indent="0">
              <a:buNone/>
            </a:pPr>
            <a:endParaRPr lang="en-US" sz="1200" b="0" i="0" dirty="0">
              <a:solidFill>
                <a:srgbClr val="3D3D4E"/>
              </a:solidFill>
              <a:effectLst/>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b="0" i="0" dirty="0">
              <a:solidFill>
                <a:srgbClr val="3D3D4E"/>
              </a:solidFill>
              <a:effectLst/>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11" name="Rectangle 10">
            <a:extLst>
              <a:ext uri="{FF2B5EF4-FFF2-40B4-BE49-F238E27FC236}">
                <a16:creationId xmlns:a16="http://schemas.microsoft.com/office/drawing/2014/main" id="{68889D87-F173-4A39-AB43-1BEC57F3DAE4}"/>
              </a:ext>
            </a:extLst>
          </p:cNvPr>
          <p:cNvSpPr/>
          <p:nvPr/>
        </p:nvSpPr>
        <p:spPr>
          <a:xfrm>
            <a:off x="162370" y="2765586"/>
            <a:ext cx="11878654" cy="338420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 name="TextBox 1">
            <a:extLst>
              <a:ext uri="{FF2B5EF4-FFF2-40B4-BE49-F238E27FC236}">
                <a16:creationId xmlns:a16="http://schemas.microsoft.com/office/drawing/2014/main" id="{2B739AB1-781B-4A94-BDBF-C9CF2A26F197}"/>
              </a:ext>
            </a:extLst>
          </p:cNvPr>
          <p:cNvSpPr txBox="1"/>
          <p:nvPr/>
        </p:nvSpPr>
        <p:spPr>
          <a:xfrm>
            <a:off x="5840872" y="978403"/>
            <a:ext cx="5724346" cy="1323439"/>
          </a:xfrm>
          <a:prstGeom prst="rect">
            <a:avLst/>
          </a:prstGeom>
          <a:noFill/>
        </p:spPr>
        <p:txBody>
          <a:bodyPr wrap="square" rtlCol="0">
            <a:spAutoFit/>
          </a:bodyPr>
          <a:lstStyle/>
          <a:p>
            <a:r>
              <a:rPr lang="en-US" sz="1400" b="1" dirty="0">
                <a:latin typeface="Century Gothic" panose="020B0502020202020204" pitchFamily="34" charset="0"/>
              </a:rPr>
              <a:t>GFS Use-cases</a:t>
            </a:r>
          </a:p>
          <a:p>
            <a:r>
              <a:rPr lang="en-US" sz="1200" dirty="0">
                <a:latin typeface="Century Gothic" panose="020B0502020202020204" pitchFamily="34" charset="0"/>
              </a:rPr>
              <a:t>What purpose drive google to build GFS like system?</a:t>
            </a:r>
          </a:p>
          <a:p>
            <a:pPr marL="171450" indent="-171450">
              <a:buFontTx/>
              <a:buChar char="-"/>
            </a:pPr>
            <a:r>
              <a:rPr lang="en-US" sz="1200" dirty="0">
                <a:latin typeface="Century Gothic" panose="020B0502020202020204" pitchFamily="34" charset="0"/>
              </a:rPr>
              <a:t>Google crawling and indexing system was generating large data </a:t>
            </a:r>
          </a:p>
          <a:p>
            <a:pPr marL="171450" indent="-171450">
              <a:buFontTx/>
              <a:buChar char="-"/>
            </a:pPr>
            <a:r>
              <a:rPr lang="en-US" sz="1200" dirty="0">
                <a:latin typeface="Century Gothic" panose="020B0502020202020204" pitchFamily="34" charset="0"/>
              </a:rPr>
              <a:t>Gmail, YouTube Application which is very data intensive application</a:t>
            </a:r>
          </a:p>
          <a:p>
            <a:r>
              <a:rPr lang="en-US" sz="1200" dirty="0">
                <a:latin typeface="Century Gothic" panose="020B0502020202020204" pitchFamily="34" charset="0"/>
              </a:rPr>
              <a:t>And so on…</a:t>
            </a:r>
          </a:p>
          <a:p>
            <a:endParaRPr lang="en-IN" dirty="0"/>
          </a:p>
        </p:txBody>
      </p:sp>
      <p:sp>
        <p:nvSpPr>
          <p:cNvPr id="3" name="Rectangle 2">
            <a:extLst>
              <a:ext uri="{FF2B5EF4-FFF2-40B4-BE49-F238E27FC236}">
                <a16:creationId xmlns:a16="http://schemas.microsoft.com/office/drawing/2014/main" id="{3403815A-A884-4DBF-BB53-F70674D62AC6}"/>
              </a:ext>
            </a:extLst>
          </p:cNvPr>
          <p:cNvSpPr/>
          <p:nvPr/>
        </p:nvSpPr>
        <p:spPr>
          <a:xfrm>
            <a:off x="514351" y="978403"/>
            <a:ext cx="4810124" cy="138181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4" name="Rectangle 3">
            <a:extLst>
              <a:ext uri="{FF2B5EF4-FFF2-40B4-BE49-F238E27FC236}">
                <a16:creationId xmlns:a16="http://schemas.microsoft.com/office/drawing/2014/main" id="{CB8E72AB-41C8-4EE4-9C84-2B41D1826F33}"/>
              </a:ext>
            </a:extLst>
          </p:cNvPr>
          <p:cNvSpPr/>
          <p:nvPr/>
        </p:nvSpPr>
        <p:spPr>
          <a:xfrm>
            <a:off x="5756928" y="988579"/>
            <a:ext cx="5845323" cy="138181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357121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GFS : </a:t>
            </a:r>
            <a:r>
              <a:rPr lang="en-IN" b="1" dirty="0">
                <a:latin typeface="Nunito Sans" pitchFamily="2" charset="0"/>
              </a:rPr>
              <a:t>Criticism on GFS system</a:t>
            </a: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11583106" cy="4462760"/>
          </a:xfrm>
          <a:prstGeom prst="rect">
            <a:avLst/>
          </a:prstGeom>
          <a:noFill/>
        </p:spPr>
        <p:txBody>
          <a:bodyPr wrap="square" rtlCol="0">
            <a:spAutoFit/>
          </a:bodyPr>
          <a:lstStyle/>
          <a:p>
            <a:r>
              <a:rPr lang="en-IN" sz="1400" b="1" dirty="0">
                <a:latin typeface="Century Gothic" panose="020B0502020202020204" pitchFamily="34" charset="0"/>
              </a:rPr>
              <a:t>Single Master Server  as SPF</a:t>
            </a:r>
          </a:p>
          <a:p>
            <a:endParaRPr lang="en-IN" sz="1400" b="1" dirty="0">
              <a:latin typeface="Century Gothic" panose="020B0502020202020204" pitchFamily="34" charset="0"/>
            </a:endParaRPr>
          </a:p>
          <a:p>
            <a:r>
              <a:rPr lang="en-US" sz="1000" dirty="0">
                <a:latin typeface="Century Gothic" panose="020B0502020202020204" pitchFamily="34" charset="0"/>
              </a:rPr>
              <a:t>As GFS has grown in usage, Google has started to see the following problems with the centralized master scheme:</a:t>
            </a:r>
          </a:p>
          <a:p>
            <a:endParaRPr lang="en-US" sz="1000" dirty="0">
              <a:latin typeface="Century Gothic" panose="020B0502020202020204" pitchFamily="34" charset="0"/>
            </a:endParaRPr>
          </a:p>
          <a:p>
            <a:r>
              <a:rPr lang="en-US" sz="1000" dirty="0">
                <a:latin typeface="Century Gothic" panose="020B0502020202020204" pitchFamily="34" charset="0"/>
              </a:rPr>
              <a:t>Despite the separation of control flow (i.e., metadata operations) and data flow, the master is emerging as a bottleneck in the design. As the number of clients grows, a single master could not serve them because it does not have enough CPU power.</a:t>
            </a:r>
          </a:p>
          <a:p>
            <a:endParaRPr lang="en-US" sz="1000" dirty="0">
              <a:latin typeface="Century Gothic" panose="020B0502020202020204" pitchFamily="34" charset="0"/>
            </a:endParaRPr>
          </a:p>
          <a:p>
            <a:r>
              <a:rPr lang="en-US" sz="1000" dirty="0">
                <a:latin typeface="Century Gothic" panose="020B0502020202020204" pitchFamily="34" charset="0"/>
              </a:rPr>
              <a:t>Despite the reduced number of metadata (because of the large chunk size), the number of metadata stored by the master is increasing to a level where it is getting difficult to keep all the metadata in the main memory.</a:t>
            </a:r>
            <a:endParaRPr lang="en-IN" sz="1000" dirty="0">
              <a:latin typeface="Century Gothic" panose="020B0502020202020204" pitchFamily="34" charset="0"/>
            </a:endParaRPr>
          </a:p>
          <a:p>
            <a:endParaRPr lang="en-IN" sz="1400" b="1" dirty="0">
              <a:latin typeface="Century Gothic" panose="020B0502020202020204" pitchFamily="34" charset="0"/>
            </a:endParaRPr>
          </a:p>
          <a:p>
            <a:endParaRPr lang="en-IN" sz="1400" b="1" dirty="0">
              <a:latin typeface="Century Gothic" panose="020B0502020202020204" pitchFamily="34" charset="0"/>
            </a:endParaRPr>
          </a:p>
          <a:p>
            <a:r>
              <a:rPr lang="en-IN" sz="1400" b="1" dirty="0">
                <a:latin typeface="Century Gothic" panose="020B0502020202020204" pitchFamily="34" charset="0"/>
              </a:rPr>
              <a:t>Chunk Size of 64MB</a:t>
            </a:r>
          </a:p>
          <a:p>
            <a:endParaRPr lang="en-IN" sz="1400" b="1" dirty="0">
              <a:latin typeface="Century Gothic" panose="020B0502020202020204" pitchFamily="34" charset="0"/>
            </a:endParaRPr>
          </a:p>
          <a:p>
            <a:r>
              <a:rPr lang="en-US" sz="1000" dirty="0">
                <a:latin typeface="Century Gothic" panose="020B0502020202020204" pitchFamily="34" charset="0"/>
              </a:rPr>
              <a:t>Large chunk size (64MB) in GFS has its disadvantages while reading. Since a small file will have one or a few chunks, the ChunkServers storing those chunks can become hotspots if a lot of clients are accessing the same file. As a workaround for this problem, GFS stores extra copies of small files for distributing the load to multiple ChunkServers. Furthermore, GFS adds a random delay in the start times of the applications accessing such files.</a:t>
            </a:r>
            <a:endParaRPr lang="en-IN" sz="1000" dirty="0">
              <a:latin typeface="Century Gothic" panose="020B0502020202020204" pitchFamily="34" charset="0"/>
            </a:endParaRPr>
          </a:p>
          <a:p>
            <a:endParaRPr lang="en-US"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IN" sz="1000" dirty="0">
                <a:latin typeface="Century Gothic" panose="020B0502020202020204" pitchFamily="34" charset="0"/>
              </a:rPr>
              <a:t> </a:t>
            </a: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4180345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GFS : Summary</a:t>
            </a: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11583106" cy="5478423"/>
          </a:xfrm>
          <a:prstGeom prst="rect">
            <a:avLst/>
          </a:prstGeom>
          <a:noFill/>
        </p:spPr>
        <p:txBody>
          <a:bodyPr wrap="square" rtlCol="0">
            <a:spAutoFit/>
          </a:bodyPr>
          <a:lstStyle/>
          <a:p>
            <a:r>
              <a:rPr lang="en-IN" sz="1000" dirty="0">
                <a:latin typeface="Century Gothic" panose="020B0502020202020204" pitchFamily="34" charset="0"/>
              </a:rPr>
              <a:t>Link for GFS Paper : </a:t>
            </a:r>
            <a:r>
              <a:rPr lang="en-IN" sz="1000" dirty="0">
                <a:latin typeface="Century Gothic" panose="020B0502020202020204" pitchFamily="34" charset="0"/>
                <a:hlinkClick r:id="rId2"/>
              </a:rPr>
              <a:t>https://research.google/pubs/pub51/</a:t>
            </a:r>
            <a:endParaRPr lang="en-IN" sz="1000" dirty="0">
              <a:latin typeface="Century Gothic" panose="020B0502020202020204" pitchFamily="34" charset="0"/>
            </a:endParaRPr>
          </a:p>
          <a:p>
            <a:r>
              <a:rPr lang="en-IN" sz="1000" dirty="0">
                <a:latin typeface="Century Gothic" panose="020B0502020202020204" pitchFamily="34" charset="0"/>
              </a:rPr>
              <a:t>Link for Bigtable paper : </a:t>
            </a:r>
            <a:r>
              <a:rPr lang="en-IN" sz="1000" dirty="0">
                <a:latin typeface="Century Gothic" panose="020B0502020202020204" pitchFamily="34" charset="0"/>
                <a:hlinkClick r:id="rId3"/>
              </a:rPr>
              <a:t>https://research.google/pubs/pub27898/</a:t>
            </a:r>
            <a:endParaRPr lang="en-IN" sz="1000" dirty="0">
              <a:latin typeface="Century Gothic" panose="020B0502020202020204" pitchFamily="34" charset="0"/>
            </a:endParaRPr>
          </a:p>
          <a:p>
            <a:r>
              <a:rPr lang="en-IN" sz="1000" dirty="0">
                <a:latin typeface="Century Gothic" panose="020B0502020202020204" pitchFamily="34" charset="0"/>
              </a:rPr>
              <a:t>Link for GFS Evolution : </a:t>
            </a:r>
            <a:r>
              <a:rPr lang="en-IN" sz="1000" dirty="0">
                <a:latin typeface="Century Gothic" panose="020B0502020202020204" pitchFamily="34" charset="0"/>
                <a:hlinkClick r:id="rId4"/>
              </a:rPr>
              <a:t>https://queue.acm.org/detail.cfm?id=1594206</a:t>
            </a:r>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IN" sz="1000" dirty="0">
                <a:latin typeface="Century Gothic" panose="020B0502020202020204" pitchFamily="34" charset="0"/>
              </a:rPr>
              <a:t>Summary : </a:t>
            </a:r>
          </a:p>
          <a:p>
            <a:pPr marL="171450" indent="-171450">
              <a:buFont typeface="Wingdings" panose="05000000000000000000" pitchFamily="2" charset="2"/>
              <a:buChar char="ü"/>
            </a:pPr>
            <a:r>
              <a:rPr lang="en-US" sz="1000" dirty="0">
                <a:latin typeface="Century Gothic" panose="020B0502020202020204" pitchFamily="34" charset="0"/>
              </a:rPr>
              <a:t>GFS is a scalable distributed file storage system for large data-intensive applications.</a:t>
            </a:r>
          </a:p>
          <a:p>
            <a:pPr marL="171450" indent="-171450">
              <a:buFont typeface="Wingdings" panose="05000000000000000000" pitchFamily="2" charset="2"/>
              <a:buChar char="ü"/>
            </a:pPr>
            <a:r>
              <a:rPr lang="en-US" sz="1000" dirty="0">
                <a:latin typeface="Century Gothic" panose="020B0502020202020204" pitchFamily="34" charset="0"/>
              </a:rPr>
              <a:t>GFS was designed with the understanding that system/hardware failures can and do occur.</a:t>
            </a:r>
          </a:p>
          <a:p>
            <a:pPr marL="171450" indent="-171450">
              <a:buFont typeface="Wingdings" panose="05000000000000000000" pitchFamily="2" charset="2"/>
              <a:buChar char="ü"/>
            </a:pPr>
            <a:r>
              <a:rPr lang="en-US" sz="1000" dirty="0">
                <a:latin typeface="Century Gothic" panose="020B0502020202020204" pitchFamily="34" charset="0"/>
              </a:rPr>
              <a:t>Reading workload consists of large streaming reads and small random reads. Writing workloads consists of many large, sequential writes that append data to files.</a:t>
            </a:r>
          </a:p>
          <a:p>
            <a:pPr marL="171450" indent="-171450">
              <a:buFont typeface="Wingdings" panose="05000000000000000000" pitchFamily="2" charset="2"/>
              <a:buChar char="ü"/>
            </a:pPr>
            <a:r>
              <a:rPr lang="en-US" sz="1000" dirty="0">
                <a:latin typeface="Century Gothic" panose="020B0502020202020204" pitchFamily="34" charset="0"/>
              </a:rPr>
              <a:t>GFS provides APIs for usual file operations like create, delete, open, close, read, and write. Additionally, GFS supports snapshot and record append operations. Snapshot creates a copy of the file or directory tree. Record append allows multiple clients to append data to the same file concurrently while guaranteeing atomicity.</a:t>
            </a:r>
          </a:p>
          <a:p>
            <a:pPr marL="171450" indent="-171450">
              <a:buFont typeface="Wingdings" panose="05000000000000000000" pitchFamily="2" charset="2"/>
              <a:buChar char="ü"/>
            </a:pPr>
            <a:r>
              <a:rPr lang="en-US" sz="1000" dirty="0">
                <a:latin typeface="Century Gothic" panose="020B0502020202020204" pitchFamily="34" charset="0"/>
              </a:rPr>
              <a:t>A GFS cluster consists of a single master and multiple ChunkServers and is accessed by multiple clients.</a:t>
            </a:r>
          </a:p>
          <a:p>
            <a:pPr marL="171450" indent="-171450">
              <a:buFont typeface="Wingdings" panose="05000000000000000000" pitchFamily="2" charset="2"/>
              <a:buChar char="ü"/>
            </a:pPr>
            <a:r>
              <a:rPr lang="en-US" sz="1000" dirty="0">
                <a:latin typeface="Century Gothic" panose="020B0502020202020204" pitchFamily="34" charset="0"/>
              </a:rPr>
              <a:t>Chunk: Files are broken into fixed-size chunks where each chunk is 64 megabytes in size. Each chunk is identified by an immutable and globally unique 64-bit chunk handle assigned by the master at the time of chunk creation.</a:t>
            </a:r>
          </a:p>
          <a:p>
            <a:pPr marL="171450" indent="-171450">
              <a:buFont typeface="Wingdings" panose="05000000000000000000" pitchFamily="2" charset="2"/>
              <a:buChar char="ü"/>
            </a:pPr>
            <a:r>
              <a:rPr lang="en-US" sz="1000" dirty="0">
                <a:latin typeface="Century Gothic" panose="020B0502020202020204" pitchFamily="34" charset="0"/>
              </a:rPr>
              <a:t>ChunkServers store chunks on the local disk as Linux files.</a:t>
            </a:r>
          </a:p>
          <a:p>
            <a:pPr marL="171450" indent="-171450">
              <a:buFont typeface="Wingdings" panose="05000000000000000000" pitchFamily="2" charset="2"/>
              <a:buChar char="ü"/>
            </a:pPr>
            <a:r>
              <a:rPr lang="en-US" sz="1000" dirty="0">
                <a:latin typeface="Century Gothic" panose="020B0502020202020204" pitchFamily="34" charset="0"/>
              </a:rPr>
              <a:t>For reliability, each chunk is replicated on multiple ChunkServers.</a:t>
            </a:r>
          </a:p>
          <a:p>
            <a:pPr marL="171450" indent="-171450">
              <a:buFont typeface="Wingdings" panose="05000000000000000000" pitchFamily="2" charset="2"/>
              <a:buChar char="ü"/>
            </a:pPr>
            <a:r>
              <a:rPr lang="en-US" sz="1000" dirty="0">
                <a:latin typeface="Century Gothic" panose="020B0502020202020204" pitchFamily="34" charset="0"/>
              </a:rPr>
              <a:t>Master server is the coordinator of a GFS cluster and is responsible for keeping track of all the filesystem metadata. This includes namespace, authorization, mapping of files to chunks, and the current location of chunks.</a:t>
            </a:r>
          </a:p>
          <a:p>
            <a:pPr marL="171450" indent="-171450">
              <a:buFont typeface="Wingdings" panose="05000000000000000000" pitchFamily="2" charset="2"/>
              <a:buChar char="ü"/>
            </a:pPr>
            <a:r>
              <a:rPr lang="en-US" sz="1000" dirty="0">
                <a:latin typeface="Century Gothic" panose="020B0502020202020204" pitchFamily="34" charset="0"/>
              </a:rPr>
              <a:t>Master keeps all metadata in memory for faster operations. For fault tolerance and to handle a master crash, all metadata changes are written to the disk onto an operation log. This operation log is also replicated onto remote machines.</a:t>
            </a:r>
          </a:p>
          <a:p>
            <a:pPr marL="171450" indent="-171450">
              <a:buFont typeface="Wingdings" panose="05000000000000000000" pitchFamily="2" charset="2"/>
              <a:buChar char="ü"/>
            </a:pPr>
            <a:r>
              <a:rPr lang="en-US" sz="1000" dirty="0">
                <a:latin typeface="Century Gothic" panose="020B0502020202020204" pitchFamily="34" charset="0"/>
              </a:rPr>
              <a:t>The master does not keep a persistent record of which ChunkServers have a replica of a given chunk. Instead, the master asks each ChunkServer about what chunks it holds at master startup or whenever a ChunkServer joins the cluster.</a:t>
            </a:r>
          </a:p>
          <a:p>
            <a:pPr marL="171450" indent="-171450">
              <a:buFont typeface="Wingdings" panose="05000000000000000000" pitchFamily="2" charset="2"/>
              <a:buChar char="ü"/>
            </a:pPr>
            <a:r>
              <a:rPr lang="en-US" sz="1000" dirty="0">
                <a:latin typeface="Century Gothic" panose="020B0502020202020204" pitchFamily="34" charset="0"/>
              </a:rPr>
              <a:t>Checkpointing: The master’s state is periodically serialized to disk and then replicated so that on recovery, a master may load the checkpoint into memory, replay any subsequent operations from the operation log, and be available again very quickly.</a:t>
            </a:r>
          </a:p>
          <a:p>
            <a:pPr marL="171450" indent="-171450">
              <a:buFont typeface="Wingdings" panose="05000000000000000000" pitchFamily="2" charset="2"/>
              <a:buChar char="ü"/>
            </a:pPr>
            <a:r>
              <a:rPr lang="en-US" sz="1000" b="1" dirty="0">
                <a:latin typeface="Century Gothic" panose="020B0502020202020204" pitchFamily="34" charset="0"/>
              </a:rPr>
              <a:t>HeartBeat</a:t>
            </a:r>
            <a:r>
              <a:rPr lang="en-US" sz="1000" dirty="0">
                <a:latin typeface="Century Gothic" panose="020B0502020202020204" pitchFamily="34" charset="0"/>
              </a:rPr>
              <a:t>: The master communicates with each ChunkServer through Heartbeat messages to pass instructions to it and collects its state.</a:t>
            </a:r>
          </a:p>
          <a:p>
            <a:pPr marL="171450" indent="-171450">
              <a:buFont typeface="Wingdings" panose="05000000000000000000" pitchFamily="2" charset="2"/>
              <a:buChar char="ü"/>
            </a:pPr>
            <a:r>
              <a:rPr lang="en-US" sz="1000" dirty="0">
                <a:latin typeface="Century Gothic" panose="020B0502020202020204" pitchFamily="34" charset="0"/>
              </a:rPr>
              <a:t>Client: GFS client code which is linked into each application, implements filesystem APIs, and communicates with the cluster. Clients interact with the master for metadata, but all data transfers happen directly between the client and ChunkServers.</a:t>
            </a:r>
          </a:p>
          <a:p>
            <a:pPr marL="171450" indent="-171450">
              <a:buFont typeface="Wingdings" panose="05000000000000000000" pitchFamily="2" charset="2"/>
              <a:buChar char="ü"/>
            </a:pPr>
            <a:r>
              <a:rPr lang="en-US" sz="1000" dirty="0">
                <a:latin typeface="Century Gothic" panose="020B0502020202020204" pitchFamily="34" charset="0"/>
              </a:rPr>
              <a:t>Data Integrity: Each ChunkServer uses </a:t>
            </a:r>
            <a:r>
              <a:rPr lang="en-US" sz="1000" b="1" dirty="0">
                <a:latin typeface="Century Gothic" panose="020B0502020202020204" pitchFamily="34" charset="0"/>
              </a:rPr>
              <a:t>checksumming</a:t>
            </a:r>
            <a:r>
              <a:rPr lang="en-US" sz="1000" dirty="0">
                <a:latin typeface="Century Gothic" panose="020B0502020202020204" pitchFamily="34" charset="0"/>
              </a:rPr>
              <a:t> to detect the corruption of stored data.</a:t>
            </a:r>
          </a:p>
          <a:p>
            <a:pPr marL="171450" indent="-171450">
              <a:buFont typeface="Wingdings" panose="05000000000000000000" pitchFamily="2" charset="2"/>
              <a:buChar char="ü"/>
            </a:pPr>
            <a:r>
              <a:rPr lang="en-US" sz="1000" dirty="0">
                <a:latin typeface="Century Gothic" panose="020B0502020202020204" pitchFamily="34" charset="0"/>
              </a:rPr>
              <a:t>Garbage Collection: After a file is deleted, GFS does not immediately reclaim the available physical storage. It does so only lazily during regular garbage collection at both the file and chunk levels.</a:t>
            </a:r>
          </a:p>
          <a:p>
            <a:pPr marL="171450" indent="-171450">
              <a:buFont typeface="Wingdings" panose="05000000000000000000" pitchFamily="2" charset="2"/>
              <a:buChar char="ü"/>
            </a:pPr>
            <a:r>
              <a:rPr lang="en-US" sz="1000" dirty="0">
                <a:latin typeface="Century Gothic" panose="020B0502020202020204" pitchFamily="34" charset="0"/>
              </a:rPr>
              <a:t>Consistency: Master guarantees data consistency by ensuring the order of mutations on all replicas and using chunk version numbers. If a replica has an incorrect version, it is garbage collected.</a:t>
            </a:r>
          </a:p>
          <a:p>
            <a:pPr marL="171450" indent="-171450">
              <a:buFont typeface="Wingdings" panose="05000000000000000000" pitchFamily="2" charset="2"/>
              <a:buChar char="ü"/>
            </a:pPr>
            <a:r>
              <a:rPr lang="en-US" sz="1000" dirty="0">
                <a:latin typeface="Century Gothic" panose="020B0502020202020204" pitchFamily="34" charset="0"/>
              </a:rPr>
              <a:t>GFS guarantees at-least-once writes for writers. This means that records could be written more than once as well (although rarely). It is the responsibility of the readers to deal with these duplicate chunks. This is achieved by having checksums and serial numbers in the chunks, which help readers to filter and discard duplicate data.</a:t>
            </a:r>
          </a:p>
          <a:p>
            <a:pPr marL="171450" indent="-171450">
              <a:buFont typeface="Wingdings" panose="05000000000000000000" pitchFamily="2" charset="2"/>
              <a:buChar char="ü"/>
            </a:pPr>
            <a:r>
              <a:rPr lang="en-US" sz="1000" dirty="0">
                <a:latin typeface="Century Gothic" panose="020B0502020202020204" pitchFamily="34" charset="0"/>
              </a:rPr>
              <a:t>Cache: Neither the client nor the ChunkServer caches file data. Client caches offer little benefit because most applications stream through huge files or have working sets too large to be cached. However, clients do cache metadata.</a:t>
            </a:r>
            <a:endParaRPr lang="en-IN" sz="1000" dirty="0">
              <a:latin typeface="Century Gothic" panose="020B0502020202020204" pitchFamily="34" charset="0"/>
            </a:endParaRPr>
          </a:p>
        </p:txBody>
      </p:sp>
      <p:sp>
        <p:nvSpPr>
          <p:cNvPr id="2" name="Rectangle 1">
            <a:extLst>
              <a:ext uri="{FF2B5EF4-FFF2-40B4-BE49-F238E27FC236}">
                <a16:creationId xmlns:a16="http://schemas.microsoft.com/office/drawing/2014/main" id="{0B8C74C3-CAEE-403C-A4C6-248869A9FC97}"/>
              </a:ext>
            </a:extLst>
          </p:cNvPr>
          <p:cNvSpPr/>
          <p:nvPr/>
        </p:nvSpPr>
        <p:spPr>
          <a:xfrm>
            <a:off x="7353300" y="880232"/>
            <a:ext cx="4152900" cy="106286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en-IN" sz="1400" b="1" dirty="0">
                <a:solidFill>
                  <a:srgbClr val="7030A0"/>
                </a:solidFill>
                <a:latin typeface="Century Gothic" panose="020B0502020202020204" pitchFamily="34" charset="0"/>
              </a:rPr>
              <a:t>System Design Pattern</a:t>
            </a:r>
          </a:p>
          <a:p>
            <a:pPr marL="285750" indent="-285750">
              <a:buFont typeface="Wingdings" panose="05000000000000000000" pitchFamily="2" charset="2"/>
              <a:buChar char="§"/>
            </a:pPr>
            <a:r>
              <a:rPr lang="en-IN" sz="1400" b="1" dirty="0">
                <a:solidFill>
                  <a:srgbClr val="7030A0"/>
                </a:solidFill>
                <a:latin typeface="Century Gothic" panose="020B0502020202020204" pitchFamily="34" charset="0"/>
              </a:rPr>
              <a:t>Write ahead log</a:t>
            </a:r>
          </a:p>
          <a:p>
            <a:pPr marL="285750" indent="-285750">
              <a:buFont typeface="Wingdings" panose="05000000000000000000" pitchFamily="2" charset="2"/>
              <a:buChar char="§"/>
            </a:pPr>
            <a:r>
              <a:rPr lang="en-IN" sz="1400" b="1" dirty="0">
                <a:solidFill>
                  <a:srgbClr val="7030A0"/>
                </a:solidFill>
                <a:latin typeface="Century Gothic" panose="020B0502020202020204" pitchFamily="34" charset="0"/>
              </a:rPr>
              <a:t>Heartbeat</a:t>
            </a:r>
          </a:p>
          <a:p>
            <a:pPr marL="285750" indent="-285750">
              <a:buFont typeface="Wingdings" panose="05000000000000000000" pitchFamily="2" charset="2"/>
              <a:buChar char="§"/>
            </a:pPr>
            <a:r>
              <a:rPr lang="en-IN" sz="1400" b="1" dirty="0">
                <a:solidFill>
                  <a:srgbClr val="7030A0"/>
                </a:solidFill>
                <a:latin typeface="Century Gothic" panose="020B0502020202020204" pitchFamily="34" charset="0"/>
              </a:rPr>
              <a:t>checksum</a:t>
            </a:r>
          </a:p>
        </p:txBody>
      </p:sp>
      <p:sp>
        <p:nvSpPr>
          <p:cNvPr id="3" name="Rectangle 2">
            <a:extLst>
              <a:ext uri="{FF2B5EF4-FFF2-40B4-BE49-F238E27FC236}">
                <a16:creationId xmlns:a16="http://schemas.microsoft.com/office/drawing/2014/main" id="{7CED6A49-4081-4382-825E-FA04DD60F283}"/>
              </a:ext>
            </a:extLst>
          </p:cNvPr>
          <p:cNvSpPr/>
          <p:nvPr/>
        </p:nvSpPr>
        <p:spPr>
          <a:xfrm>
            <a:off x="275519" y="913620"/>
            <a:ext cx="4639381" cy="6294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Tree>
    <p:extLst>
      <p:ext uri="{BB962C8B-B14F-4D97-AF65-F5344CB8AC3E}">
        <p14:creationId xmlns:p14="http://schemas.microsoft.com/office/powerpoint/2010/main" val="160749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Cluster 1/3</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79460" y="807511"/>
            <a:ext cx="3435411" cy="1488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3D3D4E"/>
                </a:solidFill>
                <a:latin typeface="Century Gothic" panose="020B0502020202020204" pitchFamily="34" charset="0"/>
              </a:rPr>
              <a:t>APIs </a:t>
            </a:r>
          </a:p>
          <a:p>
            <a:pPr marL="0" indent="0">
              <a:buNone/>
            </a:pPr>
            <a:r>
              <a:rPr lang="en-US" sz="1200" b="0" i="0" dirty="0">
                <a:solidFill>
                  <a:srgbClr val="3D3D4E"/>
                </a:solidFill>
                <a:effectLst/>
                <a:latin typeface="Century Gothic" panose="020B0502020202020204" pitchFamily="34" charset="0"/>
              </a:rPr>
              <a:t>GFS system has following user space api’s </a:t>
            </a:r>
          </a:p>
          <a:p>
            <a:pPr>
              <a:spcBef>
                <a:spcPts val="0"/>
              </a:spcBef>
              <a:buFont typeface="Wingdings" panose="05000000000000000000" pitchFamily="2" charset="2"/>
              <a:buChar char="ü"/>
            </a:pPr>
            <a:r>
              <a:rPr lang="en-US" sz="1200" b="0" i="0" dirty="0">
                <a:solidFill>
                  <a:srgbClr val="3D3D4E"/>
                </a:solidFill>
                <a:effectLst/>
                <a:latin typeface="Century Gothic" panose="020B0502020202020204" pitchFamily="34" charset="0"/>
              </a:rPr>
              <a:t>create</a:t>
            </a:r>
          </a:p>
          <a:p>
            <a:pPr>
              <a:spcBef>
                <a:spcPts val="0"/>
              </a:spcBef>
              <a:buFont typeface="Wingdings" panose="05000000000000000000" pitchFamily="2" charset="2"/>
              <a:buChar char="ü"/>
            </a:pPr>
            <a:r>
              <a:rPr lang="en-US" sz="1200" dirty="0">
                <a:solidFill>
                  <a:srgbClr val="3D3D4E"/>
                </a:solidFill>
                <a:latin typeface="Century Gothic" panose="020B0502020202020204" pitchFamily="34" charset="0"/>
              </a:rPr>
              <a:t>delete</a:t>
            </a:r>
          </a:p>
          <a:p>
            <a:pPr>
              <a:spcBef>
                <a:spcPts val="0"/>
              </a:spcBef>
              <a:buFont typeface="Wingdings" panose="05000000000000000000" pitchFamily="2" charset="2"/>
              <a:buChar char="ü"/>
            </a:pPr>
            <a:r>
              <a:rPr lang="en-US" sz="1200" dirty="0">
                <a:solidFill>
                  <a:srgbClr val="3D3D4E"/>
                </a:solidFill>
                <a:latin typeface="Century Gothic" panose="020B0502020202020204" pitchFamily="34" charset="0"/>
              </a:rPr>
              <a:t>open </a:t>
            </a:r>
          </a:p>
          <a:p>
            <a:pPr>
              <a:spcBef>
                <a:spcPts val="0"/>
              </a:spcBef>
              <a:buFont typeface="Wingdings" panose="05000000000000000000" pitchFamily="2" charset="2"/>
              <a:buChar char="ü"/>
            </a:pPr>
            <a:r>
              <a:rPr lang="en-US" sz="1200" dirty="0">
                <a:solidFill>
                  <a:srgbClr val="3D3D4E"/>
                </a:solidFill>
                <a:latin typeface="Century Gothic" panose="020B0502020202020204" pitchFamily="34" charset="0"/>
              </a:rPr>
              <a:t>close</a:t>
            </a:r>
          </a:p>
          <a:p>
            <a:pPr>
              <a:spcBef>
                <a:spcPts val="0"/>
              </a:spcBef>
              <a:buFont typeface="Wingdings" panose="05000000000000000000" pitchFamily="2" charset="2"/>
              <a:buChar char="ü"/>
            </a:pPr>
            <a:r>
              <a:rPr lang="en-US" sz="1200" b="0" i="0" dirty="0">
                <a:solidFill>
                  <a:srgbClr val="3D3D4E"/>
                </a:solidFill>
                <a:effectLst/>
                <a:latin typeface="Century Gothic" panose="020B0502020202020204" pitchFamily="34" charset="0"/>
              </a:rPr>
              <a:t>read </a:t>
            </a:r>
          </a:p>
          <a:p>
            <a:pPr>
              <a:spcBef>
                <a:spcPts val="0"/>
              </a:spcBef>
              <a:buFont typeface="Wingdings" panose="05000000000000000000" pitchFamily="2" charset="2"/>
              <a:buChar char="ü"/>
            </a:pPr>
            <a:r>
              <a:rPr lang="en-US" sz="1200" b="0" i="0" dirty="0">
                <a:solidFill>
                  <a:srgbClr val="3D3D4E"/>
                </a:solidFill>
                <a:effectLst/>
                <a:latin typeface="Century Gothic" panose="020B0502020202020204" pitchFamily="34" charset="0"/>
              </a:rPr>
              <a:t>Write</a:t>
            </a:r>
          </a:p>
          <a:p>
            <a:pPr marL="0" indent="0">
              <a:spcBef>
                <a:spcPts val="0"/>
              </a:spcBef>
              <a:buNone/>
            </a:pPr>
            <a:endParaRPr lang="en-US" sz="1200" b="0" i="0" dirty="0">
              <a:solidFill>
                <a:srgbClr val="3D3D4E"/>
              </a:solidFill>
              <a:effectLst/>
              <a:latin typeface="Century Gothic" panose="020B0502020202020204" pitchFamily="34" charset="0"/>
            </a:endParaRPr>
          </a:p>
          <a:p>
            <a:pPr marL="0" indent="0">
              <a:buNone/>
            </a:pPr>
            <a:endParaRPr lang="en-US" sz="1200" b="0" i="0" dirty="0">
              <a:solidFill>
                <a:srgbClr val="3D3D4E"/>
              </a:solidFill>
              <a:effectLst/>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11" name="Rectangle 10">
            <a:extLst>
              <a:ext uri="{FF2B5EF4-FFF2-40B4-BE49-F238E27FC236}">
                <a16:creationId xmlns:a16="http://schemas.microsoft.com/office/drawing/2014/main" id="{68889D87-F173-4A39-AB43-1BEC57F3DAE4}"/>
              </a:ext>
            </a:extLst>
          </p:cNvPr>
          <p:cNvSpPr/>
          <p:nvPr/>
        </p:nvSpPr>
        <p:spPr>
          <a:xfrm>
            <a:off x="162370" y="765870"/>
            <a:ext cx="11750467" cy="153051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15" name="Content Placeholder 7">
            <a:extLst>
              <a:ext uri="{FF2B5EF4-FFF2-40B4-BE49-F238E27FC236}">
                <a16:creationId xmlns:a16="http://schemas.microsoft.com/office/drawing/2014/main" id="{67D1CDB4-73DF-4553-9B15-A29424E03AEB}"/>
              </a:ext>
            </a:extLst>
          </p:cNvPr>
          <p:cNvSpPr txBox="1">
            <a:spLocks/>
          </p:cNvSpPr>
          <p:nvPr/>
        </p:nvSpPr>
        <p:spPr>
          <a:xfrm>
            <a:off x="6859425" y="923693"/>
            <a:ext cx="3435411" cy="1161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3D3D4E"/>
                </a:solidFill>
                <a:latin typeface="Century Gothic" panose="020B0502020202020204" pitchFamily="34" charset="0"/>
              </a:rPr>
              <a:t>APIs </a:t>
            </a:r>
          </a:p>
          <a:p>
            <a:pPr marL="0" indent="0">
              <a:buNone/>
            </a:pPr>
            <a:r>
              <a:rPr lang="en-US" sz="1200" dirty="0">
                <a:solidFill>
                  <a:srgbClr val="3D3D4E"/>
                </a:solidFill>
                <a:latin typeface="Century Gothic" panose="020B0502020202020204" pitchFamily="34" charset="0"/>
              </a:rPr>
              <a:t>In addition, there are two more api’s</a:t>
            </a:r>
          </a:p>
          <a:p>
            <a:pPr>
              <a:spcBef>
                <a:spcPts val="0"/>
              </a:spcBef>
              <a:buFont typeface="Wingdings" panose="05000000000000000000" pitchFamily="2" charset="2"/>
              <a:buChar char="v"/>
            </a:pPr>
            <a:r>
              <a:rPr lang="en-US" sz="1200" dirty="0">
                <a:solidFill>
                  <a:srgbClr val="3D3D4E"/>
                </a:solidFill>
                <a:latin typeface="Century Gothic" panose="020B0502020202020204" pitchFamily="34" charset="0"/>
              </a:rPr>
              <a:t>snapshot</a:t>
            </a:r>
          </a:p>
          <a:p>
            <a:pPr>
              <a:spcBef>
                <a:spcPts val="0"/>
              </a:spcBef>
              <a:buFont typeface="Wingdings" panose="05000000000000000000" pitchFamily="2" charset="2"/>
              <a:buChar char="v"/>
            </a:pPr>
            <a:r>
              <a:rPr lang="en-US" sz="1200" dirty="0">
                <a:solidFill>
                  <a:srgbClr val="3D3D4E"/>
                </a:solidFill>
                <a:latin typeface="Century Gothic" panose="020B0502020202020204" pitchFamily="34" charset="0"/>
              </a:rPr>
              <a:t>append</a:t>
            </a:r>
          </a:p>
          <a:p>
            <a:pPr marL="0" indent="0">
              <a:spcBef>
                <a:spcPts val="0"/>
              </a:spcBef>
              <a:buNone/>
            </a:pPr>
            <a:endParaRPr lang="en-US" sz="1200" b="0" i="0" dirty="0">
              <a:solidFill>
                <a:srgbClr val="3D3D4E"/>
              </a:solidFill>
              <a:effectLst/>
              <a:latin typeface="Century Gothic" panose="020B0502020202020204" pitchFamily="34" charset="0"/>
            </a:endParaRPr>
          </a:p>
          <a:p>
            <a:pPr marL="0" indent="0">
              <a:buNone/>
            </a:pPr>
            <a:endParaRPr lang="en-US" sz="1200" b="0" i="0" dirty="0">
              <a:solidFill>
                <a:srgbClr val="3D3D4E"/>
              </a:solidFill>
              <a:effectLst/>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17" name="Picture 16">
            <a:extLst>
              <a:ext uri="{FF2B5EF4-FFF2-40B4-BE49-F238E27FC236}">
                <a16:creationId xmlns:a16="http://schemas.microsoft.com/office/drawing/2014/main" id="{71E0386D-9A0D-4217-8224-6767531A4695}"/>
              </a:ext>
            </a:extLst>
          </p:cNvPr>
          <p:cNvPicPr>
            <a:picLocks noChangeAspect="1"/>
          </p:cNvPicPr>
          <p:nvPr/>
        </p:nvPicPr>
        <p:blipFill>
          <a:blip r:embed="rId2"/>
          <a:stretch>
            <a:fillRect/>
          </a:stretch>
        </p:blipFill>
        <p:spPr>
          <a:xfrm>
            <a:off x="4852657" y="2438407"/>
            <a:ext cx="7060179" cy="4107671"/>
          </a:xfrm>
          <a:prstGeom prst="rect">
            <a:avLst/>
          </a:prstGeom>
        </p:spPr>
      </p:pic>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79460" y="2438407"/>
            <a:ext cx="4606185" cy="4107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0" i="0" dirty="0">
                <a:solidFill>
                  <a:srgbClr val="3D3D4E"/>
                </a:solidFill>
                <a:effectLst/>
                <a:latin typeface="Century Gothic" panose="020B0502020202020204" pitchFamily="34" charset="0"/>
              </a:rPr>
              <a:t>A GFS cluster consists of a </a:t>
            </a:r>
            <a:r>
              <a:rPr lang="en-US" sz="1000" b="1" i="0" dirty="0">
                <a:solidFill>
                  <a:srgbClr val="3D3D4E"/>
                </a:solidFill>
                <a:effectLst/>
                <a:latin typeface="Century Gothic" panose="020B0502020202020204" pitchFamily="34" charset="0"/>
              </a:rPr>
              <a:t>single master </a:t>
            </a:r>
            <a:r>
              <a:rPr lang="en-US" sz="1000" b="0" i="0" dirty="0">
                <a:solidFill>
                  <a:srgbClr val="3D3D4E"/>
                </a:solidFill>
                <a:effectLst/>
                <a:latin typeface="Century Gothic" panose="020B0502020202020204" pitchFamily="34" charset="0"/>
              </a:rPr>
              <a:t>and </a:t>
            </a:r>
            <a:r>
              <a:rPr lang="en-US" sz="1000" b="1" i="0" dirty="0">
                <a:solidFill>
                  <a:srgbClr val="3D3D4E"/>
                </a:solidFill>
                <a:effectLst/>
                <a:latin typeface="Century Gothic" panose="020B0502020202020204" pitchFamily="34" charset="0"/>
              </a:rPr>
              <a:t>multiple Chunk Servers</a:t>
            </a:r>
            <a:r>
              <a:rPr lang="en-US" sz="1000" b="0" i="0" dirty="0">
                <a:solidFill>
                  <a:srgbClr val="3D3D4E"/>
                </a:solidFill>
                <a:effectLst/>
                <a:latin typeface="Century Gothic" panose="020B0502020202020204" pitchFamily="34" charset="0"/>
              </a:rPr>
              <a:t> and is accessed by </a:t>
            </a:r>
            <a:r>
              <a:rPr lang="en-US" sz="1000" b="1" i="0" dirty="0">
                <a:solidFill>
                  <a:srgbClr val="3D3D4E"/>
                </a:solidFill>
                <a:effectLst/>
                <a:latin typeface="Century Gothic" panose="020B0502020202020204" pitchFamily="34" charset="0"/>
              </a:rPr>
              <a:t>multiple clients</a:t>
            </a:r>
            <a:r>
              <a:rPr lang="en-US" sz="1000" b="0" i="0" dirty="0">
                <a:solidFill>
                  <a:srgbClr val="3D3D4E"/>
                </a:solidFill>
                <a:effectLst/>
                <a:latin typeface="Century Gothic" panose="020B0502020202020204" pitchFamily="34" charset="0"/>
              </a:rPr>
              <a:t>.</a:t>
            </a:r>
          </a:p>
          <a:p>
            <a:pPr marL="0" indent="0">
              <a:buNone/>
            </a:pPr>
            <a:r>
              <a:rPr lang="en-US" sz="1000" b="1" i="0" dirty="0">
                <a:solidFill>
                  <a:srgbClr val="3D3D4E"/>
                </a:solidFill>
                <a:effectLst/>
                <a:latin typeface="Century Gothic" panose="020B0502020202020204" pitchFamily="34" charset="0"/>
              </a:rPr>
              <a:t>Chunks</a:t>
            </a:r>
            <a:endParaRPr lang="en-US" sz="1000" b="1" dirty="0">
              <a:solidFill>
                <a:srgbClr val="3D3D4E"/>
              </a:solidFill>
              <a:latin typeface="Century Gothic" panose="020B0502020202020204" pitchFamily="34" charset="0"/>
            </a:endParaRPr>
          </a:p>
          <a:p>
            <a:pPr marL="0" indent="0">
              <a:buNone/>
            </a:pPr>
            <a:r>
              <a:rPr lang="en-US" sz="1000" b="0" i="0" dirty="0">
                <a:solidFill>
                  <a:srgbClr val="3D3D4E"/>
                </a:solidFill>
                <a:effectLst/>
                <a:latin typeface="Century Gothic" panose="020B0502020202020204" pitchFamily="34" charset="0"/>
              </a:rPr>
              <a:t>As files stored in GFS tend to be very large, GFS breaks files into multiple fixed-size chunks where each chunk is 64 megabytes in size.</a:t>
            </a:r>
          </a:p>
          <a:p>
            <a:pPr marL="0" indent="0">
              <a:spcBef>
                <a:spcPts val="0"/>
              </a:spcBef>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Chunk handle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Each chunk is identified by an immutable and globally unique 64-bit ID number called chunk handle.  This allows for 2^64​ unique chunks.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		As files are split into chunks, therefore, the job of GFS is to provide a mapping from files to chunks, and then to support standard operations on files, mapping down to operations on individual chunks.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Cluster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GFS cluster having 03 kinds of entities</a:t>
            </a:r>
          </a:p>
          <a:p>
            <a:pPr>
              <a:spcBef>
                <a:spcPts val="0"/>
              </a:spcBef>
              <a:buFont typeface="+mj-lt"/>
              <a:buAutoNum type="arabicPeriod"/>
            </a:pPr>
            <a:r>
              <a:rPr lang="en-US" sz="1000" dirty="0">
                <a:solidFill>
                  <a:srgbClr val="3D3D4E"/>
                </a:solidFill>
                <a:latin typeface="Century Gothic" panose="020B0502020202020204" pitchFamily="34" charset="0"/>
              </a:rPr>
              <a:t>A Single master server</a:t>
            </a:r>
          </a:p>
          <a:p>
            <a:pPr>
              <a:spcBef>
                <a:spcPts val="0"/>
              </a:spcBef>
              <a:buFont typeface="+mj-lt"/>
              <a:buAutoNum type="arabicPeriod"/>
            </a:pPr>
            <a:r>
              <a:rPr lang="en-US" sz="1000" dirty="0">
                <a:solidFill>
                  <a:srgbClr val="3D3D4E"/>
                </a:solidFill>
                <a:latin typeface="Century Gothic" panose="020B0502020202020204" pitchFamily="34" charset="0"/>
              </a:rPr>
              <a:t>Multiple ChunkServer</a:t>
            </a:r>
          </a:p>
          <a:p>
            <a:pPr>
              <a:spcBef>
                <a:spcPts val="0"/>
              </a:spcBef>
              <a:buFont typeface="+mj-lt"/>
              <a:buAutoNum type="arabicPeriod"/>
            </a:pPr>
            <a:r>
              <a:rPr lang="en-US" sz="1000" dirty="0">
                <a:solidFill>
                  <a:srgbClr val="3D3D4E"/>
                </a:solidFill>
                <a:latin typeface="Century Gothic" panose="020B0502020202020204" pitchFamily="34" charset="0"/>
              </a:rPr>
              <a:t>Multiple clients</a:t>
            </a:r>
          </a:p>
          <a:p>
            <a:pPr>
              <a:spcBef>
                <a:spcPts val="0"/>
              </a:spcBef>
              <a:buFont typeface="+mj-lt"/>
              <a:buAutoNum type="arabicPeriod"/>
            </a:pPr>
            <a:endParaRPr lang="en-US" sz="1000" dirty="0">
              <a:solidFill>
                <a:srgbClr val="3D3D4E"/>
              </a:solidFill>
              <a:latin typeface="Century Gothic" panose="020B0502020202020204" pitchFamily="34" charset="0"/>
            </a:endParaRPr>
          </a:p>
          <a:p>
            <a:pPr marL="0" indent="0">
              <a:spcBef>
                <a:spcPts val="0"/>
              </a:spcBef>
              <a:buNone/>
            </a:pPr>
            <a:r>
              <a:rPr lang="en-US" sz="1200" b="1" i="0" dirty="0">
                <a:solidFill>
                  <a:srgbClr val="7030A0"/>
                </a:solidFill>
                <a:effectLst/>
                <a:latin typeface="Century Gothic" panose="020B0502020202020204" pitchFamily="34" charset="0"/>
              </a:rPr>
              <a:t>The master stores all metadata about the system, while the ChunkServers store the real file data.</a:t>
            </a:r>
            <a:endParaRPr lang="en-US" sz="1200" b="1" dirty="0">
              <a:solidFill>
                <a:srgbClr val="7030A0"/>
              </a:solidFill>
              <a:latin typeface="Century Gothic" panose="020B0502020202020204" pitchFamily="34" charset="0"/>
            </a:endParaRPr>
          </a:p>
          <a:p>
            <a:pPr marL="0" indent="0">
              <a:spcBef>
                <a:spcPts val="0"/>
              </a:spcBef>
              <a:buNone/>
            </a:pPr>
            <a:endParaRPr lang="en-US" sz="1200" dirty="0">
              <a:solidFill>
                <a:srgbClr val="3D3D4E"/>
              </a:solidFill>
              <a:latin typeface="Century Gothic" panose="020B0502020202020204" pitchFamily="34" charset="0"/>
            </a:endParaRPr>
          </a:p>
          <a:p>
            <a:pPr>
              <a:spcBef>
                <a:spcPts val="0"/>
              </a:spcBef>
              <a:buFont typeface="Wingdings" panose="05000000000000000000" pitchFamily="2" charset="2"/>
              <a:buChar char="§"/>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93778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Cluster 2/3</a:t>
            </a: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6"/>
            <a:ext cx="5773665" cy="5829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i="0" dirty="0">
                <a:solidFill>
                  <a:srgbClr val="3D3D4E"/>
                </a:solidFill>
                <a:effectLst/>
                <a:latin typeface="Century Gothic" panose="020B0502020202020204" pitchFamily="34" charset="0"/>
              </a:rPr>
              <a:t>ChunkServer</a:t>
            </a:r>
          </a:p>
          <a:p>
            <a:pPr marL="0" indent="0">
              <a:spcBef>
                <a:spcPts val="0"/>
              </a:spcBef>
              <a:buNone/>
            </a:pPr>
            <a:r>
              <a:rPr lang="en-US" sz="1000" b="0" i="0" dirty="0">
                <a:solidFill>
                  <a:srgbClr val="3D3D4E"/>
                </a:solidFill>
                <a:effectLst/>
                <a:latin typeface="Century Gothic" panose="020B0502020202020204" pitchFamily="34" charset="0"/>
              </a:rPr>
              <a:t>ChunkServers store chunks on local disks as regular Linux files and read or write chunk data specified by a chunk handle and byte-range.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For reliability, each chunk is replicated to multiple ChunkServers. By default, GFS stores three replicas, though different replication factors can be specified on a per-file basis.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Master</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Master server is the coordinator of a GFS cluster and is responsible for keeping track of filesystem metadata.</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 metadata stored at the master includes: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Name and directory of each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Mapping of each file to its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Current locations of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Access control information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also controls system-wide activities such as chunk lease management (locks on chunks with expiration), garbage collection of orphaned chunks, and chunk migration between ChunkServers. Master assigns chunk-handle to chunks at the time of chunk creation.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periodically communicates with each ChunkServer in Heartbeat messages to give it instructions and collect its state.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performance and fast random access, all metadata is stored in the master’s main memory. This includes the entire filesystem namespace as well as all the name-to-chunk mappings.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fault tolerance and to handle a master crash, all metadata changes are written to the disk onto an operation log. This operation log is also replicated onto remote machines. The operation log is like a journal. Every operation to the file system is logged into this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is a single point of failure; hence, it replicates its data onto several remote machines so that the master can be readily restored on failure.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benefit of having a single, centralized master is that it has a global view of the file system, and hence, it can make optimum management decisions, for example, related to chunk placement.</a:t>
            </a: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B3EC5F38-60B9-42D2-96C6-2EDCC8D8B589}"/>
              </a:ext>
            </a:extLst>
          </p:cNvPr>
          <p:cNvPicPr>
            <a:picLocks noChangeAspect="1"/>
          </p:cNvPicPr>
          <p:nvPr/>
        </p:nvPicPr>
        <p:blipFill>
          <a:blip r:embed="rId2"/>
          <a:stretch>
            <a:fillRect/>
          </a:stretch>
        </p:blipFill>
        <p:spPr>
          <a:xfrm>
            <a:off x="6010275" y="742957"/>
            <a:ext cx="6068939" cy="4943468"/>
          </a:xfrm>
          <a:prstGeom prst="rect">
            <a:avLst/>
          </a:prstGeom>
        </p:spPr>
      </p:pic>
    </p:spTree>
    <p:extLst>
      <p:ext uri="{BB962C8B-B14F-4D97-AF65-F5344CB8AC3E}">
        <p14:creationId xmlns:p14="http://schemas.microsoft.com/office/powerpoint/2010/main" val="362756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Cluster 3/3</a:t>
            </a: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6"/>
            <a:ext cx="5773665" cy="5829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i="0" dirty="0">
                <a:solidFill>
                  <a:srgbClr val="3D3D4E"/>
                </a:solidFill>
                <a:effectLst/>
                <a:latin typeface="Century Gothic" panose="020B0502020202020204" pitchFamily="34" charset="0"/>
              </a:rPr>
              <a:t>ChunkServer</a:t>
            </a:r>
          </a:p>
          <a:p>
            <a:pPr marL="0" indent="0">
              <a:spcBef>
                <a:spcPts val="0"/>
              </a:spcBef>
              <a:buNone/>
            </a:pPr>
            <a:r>
              <a:rPr lang="en-US" sz="1000" b="0" i="0" dirty="0">
                <a:solidFill>
                  <a:srgbClr val="3D3D4E"/>
                </a:solidFill>
                <a:effectLst/>
                <a:latin typeface="Century Gothic" panose="020B0502020202020204" pitchFamily="34" charset="0"/>
              </a:rPr>
              <a:t>ChunkServers store chunks on local disks as regular Linux files and read or write chunk data specified by a chunk handle and byte-range.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For reliability, each chunk is replicated to multiple ChunkServers. By default, GFS stores three replicas, though different replication factors can be specified on a per-file basis.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Master</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Master server is the coordinator of a GFS cluster and is responsible for keeping track of filesystem metadata.</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 metadata stored at the master includes: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Name and directory of each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Mapping of each file to its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Current locations of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Access control information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also controls system-wide activities such as chunk lease management (locks on chunks with expiration), garbage collection of orphaned chunks, and chunk migration between ChunkServers. Master assigns chunk-handle to chunks at the time of chunk creation.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periodically communicates with each ChunkServer in Heartbeat messages to give it instructions and collect its state.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performance and fast random access, all metadata is stored in the master’s main memory. This includes the entire filesystem namespace as well as all the name-to-chunk mappings.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fault tolerance and to handle a master crash, all metadata changes are written to the disk onto an operation log. This operation log is also replicated onto remote machines. The operation log is like a journal. Every operation to the file system is logged into this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is a single point of failure; hence, it replicates its data onto several remote machines so that the master can be readily restored on failure.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benefit of having a single, centralized master is that it has a global view of the file system, and hence, it can make optimum management decisions, for example, related to chunk placement.</a:t>
            </a: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B3EC5F38-60B9-42D2-96C6-2EDCC8D8B589}"/>
              </a:ext>
            </a:extLst>
          </p:cNvPr>
          <p:cNvPicPr>
            <a:picLocks noChangeAspect="1"/>
          </p:cNvPicPr>
          <p:nvPr/>
        </p:nvPicPr>
        <p:blipFill>
          <a:blip r:embed="rId2"/>
          <a:stretch>
            <a:fillRect/>
          </a:stretch>
        </p:blipFill>
        <p:spPr>
          <a:xfrm>
            <a:off x="6010275" y="742957"/>
            <a:ext cx="6068939" cy="3943343"/>
          </a:xfrm>
          <a:prstGeom prst="rect">
            <a:avLst/>
          </a:prstGeom>
        </p:spPr>
      </p:pic>
      <p:sp>
        <p:nvSpPr>
          <p:cNvPr id="2" name="TextBox 1">
            <a:extLst>
              <a:ext uri="{FF2B5EF4-FFF2-40B4-BE49-F238E27FC236}">
                <a16:creationId xmlns:a16="http://schemas.microsoft.com/office/drawing/2014/main" id="{48208AB8-292B-4DAE-BDA4-77388A954879}"/>
              </a:ext>
            </a:extLst>
          </p:cNvPr>
          <p:cNvSpPr txBox="1"/>
          <p:nvPr/>
        </p:nvSpPr>
        <p:spPr>
          <a:xfrm>
            <a:off x="6096000" y="4791075"/>
            <a:ext cx="5983214" cy="1538883"/>
          </a:xfrm>
          <a:prstGeom prst="rect">
            <a:avLst/>
          </a:prstGeom>
          <a:noFill/>
        </p:spPr>
        <p:txBody>
          <a:bodyPr wrap="square" rtlCol="0">
            <a:spAutoFit/>
          </a:bodyPr>
          <a:lstStyle/>
          <a:p>
            <a:r>
              <a:rPr lang="en-IN" sz="1200" b="1" dirty="0">
                <a:solidFill>
                  <a:srgbClr val="3D3D4E"/>
                </a:solidFill>
                <a:latin typeface="Century Gothic" panose="020B0502020202020204" pitchFamily="34" charset="0"/>
              </a:rPr>
              <a:t>Client</a:t>
            </a:r>
          </a:p>
          <a:p>
            <a:pPr marL="228600" indent="-228600">
              <a:lnSpc>
                <a:spcPct val="90000"/>
              </a:lnSpc>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Client is an entity that makes a read or write request to GFS. GFS client library is linked into each application that uses GFS. This library communicates with the master for all metadata-related operations like creating or deleting files, looking up files, etc. To read or write data, the client interacts directly with the ChunkServers that hold the data.</a:t>
            </a:r>
          </a:p>
          <a:p>
            <a:pPr marL="228600" indent="-228600">
              <a:lnSpc>
                <a:spcPct val="90000"/>
              </a:lnSpc>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Neither the client nor the ChunkServer caches file data. Client caches offer little benefit because most applications stream through huge files or have working sets too large to be cached. ChunkServers rely on the buffer cache in Linux to maintain frequently accessed data in memory.</a:t>
            </a:r>
            <a:endParaRPr lang="en-IN" dirty="0"/>
          </a:p>
        </p:txBody>
      </p:sp>
    </p:spTree>
    <p:extLst>
      <p:ext uri="{BB962C8B-B14F-4D97-AF65-F5344CB8AC3E}">
        <p14:creationId xmlns:p14="http://schemas.microsoft.com/office/powerpoint/2010/main" val="238211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1/4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6"/>
            <a:ext cx="6811890" cy="5829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Single Master</a:t>
            </a:r>
            <a:endParaRPr lang="en-US" sz="1200" b="1" i="0" dirty="0">
              <a:solidFill>
                <a:srgbClr val="3D3D4E"/>
              </a:solidFill>
              <a:effectLst/>
              <a:latin typeface="Century Gothic" panose="020B0502020202020204" pitchFamily="34" charset="0"/>
            </a:endParaRPr>
          </a:p>
          <a:p>
            <a:pPr marL="0" indent="0">
              <a:spcBef>
                <a:spcPts val="600"/>
              </a:spcBef>
              <a:buNone/>
            </a:pPr>
            <a:r>
              <a:rPr lang="en-US" sz="1000" b="0" i="0" dirty="0">
                <a:solidFill>
                  <a:srgbClr val="3D3D4E"/>
                </a:solidFill>
                <a:effectLst/>
                <a:latin typeface="Century Gothic" panose="020B0502020202020204" pitchFamily="34" charset="0"/>
              </a:rPr>
              <a:t>Having single master is sometime good for simple design. It helps in chunk placement &amp; replication efficiently using global knowledge about chunk servers.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Also, GFS design smartly handled data read &amp; write directly via ChunkServer to avoid bottleneck condition for Master server ( Metadata server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Clients never read or write file data through the master. Instead, a client asks the master which ChunkServers it should contact. The client caches this information for a limited time and interacts with the ChunkServers directly for many subsequent operations. I know, many different situation occurs if ChunkServer fails etc. Hold your though for now , will see these condition in coming pages.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600"/>
              </a:spcBef>
              <a:buNone/>
            </a:pPr>
            <a:r>
              <a:rPr lang="en-US" sz="1200" b="1" dirty="0">
                <a:solidFill>
                  <a:srgbClr val="3D3D4E"/>
                </a:solidFill>
                <a:latin typeface="Century Gothic" panose="020B0502020202020204" pitchFamily="34" charset="0"/>
              </a:rPr>
              <a:t>Chunk Size</a:t>
            </a:r>
          </a:p>
          <a:p>
            <a:pPr marL="0" indent="0">
              <a:spcBef>
                <a:spcPts val="600"/>
              </a:spcBef>
              <a:buNone/>
            </a:pPr>
            <a:r>
              <a:rPr lang="en-US" sz="1000" b="0" i="0" dirty="0">
                <a:solidFill>
                  <a:srgbClr val="3D3D4E"/>
                </a:solidFill>
                <a:effectLst/>
                <a:latin typeface="Century Gothic" panose="020B0502020202020204" pitchFamily="34" charset="0"/>
              </a:rPr>
              <a:t>Chunk size is one of the key design parameters. GFS has chosen 64 MB, which is much larger than typical filesystem block sizes (which are often around 4KB). So, what GFS design seeing value in large chunk size, let’s see the below :</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If GFS decided to take the small chunk size than imagine how many chunk needs to manage incase the data size of in GB’s. So Large chunk size is helping GFS to manage lower number of chunks corresponding to the large files.</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Even though we are saying that our Master server is not involve while data read/write still it got involve as we modify the data. So, involvement will grow if we have many small chunks. This also got optimized as per Large chunk size.</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As per GFS design Master server is putting the all metadata into memory for fast access, so as per design master server expecting that metadata size should be small, which is only possible if you consider the Large chunk size corresponding to the small chunk size.</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By using a large chunk size, GFS reduces the need for frequent communication with the master to get chunk location information. It becomes feasible for a client to cache all information related to chunk locations of a large file. Client metadata caches have timeouts to reduce the risk of caching stale data.</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A large chunk size also makes it possible to keep a TCP connection open to a ChunkServer for an extended time, amortizing the time of setting up a TCP connection.</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7044757" y="781056"/>
            <a:ext cx="4967783" cy="3524244"/>
          </a:xfrm>
          <a:prstGeom prst="rect">
            <a:avLst/>
          </a:prstGeom>
        </p:spPr>
      </p:pic>
      <p:sp>
        <p:nvSpPr>
          <p:cNvPr id="7" name="TextBox 6">
            <a:extLst>
              <a:ext uri="{FF2B5EF4-FFF2-40B4-BE49-F238E27FC236}">
                <a16:creationId xmlns:a16="http://schemas.microsoft.com/office/drawing/2014/main" id="{2B0B4FA2-3107-4273-BE67-FE57257F192A}"/>
              </a:ext>
            </a:extLst>
          </p:cNvPr>
          <p:cNvSpPr txBox="1"/>
          <p:nvPr/>
        </p:nvSpPr>
        <p:spPr>
          <a:xfrm>
            <a:off x="7073332" y="4400550"/>
            <a:ext cx="4967783" cy="954107"/>
          </a:xfrm>
          <a:prstGeom prst="rect">
            <a:avLst/>
          </a:prstGeom>
          <a:noFill/>
        </p:spPr>
        <p:txBody>
          <a:bodyPr wrap="square" rtlCol="0">
            <a:spAutoFit/>
          </a:bodyPr>
          <a:lstStyle/>
          <a:p>
            <a:pPr marL="228600" indent="-228600">
              <a:lnSpc>
                <a:spcPct val="90000"/>
              </a:lnSpc>
              <a:buFont typeface="+mj-lt"/>
              <a:buAutoNum type="arabicPeriod" startAt="6"/>
            </a:pPr>
            <a:r>
              <a:rPr lang="en-US" sz="1000" dirty="0">
                <a:solidFill>
                  <a:srgbClr val="3D3D4E"/>
                </a:solidFill>
                <a:latin typeface="Century Gothic" panose="020B0502020202020204" pitchFamily="34" charset="0"/>
              </a:rPr>
              <a:t>A large chunk size simplifies ChunkServer management, i.e., to check which ChunkServers are near capacity, or which are overloaded.</a:t>
            </a:r>
          </a:p>
          <a:p>
            <a:pPr marL="228600" indent="-228600">
              <a:lnSpc>
                <a:spcPct val="90000"/>
              </a:lnSpc>
              <a:buFont typeface="+mj-lt"/>
              <a:buAutoNum type="arabicPeriod" startAt="6"/>
            </a:pPr>
            <a:endParaRPr lang="en-US" sz="1000" dirty="0">
              <a:solidFill>
                <a:srgbClr val="3D3D4E"/>
              </a:solidFill>
              <a:latin typeface="Century Gothic" panose="020B0502020202020204" pitchFamily="34" charset="0"/>
            </a:endParaRPr>
          </a:p>
          <a:p>
            <a:pPr marL="228600" indent="-228600">
              <a:lnSpc>
                <a:spcPct val="90000"/>
              </a:lnSpc>
              <a:buFont typeface="+mj-lt"/>
              <a:buAutoNum type="arabicPeriod" startAt="6"/>
            </a:pPr>
            <a:r>
              <a:rPr lang="en-US" sz="1000" dirty="0">
                <a:solidFill>
                  <a:srgbClr val="3D3D4E"/>
                </a:solidFill>
                <a:latin typeface="Century Gothic" panose="020B0502020202020204" pitchFamily="34" charset="0"/>
              </a:rPr>
              <a:t>Large chunk size provides highly efficient sequential reads and appends of large amounts of data.</a:t>
            </a:r>
          </a:p>
          <a:p>
            <a:pPr>
              <a:lnSpc>
                <a:spcPct val="90000"/>
              </a:lnSpc>
            </a:pPr>
            <a:endParaRPr lang="en-IN" sz="1000" dirty="0">
              <a:solidFill>
                <a:srgbClr val="3D3D4E"/>
              </a:solidFill>
              <a:latin typeface="Century Gothic" panose="020B0502020202020204" pitchFamily="34" charset="0"/>
            </a:endParaRPr>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8292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70823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2/4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6811890" cy="2781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Chunk Size</a:t>
            </a:r>
          </a:p>
          <a:p>
            <a:pPr marL="0" indent="0">
              <a:spcBef>
                <a:spcPts val="600"/>
              </a:spcBef>
              <a:buNone/>
            </a:pPr>
            <a:r>
              <a:rPr lang="en-US" sz="1000" b="0" i="0" dirty="0">
                <a:solidFill>
                  <a:srgbClr val="3D3D4E"/>
                </a:solidFill>
                <a:effectLst/>
                <a:latin typeface="Century Gothic" panose="020B0502020202020204" pitchFamily="34" charset="0"/>
              </a:rPr>
              <a:t>Large Chunk Size have few disadvantages also, but GFS smartly handled this disadvantages by their design decision. This is one of the good way to handle the design decision by GFS architects, please follow the analysis more detail below…</a:t>
            </a: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Lazy Space allocation</a:t>
            </a:r>
          </a:p>
          <a:p>
            <a:pPr>
              <a:spcBef>
                <a:spcPts val="0"/>
              </a:spcBef>
              <a:buAutoNum type="arabicPeriod"/>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Let’s first understand that how this chunk replica is getting stored on ChunkServer.</a:t>
            </a:r>
          </a:p>
          <a:p>
            <a:pPr marL="0" indent="0">
              <a:spcBef>
                <a:spcPts val="0"/>
              </a:spcBef>
              <a:buNone/>
            </a:pPr>
            <a:r>
              <a:rPr lang="en-US" sz="1000" dirty="0">
                <a:solidFill>
                  <a:srgbClr val="3D3D4E"/>
                </a:solidFill>
                <a:latin typeface="Century Gothic" panose="020B0502020202020204" pitchFamily="34" charset="0"/>
              </a:rPr>
              <a:t>Something smart build here, GFS does not allocate the whole 64MB of disk space when creating a chunk.</a:t>
            </a:r>
          </a:p>
          <a:p>
            <a:pPr marL="0" indent="0">
              <a:spcBef>
                <a:spcPts val="0"/>
              </a:spcBef>
              <a:buNone/>
            </a:pPr>
            <a:r>
              <a:rPr lang="en-US" sz="1000" dirty="0">
                <a:solidFill>
                  <a:srgbClr val="3D3D4E"/>
                </a:solidFill>
                <a:latin typeface="Century Gothic" panose="020B0502020202020204" pitchFamily="34" charset="0"/>
              </a:rPr>
              <a:t>Instead, as the client appends data, the ChunkServer lazily extends the chunk. This lazy space allocation avoids wasting space due to internal fragmentation. Internal fragmentation refers to having unused portions of the 64 MB chunk.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One disadvantage of having a large chunk size is the handling of small files. Since a small file will have one or a few chunks, the ChunkServers storing those chunks can become hotspots if a lot of clients access the same file. </a:t>
            </a:r>
            <a:r>
              <a:rPr lang="en-US" sz="1000" b="1" dirty="0">
                <a:solidFill>
                  <a:srgbClr val="3D3D4E"/>
                </a:solidFill>
                <a:latin typeface="Century Gothic" panose="020B0502020202020204" pitchFamily="34" charset="0"/>
              </a:rPr>
              <a:t>You can see this as challenge front of GFS architect. </a:t>
            </a:r>
            <a:r>
              <a:rPr lang="en-US" sz="1000" dirty="0">
                <a:solidFill>
                  <a:srgbClr val="3D3D4E"/>
                </a:solidFill>
                <a:latin typeface="Century Gothic" panose="020B0502020202020204" pitchFamily="34" charset="0"/>
              </a:rPr>
              <a:t>And so, they handled this challenge very beautifully. </a:t>
            </a:r>
            <a:r>
              <a:rPr lang="en-US" sz="1000" b="1" dirty="0">
                <a:solidFill>
                  <a:srgbClr val="7030A0"/>
                </a:solidFill>
                <a:latin typeface="Century Gothic" panose="020B0502020202020204" pitchFamily="34" charset="0"/>
              </a:rPr>
              <a:t>GFS stores such files with a higher replication factor and adds a random delay in the start times of the applications accessing these files.</a:t>
            </a:r>
          </a:p>
          <a:p>
            <a:pPr marL="0" indent="0">
              <a:spcBef>
                <a:spcPts val="0"/>
              </a:spcBef>
              <a:buNone/>
            </a:pPr>
            <a:endParaRPr lang="en-US" sz="1000" b="1" i="0" dirty="0">
              <a:solidFill>
                <a:srgbClr val="7030A0"/>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6981825" y="1620953"/>
            <a:ext cx="4967783" cy="3524244"/>
          </a:xfrm>
          <a:prstGeom prst="rect">
            <a:avLst/>
          </a:prstGeom>
        </p:spPr>
      </p:pic>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8292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 name="TextBox 1">
            <a:extLst>
              <a:ext uri="{FF2B5EF4-FFF2-40B4-BE49-F238E27FC236}">
                <a16:creationId xmlns:a16="http://schemas.microsoft.com/office/drawing/2014/main" id="{1137135E-5372-49B8-B73B-1B0469EE0FFE}"/>
              </a:ext>
            </a:extLst>
          </p:cNvPr>
          <p:cNvSpPr txBox="1"/>
          <p:nvPr/>
        </p:nvSpPr>
        <p:spPr>
          <a:xfrm>
            <a:off x="179460" y="3600450"/>
            <a:ext cx="6792840" cy="3108543"/>
          </a:xfrm>
          <a:prstGeom prst="rect">
            <a:avLst/>
          </a:prstGeom>
          <a:noFill/>
        </p:spPr>
        <p:txBody>
          <a:bodyPr wrap="square" rtlCol="0">
            <a:spAutoFit/>
          </a:bodyPr>
          <a:lstStyle/>
          <a:p>
            <a:r>
              <a:rPr lang="en-IN" sz="1400" b="1" dirty="0">
                <a:solidFill>
                  <a:srgbClr val="3D3D4E"/>
                </a:solidFill>
                <a:latin typeface="Century Gothic" panose="020B0502020202020204" pitchFamily="34" charset="0"/>
              </a:rPr>
              <a:t>Metadat</a:t>
            </a:r>
            <a:r>
              <a:rPr lang="en-IN" sz="1400" b="1" dirty="0">
                <a:latin typeface="Century Gothic" panose="020B0502020202020204" pitchFamily="34" charset="0"/>
              </a:rPr>
              <a:t>a</a:t>
            </a:r>
          </a:p>
          <a:p>
            <a:r>
              <a:rPr lang="en-US" sz="1000" dirty="0">
                <a:latin typeface="Century Gothic" panose="020B0502020202020204" pitchFamily="34" charset="0"/>
              </a:rPr>
              <a:t>Let's explore how GFS manages the filesystem metadata.</a:t>
            </a:r>
          </a:p>
          <a:p>
            <a:endParaRPr lang="en-US" sz="1000" dirty="0">
              <a:latin typeface="Century Gothic" panose="020B0502020202020204" pitchFamily="34" charset="0"/>
            </a:endParaRPr>
          </a:p>
          <a:p>
            <a:r>
              <a:rPr lang="en-US" sz="1000" dirty="0">
                <a:latin typeface="Century Gothic" panose="020B0502020202020204" pitchFamily="34" charset="0"/>
              </a:rPr>
              <a:t>The master stores three types of metadata:</a:t>
            </a:r>
          </a:p>
          <a:p>
            <a:pPr marL="171450" indent="-171450">
              <a:buFont typeface="Wingdings" panose="05000000000000000000" pitchFamily="2" charset="2"/>
              <a:buChar char="ü"/>
            </a:pPr>
            <a:r>
              <a:rPr lang="en-US" sz="1000" dirty="0">
                <a:latin typeface="Century Gothic" panose="020B0502020202020204" pitchFamily="34" charset="0"/>
              </a:rPr>
              <a:t>The file and chunk namespaces (i.e., directory hierarchy).</a:t>
            </a:r>
          </a:p>
          <a:p>
            <a:pPr marL="171450" indent="-171450">
              <a:buFont typeface="Wingdings" panose="05000000000000000000" pitchFamily="2" charset="2"/>
              <a:buChar char="ü"/>
            </a:pPr>
            <a:r>
              <a:rPr lang="en-US" sz="1000" dirty="0">
                <a:latin typeface="Century Gothic" panose="020B0502020202020204" pitchFamily="34" charset="0"/>
              </a:rPr>
              <a:t>The mapping from files to chunks.</a:t>
            </a:r>
          </a:p>
          <a:p>
            <a:pPr marL="171450" indent="-171450">
              <a:buFont typeface="Wingdings" panose="05000000000000000000" pitchFamily="2" charset="2"/>
              <a:buChar char="ü"/>
            </a:pPr>
            <a:r>
              <a:rPr lang="en-US" sz="1000" dirty="0">
                <a:latin typeface="Century Gothic" panose="020B0502020202020204" pitchFamily="34" charset="0"/>
              </a:rPr>
              <a:t>The locations of each chunk’s replicas.</a:t>
            </a:r>
            <a:endParaRPr lang="en-IN" sz="1000" dirty="0">
              <a:latin typeface="Century Gothic" panose="020B0502020202020204" pitchFamily="34" charset="0"/>
            </a:endParaRPr>
          </a:p>
          <a:p>
            <a:endParaRPr lang="en-IN" sz="1400" b="1" dirty="0">
              <a:latin typeface="Century Gothic" panose="020B0502020202020204" pitchFamily="34" charset="0"/>
            </a:endParaRPr>
          </a:p>
          <a:p>
            <a:r>
              <a:rPr lang="en-US" sz="1000" dirty="0">
                <a:latin typeface="Century Gothic" panose="020B0502020202020204" pitchFamily="34" charset="0"/>
              </a:rPr>
              <a:t>There are three aspects of how master manages the metadata:</a:t>
            </a:r>
          </a:p>
          <a:p>
            <a:endParaRPr lang="en-US" sz="1000" dirty="0">
              <a:latin typeface="Century Gothic" panose="020B0502020202020204" pitchFamily="34" charset="0"/>
            </a:endParaRPr>
          </a:p>
          <a:p>
            <a:pPr marL="171450" indent="-171450">
              <a:buFont typeface="Wingdings" panose="05000000000000000000" pitchFamily="2" charset="2"/>
              <a:buChar char="ü"/>
            </a:pPr>
            <a:r>
              <a:rPr lang="en-US" sz="1000" dirty="0">
                <a:latin typeface="Century Gothic" panose="020B0502020202020204" pitchFamily="34" charset="0"/>
              </a:rPr>
              <a:t>Master keeps all this metadata in memory.</a:t>
            </a:r>
          </a:p>
          <a:p>
            <a:pPr marL="171450" indent="-171450">
              <a:buFont typeface="Wingdings" panose="05000000000000000000" pitchFamily="2" charset="2"/>
              <a:buChar char="ü"/>
            </a:pPr>
            <a:r>
              <a:rPr lang="en-US" sz="1000" dirty="0">
                <a:latin typeface="Century Gothic" panose="020B0502020202020204" pitchFamily="34" charset="0"/>
              </a:rPr>
              <a:t>The first two types (i.e., namespaces and file-to-chunk mapping) are also persisted on the master’s local disk.</a:t>
            </a:r>
          </a:p>
          <a:p>
            <a:pPr marL="171450" indent="-171450">
              <a:buFont typeface="Wingdings" panose="05000000000000000000" pitchFamily="2" charset="2"/>
              <a:buChar char="ü"/>
            </a:pPr>
            <a:r>
              <a:rPr lang="en-US" sz="1000" dirty="0">
                <a:latin typeface="Century Gothic" panose="020B0502020202020204" pitchFamily="34" charset="0"/>
              </a:rPr>
              <a:t>The third (i.e., chunk replicas’ locations) is not persisted.</a:t>
            </a:r>
            <a:endParaRPr lang="en-IN" sz="1000" dirty="0">
              <a:latin typeface="Century Gothic" panose="020B0502020202020204" pitchFamily="34" charset="0"/>
            </a:endParaRPr>
          </a:p>
          <a:p>
            <a:endParaRPr lang="en-IN" sz="1000" b="1" dirty="0">
              <a:latin typeface="Century Gothic" panose="020B0502020202020204" pitchFamily="34" charset="0"/>
            </a:endParaRPr>
          </a:p>
          <a:p>
            <a:endParaRPr lang="en-IN" sz="1000" dirty="0">
              <a:latin typeface="Century Gothic" panose="020B0502020202020204" pitchFamily="34" charset="0"/>
            </a:endParaRPr>
          </a:p>
          <a:p>
            <a:endParaRPr lang="en-IN" sz="1400" b="1" dirty="0">
              <a:latin typeface="Century Gothic" panose="020B0502020202020204" pitchFamily="34" charset="0"/>
            </a:endParaRPr>
          </a:p>
          <a:p>
            <a:endParaRPr lang="en-IN" sz="1400" b="1" dirty="0">
              <a:latin typeface="Century Gothic" panose="020B0502020202020204" pitchFamily="34" charset="0"/>
            </a:endParaRPr>
          </a:p>
        </p:txBody>
      </p:sp>
    </p:spTree>
    <p:extLst>
      <p:ext uri="{BB962C8B-B14F-4D97-AF65-F5344CB8AC3E}">
        <p14:creationId xmlns:p14="http://schemas.microsoft.com/office/powerpoint/2010/main" val="314798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3/4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68118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Storing Metadata in Memory</a:t>
            </a:r>
          </a:p>
          <a:p>
            <a:pPr marL="0" indent="0">
              <a:spcBef>
                <a:spcPts val="600"/>
              </a:spcBef>
              <a:buNone/>
            </a:pPr>
            <a:r>
              <a:rPr lang="en-US" sz="1000" b="0" i="0" dirty="0">
                <a:solidFill>
                  <a:srgbClr val="3D3D4E"/>
                </a:solidFill>
                <a:effectLst/>
                <a:latin typeface="Century Gothic" panose="020B0502020202020204" pitchFamily="34" charset="0"/>
              </a:rPr>
              <a:t>Since metadata is stored in memory, the master operates very quickly.</a:t>
            </a:r>
          </a:p>
          <a:p>
            <a:pPr marL="0" indent="0">
              <a:spcBef>
                <a:spcPts val="600"/>
              </a:spcBef>
              <a:buNone/>
            </a:pPr>
            <a:r>
              <a:rPr lang="en-US" sz="1000" dirty="0">
                <a:solidFill>
                  <a:srgbClr val="3D3D4E"/>
                </a:solidFill>
                <a:latin typeface="Century Gothic" panose="020B0502020202020204" pitchFamily="34" charset="0"/>
              </a:rPr>
              <a:t>Is this only reason to put Metadata in memory on master server?</a:t>
            </a:r>
          </a:p>
          <a:p>
            <a:pPr marL="0" indent="0">
              <a:spcBef>
                <a:spcPts val="600"/>
              </a:spcBef>
              <a:buNone/>
            </a:pPr>
            <a:r>
              <a:rPr lang="en-US" sz="1000" dirty="0">
                <a:solidFill>
                  <a:srgbClr val="3D3D4E"/>
                </a:solidFill>
                <a:latin typeface="Century Gothic" panose="020B0502020202020204" pitchFamily="34" charset="0"/>
              </a:rPr>
              <a:t>No, along with fast processing, few more prevalent requirement to move on this strategy and those cases are : </a:t>
            </a:r>
          </a:p>
          <a:p>
            <a:pPr>
              <a:spcBef>
                <a:spcPts val="600"/>
              </a:spcBef>
              <a:buAutoNum type="arabicPeriod"/>
            </a:pPr>
            <a:r>
              <a:rPr lang="en-US" sz="1000" dirty="0">
                <a:solidFill>
                  <a:srgbClr val="3D3D4E"/>
                </a:solidFill>
                <a:latin typeface="Century Gothic" panose="020B0502020202020204" pitchFamily="34" charset="0"/>
              </a:rPr>
              <a:t>Chunk garbage collection</a:t>
            </a:r>
          </a:p>
          <a:p>
            <a:pPr>
              <a:spcBef>
                <a:spcPts val="600"/>
              </a:spcBef>
              <a:buAutoNum type="arabicPeriod"/>
            </a:pPr>
            <a:r>
              <a:rPr lang="en-US" sz="1000" dirty="0">
                <a:solidFill>
                  <a:srgbClr val="3D3D4E"/>
                </a:solidFill>
                <a:latin typeface="Century Gothic" panose="020B0502020202020204" pitchFamily="34" charset="0"/>
              </a:rPr>
              <a:t>Re-replication in the case of ChunkServer failures</a:t>
            </a:r>
          </a:p>
          <a:p>
            <a:pPr>
              <a:spcBef>
                <a:spcPts val="600"/>
              </a:spcBef>
              <a:buAutoNum type="arabicPeriod"/>
            </a:pPr>
            <a:r>
              <a:rPr lang="en-US" sz="1000" dirty="0">
                <a:solidFill>
                  <a:srgbClr val="3D3D4E"/>
                </a:solidFill>
                <a:latin typeface="Century Gothic" panose="020B0502020202020204" pitchFamily="34" charset="0"/>
              </a:rPr>
              <a:t>Chunk migration to balance load and disk-space usage across ChunkServer.</a:t>
            </a:r>
          </a:p>
          <a:p>
            <a:pPr>
              <a:spcBef>
                <a:spcPts val="600"/>
              </a:spcBef>
              <a:buAutoNum type="arabicPeriod"/>
            </a:pPr>
            <a:endParaRPr lang="en-US" sz="10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Above 03 condition, if we have one master server for Metadata that will be more efficient. </a:t>
            </a: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600"/>
              </a:spcBef>
              <a:buNone/>
            </a:pPr>
            <a:r>
              <a:rPr lang="en-US" sz="1000" b="1" dirty="0">
                <a:solidFill>
                  <a:srgbClr val="FF0000"/>
                </a:solidFill>
                <a:latin typeface="Century Gothic" panose="020B0502020202020204" pitchFamily="34" charset="0"/>
              </a:rPr>
              <a:t>As discussed above, one potential concern for this memory-only approach is that the number of chunks, and hence the capacity of the whole system, is limited by how much memory the master has.</a:t>
            </a:r>
          </a:p>
          <a:p>
            <a:pPr marL="0" indent="0">
              <a:spcBef>
                <a:spcPts val="600"/>
              </a:spcBef>
              <a:buNone/>
            </a:pPr>
            <a:r>
              <a:rPr lang="en-US" sz="1000" dirty="0">
                <a:latin typeface="Century Gothic" panose="020B0502020202020204" pitchFamily="34" charset="0"/>
              </a:rPr>
              <a:t>So, how to handle the above concern?</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000" dirty="0">
                <a:latin typeface="Century Gothic" panose="020B0502020202020204" pitchFamily="34" charset="0"/>
              </a:rPr>
              <a:t>Let’s calculate the memory requirement  chunk by chunk</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000" dirty="0">
                <a:latin typeface="Century Gothic" panose="020B0502020202020204" pitchFamily="34" charset="0"/>
              </a:rPr>
              <a:t>The master maintains less than 64 bytes of metadata for each 64 MB chunk. Similarly, the file namespace data typically requires less than 64 bytes per file because the master stores file names compactly using prefix compression.</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000" b="1" dirty="0">
                <a:latin typeface="Century Gothic" panose="020B0502020202020204" pitchFamily="34" charset="0"/>
              </a:rPr>
              <a:t>If the need for supporting an even larger file system arises, the cost of adding extra memory to the master is a small price to pay for the simplicity, reliability, performance, and flexibility gained by storing the metadata in memory.</a:t>
            </a:r>
          </a:p>
          <a:p>
            <a:pPr marL="0" indent="0">
              <a:spcBef>
                <a:spcPts val="600"/>
              </a:spcBef>
              <a:buNone/>
            </a:pPr>
            <a:r>
              <a:rPr lang="en-US" sz="1400" b="1" dirty="0">
                <a:latin typeface="Century Gothic" panose="020B0502020202020204" pitchFamily="34" charset="0"/>
              </a:rPr>
              <a:t>Chunk location</a:t>
            </a:r>
          </a:p>
          <a:p>
            <a:pPr marL="0" indent="0">
              <a:spcBef>
                <a:spcPts val="600"/>
              </a:spcBef>
              <a:buNone/>
            </a:pPr>
            <a:r>
              <a:rPr lang="en-US" sz="1000" dirty="0">
                <a:latin typeface="Century Gothic" panose="020B0502020202020204" pitchFamily="34" charset="0"/>
              </a:rPr>
              <a:t>The master does not keep a persistent record of which ChunkServers have a replica of a given chunk.</a:t>
            </a:r>
          </a:p>
          <a:p>
            <a:pPr marL="0" indent="0">
              <a:spcBef>
                <a:spcPts val="600"/>
              </a:spcBef>
              <a:buNone/>
            </a:pPr>
            <a:r>
              <a:rPr lang="en-US" sz="1000" dirty="0">
                <a:latin typeface="Century Gothic" panose="020B0502020202020204" pitchFamily="34" charset="0"/>
              </a:rPr>
              <a:t>instead, the master asks each chunk server about its chunks at </a:t>
            </a:r>
            <a:r>
              <a:rPr lang="en-US" sz="1000" b="1" dirty="0">
                <a:latin typeface="Century Gothic" panose="020B0502020202020204" pitchFamily="34" charset="0"/>
              </a:rPr>
              <a:t>master startup</a:t>
            </a:r>
            <a:r>
              <a:rPr lang="en-US" sz="1000" dirty="0">
                <a:latin typeface="Century Gothic" panose="020B0502020202020204" pitchFamily="34" charset="0"/>
              </a:rPr>
              <a:t>, and whenever a </a:t>
            </a:r>
            <a:r>
              <a:rPr lang="en-US" sz="1000" b="1" dirty="0">
                <a:latin typeface="Century Gothic" panose="020B0502020202020204" pitchFamily="34" charset="0"/>
              </a:rPr>
              <a:t>ChunkServer joins the cluster</a:t>
            </a:r>
            <a:r>
              <a:rPr lang="en-US" sz="1000" dirty="0">
                <a:latin typeface="Century Gothic" panose="020B0502020202020204" pitchFamily="34" charset="0"/>
              </a:rPr>
              <a:t>. The master can keep itself up-to-date after that because it controls all chunk placements and monitors ChunkServer status with regular Heartbeat messages.</a:t>
            </a:r>
          </a:p>
          <a:p>
            <a:pPr marL="0" indent="0">
              <a:spcBef>
                <a:spcPts val="600"/>
              </a:spcBef>
              <a:buNone/>
            </a:pPr>
            <a:endParaRPr lang="en-US" sz="1000" dirty="0">
              <a:latin typeface="Century Gothic" panose="020B0502020202020204" pitchFamily="34" charset="0"/>
            </a:endParaRP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7056153" y="781055"/>
            <a:ext cx="4967783" cy="3524244"/>
          </a:xfrm>
          <a:prstGeom prst="rect">
            <a:avLst/>
          </a:prstGeom>
        </p:spPr>
      </p:pic>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4" name="TextBox 3">
            <a:extLst>
              <a:ext uri="{FF2B5EF4-FFF2-40B4-BE49-F238E27FC236}">
                <a16:creationId xmlns:a16="http://schemas.microsoft.com/office/drawing/2014/main" id="{E03F4237-419D-47D4-95A8-948EBFE32028}"/>
              </a:ext>
            </a:extLst>
          </p:cNvPr>
          <p:cNvSpPr txBox="1"/>
          <p:nvPr/>
        </p:nvSpPr>
        <p:spPr>
          <a:xfrm>
            <a:off x="7027578" y="4386312"/>
            <a:ext cx="4967783" cy="1948226"/>
          </a:xfrm>
          <a:prstGeom prst="rect">
            <a:avLst/>
          </a:prstGeom>
          <a:noFill/>
        </p:spPr>
        <p:txBody>
          <a:bodyPr wrap="square" rtlCol="0">
            <a:spAutoFit/>
          </a:bodyPr>
          <a:lstStyle/>
          <a:p>
            <a:pPr>
              <a:lnSpc>
                <a:spcPct val="90000"/>
              </a:lnSpc>
              <a:spcBef>
                <a:spcPts val="600"/>
              </a:spcBef>
            </a:pPr>
            <a:r>
              <a:rPr lang="en-IN" sz="1400" b="1" dirty="0">
                <a:latin typeface="Century Gothic" panose="020B0502020202020204" pitchFamily="34" charset="0"/>
              </a:rPr>
              <a:t>But why GFS architect took this decision?</a:t>
            </a:r>
          </a:p>
          <a:p>
            <a:r>
              <a:rPr lang="en-US" sz="1200" b="0" i="0" dirty="0">
                <a:solidFill>
                  <a:srgbClr val="3D3D4E"/>
                </a:solidFill>
                <a:effectLst/>
                <a:latin typeface="Droid Serif"/>
              </a:rPr>
              <a:t>By having the ChunkServer as the ultimate source of truth of each chunk’s location, </a:t>
            </a:r>
            <a:r>
              <a:rPr lang="en-US" sz="1200" b="1" i="0" dirty="0">
                <a:solidFill>
                  <a:srgbClr val="3D3D4E"/>
                </a:solidFill>
                <a:effectLst/>
                <a:latin typeface="Droid Serif"/>
              </a:rPr>
              <a:t>GFS eliminates the problem of keeping the master and ChunkServers in sync</a:t>
            </a:r>
            <a:r>
              <a:rPr lang="en-US" sz="1200" b="0" i="0" dirty="0">
                <a:solidFill>
                  <a:srgbClr val="3D3D4E"/>
                </a:solidFill>
                <a:effectLst/>
                <a:latin typeface="Droid Serif"/>
              </a:rPr>
              <a:t>. </a:t>
            </a:r>
          </a:p>
          <a:p>
            <a:r>
              <a:rPr lang="en-US" sz="1200" dirty="0">
                <a:solidFill>
                  <a:srgbClr val="3D3D4E"/>
                </a:solidFill>
                <a:latin typeface="Droid Serif"/>
              </a:rPr>
              <a:t>		</a:t>
            </a:r>
            <a:r>
              <a:rPr lang="en-US" sz="1200" b="0" i="0" dirty="0">
                <a:solidFill>
                  <a:srgbClr val="3D3D4E"/>
                </a:solidFill>
                <a:effectLst/>
                <a:latin typeface="Droid Serif"/>
              </a:rPr>
              <a:t>Otherwise, you must maintain a consistent view of chunk locations on the master, because errors on a ChunkServer may cause chunks to vanish spontaneously (e.g., a disk may go bad and be disabled, or ChunkServer is renamed or failed, etc.) In a cluster with hundreds of servers, these events happen all too often.</a:t>
            </a:r>
          </a:p>
          <a:p>
            <a:endParaRPr lang="en-IN" sz="1200" dirty="0">
              <a:latin typeface="Century Gothic" panose="020B0502020202020204" pitchFamily="34" charset="0"/>
            </a:endParaRPr>
          </a:p>
        </p:txBody>
      </p:sp>
    </p:spTree>
    <p:extLst>
      <p:ext uri="{BB962C8B-B14F-4D97-AF65-F5344CB8AC3E}">
        <p14:creationId xmlns:p14="http://schemas.microsoft.com/office/powerpoint/2010/main" val="31419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4/4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68118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Operation Log</a:t>
            </a:r>
          </a:p>
          <a:p>
            <a:pPr marL="0" indent="0">
              <a:spcBef>
                <a:spcPts val="600"/>
              </a:spcBef>
              <a:buNone/>
            </a:pPr>
            <a:r>
              <a:rPr lang="en-US" sz="1000" b="0" i="0" dirty="0">
                <a:solidFill>
                  <a:srgbClr val="3D3D4E"/>
                </a:solidFill>
                <a:effectLst/>
                <a:latin typeface="Century Gothic" panose="020B0502020202020204" pitchFamily="34" charset="0"/>
              </a:rPr>
              <a:t>This is the task master server is doing in addition to maintain metadata information on in-memory.</a:t>
            </a:r>
          </a:p>
          <a:p>
            <a:pPr marL="0" indent="0">
              <a:spcBef>
                <a:spcPts val="600"/>
              </a:spcBef>
              <a:buNone/>
            </a:pPr>
            <a:r>
              <a:rPr lang="en-US" sz="1000" dirty="0">
                <a:solidFill>
                  <a:srgbClr val="3D3D4E"/>
                </a:solidFill>
                <a:latin typeface="Century Gothic" panose="020B0502020202020204" pitchFamily="34" charset="0"/>
              </a:rPr>
              <a:t>Let’s understand , why they need to perform this extra precaution?</a:t>
            </a:r>
          </a:p>
          <a:p>
            <a:pPr marL="0" indent="0">
              <a:spcBef>
                <a:spcPts val="600"/>
              </a:spcBef>
              <a:buNone/>
            </a:pPr>
            <a:r>
              <a:rPr lang="en-US" sz="1000" b="1" i="0" dirty="0">
                <a:solidFill>
                  <a:srgbClr val="3D3D4E"/>
                </a:solidFill>
                <a:effectLst/>
                <a:latin typeface="Century Gothic" panose="020B0502020202020204" pitchFamily="34" charset="0"/>
              </a:rPr>
              <a:t>The master maintains an operation log that contains the namespace and file-to-chunk mappings and stores it on the local disk. </a:t>
            </a:r>
          </a:p>
          <a:p>
            <a:pPr marL="0" indent="0">
              <a:spcBef>
                <a:spcPts val="600"/>
              </a:spcBef>
              <a:buNone/>
            </a:pPr>
            <a:r>
              <a:rPr lang="en-US" sz="1000" dirty="0">
                <a:solidFill>
                  <a:srgbClr val="3D3D4E"/>
                </a:solidFill>
                <a:latin typeface="Century Gothic" panose="020B0502020202020204" pitchFamily="34" charset="0"/>
              </a:rPr>
              <a:t>Specifically, this log stores a historical record of all the metadata changes. </a:t>
            </a:r>
          </a:p>
          <a:p>
            <a:pPr marL="0" indent="0">
              <a:spcBef>
                <a:spcPts val="600"/>
              </a:spcBef>
              <a:buNone/>
            </a:pPr>
            <a:r>
              <a:rPr lang="en-US" sz="1000" dirty="0">
                <a:solidFill>
                  <a:srgbClr val="3D3D4E"/>
                </a:solidFill>
                <a:latin typeface="Century Gothic" panose="020B0502020202020204" pitchFamily="34" charset="0"/>
              </a:rPr>
              <a:t>Operation log is very important to GFS. </a:t>
            </a:r>
          </a:p>
          <a:p>
            <a:pPr marL="0" indent="0">
              <a:spcBef>
                <a:spcPts val="600"/>
              </a:spcBef>
              <a:buNone/>
            </a:pPr>
            <a:r>
              <a:rPr lang="en-US" sz="1000" dirty="0">
                <a:solidFill>
                  <a:srgbClr val="3D3D4E"/>
                </a:solidFill>
                <a:latin typeface="Century Gothic" panose="020B0502020202020204" pitchFamily="34" charset="0"/>
              </a:rPr>
              <a:t>It contains the persistent record of metadata and serves as a logical timeline that defines the order of concurrent operations.</a:t>
            </a:r>
          </a:p>
          <a:p>
            <a:pPr marL="0" indent="0">
              <a:spcBef>
                <a:spcPts val="600"/>
              </a:spcBef>
              <a:buNone/>
            </a:pPr>
            <a:r>
              <a:rPr lang="en-US" sz="1000" b="0" i="0" dirty="0">
                <a:solidFill>
                  <a:srgbClr val="3D3D4E"/>
                </a:solidFill>
                <a:effectLst/>
                <a:latin typeface="Century Gothic" panose="020B0502020202020204" pitchFamily="34" charset="0"/>
              </a:rPr>
              <a:t>For fault tolerance and reliability, this operation log is replicated on multiple remote machines, and changes to the metadata are not made visible to clients until they have been persisted on all replicas(kind of maintaining quorum of write).</a:t>
            </a:r>
          </a:p>
          <a:p>
            <a:pPr marL="0" indent="0">
              <a:spcBef>
                <a:spcPts val="600"/>
              </a:spcBef>
              <a:buNone/>
            </a:pPr>
            <a:r>
              <a:rPr lang="en-US" sz="1000" dirty="0">
                <a:solidFill>
                  <a:srgbClr val="3D3D4E"/>
                </a:solidFill>
                <a:latin typeface="Century Gothic" panose="020B0502020202020204" pitchFamily="34" charset="0"/>
              </a:rPr>
              <a:t>The Master using batch operation for performing operation log replication for optimization.</a:t>
            </a:r>
          </a:p>
          <a:p>
            <a:pPr marL="0" indent="0">
              <a:spcBef>
                <a:spcPts val="600"/>
              </a:spcBef>
              <a:buNone/>
            </a:pPr>
            <a:r>
              <a:rPr lang="en-US" sz="1000" dirty="0">
                <a:latin typeface="Century Gothic" panose="020B0502020202020204" pitchFamily="34" charset="0"/>
              </a:rPr>
              <a:t>Upon restart, the master can restore its file-system state by replaying the operation log. This log must be kept small to minimize the startup time, and that is achieved by periodically checkpointing it.</a:t>
            </a:r>
          </a:p>
          <a:p>
            <a:pPr marL="0" indent="0">
              <a:spcBef>
                <a:spcPts val="600"/>
              </a:spcBef>
              <a:buNone/>
            </a:pPr>
            <a:endParaRPr lang="en-IN" sz="800" b="1" i="0" dirty="0">
              <a:effectLst/>
              <a:latin typeface="Nunito Sans" pitchFamily="2" charset="0"/>
            </a:endParaRPr>
          </a:p>
          <a:p>
            <a:pPr marL="0" indent="0">
              <a:spcBef>
                <a:spcPts val="600"/>
              </a:spcBef>
              <a:buNone/>
            </a:pPr>
            <a:r>
              <a:rPr lang="en-IN" sz="1200" b="1" dirty="0">
                <a:solidFill>
                  <a:srgbClr val="3D3D4E"/>
                </a:solidFill>
                <a:latin typeface="Century Gothic" panose="020B0502020202020204" pitchFamily="34" charset="0"/>
              </a:rPr>
              <a:t>Checkpointing</a:t>
            </a:r>
          </a:p>
          <a:p>
            <a:pPr marL="0" indent="0">
              <a:spcBef>
                <a:spcPts val="600"/>
              </a:spcBef>
              <a:buNone/>
            </a:pPr>
            <a:r>
              <a:rPr lang="en-US" sz="1000" dirty="0">
                <a:latin typeface="Century Gothic" panose="020B0502020202020204" pitchFamily="34" charset="0"/>
              </a:rPr>
              <a:t>Master’s state is periodically serialized to disk and then replicated, so that on recovery, a master may load the checkpoint into memory, replay any subsequent operations from the operation log, and be available again very quickly. </a:t>
            </a:r>
          </a:p>
          <a:p>
            <a:pPr marL="0" indent="0">
              <a:spcBef>
                <a:spcPts val="600"/>
              </a:spcBef>
              <a:buNone/>
            </a:pPr>
            <a:r>
              <a:rPr lang="en-US" sz="1000" b="1" dirty="0">
                <a:solidFill>
                  <a:srgbClr val="FF0000"/>
                </a:solidFill>
                <a:latin typeface="Century Gothic" panose="020B0502020202020204" pitchFamily="34" charset="0"/>
              </a:rPr>
              <a:t>		</a:t>
            </a:r>
            <a:r>
              <a:rPr lang="en-US" sz="1000" dirty="0">
                <a:latin typeface="Century Gothic" panose="020B0502020202020204" pitchFamily="34" charset="0"/>
              </a:rPr>
              <a:t>To further speed up the recovery and improve availability, GFS stores the checkpoint in a compact B-tree like format that can be directly mapped into memory and used for namespace lookup without extra parsing.</a:t>
            </a: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r>
              <a:rPr lang="en-US" sz="1000" dirty="0">
                <a:latin typeface="Century Gothic" panose="020B0502020202020204" pitchFamily="34" charset="0"/>
              </a:rPr>
              <a:t>The checkpoint process can take time, therefore, to avoid delaying incoming mutations, the master switches to a new log file and creates the new checkpoint in a separate thread. The new checkpoint includes all mutations before the switch.</a:t>
            </a: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6981825" y="1771655"/>
            <a:ext cx="4967783" cy="3524244"/>
          </a:xfrm>
          <a:prstGeom prst="rect">
            <a:avLst/>
          </a:prstGeom>
        </p:spPr>
      </p:pic>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61538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10467</TotalTime>
  <Words>7191</Words>
  <Application>Microsoft Office PowerPoint</Application>
  <PresentationFormat>Widescreen</PresentationFormat>
  <Paragraphs>757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Century Gothic</vt:lpstr>
      <vt:lpstr>Droid Serif</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586</cp:revision>
  <dcterms:created xsi:type="dcterms:W3CDTF">2021-12-25T05:24:32Z</dcterms:created>
  <dcterms:modified xsi:type="dcterms:W3CDTF">2022-01-06T01:08:24Z</dcterms:modified>
</cp:coreProperties>
</file>