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58" autoAdjust="0"/>
    <p:restoredTop sz="94660"/>
  </p:normalViewPr>
  <p:slideViewPr>
    <p:cSldViewPr snapToGrid="0">
      <p:cViewPr>
        <p:scale>
          <a:sx n="80" d="100"/>
          <a:sy n="80" d="100"/>
        </p:scale>
        <p:origin x="2208"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29-12-2021</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29-12-2021</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29-12-2021</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29-12-2021</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29-12-2021</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29-12-2021</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29-12-2021</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29-12-2021</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29-12-2021</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29-12-2021</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29-12-2021</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29-12-2021</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innoq.com/order/feed"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HTTP_ETag#cite_note-1" TargetMode="External"/><Relationship Id="rId3" Type="http://schemas.openxmlformats.org/officeDocument/2006/relationships/image" Target="../media/image3.png"/><Relationship Id="rId7" Type="http://schemas.openxmlformats.org/officeDocument/2006/relationships/hyperlink" Target="https://en.wikipedia.org/wiki/Optimistic_concurrency_control" TargetMode="External"/><Relationship Id="rId2" Type="http://schemas.openxmlformats.org/officeDocument/2006/relationships/hyperlink" Target="http://atomhopper.org/" TargetMode="External"/><Relationship Id="rId1" Type="http://schemas.openxmlformats.org/officeDocument/2006/relationships/slideLayout" Target="../slideLayouts/slideLayout2.xml"/><Relationship Id="rId6" Type="http://schemas.openxmlformats.org/officeDocument/2006/relationships/hyperlink" Target="https://en.wikipedia.org/wiki/Web_cache" TargetMode="External"/><Relationship Id="rId5" Type="http://schemas.openxmlformats.org/officeDocument/2006/relationships/hyperlink" Target="https://en.wikipedia.org/wiki/World_Wide_Web" TargetMode="External"/><Relationship Id="rId4" Type="http://schemas.openxmlformats.org/officeDocument/2006/relationships/hyperlink" Target="https://en.wikipedia.org/wiki/Hypertext_Transfer_Protoco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atomhopper.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a:effectLst/>
              <a:latin typeface="Nunito Sans" pitchFamily="2" charset="0"/>
            </a:endParaRPr>
          </a:p>
          <a:p>
            <a:pPr algn="ctr"/>
            <a:r>
              <a:rPr lang="en-IN" b="1" i="0">
                <a:effectLst/>
                <a:latin typeface="Nunito Sans" pitchFamily="2" charset="0"/>
              </a:rPr>
              <a:t>Asynchronous Microservice : Atom, Rest</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874279"/>
            <a:ext cx="11628486" cy="5748712"/>
          </a:xfrm>
        </p:spPr>
        <p:txBody>
          <a:bodyPr>
            <a:normAutofit/>
          </a:bodyPr>
          <a:lstStyle/>
          <a:p>
            <a:pPr marL="0" indent="0">
              <a:buNone/>
            </a:pPr>
            <a:r>
              <a:rPr lang="en-IN" sz="1200" dirty="0">
                <a:solidFill>
                  <a:srgbClr val="3D3D4E"/>
                </a:solidFill>
                <a:latin typeface="Century Gothic" panose="020B0502020202020204" pitchFamily="34" charset="0"/>
              </a:rPr>
              <a:t>Atom Format</a:t>
            </a:r>
          </a:p>
          <a:p>
            <a:pPr marL="0" indent="0">
              <a:buNone/>
            </a:pPr>
            <a:r>
              <a:rPr lang="en-IN" sz="1200" dirty="0">
                <a:solidFill>
                  <a:srgbClr val="3D3D4E"/>
                </a:solidFill>
                <a:latin typeface="Century Gothic" panose="020B0502020202020204" pitchFamily="34" charset="0"/>
              </a:rPr>
              <a:t>Please note, Atom is not a protocol, it is a Format.</a:t>
            </a:r>
          </a:p>
          <a:p>
            <a:pPr marL="0" indent="0">
              <a:buNone/>
            </a:pPr>
            <a:r>
              <a:rPr lang="en-US" sz="1200" b="0" i="0" dirty="0">
                <a:solidFill>
                  <a:srgbClr val="3D3D4E"/>
                </a:solidFill>
                <a:effectLst/>
                <a:latin typeface="Century Gothic" panose="020B0502020202020204" pitchFamily="34" charset="0"/>
              </a:rPr>
              <a:t>A GET request to a new URL such as </a:t>
            </a:r>
            <a:r>
              <a:rPr lang="en-US" sz="1200" b="0" i="0" u="none" strike="noStrike" dirty="0">
                <a:effectLst/>
                <a:latin typeface="Century Gothic" panose="020B0502020202020204" pitchFamily="34" charset="0"/>
                <a:hlinkClick r:id="rId2"/>
              </a:rPr>
              <a:t>http://innoq.com/order/feed</a:t>
            </a:r>
            <a:r>
              <a:rPr lang="en-US" sz="1200" b="0" i="0" dirty="0">
                <a:solidFill>
                  <a:srgbClr val="3D3D4E"/>
                </a:solidFill>
                <a:effectLst/>
                <a:latin typeface="Century Gothic" panose="020B0502020202020204" pitchFamily="34" charset="0"/>
              </a:rPr>
              <a:t> can return a document with orders in the Atom format. This document can contain links to the details of the orders.</a:t>
            </a:r>
            <a:endParaRPr lang="en-IN" sz="1200" dirty="0">
              <a:solidFill>
                <a:srgbClr val="3D3D4E"/>
              </a:solidFill>
              <a:latin typeface="Century Gothic" panose="020B0502020202020204" pitchFamily="34" charset="0"/>
            </a:endParaRPr>
          </a:p>
          <a:p>
            <a:pPr marL="0" indent="0">
              <a:buNone/>
            </a:pPr>
            <a:r>
              <a:rPr lang="en-US" sz="1200" b="0" i="0" dirty="0">
                <a:solidFill>
                  <a:srgbClr val="3D3D4E"/>
                </a:solidFill>
                <a:effectLst/>
                <a:latin typeface="Century Gothic" panose="020B0502020202020204" pitchFamily="34" charset="0"/>
              </a:rPr>
              <a:t>HTTP-based communication indicates the type of content with the help of </a:t>
            </a:r>
            <a:r>
              <a:rPr lang="en-US" sz="1200" b="1" i="0" dirty="0">
                <a:solidFill>
                  <a:srgbClr val="3D3D4E"/>
                </a:solidFill>
                <a:effectLst/>
                <a:latin typeface="Century Gothic" panose="020B0502020202020204" pitchFamily="34" charset="0"/>
              </a:rPr>
              <a:t>MIME types (Multipurpose Internet Mail Extensions)</a:t>
            </a:r>
            <a:r>
              <a:rPr lang="en-US" sz="1200" b="0" i="0" dirty="0">
                <a:solidFill>
                  <a:srgbClr val="3D3D4E"/>
                </a:solidFill>
                <a:effectLst/>
                <a:latin typeface="Century Gothic" panose="020B0502020202020204" pitchFamily="34" charset="0"/>
              </a:rPr>
              <a:t>.</a:t>
            </a:r>
            <a:endParaRPr lang="en-IN" sz="1200" b="1" i="0" dirty="0">
              <a:effectLst/>
              <a:latin typeface="Century Gothic" panose="020B0502020202020204" pitchFamily="34" charset="0"/>
            </a:endParaRPr>
          </a:p>
          <a:p>
            <a:pPr marL="0" indent="0">
              <a:buNone/>
            </a:pPr>
            <a:r>
              <a:rPr lang="en-US" sz="1200" dirty="0">
                <a:solidFill>
                  <a:srgbClr val="3D3D4E"/>
                </a:solidFill>
                <a:latin typeface="Century Gothic" panose="020B0502020202020204" pitchFamily="34" charset="0"/>
              </a:rPr>
              <a:t>The MIME type for Atom is application/</a:t>
            </a:r>
            <a:r>
              <a:rPr lang="en-US" sz="1200" dirty="0" err="1">
                <a:solidFill>
                  <a:srgbClr val="3D3D4E"/>
                </a:solidFill>
                <a:latin typeface="Century Gothic" panose="020B0502020202020204" pitchFamily="34" charset="0"/>
              </a:rPr>
              <a:t>atom+xml</a:t>
            </a: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r>
              <a:rPr lang="en-US" sz="1200" dirty="0">
                <a:solidFill>
                  <a:srgbClr val="3D3D4E"/>
                </a:solidFill>
                <a:latin typeface="Century Gothic" panose="020B0502020202020204" pitchFamily="34" charset="0"/>
              </a:rPr>
              <a:t>The Sample of Atom Feed ; </a:t>
            </a:r>
          </a:p>
          <a:p>
            <a:pPr marL="0" indent="0">
              <a:buNone/>
            </a:pPr>
            <a:r>
              <a:rPr lang="en-US" sz="1200" dirty="0">
                <a:solidFill>
                  <a:srgbClr val="3D3D4E"/>
                </a:solidFill>
                <a:latin typeface="Century Gothic" panose="020B0502020202020204" pitchFamily="34" charset="0"/>
              </a:rPr>
              <a:t>In the previous example, the most </a:t>
            </a:r>
          </a:p>
          <a:p>
            <a:pPr marL="0" indent="0">
              <a:buNone/>
            </a:pPr>
            <a:r>
              <a:rPr lang="en-US" sz="1200" dirty="0">
                <a:solidFill>
                  <a:srgbClr val="3D3D4E"/>
                </a:solidFill>
                <a:latin typeface="Century Gothic" panose="020B0502020202020204" pitchFamily="34" charset="0"/>
              </a:rPr>
              <a:t>important thing is missing, the feed </a:t>
            </a:r>
          </a:p>
          <a:p>
            <a:pPr marL="0" indent="0">
              <a:buNone/>
            </a:pPr>
            <a:r>
              <a:rPr lang="en-US" sz="1200" dirty="0">
                <a:solidFill>
                  <a:srgbClr val="3D3D4E"/>
                </a:solidFill>
                <a:latin typeface="Century Gothic" panose="020B0502020202020204" pitchFamily="34" charset="0"/>
              </a:rPr>
              <a:t>entries. Such an entry adheres to </a:t>
            </a:r>
          </a:p>
          <a:p>
            <a:pPr marL="0" indent="0">
              <a:buNone/>
            </a:pPr>
            <a:r>
              <a:rPr lang="en-US" sz="1200" dirty="0">
                <a:solidFill>
                  <a:srgbClr val="3D3D4E"/>
                </a:solidFill>
                <a:latin typeface="Century Gothic" panose="020B0502020202020204" pitchFamily="34" charset="0"/>
              </a:rPr>
              <a:t>the following format:</a:t>
            </a:r>
          </a:p>
          <a:p>
            <a:pPr marL="0" indent="0">
              <a:buNone/>
            </a:pPr>
            <a:endParaRPr lang="en-IN" sz="1200" b="1" dirty="0">
              <a:solidFill>
                <a:srgbClr val="3D3D4E"/>
              </a:solidFill>
              <a:latin typeface="Century Gothic" panose="020B0502020202020204" pitchFamily="34" charset="0"/>
            </a:endParaRPr>
          </a:p>
          <a:p>
            <a:pPr marL="0" indent="0">
              <a:buNone/>
            </a:pPr>
            <a:endParaRPr lang="en-IN" sz="1200" b="1" dirty="0">
              <a:solidFill>
                <a:srgbClr val="3D3D4E"/>
              </a:solidFill>
              <a:latin typeface="Century Gothic" panose="020B0502020202020204" pitchFamily="34" charset="0"/>
            </a:endParaRPr>
          </a:p>
          <a:p>
            <a:pPr marL="0" indent="0">
              <a:buNone/>
            </a:pPr>
            <a:r>
              <a:rPr lang="en-IN" sz="1200" b="1" dirty="0">
                <a:solidFill>
                  <a:srgbClr val="3D3D4E"/>
                </a:solidFill>
                <a:latin typeface="Century Gothic" panose="020B0502020202020204" pitchFamily="34" charset="0"/>
              </a:rPr>
              <a:t>Entry</a:t>
            </a:r>
          </a:p>
          <a:p>
            <a:pPr marL="0" indent="0">
              <a:buNone/>
            </a:pPr>
            <a:r>
              <a:rPr lang="en-IN" sz="1200" dirty="0">
                <a:solidFill>
                  <a:srgbClr val="3D3D4E"/>
                </a:solidFill>
                <a:latin typeface="Century Gothic" panose="020B0502020202020204" pitchFamily="34" charset="0"/>
              </a:rPr>
              <a:t>Format of Entry will be </a:t>
            </a: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pic>
        <p:nvPicPr>
          <p:cNvPr id="4" name="Picture 3">
            <a:extLst>
              <a:ext uri="{FF2B5EF4-FFF2-40B4-BE49-F238E27FC236}">
                <a16:creationId xmlns:a16="http://schemas.microsoft.com/office/drawing/2014/main" id="{B33B7EF4-59DC-4FB6-9639-AAAB1C610BA6}"/>
              </a:ext>
            </a:extLst>
          </p:cNvPr>
          <p:cNvPicPr>
            <a:picLocks noChangeAspect="1"/>
          </p:cNvPicPr>
          <p:nvPr/>
        </p:nvPicPr>
        <p:blipFill>
          <a:blip r:embed="rId3"/>
          <a:stretch>
            <a:fillRect/>
          </a:stretch>
        </p:blipFill>
        <p:spPr>
          <a:xfrm>
            <a:off x="3134097" y="2834081"/>
            <a:ext cx="4245880" cy="2240754"/>
          </a:xfrm>
          <a:prstGeom prst="rect">
            <a:avLst/>
          </a:prstGeom>
        </p:spPr>
      </p:pic>
      <p:pic>
        <p:nvPicPr>
          <p:cNvPr id="10" name="Picture 9">
            <a:extLst>
              <a:ext uri="{FF2B5EF4-FFF2-40B4-BE49-F238E27FC236}">
                <a16:creationId xmlns:a16="http://schemas.microsoft.com/office/drawing/2014/main" id="{E92C3095-7A24-4DD6-AEF9-FCE66C2ED2E6}"/>
              </a:ext>
            </a:extLst>
          </p:cNvPr>
          <p:cNvPicPr>
            <a:picLocks noChangeAspect="1"/>
          </p:cNvPicPr>
          <p:nvPr/>
        </p:nvPicPr>
        <p:blipFill>
          <a:blip r:embed="rId4"/>
          <a:stretch>
            <a:fillRect/>
          </a:stretch>
        </p:blipFill>
        <p:spPr>
          <a:xfrm>
            <a:off x="7379977" y="2834081"/>
            <a:ext cx="4183726" cy="1592455"/>
          </a:xfrm>
          <a:prstGeom prst="rect">
            <a:avLst/>
          </a:prstGeom>
        </p:spPr>
      </p:pic>
    </p:spTree>
    <p:extLst>
      <p:ext uri="{BB962C8B-B14F-4D97-AF65-F5344CB8AC3E}">
        <p14:creationId xmlns:p14="http://schemas.microsoft.com/office/powerpoint/2010/main" val="145259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a:effectLst/>
              <a:latin typeface="Nunito Sans" pitchFamily="2" charset="0"/>
            </a:endParaRPr>
          </a:p>
          <a:p>
            <a:pPr algn="ctr"/>
            <a:r>
              <a:rPr lang="en-IN" b="1" i="0">
                <a:effectLst/>
                <a:latin typeface="Nunito Sans" pitchFamily="2" charset="0"/>
              </a:rPr>
              <a:t>Asynchronous Microservice : Atom, Rest</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874279"/>
            <a:ext cx="11696344" cy="4383521"/>
          </a:xfrm>
        </p:spPr>
        <p:txBody>
          <a:bodyPr>
            <a:normAutofit/>
          </a:bodyPr>
          <a:lstStyle/>
          <a:p>
            <a:pPr marL="0" indent="0">
              <a:buNone/>
            </a:pPr>
            <a:r>
              <a:rPr lang="en-IN" sz="1200" b="1" dirty="0">
                <a:solidFill>
                  <a:srgbClr val="3D3D4E"/>
                </a:solidFill>
                <a:latin typeface="Century Gothic" panose="020B0502020202020204" pitchFamily="34" charset="0"/>
              </a:rPr>
              <a:t>Tool For Atom Generation</a:t>
            </a:r>
          </a:p>
          <a:p>
            <a:pPr marL="0" indent="0">
              <a:buNone/>
            </a:pPr>
            <a:r>
              <a:rPr lang="en-US" sz="1200" b="0" i="0" dirty="0">
                <a:solidFill>
                  <a:srgbClr val="3D3D4E"/>
                </a:solidFill>
                <a:effectLst/>
                <a:latin typeface="Century Gothic" panose="020B0502020202020204" pitchFamily="34" charset="0"/>
              </a:rPr>
              <a:t>There are systems such as </a:t>
            </a:r>
            <a:r>
              <a:rPr lang="en-US" sz="1200" b="0" i="0" u="none" strike="noStrike" dirty="0">
                <a:effectLst/>
                <a:latin typeface="Century Gothic" panose="020B0502020202020204" pitchFamily="34" charset="0"/>
                <a:hlinkClick r:id="rId2"/>
              </a:rPr>
              <a:t>Atom Hopper</a:t>
            </a:r>
            <a:r>
              <a:rPr lang="en-US" sz="1200" b="0" i="0" dirty="0">
                <a:solidFill>
                  <a:srgbClr val="3D3D4E"/>
                </a:solidFill>
                <a:effectLst/>
                <a:latin typeface="Century Gothic" panose="020B0502020202020204" pitchFamily="34" charset="0"/>
              </a:rPr>
              <a:t> that offer a server with the Atom format. In this way, an application does not have to generate Atom data, but can post new data to the server. The server then converts the information into Atom. Clients can fetch the Atom data from the server</a:t>
            </a:r>
            <a:r>
              <a:rPr lang="en-US" sz="1000" b="0" i="0" dirty="0">
                <a:solidFill>
                  <a:srgbClr val="3D3D4E"/>
                </a:solidFill>
                <a:effectLst/>
                <a:latin typeface="Droid Serif"/>
              </a:rPr>
              <a:t>.</a:t>
            </a: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r>
              <a:rPr lang="en-IN" sz="1200" dirty="0">
                <a:solidFill>
                  <a:srgbClr val="3D3D4E"/>
                </a:solidFill>
                <a:latin typeface="Century Gothic" panose="020B0502020202020204" pitchFamily="34" charset="0"/>
              </a:rPr>
              <a:t>Approach for optimising the Atom Feed between Server and client</a:t>
            </a:r>
          </a:p>
          <a:p>
            <a:pPr marL="0" indent="0">
              <a:buNone/>
            </a:pPr>
            <a:r>
              <a:rPr lang="en-IN" sz="1200" b="1" dirty="0">
                <a:solidFill>
                  <a:srgbClr val="3D3D4E"/>
                </a:solidFill>
                <a:latin typeface="Century Gothic" panose="020B0502020202020204" pitchFamily="34" charset="0"/>
              </a:rPr>
              <a:t>Approach 01</a:t>
            </a:r>
          </a:p>
          <a:p>
            <a:pPr marL="0" indent="0">
              <a:buNone/>
            </a:pPr>
            <a:r>
              <a:rPr lang="en-US" sz="1200" b="0" i="0" dirty="0">
                <a:solidFill>
                  <a:srgbClr val="3D3D4E"/>
                </a:solidFill>
                <a:effectLst/>
                <a:latin typeface="Century Gothic" panose="020B0502020202020204" pitchFamily="34" charset="0"/>
              </a:rPr>
              <a:t>A very simple way to solve this problem is </a:t>
            </a:r>
            <a:r>
              <a:rPr lang="en-US" sz="1200" b="1" i="0" dirty="0">
                <a:solidFill>
                  <a:srgbClr val="3D3D4E"/>
                </a:solidFill>
                <a:effectLst/>
                <a:latin typeface="Century Gothic" panose="020B0502020202020204" pitchFamily="34" charset="0"/>
              </a:rPr>
              <a:t>HTTP caching</a:t>
            </a:r>
            <a:r>
              <a:rPr lang="en-US" sz="1200" b="0" i="0" dirty="0">
                <a:solidFill>
                  <a:srgbClr val="3D3D4E"/>
                </a:solidFill>
                <a:effectLst/>
                <a:latin typeface="Century Gothic" panose="020B0502020202020204" pitchFamily="34" charset="0"/>
              </a:rPr>
              <a:t>, see the drawing below.</a:t>
            </a:r>
          </a:p>
          <a:p>
            <a:pPr marL="0" indent="0">
              <a:buNone/>
            </a:pPr>
            <a:r>
              <a:rPr lang="en-US" sz="1200" dirty="0">
                <a:solidFill>
                  <a:srgbClr val="3D3D4E"/>
                </a:solidFill>
                <a:latin typeface="Century Gothic" panose="020B0502020202020204" pitchFamily="34" charset="0"/>
              </a:rPr>
              <a:t>HTTP provides a header with the name Last-Modified in the HTTP response. This header indicates when the data was last changed. This header takes over the function of the updated field from the feed.</a:t>
            </a:r>
          </a:p>
          <a:p>
            <a:pPr marL="0" indent="0">
              <a:buNone/>
            </a:pPr>
            <a:endParaRPr lang="en-US" sz="1200" dirty="0">
              <a:solidFill>
                <a:srgbClr val="3D3D4E"/>
              </a:solidFill>
              <a:latin typeface="Century Gothic" panose="020B0502020202020204" pitchFamily="34" charset="0"/>
            </a:endParaRPr>
          </a:p>
          <a:p>
            <a:pPr marL="0" indent="0">
              <a:buNone/>
            </a:pPr>
            <a:r>
              <a:rPr lang="en-US" sz="1200" b="1" dirty="0">
                <a:solidFill>
                  <a:srgbClr val="3D3D4E"/>
                </a:solidFill>
                <a:latin typeface="Century Gothic" panose="020B0502020202020204" pitchFamily="34" charset="0"/>
              </a:rPr>
              <a:t>Approach 02:</a:t>
            </a:r>
          </a:p>
          <a:p>
            <a:pPr marL="0" indent="0">
              <a:buNone/>
            </a:pPr>
            <a:r>
              <a:rPr lang="en-US" sz="1200" dirty="0">
                <a:solidFill>
                  <a:srgbClr val="3D3D4E"/>
                </a:solidFill>
                <a:latin typeface="Century Gothic" panose="020B0502020202020204" pitchFamily="34" charset="0"/>
              </a:rPr>
              <a:t>Another approach would be HTTP caching using ETag</a:t>
            </a:r>
          </a:p>
          <a:p>
            <a:r>
              <a:rPr lang="en-US" sz="1200" dirty="0">
                <a:solidFill>
                  <a:srgbClr val="3D3D4E"/>
                </a:solidFill>
                <a:latin typeface="Century Gothic" panose="020B0502020202020204" pitchFamily="34" charset="0"/>
              </a:rPr>
              <a:t>Here, ETag returned with data from server</a:t>
            </a:r>
          </a:p>
          <a:p>
            <a:r>
              <a:rPr lang="en-US" sz="1200" dirty="0">
                <a:solidFill>
                  <a:srgbClr val="3D3D4E"/>
                </a:solidFill>
                <a:latin typeface="Century Gothic" panose="020B0502020202020204" pitchFamily="34" charset="0"/>
              </a:rPr>
              <a:t>ETag compared with version number and checksum</a:t>
            </a:r>
          </a:p>
          <a:p>
            <a:r>
              <a:rPr lang="en-US" sz="1200" dirty="0">
                <a:solidFill>
                  <a:srgbClr val="3D3D4E"/>
                </a:solidFill>
                <a:latin typeface="Century Gothic" panose="020B0502020202020204" pitchFamily="34" charset="0"/>
              </a:rPr>
              <a:t>The server uses the ETag to determine whether the data has changed, and it is available for use</a:t>
            </a:r>
          </a:p>
          <a:p>
            <a:pPr marL="0" indent="0">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pic>
        <p:nvPicPr>
          <p:cNvPr id="7" name="Picture 6">
            <a:extLst>
              <a:ext uri="{FF2B5EF4-FFF2-40B4-BE49-F238E27FC236}">
                <a16:creationId xmlns:a16="http://schemas.microsoft.com/office/drawing/2014/main" id="{F8D9B681-5FE5-4A85-B40E-65C7314B78B0}"/>
              </a:ext>
            </a:extLst>
          </p:cNvPr>
          <p:cNvPicPr>
            <a:picLocks noChangeAspect="1"/>
          </p:cNvPicPr>
          <p:nvPr/>
        </p:nvPicPr>
        <p:blipFill>
          <a:blip r:embed="rId3"/>
          <a:stretch>
            <a:fillRect/>
          </a:stretch>
        </p:blipFill>
        <p:spPr>
          <a:xfrm>
            <a:off x="7326086" y="1729053"/>
            <a:ext cx="3675974" cy="3026433"/>
          </a:xfrm>
          <a:prstGeom prst="rect">
            <a:avLst/>
          </a:prstGeom>
        </p:spPr>
      </p:pic>
      <p:sp>
        <p:nvSpPr>
          <p:cNvPr id="3" name="TextBox 2">
            <a:extLst>
              <a:ext uri="{FF2B5EF4-FFF2-40B4-BE49-F238E27FC236}">
                <a16:creationId xmlns:a16="http://schemas.microsoft.com/office/drawing/2014/main" id="{BDA65B64-DDF8-441D-908F-4AD10949AEC4}"/>
              </a:ext>
            </a:extLst>
          </p:cNvPr>
          <p:cNvSpPr txBox="1"/>
          <p:nvPr/>
        </p:nvSpPr>
        <p:spPr>
          <a:xfrm>
            <a:off x="240632" y="5510463"/>
            <a:ext cx="11703540" cy="1092607"/>
          </a:xfrm>
          <a:prstGeom prst="rect">
            <a:avLst/>
          </a:prstGeom>
          <a:noFill/>
        </p:spPr>
        <p:txBody>
          <a:bodyPr wrap="square" rtlCol="0">
            <a:spAutoFit/>
          </a:bodyPr>
          <a:lstStyle/>
          <a:p>
            <a:pPr>
              <a:spcBef>
                <a:spcPts val="600"/>
              </a:spcBef>
            </a:pPr>
            <a:r>
              <a:rPr lang="en-US" sz="1200" dirty="0">
                <a:solidFill>
                  <a:srgbClr val="3D3D4E"/>
                </a:solidFill>
                <a:latin typeface="Century Gothic" panose="020B0502020202020204" pitchFamily="34" charset="0"/>
              </a:rPr>
              <a:t>Definition of ETag :</a:t>
            </a:r>
          </a:p>
          <a:p>
            <a:pPr>
              <a:spcBef>
                <a:spcPts val="600"/>
              </a:spcBef>
            </a:pPr>
            <a:r>
              <a:rPr lang="en-US" sz="1200" dirty="0">
                <a:solidFill>
                  <a:srgbClr val="3D3D4E"/>
                </a:solidFill>
                <a:latin typeface="Century Gothic" panose="020B0502020202020204" pitchFamily="34" charset="0"/>
              </a:rPr>
              <a:t>The ETag or entity tag is part of </a:t>
            </a:r>
            <a:r>
              <a:rPr lang="en-US" sz="1200" dirty="0">
                <a:solidFill>
                  <a:srgbClr val="3D3D4E"/>
                </a:solidFill>
                <a:latin typeface="Century Gothic" panose="020B0502020202020204" pitchFamily="34" charset="0"/>
                <a:hlinkClick r:id="rId4" tooltip="Hypertext Transfer Protocol">
                  <a:extLst>
                    <a:ext uri="{A12FA001-AC4F-418D-AE19-62706E023703}">
                      <ahyp:hlinkClr xmlns:ahyp="http://schemas.microsoft.com/office/drawing/2018/hyperlinkcolor" val="tx"/>
                    </a:ext>
                  </a:extLst>
                </a:hlinkClick>
              </a:rPr>
              <a:t>HTTP</a:t>
            </a:r>
            <a:r>
              <a:rPr lang="en-US" sz="1200" dirty="0">
                <a:solidFill>
                  <a:srgbClr val="3D3D4E"/>
                </a:solidFill>
                <a:latin typeface="Century Gothic" panose="020B0502020202020204" pitchFamily="34" charset="0"/>
              </a:rPr>
              <a:t>, the protocol for the </a:t>
            </a:r>
            <a:r>
              <a:rPr lang="en-US" sz="1200" dirty="0">
                <a:solidFill>
                  <a:srgbClr val="3D3D4E"/>
                </a:solidFill>
                <a:latin typeface="Century Gothic" panose="020B0502020202020204" pitchFamily="34" charset="0"/>
                <a:hlinkClick r:id="rId5" tooltip="World Wide Web">
                  <a:extLst>
                    <a:ext uri="{A12FA001-AC4F-418D-AE19-62706E023703}">
                      <ahyp:hlinkClr xmlns:ahyp="http://schemas.microsoft.com/office/drawing/2018/hyperlinkcolor" val="tx"/>
                    </a:ext>
                  </a:extLst>
                </a:hlinkClick>
              </a:rPr>
              <a:t>World Wide Web</a:t>
            </a:r>
            <a:r>
              <a:rPr lang="en-US" sz="1200" dirty="0">
                <a:solidFill>
                  <a:srgbClr val="3D3D4E"/>
                </a:solidFill>
                <a:latin typeface="Century Gothic" panose="020B0502020202020204" pitchFamily="34" charset="0"/>
              </a:rPr>
              <a:t>. It is one of several mechanisms that HTTP provides for </a:t>
            </a:r>
            <a:r>
              <a:rPr lang="en-US" sz="1200" dirty="0">
                <a:solidFill>
                  <a:srgbClr val="3D3D4E"/>
                </a:solidFill>
                <a:latin typeface="Century Gothic" panose="020B0502020202020204" pitchFamily="34" charset="0"/>
                <a:hlinkClick r:id="rId6" tooltip="Web cache">
                  <a:extLst>
                    <a:ext uri="{A12FA001-AC4F-418D-AE19-62706E023703}">
                      <ahyp:hlinkClr xmlns:ahyp="http://schemas.microsoft.com/office/drawing/2018/hyperlinkcolor" val="tx"/>
                    </a:ext>
                  </a:extLst>
                </a:hlinkClick>
              </a:rPr>
              <a:t>Web cache</a:t>
            </a:r>
            <a:r>
              <a:rPr lang="en-US" sz="1200" dirty="0">
                <a:solidFill>
                  <a:srgbClr val="3D3D4E"/>
                </a:solidFill>
                <a:latin typeface="Century Gothic" panose="020B0502020202020204" pitchFamily="34" charset="0"/>
              </a:rPr>
              <a:t> validation, which allows a client to make conditional requests. This mechanism allows caches to be more efficient and saves bandwidth, as a Web server does not need to send a full response if the content has not changed. ETags can also be used for </a:t>
            </a:r>
            <a:r>
              <a:rPr lang="en-US" sz="1200" dirty="0">
                <a:solidFill>
                  <a:srgbClr val="3D3D4E"/>
                </a:solidFill>
                <a:latin typeface="Century Gothic" panose="020B0502020202020204" pitchFamily="34" charset="0"/>
                <a:hlinkClick r:id="rId7" tooltip="Optimistic concurrency control">
                  <a:extLst>
                    <a:ext uri="{A12FA001-AC4F-418D-AE19-62706E023703}">
                      <ahyp:hlinkClr xmlns:ahyp="http://schemas.microsoft.com/office/drawing/2018/hyperlinkcolor" val="tx"/>
                    </a:ext>
                  </a:extLst>
                </a:hlinkClick>
              </a:rPr>
              <a:t>optimistic concurrency control</a:t>
            </a:r>
            <a:r>
              <a:rPr lang="en-US" sz="1200" dirty="0">
                <a:solidFill>
                  <a:srgbClr val="3D3D4E"/>
                </a:solidFill>
                <a:latin typeface="Century Gothic" panose="020B0502020202020204" pitchFamily="34" charset="0"/>
                <a:hlinkClick r:id="rId8">
                  <a:extLst>
                    <a:ext uri="{A12FA001-AC4F-418D-AE19-62706E023703}">
                      <ahyp:hlinkClr xmlns:ahyp="http://schemas.microsoft.com/office/drawing/2018/hyperlinkcolor" val="tx"/>
                    </a:ext>
                  </a:extLst>
                </a:hlinkClick>
              </a:rPr>
              <a:t>[1]</a:t>
            </a:r>
            <a:r>
              <a:rPr lang="en-US" sz="1200" dirty="0">
                <a:solidFill>
                  <a:srgbClr val="3D3D4E"/>
                </a:solidFill>
                <a:latin typeface="Century Gothic" panose="020B0502020202020204" pitchFamily="34" charset="0"/>
              </a:rPr>
              <a:t> to help prevent simultaneous updates of a resource from overwriting each other.</a:t>
            </a:r>
            <a:endParaRPr lang="en-IN" sz="12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384261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Asynchronous Microservice : </a:t>
            </a:r>
            <a:r>
              <a:rPr lang="en-IN" b="1" dirty="0">
                <a:latin typeface="Nunito Sans" pitchFamily="2" charset="0"/>
              </a:rPr>
              <a:t>Example</a:t>
            </a:r>
            <a:endParaRPr lang="en-IN" b="1" i="0" dirty="0">
              <a:effectLst/>
              <a:latin typeface="Nunito Sans" pitchFamily="2" charset="0"/>
            </a:endParaRP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874279"/>
            <a:ext cx="7363614" cy="5827310"/>
          </a:xfrm>
        </p:spPr>
        <p:txBody>
          <a:bodyPr>
            <a:normAutofit/>
          </a:bodyPr>
          <a:lstStyle/>
          <a:p>
            <a:pPr marL="0" indent="0">
              <a:buNone/>
            </a:pPr>
            <a:r>
              <a:rPr lang="en-IN" sz="1200" b="1" dirty="0">
                <a:solidFill>
                  <a:srgbClr val="3D3D4E"/>
                </a:solidFill>
                <a:latin typeface="Century Gothic" panose="020B0502020202020204" pitchFamily="34" charset="0"/>
              </a:rPr>
              <a:t>Tool For Atom Generation</a:t>
            </a:r>
          </a:p>
          <a:p>
            <a:pPr marL="0" indent="0">
              <a:buNone/>
            </a:pPr>
            <a:r>
              <a:rPr lang="en-US" sz="1200" b="0" i="0" dirty="0">
                <a:solidFill>
                  <a:srgbClr val="3D3D4E"/>
                </a:solidFill>
                <a:effectLst/>
                <a:latin typeface="Century Gothic" panose="020B0502020202020204" pitchFamily="34" charset="0"/>
              </a:rPr>
              <a:t>There are systems such as </a:t>
            </a:r>
            <a:r>
              <a:rPr lang="en-US" sz="1200" b="0" i="0" u="none" strike="noStrike" dirty="0">
                <a:effectLst/>
                <a:latin typeface="Century Gothic" panose="020B0502020202020204" pitchFamily="34" charset="0"/>
                <a:hlinkClick r:id="rId2"/>
              </a:rPr>
              <a:t>Atom Hopper</a:t>
            </a:r>
            <a:r>
              <a:rPr lang="en-US" sz="1200" b="0" i="0" dirty="0">
                <a:solidFill>
                  <a:srgbClr val="3D3D4E"/>
                </a:solidFill>
                <a:effectLst/>
                <a:latin typeface="Century Gothic" panose="020B0502020202020204" pitchFamily="34" charset="0"/>
              </a:rPr>
              <a:t> that offer a server with the Atom format. In this way, an application does not have to generate Atom data, but can post new data to the server. The server then converts the information into Atom. Clients can fetch the Atom data from the server</a:t>
            </a:r>
            <a:r>
              <a:rPr lang="en-US" sz="1000" b="0" i="0" dirty="0">
                <a:solidFill>
                  <a:srgbClr val="3D3D4E"/>
                </a:solidFill>
                <a:effectLst/>
                <a:latin typeface="Droid Serif"/>
              </a:rPr>
              <a:t>.</a:t>
            </a:r>
            <a:endParaRPr lang="en-IN" sz="1200" dirty="0">
              <a:solidFill>
                <a:srgbClr val="3D3D4E"/>
              </a:solidFill>
              <a:latin typeface="Century Gothic" panose="020B0502020202020204" pitchFamily="34" charset="0"/>
            </a:endParaRPr>
          </a:p>
          <a:p>
            <a:pPr marL="0" indent="0">
              <a:buNone/>
            </a:pPr>
            <a:r>
              <a:rPr lang="en-US" sz="1200" dirty="0">
                <a:solidFill>
                  <a:srgbClr val="3D3D4E"/>
                </a:solidFill>
                <a:latin typeface="Century Gothic" panose="020B0502020202020204" pitchFamily="34" charset="0"/>
              </a:rPr>
              <a:t>Brief about example:</a:t>
            </a:r>
          </a:p>
          <a:p>
            <a:pPr marL="0" indent="0">
              <a:spcBef>
                <a:spcPts val="0"/>
              </a:spcBef>
              <a:buNone/>
            </a:pPr>
            <a:r>
              <a:rPr lang="en-US" sz="1200" dirty="0">
                <a:solidFill>
                  <a:srgbClr val="3D3D4E"/>
                </a:solidFill>
                <a:latin typeface="Century Gothic" panose="020B0502020202020204" pitchFamily="34" charset="0"/>
              </a:rPr>
              <a:t>The Apache httpd distributes calls to the microservices.</a:t>
            </a:r>
          </a:p>
          <a:p>
            <a:pPr marL="0" indent="0">
              <a:spcBef>
                <a:spcPts val="0"/>
              </a:spcBef>
              <a:buNone/>
            </a:pPr>
            <a:endParaRPr lang="en-US" sz="1200" dirty="0">
              <a:solidFill>
                <a:srgbClr val="3D3D4E"/>
              </a:solidFill>
              <a:latin typeface="Century Gothic" panose="020B0502020202020204" pitchFamily="34" charset="0"/>
            </a:endParaRPr>
          </a:p>
          <a:p>
            <a:pPr marL="0" indent="0">
              <a:spcBef>
                <a:spcPts val="0"/>
              </a:spcBef>
              <a:buNone/>
            </a:pPr>
            <a:r>
              <a:rPr lang="en-US" sz="1200" dirty="0">
                <a:solidFill>
                  <a:srgbClr val="3D3D4E"/>
                </a:solidFill>
                <a:latin typeface="Century Gothic" panose="020B0502020202020204" pitchFamily="34" charset="0"/>
              </a:rPr>
              <a:t>For this purpose, the </a:t>
            </a:r>
            <a:r>
              <a:rPr lang="en-US" sz="1200" b="1" dirty="0">
                <a:solidFill>
                  <a:srgbClr val="7030A0"/>
                </a:solidFill>
                <a:latin typeface="Century Gothic" panose="020B0502020202020204" pitchFamily="34" charset="0"/>
              </a:rPr>
              <a:t>Apache httpd </a:t>
            </a:r>
            <a:r>
              <a:rPr lang="en-US" sz="1200" dirty="0">
                <a:solidFill>
                  <a:srgbClr val="3D3D4E"/>
                </a:solidFill>
                <a:latin typeface="Century Gothic" panose="020B0502020202020204" pitchFamily="34" charset="0"/>
              </a:rPr>
              <a:t>uses Docker Compose service links.</a:t>
            </a:r>
          </a:p>
          <a:p>
            <a:pPr marL="0" indent="0">
              <a:spcBef>
                <a:spcPts val="0"/>
              </a:spcBef>
              <a:buNone/>
            </a:pPr>
            <a:endParaRPr lang="en-US" sz="1200" dirty="0">
              <a:solidFill>
                <a:srgbClr val="3D3D4E"/>
              </a:solidFill>
              <a:latin typeface="Century Gothic" panose="020B0502020202020204" pitchFamily="34" charset="0"/>
            </a:endParaRPr>
          </a:p>
          <a:p>
            <a:pPr marL="0" indent="0">
              <a:spcBef>
                <a:spcPts val="0"/>
              </a:spcBef>
              <a:buNone/>
            </a:pPr>
            <a:r>
              <a:rPr lang="en-US" sz="1200" b="1" dirty="0">
                <a:solidFill>
                  <a:srgbClr val="7030A0"/>
                </a:solidFill>
                <a:latin typeface="Century Gothic" panose="020B0502020202020204" pitchFamily="34" charset="0"/>
              </a:rPr>
              <a:t>Docker compose </a:t>
            </a:r>
            <a:r>
              <a:rPr lang="en-US" sz="1200" dirty="0">
                <a:solidFill>
                  <a:srgbClr val="3D3D4E"/>
                </a:solidFill>
                <a:latin typeface="Century Gothic" panose="020B0502020202020204" pitchFamily="34" charset="0"/>
              </a:rPr>
              <a:t>offers simple load balancing. The Apache httpd uses the load balancing of Docker compose to forward external calls to one of the microservice instances.</a:t>
            </a:r>
          </a:p>
          <a:p>
            <a:pPr marL="0" indent="0">
              <a:spcBef>
                <a:spcPts val="0"/>
              </a:spcBef>
              <a:buNone/>
            </a:pPr>
            <a:endParaRPr lang="en-US" sz="1200" dirty="0">
              <a:solidFill>
                <a:srgbClr val="3D3D4E"/>
              </a:solidFill>
              <a:latin typeface="Century Gothic" panose="020B0502020202020204" pitchFamily="34" charset="0"/>
            </a:endParaRPr>
          </a:p>
          <a:p>
            <a:pPr marL="0" indent="0">
              <a:spcBef>
                <a:spcPts val="0"/>
              </a:spcBef>
              <a:buNone/>
            </a:pPr>
            <a:r>
              <a:rPr lang="en-US" sz="1200" dirty="0">
                <a:solidFill>
                  <a:srgbClr val="3D3D4E"/>
                </a:solidFill>
                <a:latin typeface="Century Gothic" panose="020B0502020202020204" pitchFamily="34" charset="0"/>
              </a:rPr>
              <a:t>The order microservice offers an Atom feed from which the invoicing and shipping microservice can read the information about new orders.</a:t>
            </a:r>
          </a:p>
          <a:p>
            <a:pPr marL="0" indent="0">
              <a:spcBef>
                <a:spcPts val="0"/>
              </a:spcBef>
              <a:buNone/>
            </a:pPr>
            <a:endParaRPr lang="en-US" sz="1200" dirty="0">
              <a:solidFill>
                <a:srgbClr val="3D3D4E"/>
              </a:solidFill>
              <a:latin typeface="Century Gothic" panose="020B0502020202020204" pitchFamily="34" charset="0"/>
            </a:endParaRPr>
          </a:p>
          <a:p>
            <a:pPr marL="0" indent="0">
              <a:spcBef>
                <a:spcPts val="0"/>
              </a:spcBef>
              <a:buNone/>
            </a:pPr>
            <a:r>
              <a:rPr lang="en-US" sz="1200" dirty="0">
                <a:solidFill>
                  <a:srgbClr val="3D3D4E"/>
                </a:solidFill>
                <a:latin typeface="Century Gothic" panose="020B0502020202020204" pitchFamily="34" charset="0"/>
              </a:rPr>
              <a:t>All microservices use the same </a:t>
            </a:r>
            <a:r>
              <a:rPr lang="en-US" sz="1200" b="1" dirty="0">
                <a:solidFill>
                  <a:srgbClr val="7030A0"/>
                </a:solidFill>
                <a:latin typeface="Century Gothic" panose="020B0502020202020204" pitchFamily="34" charset="0"/>
              </a:rPr>
              <a:t>Postgres database</a:t>
            </a:r>
            <a:r>
              <a:rPr lang="en-US" sz="1200" dirty="0">
                <a:solidFill>
                  <a:srgbClr val="3D3D4E"/>
                </a:solidFill>
                <a:latin typeface="Century Gothic" panose="020B0502020202020204" pitchFamily="34" charset="0"/>
              </a:rPr>
              <a:t>.</a:t>
            </a:r>
          </a:p>
          <a:p>
            <a:pPr marL="0" indent="0">
              <a:spcBef>
                <a:spcPts val="0"/>
              </a:spcBef>
              <a:buNone/>
            </a:pPr>
            <a:endParaRPr lang="en-US" sz="1200" dirty="0">
              <a:solidFill>
                <a:srgbClr val="3D3D4E"/>
              </a:solidFill>
              <a:latin typeface="Century Gothic" panose="020B0502020202020204" pitchFamily="34" charset="0"/>
            </a:endParaRPr>
          </a:p>
          <a:p>
            <a:pPr marL="0" indent="0">
              <a:spcBef>
                <a:spcPts val="0"/>
              </a:spcBef>
              <a:buNone/>
            </a:pPr>
            <a:r>
              <a:rPr lang="en-US" sz="1200" dirty="0">
                <a:solidFill>
                  <a:srgbClr val="3D3D4E"/>
                </a:solidFill>
                <a:latin typeface="Century Gothic" panose="020B0502020202020204" pitchFamily="34" charset="0"/>
              </a:rPr>
              <a:t>Within the database, each microservice has its own separate database schema. Thus, the microservices are completely independent regarding the database schema.</a:t>
            </a:r>
          </a:p>
          <a:p>
            <a:pPr marL="0" indent="0">
              <a:spcBef>
                <a:spcPts val="0"/>
              </a:spcBef>
              <a:buNone/>
            </a:pPr>
            <a:endParaRPr lang="en-US" sz="1200" dirty="0">
              <a:solidFill>
                <a:srgbClr val="3D3D4E"/>
              </a:solidFill>
              <a:latin typeface="Century Gothic" panose="020B0502020202020204" pitchFamily="34" charset="0"/>
            </a:endParaRPr>
          </a:p>
          <a:p>
            <a:pPr marL="0" indent="0">
              <a:spcBef>
                <a:spcPts val="0"/>
              </a:spcBef>
              <a:buNone/>
            </a:pPr>
            <a:r>
              <a:rPr lang="en-US" sz="1200" dirty="0">
                <a:solidFill>
                  <a:srgbClr val="3D3D4E"/>
                </a:solidFill>
                <a:latin typeface="Century Gothic" panose="020B0502020202020204" pitchFamily="34" charset="0"/>
              </a:rPr>
              <a:t>At the same time, one database instance is enough to run all microservices.</a:t>
            </a:r>
            <a:endParaRPr lang="en-IN"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pic>
        <p:nvPicPr>
          <p:cNvPr id="4" name="Picture 3">
            <a:extLst>
              <a:ext uri="{FF2B5EF4-FFF2-40B4-BE49-F238E27FC236}">
                <a16:creationId xmlns:a16="http://schemas.microsoft.com/office/drawing/2014/main" id="{99582E91-8BBE-4B6A-B645-D0D381D3E1F5}"/>
              </a:ext>
            </a:extLst>
          </p:cNvPr>
          <p:cNvPicPr>
            <a:picLocks noChangeAspect="1"/>
          </p:cNvPicPr>
          <p:nvPr/>
        </p:nvPicPr>
        <p:blipFill>
          <a:blip r:embed="rId3"/>
          <a:stretch>
            <a:fillRect/>
          </a:stretch>
        </p:blipFill>
        <p:spPr>
          <a:xfrm>
            <a:off x="7611442" y="623843"/>
            <a:ext cx="4332730" cy="2944652"/>
          </a:xfrm>
          <a:prstGeom prst="rect">
            <a:avLst/>
          </a:prstGeom>
        </p:spPr>
      </p:pic>
      <p:sp>
        <p:nvSpPr>
          <p:cNvPr id="5" name="Rectangle: Rounded Corners 4">
            <a:extLst>
              <a:ext uri="{FF2B5EF4-FFF2-40B4-BE49-F238E27FC236}">
                <a16:creationId xmlns:a16="http://schemas.microsoft.com/office/drawing/2014/main" id="{A5816253-25A2-4618-A5BD-8AB9472FB8D9}"/>
              </a:ext>
            </a:extLst>
          </p:cNvPr>
          <p:cNvSpPr/>
          <p:nvPr/>
        </p:nvSpPr>
        <p:spPr>
          <a:xfrm>
            <a:off x="10611853" y="2731168"/>
            <a:ext cx="1143000" cy="69783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EEC50653-C53E-4032-AEA7-6016341698AA}"/>
              </a:ext>
            </a:extLst>
          </p:cNvPr>
          <p:cNvSpPr/>
          <p:nvPr/>
        </p:nvSpPr>
        <p:spPr>
          <a:xfrm>
            <a:off x="9206307" y="1143642"/>
            <a:ext cx="1143000" cy="69783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B933E016-11AF-4ADB-9482-5488E2310A81}"/>
              </a:ext>
            </a:extLst>
          </p:cNvPr>
          <p:cNvSpPr/>
          <p:nvPr/>
        </p:nvSpPr>
        <p:spPr>
          <a:xfrm>
            <a:off x="9206307" y="3080084"/>
            <a:ext cx="1143000" cy="69783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2559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Asynchronous Microservice : </a:t>
            </a:r>
            <a:r>
              <a:rPr lang="en-IN" b="1" dirty="0">
                <a:latin typeface="Nunito Sans" pitchFamily="2" charset="0"/>
              </a:rPr>
              <a:t>Example</a:t>
            </a:r>
            <a:endParaRPr lang="en-IN" b="1" i="0" dirty="0">
              <a:effectLst/>
              <a:latin typeface="Nunito Sans" pitchFamily="2" charset="0"/>
            </a:endParaRP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874279"/>
            <a:ext cx="7363614" cy="5827310"/>
          </a:xfrm>
        </p:spPr>
        <p:txBody>
          <a:bodyPr>
            <a:normAutofit/>
          </a:bodyPr>
          <a:lstStyle/>
          <a:p>
            <a:pPr marL="0" indent="0">
              <a:buNone/>
            </a:pPr>
            <a:r>
              <a:rPr lang="en-US" sz="1200" b="1" dirty="0">
                <a:solidFill>
                  <a:srgbClr val="3D3D4E"/>
                </a:solidFill>
                <a:latin typeface="Century Gothic" panose="020B0502020202020204" pitchFamily="34" charset="0"/>
              </a:rPr>
              <a:t>Implementation of HTTP Caching on the client</a:t>
            </a:r>
          </a:p>
          <a:p>
            <a:pPr marL="0" indent="0">
              <a:buNone/>
            </a:pPr>
            <a:endParaRPr lang="en-US" sz="1200" b="1"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pic>
        <p:nvPicPr>
          <p:cNvPr id="4" name="Picture 3">
            <a:extLst>
              <a:ext uri="{FF2B5EF4-FFF2-40B4-BE49-F238E27FC236}">
                <a16:creationId xmlns:a16="http://schemas.microsoft.com/office/drawing/2014/main" id="{99582E91-8BBE-4B6A-B645-D0D381D3E1F5}"/>
              </a:ext>
            </a:extLst>
          </p:cNvPr>
          <p:cNvPicPr>
            <a:picLocks noChangeAspect="1"/>
          </p:cNvPicPr>
          <p:nvPr/>
        </p:nvPicPr>
        <p:blipFill>
          <a:blip r:embed="rId2"/>
          <a:stretch>
            <a:fillRect/>
          </a:stretch>
        </p:blipFill>
        <p:spPr>
          <a:xfrm>
            <a:off x="7611442" y="623843"/>
            <a:ext cx="4332730" cy="2944652"/>
          </a:xfrm>
          <a:prstGeom prst="rect">
            <a:avLst/>
          </a:prstGeom>
        </p:spPr>
      </p:pic>
      <p:sp>
        <p:nvSpPr>
          <p:cNvPr id="5" name="Rectangle: Rounded Corners 4">
            <a:extLst>
              <a:ext uri="{FF2B5EF4-FFF2-40B4-BE49-F238E27FC236}">
                <a16:creationId xmlns:a16="http://schemas.microsoft.com/office/drawing/2014/main" id="{A5816253-25A2-4618-A5BD-8AB9472FB8D9}"/>
              </a:ext>
            </a:extLst>
          </p:cNvPr>
          <p:cNvSpPr/>
          <p:nvPr/>
        </p:nvSpPr>
        <p:spPr>
          <a:xfrm>
            <a:off x="10611853" y="2731168"/>
            <a:ext cx="1143000" cy="69783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EEC50653-C53E-4032-AEA7-6016341698AA}"/>
              </a:ext>
            </a:extLst>
          </p:cNvPr>
          <p:cNvSpPr/>
          <p:nvPr/>
        </p:nvSpPr>
        <p:spPr>
          <a:xfrm>
            <a:off x="9206307" y="1143642"/>
            <a:ext cx="1143000" cy="69783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B933E016-11AF-4ADB-9482-5488E2310A81}"/>
              </a:ext>
            </a:extLst>
          </p:cNvPr>
          <p:cNvSpPr/>
          <p:nvPr/>
        </p:nvSpPr>
        <p:spPr>
          <a:xfrm>
            <a:off x="9206307" y="3080084"/>
            <a:ext cx="1143000" cy="69783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138AF9EC-F1C9-4F10-9F9B-49FB4DBE3F0A}"/>
              </a:ext>
            </a:extLst>
          </p:cNvPr>
          <p:cNvPicPr>
            <a:picLocks noChangeAspect="1"/>
          </p:cNvPicPr>
          <p:nvPr/>
        </p:nvPicPr>
        <p:blipFill>
          <a:blip r:embed="rId3"/>
          <a:stretch>
            <a:fillRect/>
          </a:stretch>
        </p:blipFill>
        <p:spPr>
          <a:xfrm>
            <a:off x="266451" y="1143642"/>
            <a:ext cx="5896798" cy="3391373"/>
          </a:xfrm>
          <a:prstGeom prst="rect">
            <a:avLst/>
          </a:prstGeom>
        </p:spPr>
      </p:pic>
    </p:spTree>
    <p:extLst>
      <p:ext uri="{BB962C8B-B14F-4D97-AF65-F5344CB8AC3E}">
        <p14:creationId xmlns:p14="http://schemas.microsoft.com/office/powerpoint/2010/main" val="2431157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4830</TotalTime>
  <Words>611</Words>
  <Application>Microsoft Office PowerPoint</Application>
  <PresentationFormat>Widescreen</PresentationFormat>
  <Paragraphs>86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Century Gothic</vt:lpstr>
      <vt:lpstr>Droid Serif</vt:lpstr>
      <vt:lpstr>Nunito Sans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207</cp:revision>
  <dcterms:created xsi:type="dcterms:W3CDTF">2021-12-25T05:24:32Z</dcterms:created>
  <dcterms:modified xsi:type="dcterms:W3CDTF">2021-12-29T00:04:37Z</dcterms:modified>
</cp:coreProperties>
</file>