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9F25E-BE93-4F49-ABC1-BA5FEA790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FE46C-0356-4946-B7E6-DF3FF422E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EE7A0-0EC9-492F-8178-CA270115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CD9E5-A14F-4EF3-8A46-8CD513292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69EB8-2D6E-4022-890E-46B2373DB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34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52A48-653A-43F4-9247-9ED24C4E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3857B-AC12-4936-9FEA-51FE8A208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3B34B-D62B-4D1F-A54D-7FB0B29E5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F2D6C-FBA0-44C6-9A16-E4EBA3ECD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C4094-1194-498B-995E-92D3FD0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21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060066-82A5-413B-AA8F-E67EB00A8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E3CDC-2C7F-40BD-BB03-96C60C4D2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B9444-5F31-4954-AC5A-A32AF3FC0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999F0-80E3-4D1F-91F7-1A2592A8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8C839-1027-47CD-BB42-BED0F884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06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6376-9354-4473-A38C-5CC447648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D8736-3D13-479D-9564-9857F1D1C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C7203-3A91-43B5-84BA-7F35981A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5F0C6-E96F-4A81-A5D7-F95A9006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EE7B1-02BF-4AC1-B28C-12A304670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45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2A2B-404E-4FA5-A0D2-DCB3EE401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44E22-0B61-44E6-9262-6A21F43B3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50759-5704-4AEC-82A0-055C751FB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53512-230A-4B89-808B-64465624F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00AD5-965D-48E2-AD66-D2785856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128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BDEE-71C0-462B-94CE-3347FCCF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88A8B-8821-4231-AD6B-7E764D494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A73EA-5520-436E-A22F-15BDE8C3F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F76EB-0CDF-414B-A674-DDC6C3FD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1B4B8-1288-49B1-97C3-DBC67A14D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28BF3-ABEC-4070-B528-7BBA0C0B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92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656-0A09-4F5E-AD10-EE6B65AC4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4314F-3F6E-4D65-A5B1-AAC2EBBAB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DBAC4-A265-4C92-9B06-56863FF08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625574-10B7-4E8F-BEBD-182CEC9EA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A48981-D6C5-433F-9BD7-A15F746BE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914E2-E732-45D8-8D66-FF33B4368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9E4B59-1728-40A7-A2EE-BC64FF235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7830E2-B752-489A-8EAA-CF01F947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41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8315E-B1C2-4751-B694-217EA2A47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0E43B1-510D-4F40-BF1E-8A27C40E5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B6E2F-B590-468D-A149-A367FB2A2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DEF35-F4B5-45CD-B640-1488F145E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4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A4DEEC-6FFD-4FB1-862C-7ADCA146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BF407-582C-423D-90C4-E50A9D4B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CAE73-C0A3-4BBD-9835-BA53950F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61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121E-EBA5-418C-9836-12A0E768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B21EA-F1A9-4D40-B151-897166152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39DB2-AEAC-4A37-9B02-E6C236520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63B9F-C875-4CAB-841E-742A2161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55E10-8DB0-4359-98ED-DBC9034F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A3D0D-9A4E-43F2-87F5-62BC2EA08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93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55F4-A92B-4553-A167-D2E612047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F17C44-08C7-4C68-AFAE-35C90592B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BE0AC-2D15-4C98-B4FC-19588CA85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8E49B-AE1F-4DF3-85F1-FDB9D0C6A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92A84-E3AE-4D7E-B1B3-C65B4FBA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92EDF-0331-4336-A30B-A6616FAD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77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0C1850-AC6B-4911-A93B-CDD6B19CE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BB9D4-BD2A-411B-8A59-1F277A9F0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B34E5-7AAC-41C3-9057-E589F76F5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0887E-30F6-48B0-B326-7E062E530290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A8C1A-F9DD-4251-80F2-A0FF2441C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8B07C-0C91-4A22-8B8B-E489E564A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57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bbitmq.com/" TargetMode="External"/><Relationship Id="rId2" Type="http://schemas.openxmlformats.org/officeDocument/2006/relationships/hyperlink" Target="http://activemq.apach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qtt.org/" TargetMode="External"/><Relationship Id="rId4" Type="http://schemas.openxmlformats.org/officeDocument/2006/relationships/hyperlink" Target="https://qpid.apache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kafka.apache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onfluent.io/blog/exactly-once-semantics-are-possible-heres-how-apache-kafka-does-i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IN" b="1" i="0" dirty="0">
                <a:effectLst/>
                <a:latin typeface="Nunito Sans" pitchFamily="2" charset="0"/>
              </a:rPr>
              <a:t>Message Oriented Middleware : Kafka, Introduction</a:t>
            </a:r>
          </a:p>
          <a:p>
            <a:pPr algn="ctr"/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D9F40D-C167-435D-B56E-74B73CB3E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828" y="874279"/>
            <a:ext cx="10641845" cy="5748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200" dirty="0">
                <a:solidFill>
                  <a:srgbClr val="3D3D4E"/>
                </a:solidFill>
                <a:latin typeface="Century Gothic" panose="020B0502020202020204" pitchFamily="34" charset="0"/>
              </a:rPr>
              <a:t>[Quick Bite] Fundamental characteristics must have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IN" sz="1200" dirty="0">
                <a:solidFill>
                  <a:srgbClr val="3D3D4E"/>
                </a:solidFill>
                <a:latin typeface="Century Gothic" panose="020B0502020202020204" pitchFamily="34" charset="0"/>
              </a:rPr>
              <a:t>High Reliability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IN" sz="1200" dirty="0">
                <a:solidFill>
                  <a:srgbClr val="3D3D4E"/>
                </a:solidFill>
                <a:latin typeface="Century Gothic" panose="020B0502020202020204" pitchFamily="34" charset="0"/>
              </a:rPr>
              <a:t>Low Latency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IN" sz="1200" dirty="0">
                <a:solidFill>
                  <a:srgbClr val="3D3D4E"/>
                </a:solidFill>
                <a:latin typeface="Century Gothic" panose="020B0502020202020204" pitchFamily="34" charset="0"/>
              </a:rPr>
              <a:t>High Throughput</a:t>
            </a:r>
          </a:p>
          <a:p>
            <a:pPr>
              <a:spcBef>
                <a:spcPts val="0"/>
              </a:spcBef>
              <a:buFontTx/>
              <a:buChar char="-"/>
            </a:pPr>
            <a:endParaRPr lang="en-IN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Microservices are decoupled by a MOM</a:t>
            </a: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. A microservice sends a message to or receives it from the MOM.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This means that </a:t>
            </a:r>
            <a:r>
              <a:rPr lang="en-US" sz="12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the sender and the recipient do not know each other</a:t>
            </a: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, only the communication channel.</a:t>
            </a:r>
            <a:endParaRPr lang="en-IN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D3D4E"/>
                </a:solidFill>
                <a:latin typeface="Century Gothic" panose="020B0502020202020204" pitchFamily="34" charset="0"/>
              </a:rPr>
              <a:t>Service discovery is therefore not necessary. Sender and recipient find each other via the topic or queue through which they exchange messages.</a:t>
            </a:r>
            <a:endParaRPr lang="en-IN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Droid Serif"/>
              </a:rPr>
              <a:t> </a:t>
            </a: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The MOM is </a:t>
            </a:r>
            <a:r>
              <a:rPr lang="en-US" sz="12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a complex software that handles all communication</a:t>
            </a: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. Therefore, the MOM must be highly available and has to offer a high throughput. </a:t>
            </a:r>
            <a:endParaRPr lang="en-US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IN" sz="1200" i="1" dirty="0">
                <a:effectLst/>
                <a:latin typeface="Century Gothic" panose="020B0502020202020204" pitchFamily="34" charset="0"/>
              </a:rPr>
              <a:t>Variants of MOMs Other Than </a:t>
            </a:r>
            <a:r>
              <a:rPr lang="en-IN" sz="1200" b="1" i="1" dirty="0">
                <a:effectLst/>
                <a:latin typeface="Century Gothic" panose="020B0502020202020204" pitchFamily="34" charset="0"/>
              </a:rPr>
              <a:t>Kafka</a:t>
            </a:r>
          </a:p>
          <a:p>
            <a:pPr>
              <a:spcBef>
                <a:spcPts val="0"/>
              </a:spcBef>
            </a:pPr>
            <a:r>
              <a:rPr lang="en-IN" sz="1200" i="0" dirty="0">
                <a:effectLst/>
                <a:latin typeface="Century Gothic" panose="020B0502020202020204" pitchFamily="34" charset="0"/>
              </a:rPr>
              <a:t>Java messaging service (</a:t>
            </a:r>
            <a:r>
              <a:rPr lang="en-US" sz="1200" dirty="0">
                <a:latin typeface="Century Gothic" panose="020B0502020202020204" pitchFamily="34" charset="0"/>
              </a:rPr>
              <a:t>Well known implementations are </a:t>
            </a:r>
            <a:r>
              <a:rPr lang="en-US" sz="1200" dirty="0"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Apache ActiveMQ</a:t>
            </a:r>
            <a:r>
              <a:rPr lang="en-US" sz="1200" dirty="0">
                <a:latin typeface="Century Gothic" panose="020B0502020202020204" pitchFamily="34" charset="0"/>
              </a:rPr>
              <a:t>)</a:t>
            </a:r>
            <a:endParaRPr lang="en-IN" sz="1200" dirty="0">
              <a:latin typeface="Century Gothic" panose="020B0502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IN" sz="1200" i="0" dirty="0">
                <a:effectLst/>
                <a:latin typeface="Century Gothic" panose="020B0502020202020204" pitchFamily="34" charset="0"/>
              </a:rPr>
              <a:t>Advanced message queuing protocol (</a:t>
            </a:r>
            <a:r>
              <a:rPr lang="en-US" sz="1200" b="0" i="0" u="none" strike="noStrike" dirty="0">
                <a:effectLst/>
                <a:latin typeface="Century Gothic" panose="020B0502020202020204" pitchFamily="34" charset="0"/>
                <a:hlinkClick r:id="rId3"/>
              </a:rPr>
              <a:t>RabbitMQ</a:t>
            </a: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, </a:t>
            </a:r>
            <a:r>
              <a:rPr lang="en-US" sz="1200" b="0" i="0" u="none" strike="noStrike" dirty="0">
                <a:effectLst/>
                <a:latin typeface="Century Gothic" panose="020B0502020202020204" pitchFamily="34" charset="0"/>
                <a:hlinkClick r:id="rId2"/>
              </a:rPr>
              <a:t>Apache ActiveMQ</a:t>
            </a: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, and </a:t>
            </a:r>
            <a:r>
              <a:rPr lang="en-US" sz="1200" b="0" i="0" u="none" strike="noStrike" dirty="0">
                <a:effectLst/>
                <a:latin typeface="Century Gothic" panose="020B0502020202020204" pitchFamily="34" charset="0"/>
                <a:hlinkClick r:id="rId4"/>
              </a:rPr>
              <a:t>Apache Qpid</a:t>
            </a: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 are the best-known implementations of the AMQP standard.)</a:t>
            </a:r>
            <a:endParaRPr lang="en-IN" sz="1200" i="0" dirty="0">
              <a:effectLst/>
              <a:latin typeface="Century Gothic" panose="020B0502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IN" sz="1200" i="0" dirty="0">
                <a:effectLst/>
                <a:latin typeface="Century Gothic" panose="020B0502020202020204" pitchFamily="34" charset="0"/>
              </a:rPr>
              <a:t>ZeroMQ </a:t>
            </a:r>
            <a:r>
              <a:rPr lang="en-IN" sz="1200" dirty="0">
                <a:latin typeface="Century Gothic" panose="020B0502020202020204" pitchFamily="34" charset="0"/>
              </a:rPr>
              <a:t>(</a:t>
            </a:r>
            <a:r>
              <a:rPr lang="en-US" sz="1200" dirty="0">
                <a:latin typeface="Century Gothic" panose="020B0502020202020204" pitchFamily="34" charset="0"/>
              </a:rPr>
              <a:t>ZeroMQ is a library i.e., there is no need to install a message broker to use it.)</a:t>
            </a:r>
            <a:endParaRPr lang="en-IN" sz="1200" dirty="0">
              <a:latin typeface="Century Gothic" panose="020B0502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IN" sz="1200" i="0" dirty="0">
                <a:effectLst/>
                <a:latin typeface="Century Gothic" panose="020B0502020202020204" pitchFamily="34" charset="0"/>
              </a:rPr>
              <a:t>MQTT (</a:t>
            </a:r>
            <a:r>
              <a:rPr lang="en-US" sz="1200" b="0" i="0" u="none" strike="noStrike" dirty="0">
                <a:effectLst/>
                <a:latin typeface="Century Gothic" panose="020B0502020202020204" pitchFamily="34" charset="0"/>
                <a:hlinkClick r:id="rId5"/>
              </a:rPr>
              <a:t>MQTT</a:t>
            </a: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 is a messaging protocol that plays a prominent role for the Internet of Things (IoT).)</a:t>
            </a:r>
            <a:endParaRPr lang="en-IN" sz="1200" i="0" dirty="0">
              <a:effectLst/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IN" sz="1200" b="1" i="0" dirty="0">
              <a:effectLst/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IN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59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IN" b="1" i="0" dirty="0">
                <a:effectLst/>
                <a:latin typeface="Nunito Sans" pitchFamily="2" charset="0"/>
              </a:rPr>
              <a:t>Message Oriented Middleware : Kafka, Architecture</a:t>
            </a:r>
          </a:p>
          <a:p>
            <a:pPr algn="ctr"/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D9F40D-C167-435D-B56E-74B73CB3E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828" y="874279"/>
            <a:ext cx="11553914" cy="5748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In the area of microservices, </a:t>
            </a:r>
            <a:r>
              <a:rPr lang="en-US" sz="1200" b="0" i="0" u="none" strike="noStrike" dirty="0">
                <a:effectLst/>
                <a:latin typeface="Century Gothic" panose="020B0502020202020204" pitchFamily="34" charset="0"/>
                <a:hlinkClick r:id="rId2"/>
              </a:rPr>
              <a:t>Kafka</a:t>
            </a: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 is an interesting option. In addition to typical features such as </a:t>
            </a:r>
            <a:r>
              <a:rPr lang="en-US" sz="12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high throughput and low latency</a:t>
            </a: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, Kafka can compensate for the failure of individual servers via </a:t>
            </a:r>
            <a:r>
              <a:rPr lang="en-US" sz="12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replication and can scale</a:t>
            </a: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 with a larger number of servers.</a:t>
            </a:r>
            <a:endParaRPr lang="en-IN" sz="1200" b="1" i="0" dirty="0">
              <a:effectLst/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IN" sz="1200" b="1" i="0" dirty="0">
                <a:effectLst/>
                <a:latin typeface="Century Gothic" panose="020B0502020202020204" pitchFamily="34" charset="0"/>
              </a:rPr>
              <a:t>APIs</a:t>
            </a:r>
          </a:p>
          <a:p>
            <a:pPr algn="l">
              <a:spcBef>
                <a:spcPts val="0"/>
              </a:spcBef>
            </a:pP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Kafka offers a separate API for each of the three different tasks of a MOM:</a:t>
            </a:r>
          </a:p>
          <a:p>
            <a:pPr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The </a:t>
            </a:r>
            <a:r>
              <a:rPr lang="en-US" sz="12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producer API</a:t>
            </a: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 serves to send data.</a:t>
            </a:r>
          </a:p>
          <a:p>
            <a:pPr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The </a:t>
            </a:r>
            <a:r>
              <a:rPr lang="en-US" sz="12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consumer API</a:t>
            </a: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 serves to receive data.</a:t>
            </a:r>
          </a:p>
          <a:p>
            <a:pPr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Finally, the </a:t>
            </a:r>
            <a:r>
              <a:rPr lang="en-US" sz="12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streams API</a:t>
            </a: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 serves to transform the data.</a:t>
            </a:r>
          </a:p>
          <a:p>
            <a:pPr marL="0" indent="0">
              <a:buNone/>
            </a:pPr>
            <a:endParaRPr lang="en-IN" sz="1000" b="1" i="0" dirty="0">
              <a:effectLst/>
              <a:latin typeface="Nunito Sans" pitchFamily="2" charset="0"/>
            </a:endParaRPr>
          </a:p>
          <a:p>
            <a:pPr marL="0" indent="0">
              <a:buNone/>
            </a:pPr>
            <a:r>
              <a:rPr lang="en-IN" sz="1200" b="1" i="0" dirty="0">
                <a:effectLst/>
                <a:latin typeface="Century Gothic" panose="020B0502020202020204" pitchFamily="34" charset="0"/>
              </a:rPr>
              <a:t>Records 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Kafka organizes data in </a:t>
            </a:r>
            <a:r>
              <a:rPr lang="en-US" sz="12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records</a:t>
            </a: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. This is what other MOMs call “messages”.</a:t>
            </a:r>
            <a:endParaRPr lang="en-US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Records contain the transported data as a </a:t>
            </a:r>
            <a:r>
              <a:rPr lang="en-US" sz="12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value</a:t>
            </a: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. Kafka treats the value as a black box and does not interpret the data. In addition, records have a </a:t>
            </a:r>
            <a:r>
              <a:rPr lang="en-US" sz="12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key</a:t>
            </a: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 and a </a:t>
            </a:r>
            <a:r>
              <a:rPr lang="en-US" sz="12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timestamp</a:t>
            </a: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marL="0" indent="0">
              <a:buNone/>
            </a:pPr>
            <a:endParaRPr lang="en-US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IN" sz="1200" b="1" dirty="0">
                <a:latin typeface="Century Gothic" panose="020B0502020202020204" pitchFamily="34" charset="0"/>
              </a:rPr>
              <a:t>Topics</a:t>
            </a:r>
            <a:r>
              <a:rPr lang="en-IN" sz="1000" b="1" i="0" dirty="0">
                <a:effectLst/>
                <a:latin typeface="Nunito Sans" pitchFamily="2" charset="0"/>
              </a:rPr>
              <a:t> 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A </a:t>
            </a:r>
            <a:r>
              <a:rPr lang="en-US" sz="12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topic</a:t>
            </a: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 is a named set of records. Producers send records to a topic and consumers receive them from a topic.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If microservices in an e-commerce system are interested in new orders or 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want to inform other microservices about new orders, they could use a topic called “order.”</a:t>
            </a:r>
          </a:p>
          <a:p>
            <a:pPr marL="0" indent="0">
              <a:buNone/>
            </a:pPr>
            <a:endParaRPr lang="en-US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IN" sz="1200" b="1" dirty="0">
                <a:latin typeface="Century Gothic" panose="020B0502020202020204" pitchFamily="34" charset="0"/>
              </a:rPr>
              <a:t>Partitions</a:t>
            </a:r>
            <a:r>
              <a:rPr lang="en-IN" sz="1000" b="1" i="0" dirty="0">
                <a:effectLst/>
                <a:latin typeface="Nunito Sans" pitchFamily="2" charset="0"/>
              </a:rPr>
              <a:t> 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Topics are divided into </a:t>
            </a:r>
            <a:r>
              <a:rPr lang="en-US" sz="12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partitions</a:t>
            </a: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. Partitions allow strong guarantees concerning 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the order of records, but also parallel processing.</a:t>
            </a:r>
          </a:p>
          <a:p>
            <a:pPr marL="0" indent="0">
              <a:buNone/>
            </a:pPr>
            <a:endParaRPr lang="en-IN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DCB670-998D-402A-8E1D-7439FD643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321" y="4505466"/>
            <a:ext cx="4296375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42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IN" b="1" i="0" dirty="0">
                <a:effectLst/>
                <a:latin typeface="Nunito Sans" pitchFamily="2" charset="0"/>
              </a:rPr>
              <a:t>Message Oriented Middleware : Kafka, Architecture</a:t>
            </a:r>
          </a:p>
          <a:p>
            <a:pPr algn="ctr"/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D9F40D-C167-435D-B56E-74B73CB3E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828" y="874279"/>
            <a:ext cx="11553914" cy="5834170"/>
          </a:xfrm>
        </p:spPr>
        <p:txBody>
          <a:bodyPr>
            <a:normAutofit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en-US" sz="12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Structure of Topics, Partition and Records</a:t>
            </a:r>
          </a:p>
          <a:p>
            <a:pPr marL="0" indent="0" algn="l">
              <a:spcBef>
                <a:spcPts val="0"/>
              </a:spcBef>
              <a:buNone/>
            </a:pPr>
            <a:endParaRPr lang="en-US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 algn="l">
              <a:spcBef>
                <a:spcPts val="0"/>
              </a:spcBef>
              <a:buNone/>
            </a:pPr>
            <a:endParaRPr lang="en-US" sz="1200" b="0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When a producer creates a new record, it is appended to a partition. Therefore, each record is stored in only one single partition.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Records are usually assigned to partitions by calculating the hash of the key to the record. 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However, a producer can also implement its own algorithm to assign records to a partition.</a:t>
            </a:r>
          </a:p>
          <a:p>
            <a:pPr marL="0" indent="0">
              <a:buNone/>
            </a:pPr>
            <a:endParaRPr lang="en-US" sz="1200" b="0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There is </a:t>
            </a:r>
            <a:r>
              <a:rPr lang="en-US" sz="12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no guarantee of order across partitions</a:t>
            </a: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. Therefore, partitions are also a concept for parallel processing: reading in a partition is linear. A consumer must process each record in order. </a:t>
            </a:r>
            <a:r>
              <a:rPr lang="en-US" sz="12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Across partitions, processing can be parallel</a:t>
            </a: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marL="0" indent="0">
              <a:buNone/>
            </a:pPr>
            <a:endParaRPr lang="en-US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IN" sz="1200" b="1" dirty="0">
                <a:solidFill>
                  <a:srgbClr val="3D3D4E"/>
                </a:solidFill>
                <a:latin typeface="Century Gothic" panose="020B0502020202020204" pitchFamily="34" charset="0"/>
              </a:rPr>
              <a:t>Commit</a:t>
            </a:r>
            <a:r>
              <a:rPr lang="en-IN" sz="1000" b="1" i="0" dirty="0">
                <a:effectLst/>
                <a:latin typeface="Nunito Sans" pitchFamily="2" charset="0"/>
              </a:rPr>
              <a:t> </a:t>
            </a:r>
          </a:p>
          <a:p>
            <a:pPr>
              <a:spcBef>
                <a:spcPts val="0"/>
              </a:spcBef>
            </a:pP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For each consumer, </a:t>
            </a:r>
            <a:r>
              <a:rPr lang="en-US" sz="12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Kafka stores the offset for each partition</a:t>
            </a: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.</a:t>
            </a:r>
            <a:endParaRPr lang="en-IN" sz="1200" b="1" i="0" dirty="0">
              <a:effectLst/>
              <a:latin typeface="Century Gothic" panose="020B0502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This offset indicates which record in the partition the consumer read and processed last. </a:t>
            </a:r>
          </a:p>
          <a:p>
            <a:pPr>
              <a:spcBef>
                <a:spcPts val="0"/>
              </a:spcBef>
            </a:pP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It helps Kafka to ensure that each record is eventually handled.</a:t>
            </a:r>
          </a:p>
          <a:p>
            <a:pPr>
              <a:spcBef>
                <a:spcPts val="0"/>
              </a:spcBef>
            </a:pPr>
            <a:r>
              <a:rPr lang="en-US" sz="12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When consumers have processed a record, they commit a new offset</a:t>
            </a: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. </a:t>
            </a:r>
          </a:p>
          <a:p>
            <a:pPr>
              <a:spcBef>
                <a:spcPts val="0"/>
              </a:spcBef>
            </a:pP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In this way, Kafka always knows which records have been processed by which consumer and which records still must be processed.</a:t>
            </a:r>
          </a:p>
          <a:p>
            <a:pPr>
              <a:spcBef>
                <a:spcPts val="0"/>
              </a:spcBef>
            </a:pPr>
            <a:r>
              <a:rPr lang="en-US" sz="12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A consumer can commit a batch of records</a:t>
            </a: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, which results in better performance because fewer commits are required.</a:t>
            </a:r>
          </a:p>
          <a:p>
            <a:pPr>
              <a:spcBef>
                <a:spcPts val="0"/>
              </a:spcBef>
            </a:pP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Kafka also supports </a:t>
            </a:r>
            <a:r>
              <a:rPr lang="en-US" sz="1200" b="1" i="0" u="none" strike="noStrike" dirty="0">
                <a:effectLst/>
                <a:latin typeface="Century Gothic" panose="020B0502020202020204" pitchFamily="34" charset="0"/>
                <a:hlinkClick r:id="rId2"/>
              </a:rPr>
              <a:t>exactly once semantics</a:t>
            </a: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 that is, a guaranteed one-time delivery.</a:t>
            </a:r>
            <a:endParaRPr lang="en-US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IN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IN" sz="1200" b="1" dirty="0">
                <a:solidFill>
                  <a:srgbClr val="3D3D4E"/>
                </a:solidFill>
                <a:latin typeface="Century Gothic" panose="020B0502020202020204" pitchFamily="34" charset="0"/>
              </a:rPr>
              <a:t>Polling</a:t>
            </a:r>
            <a:r>
              <a:rPr lang="en-IN" sz="1000" b="1" i="0" dirty="0">
                <a:effectLst/>
                <a:latin typeface="Nunito Sans" pitchFamily="2" charset="0"/>
              </a:rPr>
              <a:t> 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The consumers </a:t>
            </a:r>
            <a:r>
              <a:rPr lang="en-US" sz="12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poll</a:t>
            </a: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 the data, meaning they fetch new data and process it.</a:t>
            </a:r>
            <a:endParaRPr lang="en-IN" sz="1200" b="1" i="0" dirty="0">
              <a:effectLst/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3D3D4E"/>
                </a:solidFill>
                <a:latin typeface="Century Gothic" panose="020B0502020202020204" pitchFamily="34" charset="0"/>
              </a:rPr>
              <a:t>Records, topics, partitions, and commits</a:t>
            </a:r>
          </a:p>
          <a:p>
            <a:pPr marL="0" indent="0">
              <a:buNone/>
            </a:pPr>
            <a:endParaRPr lang="en-IN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27EC0B-2CBC-477F-9C3C-E1D5B8496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963" y="4411474"/>
            <a:ext cx="4120547" cy="221151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C5AC95F-E81F-4717-B6FE-EBB434E6B1F4}"/>
              </a:ext>
            </a:extLst>
          </p:cNvPr>
          <p:cNvSpPr/>
          <p:nvPr/>
        </p:nvSpPr>
        <p:spPr>
          <a:xfrm>
            <a:off x="7305964" y="4396509"/>
            <a:ext cx="4119418" cy="222648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08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IN" b="1" i="0" dirty="0">
                <a:effectLst/>
                <a:latin typeface="Nunito Sans" pitchFamily="2" charset="0"/>
              </a:rPr>
              <a:t>Message Oriented Middleware : Kafka, Architecture</a:t>
            </a:r>
          </a:p>
          <a:p>
            <a:pPr algn="ctr"/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D9F40D-C167-435D-B56E-74B73CB3E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828" y="874279"/>
            <a:ext cx="11553914" cy="583417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200" b="1" i="0" dirty="0">
                <a:effectLst/>
                <a:latin typeface="Century Gothic" panose="020B0502020202020204" pitchFamily="34" charset="0"/>
              </a:rPr>
              <a:t>Replication</a:t>
            </a:r>
            <a:r>
              <a:rPr lang="en-IN" sz="1000" b="1" i="0" dirty="0">
                <a:effectLst/>
                <a:latin typeface="Nunito Sans" pitchFamily="2" charset="0"/>
              </a:rPr>
              <a:t> 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Partitions store the data. Because data in one partition is independent of data in the other partitions, </a:t>
            </a:r>
            <a:r>
              <a:rPr lang="en-US" sz="12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partitions can be distributed over servers</a:t>
            </a: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:</a:t>
            </a:r>
            <a:endParaRPr lang="en-US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Each server then processes some partitions. This allows load balancing.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To handle a larger load, new servers need to be added and some partitions need to be moved to the new server.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The partitions can also be </a:t>
            </a:r>
            <a:r>
              <a:rPr lang="en-US" sz="12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replicated</a:t>
            </a: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 so that the data is stored on several servers, meaning Kafka can be made fail-safe. If one server crashes or loses its data, other replicas still exist.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0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The number N of replicas can be configured. When writing, you can determine how many in-sync replicas must commit changes.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With </a:t>
            </a:r>
            <a:r>
              <a:rPr lang="en-US" sz="1200" b="0" i="1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N</a:t>
            </a: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=3 replicas and two in-sync replicas, the cluster remains available even if one of the three replicas fails.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Even if one server fails, new records can still be written to two replicas. If a replica fails, no data is lost because every write operation must have been successful on at least two replicas.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Even if a replica is lost, the data must still be stored on at least one additional replica.</a:t>
            </a:r>
          </a:p>
          <a:p>
            <a:pPr marL="0" indent="0" algn="l">
              <a:spcBef>
                <a:spcPts val="0"/>
              </a:spcBef>
              <a:buNone/>
            </a:pPr>
            <a:endParaRPr lang="en-US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 algn="l">
              <a:spcBef>
                <a:spcPts val="0"/>
              </a:spcBef>
              <a:buNone/>
            </a:pPr>
            <a:endParaRPr lang="en-US" sz="1200" b="1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en-US" sz="12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Consumer Group &amp; Partition</a:t>
            </a:r>
          </a:p>
          <a:p>
            <a:pPr marL="0" indent="0" algn="l">
              <a:spcBef>
                <a:spcPts val="0"/>
              </a:spcBef>
              <a:buNone/>
            </a:pPr>
            <a:endParaRPr lang="en-US" sz="1200" b="0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IN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IN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IN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IN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IN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ED833A-829A-4349-A0B9-538C85DAF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352" y="2991742"/>
            <a:ext cx="3921313" cy="16119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CE2224C-2959-4402-A8BE-ECA828C8AD3A}"/>
              </a:ext>
            </a:extLst>
          </p:cNvPr>
          <p:cNvSpPr/>
          <p:nvPr/>
        </p:nvSpPr>
        <p:spPr>
          <a:xfrm>
            <a:off x="3657600" y="2977261"/>
            <a:ext cx="3939611" cy="16119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1915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IN" b="1" i="0" dirty="0">
                <a:effectLst/>
                <a:latin typeface="Nunito Sans" pitchFamily="2" charset="0"/>
              </a:rPr>
              <a:t>Message Oriented Middleware : Kafka, </a:t>
            </a:r>
            <a:r>
              <a:rPr lang="en-IN" b="1" dirty="0">
                <a:latin typeface="Nunito Sans" pitchFamily="2" charset="0"/>
              </a:rPr>
              <a:t>Technical Structure</a:t>
            </a:r>
            <a:endParaRPr lang="en-IN" b="1" i="0" dirty="0">
              <a:effectLst/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D9F40D-C167-435D-B56E-74B73CB3E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828" y="874279"/>
            <a:ext cx="11553914" cy="583417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200" b="1" dirty="0">
                <a:solidFill>
                  <a:srgbClr val="3D3D4E"/>
                </a:solidFill>
                <a:latin typeface="Century Gothic" panose="020B0502020202020204" pitchFamily="34" charset="0"/>
              </a:rPr>
              <a:t>Technical Structure</a:t>
            </a:r>
          </a:p>
          <a:p>
            <a:pPr marL="0" indent="0">
              <a:spcBef>
                <a:spcPts val="0"/>
              </a:spcBef>
              <a:buNone/>
            </a:pPr>
            <a:endParaRPr lang="en-IN" sz="1200" b="1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IN" sz="1200" b="1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IN" sz="1200" b="1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IN" sz="1200" b="1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IN" sz="1200" b="1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IN" sz="1200" b="1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IN" sz="1200" b="1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b="0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only the Apache httpd server is accessible from the outside.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 algn="l">
              <a:spcBef>
                <a:spcPts val="0"/>
              </a:spcBef>
              <a:buNone/>
            </a:pPr>
            <a:endParaRPr lang="en-US" sz="1200" b="1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200" b="1" dirty="0">
                <a:solidFill>
                  <a:srgbClr val="3D3D4E"/>
                </a:solidFill>
                <a:latin typeface="Century Gothic" panose="020B0502020202020204" pitchFamily="34" charset="0"/>
              </a:rPr>
              <a:t>Zookeeper</a:t>
            </a:r>
            <a:r>
              <a:rPr lang="en-IN" sz="1000" b="1" i="0" dirty="0">
                <a:effectLst/>
                <a:latin typeface="Nunito Sans" pitchFamily="2" charset="0"/>
              </a:rPr>
              <a:t> 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2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Zookeeper</a:t>
            </a: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 serves to coordinate the Kafka instances and stores, information about the 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distribution of topics and partitions.</a:t>
            </a:r>
          </a:p>
          <a:p>
            <a:pPr marL="0" indent="0" algn="l">
              <a:spcBef>
                <a:spcPts val="0"/>
              </a:spcBef>
              <a:buNone/>
            </a:pPr>
            <a:endParaRPr lang="en-US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200" b="1" dirty="0">
                <a:solidFill>
                  <a:srgbClr val="3D3D4E"/>
                </a:solidFill>
                <a:latin typeface="Century Gothic" panose="020B0502020202020204" pitchFamily="34" charset="0"/>
              </a:rPr>
              <a:t>Kafka instance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The </a:t>
            </a:r>
            <a:r>
              <a:rPr lang="en-US" sz="12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Kafka instance</a:t>
            </a: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 ensures the communication between the microservices.</a:t>
            </a:r>
          </a:p>
          <a:p>
            <a:pPr marL="0" indent="0">
              <a:buNone/>
            </a:pPr>
            <a:endParaRPr lang="en-IN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200" b="1" dirty="0">
                <a:solidFill>
                  <a:srgbClr val="3D3D4E"/>
                </a:solidFill>
                <a:latin typeface="Century Gothic" panose="020B0502020202020204" pitchFamily="34" charset="0"/>
              </a:rPr>
              <a:t>Postgres database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3D3D4E"/>
                </a:solidFill>
                <a:latin typeface="Century Gothic" panose="020B0502020202020204" pitchFamily="34" charset="0"/>
              </a:rPr>
              <a:t>Approach 01: </a:t>
            </a: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Finally, the order, shipping, and invoicing microservices use the same </a:t>
            </a:r>
            <a:r>
              <a:rPr lang="en-US" sz="1200" b="0" i="1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Postgres database</a:t>
            </a: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. Within the database instance, each microservice has its own separate database schema.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D3D4E"/>
                </a:solidFill>
                <a:latin typeface="Century Gothic" panose="020B0502020202020204" pitchFamily="34" charset="0"/>
              </a:rPr>
              <a:t>Approach 02 : A</a:t>
            </a: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lternative would be to </a:t>
            </a:r>
            <a:r>
              <a:rPr lang="en-US" sz="12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give each microservice its own database instance</a:t>
            </a: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. </a:t>
            </a:r>
            <a:endParaRPr lang="en-IN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IN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IN" sz="1200" dirty="0">
                <a:solidFill>
                  <a:srgbClr val="3D3D4E"/>
                </a:solidFill>
                <a:latin typeface="Century Gothic" panose="020B0502020202020204" pitchFamily="34" charset="0"/>
              </a:rPr>
              <a:t>Disadvantage of Approach 02 is, it increase the number docker required and it creates more complexity compared to approach01</a:t>
            </a:r>
          </a:p>
          <a:p>
            <a:pPr marL="0" indent="0">
              <a:buNone/>
            </a:pPr>
            <a:endParaRPr lang="en-IN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IN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IN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IN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9D9175-BC5C-45D8-93A6-E949CC750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592" y="803305"/>
            <a:ext cx="3806388" cy="250808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1954685-DF00-49E9-846C-15B876DEAFC6}"/>
              </a:ext>
            </a:extLst>
          </p:cNvPr>
          <p:cNvSpPr/>
          <p:nvPr/>
        </p:nvSpPr>
        <p:spPr>
          <a:xfrm>
            <a:off x="237587" y="1170774"/>
            <a:ext cx="6778510" cy="1243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indent="0">
              <a:spcBef>
                <a:spcPts val="0"/>
              </a:spcBef>
              <a:buNone/>
            </a:pPr>
            <a:r>
              <a:rPr lang="en-IN" sz="1200" b="1" dirty="0">
                <a:solidFill>
                  <a:srgbClr val="3D3D4E"/>
                </a:solidFill>
                <a:latin typeface="Century Gothic" panose="020B0502020202020204" pitchFamily="34" charset="0"/>
              </a:rPr>
              <a:t>Apache httpd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The </a:t>
            </a:r>
            <a:r>
              <a:rPr lang="en-US" sz="12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Apache httpd</a:t>
            </a: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 distributes incoming HTTP requests. Thus, there can be multiple instances of each microservice. This is useful for showing the distribution of records to multiple consumers.</a:t>
            </a:r>
            <a:endParaRPr lang="en-IN" sz="1200" b="1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algn="ctr"/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856005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IN" b="1" i="0" dirty="0">
                <a:effectLst/>
                <a:latin typeface="Nunito Sans" pitchFamily="2" charset="0"/>
              </a:rPr>
              <a:t>Message Oriented Middleware : Kafka, </a:t>
            </a:r>
            <a:r>
              <a:rPr lang="en-IN" b="1" dirty="0">
                <a:latin typeface="Nunito Sans" pitchFamily="2" charset="0"/>
              </a:rPr>
              <a:t>Example</a:t>
            </a:r>
            <a:endParaRPr lang="en-IN" b="1" i="0" dirty="0">
              <a:effectLst/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D9F40D-C167-435D-B56E-74B73CB3E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828" y="874279"/>
            <a:ext cx="11553914" cy="583417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200" b="1" dirty="0">
                <a:solidFill>
                  <a:srgbClr val="3D3D4E"/>
                </a:solidFill>
                <a:latin typeface="Century Gothic" panose="020B0502020202020204" pitchFamily="34" charset="0"/>
              </a:rPr>
              <a:t>Technical Structure</a:t>
            </a:r>
          </a:p>
          <a:p>
            <a:pPr marL="0" indent="0">
              <a:spcBef>
                <a:spcPts val="0"/>
              </a:spcBef>
              <a:buNone/>
            </a:pPr>
            <a:endParaRPr lang="en-IN" sz="1200" b="1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How to verify the Kafka after building from code?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0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The Apache httpd load balancer is available at port 8080. If Docker runs locally, it can be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found at </a:t>
            </a:r>
            <a:r>
              <a:rPr lang="en-US" sz="1200" b="0" i="0" u="none" strike="noStrike" dirty="0">
                <a:effectLst/>
                <a:latin typeface="Century Gothic" panose="020B0502020202020204" pitchFamily="34" charset="0"/>
                <a:hlinkClick r:id="rId2"/>
              </a:rPr>
              <a:t>http://localhost:8080/</a:t>
            </a: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. From there, you can use the order microservice to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create an order. The microservices shipping and invoicing should display the order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data after some time.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b="0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200" b="1" dirty="0">
                <a:solidFill>
                  <a:srgbClr val="3D3D4E"/>
                </a:solidFill>
                <a:latin typeface="Century Gothic" panose="020B0502020202020204" pitchFamily="34" charset="0"/>
              </a:rPr>
              <a:t>Producers</a:t>
            </a:r>
            <a:r>
              <a:rPr lang="en-IN" sz="1000" b="1" i="0" dirty="0">
                <a:effectLst/>
                <a:latin typeface="Nunito Sans" pitchFamily="2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3D3D4E"/>
                </a:solidFill>
                <a:latin typeface="Century Gothic" panose="020B0502020202020204" pitchFamily="34" charset="0"/>
              </a:rPr>
              <a:t>Let’s focus now on producer side sample code 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IN" sz="1200" b="1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IN" sz="1200" b="1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IN" sz="1200" b="1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IN" sz="1200" b="1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IN" sz="1200" b="1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IN" sz="1200" b="1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b="0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IN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IN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IN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IN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IN" sz="1200" b="1" dirty="0">
                <a:solidFill>
                  <a:srgbClr val="3D3D4E"/>
                </a:solidFill>
                <a:latin typeface="Century Gothic" panose="020B0502020202020204" pitchFamily="34" charset="0"/>
              </a:rPr>
              <a:t>Consumers</a:t>
            </a:r>
            <a:r>
              <a:rPr lang="en-IN" sz="1000" b="1" i="0" dirty="0">
                <a:effectLst/>
                <a:latin typeface="Nunito Sans" pitchFamily="2" charset="0"/>
              </a:rPr>
              <a:t> </a:t>
            </a:r>
          </a:p>
          <a:p>
            <a:pPr marL="0" indent="0">
              <a:buNone/>
            </a:pPr>
            <a:endParaRPr lang="en-IN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IN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IN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9D9175-BC5C-45D8-93A6-E949CC750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0965" y="729001"/>
            <a:ext cx="3329205" cy="21936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8568A8-7874-4715-B154-918D2D99F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9544" y="2923745"/>
            <a:ext cx="5191850" cy="2372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FD5515-D25D-4892-A157-765A6DB5BA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9544" y="5441079"/>
            <a:ext cx="5191850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56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IN" b="1" i="0" dirty="0">
                <a:effectLst/>
                <a:latin typeface="Nunito Sans" pitchFamily="2" charset="0"/>
              </a:rPr>
              <a:t>Message Oriented Middleware : Kafka, Tests with embedded Kafka</a:t>
            </a:r>
          </a:p>
          <a:p>
            <a:pPr algn="ctr"/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D9F40D-C167-435D-B56E-74B73CB3E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828" y="874279"/>
            <a:ext cx="11553914" cy="583417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200" b="1" dirty="0">
                <a:solidFill>
                  <a:srgbClr val="3D3D4E"/>
                </a:solidFill>
                <a:latin typeface="Century Gothic" panose="020B0502020202020204" pitchFamily="34" charset="0"/>
              </a:rPr>
              <a:t>Testing the Kafka Workflow</a:t>
            </a:r>
          </a:p>
          <a:p>
            <a:pPr marL="0" indent="0">
              <a:spcBef>
                <a:spcPts val="0"/>
              </a:spcBef>
              <a:buNone/>
            </a:pPr>
            <a:endParaRPr lang="en-IN" sz="1200" b="1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In a JUnit test, an </a:t>
            </a:r>
            <a:r>
              <a:rPr lang="en-US" sz="1200" b="0" i="1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embedded Kafka server</a:t>
            </a: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 can be used to analyze the functionality of the microservices.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D3D4E"/>
                </a:solidFill>
                <a:latin typeface="Century Gothic" panose="020B0502020202020204" pitchFamily="34" charset="0"/>
              </a:rPr>
              <a:t>An embedded Kafka server has to be started. With a class rule, JUnit can be triggered to start a Kafka server prior to the tests and to shut it down again after the tests. Therefore, a variable with @ClassRule must be added to the code.</a:t>
            </a:r>
          </a:p>
          <a:p>
            <a:pPr marL="0" indent="0">
              <a:buNone/>
            </a:pPr>
            <a:endParaRPr lang="en-US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IN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IN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D3D4E"/>
                </a:solidFill>
                <a:latin typeface="Century Gothic" panose="020B0502020202020204" pitchFamily="34" charset="0"/>
              </a:rPr>
              <a:t>The Spring Boot configuration must be adapted in such a manner that Spring Boot uses the Kafka server. This code is found in a method annotated with @BeforeClass, so that it executes before the tests.</a:t>
            </a:r>
          </a:p>
          <a:p>
            <a:pPr marL="0" indent="0">
              <a:buNone/>
            </a:pPr>
            <a:endParaRPr lang="en-US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IN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E01ADF-D862-4A83-B4A0-828E6DE74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146" y="1916120"/>
            <a:ext cx="4439270" cy="7525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9DAF629-D9D9-40C5-9574-72D30D3F7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146" y="3112112"/>
            <a:ext cx="4439270" cy="85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39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3969</TotalTime>
  <Words>1252</Words>
  <Application>Microsoft Office PowerPoint</Application>
  <PresentationFormat>Widescreen</PresentationFormat>
  <Paragraphs>155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Droid Serif</vt:lpstr>
      <vt:lpstr>Nunito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Abinash Mishra</dc:creator>
  <cp:lastModifiedBy>Abinash Mishra</cp:lastModifiedBy>
  <cp:revision>184</cp:revision>
  <dcterms:created xsi:type="dcterms:W3CDTF">2021-12-25T05:24:32Z</dcterms:created>
  <dcterms:modified xsi:type="dcterms:W3CDTF">2021-12-28T00:11:06Z</dcterms:modified>
</cp:coreProperties>
</file>