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hat.com/de/technologies/jboss-middleware/3scale" TargetMode="External"/><Relationship Id="rId2" Type="http://schemas.openxmlformats.org/officeDocument/2006/relationships/hyperlink" Target="https://apigee.com/api-management/" TargetMode="External"/><Relationship Id="rId1" Type="http://schemas.openxmlformats.org/officeDocument/2006/relationships/slideLayout" Target="../slideLayouts/slideLayout2.xml"/><Relationship Id="rId6" Type="http://schemas.openxmlformats.org/officeDocument/2006/relationships/hyperlink" Target="https://azure.microsoft.com/de-de/services/api-management/" TargetMode="External"/><Relationship Id="rId5" Type="http://schemas.openxmlformats.org/officeDocument/2006/relationships/hyperlink" Target="http://docs.aws.amazon.com/de_de/apigateway/latest/developerguide/welcome.html" TargetMode="External"/><Relationship Id="rId4" Type="http://schemas.openxmlformats.org/officeDocument/2006/relationships/hyperlink" Target="http://www.apiman.io/lates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pact.io/" TargetMode="External"/><Relationship Id="rId2" Type="http://schemas.openxmlformats.org/officeDocument/2006/relationships/hyperlink" Target="https://pact.io/"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Synchronous Microservices : Fundamental Principle[1/2]</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0641845" cy="5748712"/>
          </a:xfrm>
        </p:spPr>
        <p:txBody>
          <a:bodyPr>
            <a:normAutofit/>
          </a:bodyPr>
          <a:lstStyle/>
          <a:p>
            <a:pPr marL="0" indent="0">
              <a:buNone/>
            </a:pPr>
            <a:r>
              <a:rPr lang="en-IN" sz="1000" dirty="0">
                <a:solidFill>
                  <a:srgbClr val="3D3D4E"/>
                </a:solidFill>
                <a:latin typeface="Century Gothic" panose="020B0502020202020204" pitchFamily="34" charset="0"/>
              </a:rPr>
              <a:t>[Quick Bite] This is one of the key aspect in Microservice Architecture learning, so focus today on it.</a:t>
            </a:r>
          </a:p>
          <a:p>
            <a:pPr marL="0" indent="0">
              <a:buNone/>
            </a:pPr>
            <a:r>
              <a:rPr lang="en-IN" sz="1000" dirty="0">
                <a:solidFill>
                  <a:srgbClr val="3D3D4E"/>
                </a:solidFill>
                <a:latin typeface="Century Gothic" panose="020B0502020202020204" pitchFamily="34" charset="0"/>
              </a:rPr>
              <a:t>It is revision for those who are already familiar with it otherwise learn as a concept. Disclaimer, it is not the exhaustive discussion, it is just to share you some quick indicator for the topic.</a:t>
            </a:r>
          </a:p>
          <a:p>
            <a:pPr marL="0" indent="0">
              <a:buNone/>
            </a:pPr>
            <a:r>
              <a:rPr lang="en-US" sz="1000" b="1" i="0" dirty="0">
                <a:solidFill>
                  <a:srgbClr val="3D3D4E"/>
                </a:solidFill>
                <a:effectLst/>
                <a:latin typeface="Century Gothic" panose="020B0502020202020204" pitchFamily="34" charset="0"/>
              </a:rPr>
              <a:t>What is meant by synchronous communication between microservices?</a:t>
            </a:r>
          </a:p>
          <a:p>
            <a:pPr marL="0" indent="0">
              <a:buNone/>
            </a:pPr>
            <a:r>
              <a:rPr lang="en-US" sz="1000" b="1" dirty="0">
                <a:solidFill>
                  <a:srgbClr val="3D3D4E"/>
                </a:solidFill>
                <a:latin typeface="Century Gothic" panose="020B0502020202020204" pitchFamily="34" charset="0"/>
              </a:rPr>
              <a:t>What the architecture of a synchronous microservices system can look like?</a:t>
            </a:r>
          </a:p>
          <a:p>
            <a:pPr marL="0" indent="0">
              <a:buNone/>
            </a:pPr>
            <a:r>
              <a:rPr lang="en-US" sz="1000" b="1" dirty="0">
                <a:solidFill>
                  <a:srgbClr val="3D3D4E"/>
                </a:solidFill>
                <a:latin typeface="Century Gothic" panose="020B0502020202020204" pitchFamily="34" charset="0"/>
              </a:rPr>
              <a:t>Which advantages and disadvantages are associated with synchronous communication between microservices?</a:t>
            </a:r>
          </a:p>
          <a:p>
            <a:pPr marL="0" indent="0">
              <a:buNone/>
            </a:pPr>
            <a:endParaRPr lang="en-US" sz="1000" b="1" dirty="0">
              <a:solidFill>
                <a:srgbClr val="3D3D4E"/>
              </a:solidFill>
              <a:latin typeface="Century Gothic" panose="020B0502020202020204" pitchFamily="34" charset="0"/>
            </a:endParaRPr>
          </a:p>
          <a:p>
            <a:pPr marL="0" indent="0">
              <a:buNone/>
            </a:pPr>
            <a:r>
              <a:rPr lang="en-US" sz="1000" dirty="0">
                <a:solidFill>
                  <a:srgbClr val="3D3D4E"/>
                </a:solidFill>
                <a:latin typeface="Century Gothic" panose="020B0502020202020204" pitchFamily="34" charset="0"/>
              </a:rPr>
              <a:t>Def : A microservice is synchronous if it makes a request </a:t>
            </a:r>
          </a:p>
          <a:p>
            <a:pPr marL="0" indent="0">
              <a:buNone/>
            </a:pPr>
            <a:r>
              <a:rPr lang="en-US" sz="1000" dirty="0">
                <a:solidFill>
                  <a:srgbClr val="3D3D4E"/>
                </a:solidFill>
                <a:latin typeface="Century Gothic" panose="020B0502020202020204" pitchFamily="34" charset="0"/>
              </a:rPr>
              <a:t>to other microservices while processing requests and waits for the result.</a:t>
            </a:r>
          </a:p>
          <a:p>
            <a:pPr marL="0" indent="0">
              <a:buNone/>
            </a:pPr>
            <a:endParaRPr lang="en-US" sz="1000" dirty="0">
              <a:solidFill>
                <a:srgbClr val="3D3D4E"/>
              </a:solidFill>
              <a:latin typeface="Century Gothic" panose="020B0502020202020204" pitchFamily="34" charset="0"/>
            </a:endParaRPr>
          </a:p>
          <a:p>
            <a:pPr marL="0" indent="0">
              <a:buNone/>
            </a:pPr>
            <a:r>
              <a:rPr lang="en-US" sz="1000" dirty="0">
                <a:solidFill>
                  <a:srgbClr val="3D3D4E"/>
                </a:solidFill>
                <a:latin typeface="Century Gothic" panose="020B0502020202020204" pitchFamily="34" charset="0"/>
              </a:rPr>
              <a:t>Synchronous and asynchronous communication according to this definition are </a:t>
            </a:r>
          </a:p>
          <a:p>
            <a:pPr marL="0" indent="0">
              <a:buNone/>
            </a:pPr>
            <a:r>
              <a:rPr lang="en-US" sz="1000" dirty="0">
                <a:solidFill>
                  <a:srgbClr val="3D3D4E"/>
                </a:solidFill>
                <a:latin typeface="Century Gothic" panose="020B0502020202020204" pitchFamily="34" charset="0"/>
              </a:rPr>
              <a:t>independent of the communication protocol.</a:t>
            </a:r>
          </a:p>
          <a:p>
            <a:pPr marL="0" indent="0">
              <a:buNone/>
            </a:pPr>
            <a:r>
              <a:rPr lang="en-IN" sz="1000" b="1" dirty="0">
                <a:solidFill>
                  <a:srgbClr val="3D3D4E"/>
                </a:solidFill>
                <a:latin typeface="Century Gothic" panose="020B0502020202020204" pitchFamily="34" charset="0"/>
              </a:rPr>
              <a:t>Synchronous protocols</a:t>
            </a:r>
          </a:p>
          <a:p>
            <a:pPr marL="0" indent="0">
              <a:buNone/>
            </a:pPr>
            <a:r>
              <a:rPr lang="en-US" sz="1000" dirty="0">
                <a:solidFill>
                  <a:srgbClr val="3D3D4E"/>
                </a:solidFill>
                <a:latin typeface="Century Gothic" panose="020B0502020202020204" pitchFamily="34" charset="0"/>
              </a:rPr>
              <a:t>A synchronous communication protocol means that a request returns a result.</a:t>
            </a:r>
          </a:p>
          <a:p>
            <a:pPr marL="0" indent="0">
              <a:buNone/>
            </a:pPr>
            <a:r>
              <a:rPr lang="en-US" sz="1000" dirty="0">
                <a:solidFill>
                  <a:srgbClr val="3D3D4E"/>
                </a:solidFill>
                <a:latin typeface="Century Gothic" panose="020B0502020202020204" pitchFamily="34" charset="0"/>
              </a:rPr>
              <a:t>For example, a REST or HTTP GET returns a result in an HTTP status, a JSON document, or an HTML page. If a system processes a REST request, makes a REST request itself to another system, and waits for the response, it is synchronous. </a:t>
            </a:r>
          </a:p>
          <a:p>
            <a:pPr marL="0" indent="0">
              <a:buNone/>
            </a:pPr>
            <a:r>
              <a:rPr lang="en-US" sz="1000" b="1" dirty="0">
                <a:solidFill>
                  <a:srgbClr val="3D3D4E"/>
                </a:solidFill>
                <a:latin typeface="Century Gothic" panose="020B0502020202020204" pitchFamily="34" charset="0"/>
              </a:rPr>
              <a:t>Asynchronous protocols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Asynchronous communication protocols, on the other hand, send messages to which the recipients react. There is no direct response.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Synchronous communication with an asynchronous protocol occurs when one system sends a message with an asynchronous communication protocol to another system and then waits to receive a response with an asynchronous communication protocol.</a:t>
            </a:r>
            <a:endParaRPr lang="en-IN" sz="1000" dirty="0">
              <a:solidFill>
                <a:srgbClr val="3D3D4E"/>
              </a:solidFill>
              <a:latin typeface="Century Gothic" panose="020B0502020202020204" pitchFamily="34" charset="0"/>
            </a:endParaRPr>
          </a:p>
        </p:txBody>
      </p:sp>
      <p:pic>
        <p:nvPicPr>
          <p:cNvPr id="4" name="Picture 3">
            <a:extLst>
              <a:ext uri="{FF2B5EF4-FFF2-40B4-BE49-F238E27FC236}">
                <a16:creationId xmlns:a16="http://schemas.microsoft.com/office/drawing/2014/main" id="{33792027-75F9-4FD9-B159-F72B8F27FC77}"/>
              </a:ext>
            </a:extLst>
          </p:cNvPr>
          <p:cNvPicPr>
            <a:picLocks noChangeAspect="1"/>
          </p:cNvPicPr>
          <p:nvPr/>
        </p:nvPicPr>
        <p:blipFill>
          <a:blip r:embed="rId2"/>
          <a:stretch>
            <a:fillRect/>
          </a:stretch>
        </p:blipFill>
        <p:spPr>
          <a:xfrm>
            <a:off x="6485560" y="2556422"/>
            <a:ext cx="4404113" cy="1745156"/>
          </a:xfrm>
          <a:prstGeom prst="rect">
            <a:avLst/>
          </a:prstGeom>
        </p:spPr>
      </p:pic>
      <p:sp>
        <p:nvSpPr>
          <p:cNvPr id="5" name="Rectangle 4">
            <a:extLst>
              <a:ext uri="{FF2B5EF4-FFF2-40B4-BE49-F238E27FC236}">
                <a16:creationId xmlns:a16="http://schemas.microsoft.com/office/drawing/2014/main" id="{07FE1673-5163-4B10-8D22-499220CA4C88}"/>
              </a:ext>
            </a:extLst>
          </p:cNvPr>
          <p:cNvSpPr/>
          <p:nvPr/>
        </p:nvSpPr>
        <p:spPr>
          <a:xfrm>
            <a:off x="6438900" y="2514600"/>
            <a:ext cx="4450773" cy="19050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Synchronous Microservices : Fundamental Principle[2/2]</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10797" cy="5748712"/>
          </a:xfrm>
        </p:spPr>
        <p:txBody>
          <a:bodyPr>
            <a:normAutofit/>
          </a:bodyPr>
          <a:lstStyle/>
          <a:p>
            <a:pPr marL="0" indent="0">
              <a:buNone/>
            </a:pPr>
            <a:r>
              <a:rPr lang="en-IN" sz="1000" dirty="0">
                <a:solidFill>
                  <a:srgbClr val="3D3D4E"/>
                </a:solidFill>
                <a:latin typeface="Century Gothic" panose="020B0502020202020204" pitchFamily="34" charset="0"/>
              </a:rPr>
              <a:t>Let’s focus the example shown in right side of the page here,</a:t>
            </a:r>
          </a:p>
          <a:p>
            <a:pPr marL="0" indent="0">
              <a:buNone/>
            </a:pPr>
            <a:r>
              <a:rPr lang="en-IN" sz="1000" dirty="0">
                <a:solidFill>
                  <a:srgbClr val="3D3D4E"/>
                </a:solidFill>
                <a:latin typeface="Century Gothic" panose="020B0502020202020204" pitchFamily="34" charset="0"/>
              </a:rPr>
              <a:t>In this diagram, Nodes are microservice and name chosen to reflect the </a:t>
            </a:r>
          </a:p>
          <a:p>
            <a:pPr marL="0" indent="0">
              <a:buNone/>
            </a:pPr>
            <a:r>
              <a:rPr lang="en-IN" sz="1000" dirty="0">
                <a:solidFill>
                  <a:srgbClr val="3D3D4E"/>
                </a:solidFill>
                <a:latin typeface="Century Gothic" panose="020B0502020202020204" pitchFamily="34" charset="0"/>
              </a:rPr>
              <a:t>Purpose of the microservice briefly.  Also, Edges here to show the</a:t>
            </a:r>
          </a:p>
          <a:p>
            <a:pPr marL="0" indent="0">
              <a:buNone/>
            </a:pPr>
            <a:r>
              <a:rPr lang="en-IN" sz="1000" dirty="0">
                <a:solidFill>
                  <a:srgbClr val="3D3D4E"/>
                </a:solidFill>
                <a:latin typeface="Century Gothic" panose="020B0502020202020204" pitchFamily="34" charset="0"/>
              </a:rPr>
              <a:t>Communication required to handle the dependency among the</a:t>
            </a:r>
          </a:p>
          <a:p>
            <a:pPr marL="0" indent="0">
              <a:buNone/>
            </a:pPr>
            <a:r>
              <a:rPr lang="en-IN" sz="1000" dirty="0">
                <a:solidFill>
                  <a:srgbClr val="3D3D4E"/>
                </a:solidFill>
                <a:latin typeface="Century Gothic" panose="020B0502020202020204" pitchFamily="34" charset="0"/>
              </a:rPr>
              <a:t>Microservices.</a:t>
            </a:r>
          </a:p>
          <a:p>
            <a:pPr marL="0" indent="0">
              <a:buNone/>
            </a:pPr>
            <a:endParaRPr lang="en-IN" sz="1000" dirty="0">
              <a:solidFill>
                <a:srgbClr val="3D3D4E"/>
              </a:solidFill>
              <a:latin typeface="Century Gothic" panose="020B0502020202020204" pitchFamily="34" charset="0"/>
            </a:endParaRPr>
          </a:p>
          <a:p>
            <a:pPr marL="0" indent="0">
              <a:buNone/>
            </a:pPr>
            <a:r>
              <a:rPr lang="en-IN" sz="1000" dirty="0">
                <a:solidFill>
                  <a:srgbClr val="3D3D4E"/>
                </a:solidFill>
                <a:latin typeface="Century Gothic" panose="020B0502020202020204" pitchFamily="34" charset="0"/>
              </a:rPr>
              <a:t>Here we have micro services like,</a:t>
            </a:r>
          </a:p>
          <a:p>
            <a:pPr marL="0" indent="0">
              <a:buNone/>
            </a:pPr>
            <a:r>
              <a:rPr lang="en-IN" sz="1000" b="1" dirty="0">
                <a:solidFill>
                  <a:srgbClr val="3D3D4E"/>
                </a:solidFill>
                <a:latin typeface="Century Gothic" panose="020B0502020202020204" pitchFamily="34" charset="0"/>
              </a:rPr>
              <a:t>UI</a:t>
            </a:r>
            <a:r>
              <a:rPr lang="en-IN" sz="1000" dirty="0">
                <a:solidFill>
                  <a:srgbClr val="3D3D4E"/>
                </a:solidFill>
                <a:latin typeface="Century Gothic" panose="020B0502020202020204" pitchFamily="34" charset="0"/>
              </a:rPr>
              <a:t> microservice, which is primarily interacting with the micro service like</a:t>
            </a:r>
          </a:p>
          <a:p>
            <a:pPr marL="0" indent="0">
              <a:buNone/>
            </a:pPr>
            <a:r>
              <a:rPr lang="en-IN" sz="1000" b="1" dirty="0">
                <a:solidFill>
                  <a:srgbClr val="3D3D4E"/>
                </a:solidFill>
                <a:latin typeface="Century Gothic" panose="020B0502020202020204" pitchFamily="34" charset="0"/>
              </a:rPr>
              <a:t>Catalog</a:t>
            </a:r>
            <a:r>
              <a:rPr lang="en-IN" sz="1000" dirty="0">
                <a:solidFill>
                  <a:srgbClr val="3D3D4E"/>
                </a:solidFill>
                <a:latin typeface="Century Gothic" panose="020B0502020202020204" pitchFamily="34" charset="0"/>
              </a:rPr>
              <a:t>, </a:t>
            </a:r>
            <a:r>
              <a:rPr lang="en-IN" sz="1000" b="1" dirty="0">
                <a:solidFill>
                  <a:srgbClr val="3D3D4E"/>
                </a:solidFill>
                <a:latin typeface="Century Gothic" panose="020B0502020202020204" pitchFamily="34" charset="0"/>
              </a:rPr>
              <a:t>Ordering Process</a:t>
            </a:r>
            <a:r>
              <a:rPr lang="en-IN" sz="1000" dirty="0">
                <a:solidFill>
                  <a:srgbClr val="3D3D4E"/>
                </a:solidFill>
                <a:latin typeface="Century Gothic" panose="020B0502020202020204" pitchFamily="34" charset="0"/>
              </a:rPr>
              <a:t>, </a:t>
            </a:r>
            <a:r>
              <a:rPr lang="en-IN" sz="1000" b="1" dirty="0">
                <a:solidFill>
                  <a:srgbClr val="3D3D4E"/>
                </a:solidFill>
                <a:latin typeface="Century Gothic" panose="020B0502020202020204" pitchFamily="34" charset="0"/>
              </a:rPr>
              <a:t>Invoice</a:t>
            </a:r>
            <a:r>
              <a:rPr lang="en-IN" sz="1000" dirty="0">
                <a:solidFill>
                  <a:srgbClr val="3D3D4E"/>
                </a:solidFill>
                <a:latin typeface="Century Gothic" panose="020B0502020202020204" pitchFamily="34" charset="0"/>
              </a:rPr>
              <a:t> and </a:t>
            </a:r>
            <a:r>
              <a:rPr lang="en-IN" sz="1000" b="1" dirty="0">
                <a:solidFill>
                  <a:srgbClr val="3D3D4E"/>
                </a:solidFill>
                <a:latin typeface="Century Gothic" panose="020B0502020202020204" pitchFamily="34" charset="0"/>
              </a:rPr>
              <a:t>Delivery</a:t>
            </a:r>
          </a:p>
          <a:p>
            <a:pPr marL="0" indent="0">
              <a:buNone/>
            </a:pPr>
            <a:endParaRPr lang="en-IN" sz="1000" dirty="0">
              <a:solidFill>
                <a:srgbClr val="3D3D4E"/>
              </a:solidFill>
              <a:latin typeface="Century Gothic" panose="020B0502020202020204" pitchFamily="34" charset="0"/>
            </a:endParaRPr>
          </a:p>
          <a:p>
            <a:pPr marL="0" indent="0">
              <a:buNone/>
            </a:pPr>
            <a:r>
              <a:rPr lang="en-IN" sz="1000" dirty="0">
                <a:solidFill>
                  <a:srgbClr val="3D3D4E"/>
                </a:solidFill>
                <a:latin typeface="Century Gothic" panose="020B0502020202020204" pitchFamily="34" charset="0"/>
              </a:rPr>
              <a:t>Now further , explore the Microservice like </a:t>
            </a:r>
            <a:r>
              <a:rPr lang="en-IN" sz="1000" b="1" dirty="0">
                <a:solidFill>
                  <a:srgbClr val="3D3D4E"/>
                </a:solidFill>
                <a:latin typeface="Century Gothic" panose="020B0502020202020204" pitchFamily="34" charset="0"/>
              </a:rPr>
              <a:t>Catalog</a:t>
            </a:r>
            <a:r>
              <a:rPr lang="en-IN" sz="1000" dirty="0">
                <a:solidFill>
                  <a:srgbClr val="3D3D4E"/>
                </a:solidFill>
                <a:latin typeface="Century Gothic" panose="020B0502020202020204" pitchFamily="34" charset="0"/>
              </a:rPr>
              <a:t> and </a:t>
            </a:r>
            <a:r>
              <a:rPr lang="en-IN" sz="1000" b="1" dirty="0">
                <a:solidFill>
                  <a:srgbClr val="3D3D4E"/>
                </a:solidFill>
                <a:latin typeface="Century Gothic" panose="020B0502020202020204" pitchFamily="34" charset="0"/>
              </a:rPr>
              <a:t>Ordering Process</a:t>
            </a:r>
            <a:r>
              <a:rPr lang="en-IN" sz="1000" dirty="0">
                <a:solidFill>
                  <a:srgbClr val="3D3D4E"/>
                </a:solidFill>
                <a:latin typeface="Century Gothic" panose="020B0502020202020204" pitchFamily="34" charset="0"/>
              </a:rPr>
              <a:t>.</a:t>
            </a:r>
          </a:p>
          <a:p>
            <a:pPr marL="0" indent="0">
              <a:buNone/>
            </a:pPr>
            <a:endParaRPr lang="en-IN" sz="1000" dirty="0">
              <a:solidFill>
                <a:srgbClr val="3D3D4E"/>
              </a:solidFill>
              <a:latin typeface="Century Gothic" panose="020B0502020202020204" pitchFamily="34" charset="0"/>
            </a:endParaRPr>
          </a:p>
          <a:p>
            <a:pPr marL="0" indent="0">
              <a:buNone/>
            </a:pPr>
            <a:r>
              <a:rPr lang="en-IN" sz="1000" dirty="0">
                <a:solidFill>
                  <a:srgbClr val="3D3D4E"/>
                </a:solidFill>
                <a:latin typeface="Century Gothic" panose="020B0502020202020204" pitchFamily="34" charset="0"/>
              </a:rPr>
              <a:t>Catalog microservice is primarily depend on </a:t>
            </a:r>
            <a:r>
              <a:rPr lang="en-IN" sz="1000" b="1" dirty="0">
                <a:solidFill>
                  <a:srgbClr val="3D3D4E"/>
                </a:solidFill>
                <a:latin typeface="Century Gothic" panose="020B0502020202020204" pitchFamily="34" charset="0"/>
              </a:rPr>
              <a:t>Customer Management </a:t>
            </a:r>
            <a:r>
              <a:rPr lang="en-IN" sz="1000" dirty="0">
                <a:solidFill>
                  <a:srgbClr val="3D3D4E"/>
                </a:solidFill>
                <a:latin typeface="Century Gothic" panose="020B0502020202020204" pitchFamily="34" charset="0"/>
              </a:rPr>
              <a:t>&amp; </a:t>
            </a:r>
            <a:r>
              <a:rPr lang="en-IN" sz="1000" b="1" dirty="0">
                <a:solidFill>
                  <a:srgbClr val="3D3D4E"/>
                </a:solidFill>
                <a:latin typeface="Century Gothic" panose="020B0502020202020204" pitchFamily="34" charset="0"/>
              </a:rPr>
              <a:t>Item</a:t>
            </a:r>
          </a:p>
          <a:p>
            <a:pPr marL="0" indent="0">
              <a:buNone/>
            </a:pPr>
            <a:r>
              <a:rPr lang="en-IN" sz="1000" dirty="0">
                <a:solidFill>
                  <a:srgbClr val="3D3D4E"/>
                </a:solidFill>
                <a:latin typeface="Century Gothic" panose="020B0502020202020204" pitchFamily="34" charset="0"/>
              </a:rPr>
              <a:t>Another microservice, Ordering Process which depends on </a:t>
            </a:r>
            <a:r>
              <a:rPr lang="en-IN" sz="1000" b="1" dirty="0">
                <a:solidFill>
                  <a:srgbClr val="3D3D4E"/>
                </a:solidFill>
                <a:latin typeface="Century Gothic" panose="020B0502020202020204" pitchFamily="34" charset="0"/>
              </a:rPr>
              <a:t>Customer Management</a:t>
            </a:r>
            <a:r>
              <a:rPr lang="en-IN" sz="1000" dirty="0">
                <a:solidFill>
                  <a:srgbClr val="3D3D4E"/>
                </a:solidFill>
                <a:latin typeface="Century Gothic" panose="020B0502020202020204" pitchFamily="34" charset="0"/>
              </a:rPr>
              <a:t>, </a:t>
            </a:r>
            <a:r>
              <a:rPr lang="en-IN" sz="1000" b="1" dirty="0">
                <a:solidFill>
                  <a:srgbClr val="3D3D4E"/>
                </a:solidFill>
                <a:latin typeface="Century Gothic" panose="020B0502020202020204" pitchFamily="34" charset="0"/>
              </a:rPr>
              <a:t>Item</a:t>
            </a:r>
            <a:r>
              <a:rPr lang="en-IN" sz="1000" dirty="0">
                <a:solidFill>
                  <a:srgbClr val="3D3D4E"/>
                </a:solidFill>
                <a:latin typeface="Century Gothic" panose="020B0502020202020204" pitchFamily="34" charset="0"/>
              </a:rPr>
              <a:t>, </a:t>
            </a:r>
            <a:r>
              <a:rPr lang="en-IN" sz="1000" b="1" dirty="0">
                <a:solidFill>
                  <a:srgbClr val="3D3D4E"/>
                </a:solidFill>
                <a:latin typeface="Century Gothic" panose="020B0502020202020204" pitchFamily="34" charset="0"/>
              </a:rPr>
              <a:t>Order</a:t>
            </a:r>
            <a:r>
              <a:rPr lang="en-IN" sz="1000" dirty="0">
                <a:solidFill>
                  <a:srgbClr val="3D3D4E"/>
                </a:solidFill>
                <a:latin typeface="Century Gothic" panose="020B0502020202020204" pitchFamily="34" charset="0"/>
              </a:rPr>
              <a:t>, </a:t>
            </a:r>
            <a:r>
              <a:rPr lang="en-IN" sz="1000" b="1" dirty="0">
                <a:solidFill>
                  <a:srgbClr val="3D3D4E"/>
                </a:solidFill>
                <a:latin typeface="Century Gothic" panose="020B0502020202020204" pitchFamily="34" charset="0"/>
              </a:rPr>
              <a:t>Invoice</a:t>
            </a:r>
            <a:r>
              <a:rPr lang="en-IN" sz="1000" dirty="0">
                <a:solidFill>
                  <a:srgbClr val="3D3D4E"/>
                </a:solidFill>
                <a:latin typeface="Century Gothic" panose="020B0502020202020204" pitchFamily="34" charset="0"/>
              </a:rPr>
              <a:t> and </a:t>
            </a:r>
            <a:r>
              <a:rPr lang="en-IN" sz="1000" b="1" dirty="0">
                <a:solidFill>
                  <a:srgbClr val="3D3D4E"/>
                </a:solidFill>
                <a:latin typeface="Century Gothic" panose="020B0502020202020204" pitchFamily="34" charset="0"/>
              </a:rPr>
              <a:t>Delivery</a:t>
            </a:r>
          </a:p>
          <a:p>
            <a:pPr marL="0" inden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166459C7-D4A0-4739-A345-EF9D32BEB4E3}"/>
              </a:ext>
            </a:extLst>
          </p:cNvPr>
          <p:cNvPicPr>
            <a:picLocks noChangeAspect="1"/>
          </p:cNvPicPr>
          <p:nvPr/>
        </p:nvPicPr>
        <p:blipFill>
          <a:blip r:embed="rId2"/>
          <a:stretch>
            <a:fillRect/>
          </a:stretch>
        </p:blipFill>
        <p:spPr>
          <a:xfrm>
            <a:off x="6200775" y="992691"/>
            <a:ext cx="5286143" cy="1830426"/>
          </a:xfrm>
          <a:prstGeom prst="rect">
            <a:avLst/>
          </a:prstGeom>
        </p:spPr>
      </p:pic>
      <p:sp>
        <p:nvSpPr>
          <p:cNvPr id="5" name="Rectangle 4">
            <a:extLst>
              <a:ext uri="{FF2B5EF4-FFF2-40B4-BE49-F238E27FC236}">
                <a16:creationId xmlns:a16="http://schemas.microsoft.com/office/drawing/2014/main" id="{56B2CAA2-CE75-4604-AE2C-DCE5922F4917}"/>
              </a:ext>
            </a:extLst>
          </p:cNvPr>
          <p:cNvSpPr/>
          <p:nvPr/>
        </p:nvSpPr>
        <p:spPr>
          <a:xfrm>
            <a:off x="6200775" y="923925"/>
            <a:ext cx="5286143" cy="22479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46727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Synchronous Microservices : Advantage &amp; Disadvantage</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7" y="874279"/>
            <a:ext cx="5452217" cy="5748712"/>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endParaRPr lang="en-IN" sz="1200" dirty="0">
              <a:solidFill>
                <a:srgbClr val="3D3D4E"/>
              </a:solidFill>
              <a:latin typeface="Century Gothic" panose="020B0502020202020204" pitchFamily="34" charset="0"/>
            </a:endParaRPr>
          </a:p>
          <a:p>
            <a:pPr marL="0" indent="0">
              <a:buNone/>
            </a:pPr>
            <a:r>
              <a:rPr lang="en-IN" sz="1000" b="1" dirty="0">
                <a:solidFill>
                  <a:srgbClr val="3D3D4E"/>
                </a:solidFill>
                <a:latin typeface="Century Gothic" panose="020B0502020202020204" pitchFamily="34" charset="0"/>
              </a:rPr>
              <a:t>Consistency</a:t>
            </a:r>
          </a:p>
          <a:p>
            <a:pPr marL="0" indent="0">
              <a:buNone/>
            </a:pPr>
            <a:r>
              <a:rPr lang="en-US" sz="1000" dirty="0">
                <a:solidFill>
                  <a:srgbClr val="3D3D4E"/>
                </a:solidFill>
                <a:latin typeface="Century Gothic" panose="020B0502020202020204" pitchFamily="34" charset="0"/>
              </a:rPr>
              <a:t>The architecture of this system ensures that all microservices always display the same information about a product or order because they use synchronous calls to access the respective microservices in which the data is stored.</a:t>
            </a:r>
          </a:p>
          <a:p>
            <a:pPr marL="0" indent="0">
              <a:buNone/>
            </a:pPr>
            <a:r>
              <a:rPr lang="en-US" sz="1000" dirty="0">
                <a:solidFill>
                  <a:srgbClr val="3D3D4E"/>
                </a:solidFill>
                <a:latin typeface="Century Gothic" panose="020B0502020202020204" pitchFamily="34" charset="0"/>
              </a:rPr>
              <a:t>There is only one place where each piece of the data is stored. Every microservice uses that data and therefore shows the latest data.</a:t>
            </a:r>
          </a:p>
          <a:p>
            <a:pPr marL="0" indent="0">
              <a:buNone/>
            </a:pPr>
            <a:r>
              <a:rPr lang="en-IN" sz="1000" b="1" dirty="0">
                <a:solidFill>
                  <a:srgbClr val="3D3D4E"/>
                </a:solidFill>
                <a:latin typeface="Century Gothic" panose="020B0502020202020204" pitchFamily="34" charset="0"/>
              </a:rPr>
              <a:t>Intuitive for API Endpoint Service like system</a:t>
            </a:r>
          </a:p>
          <a:p>
            <a:pPr marL="0" indent="0">
              <a:buNone/>
            </a:pPr>
            <a:r>
              <a:rPr lang="en-US" sz="1000" dirty="0">
                <a:solidFill>
                  <a:srgbClr val="3D3D4E"/>
                </a:solidFill>
                <a:latin typeface="Century Gothic" panose="020B0502020202020204" pitchFamily="34" charset="0"/>
              </a:rPr>
              <a:t>Synchronous communication is a natural approach if the system is to offer an API. Any microservice can implement part of the API. The API can be the product, or the API can be used by mobile applications.</a:t>
            </a:r>
          </a:p>
          <a:p>
            <a:pPr marL="0" indent="0">
              <a:buNone/>
            </a:pPr>
            <a:r>
              <a:rPr lang="en-US" sz="1000" b="1" dirty="0">
                <a:solidFill>
                  <a:srgbClr val="3D3D4E"/>
                </a:solidFill>
                <a:latin typeface="Century Gothic" panose="020B0502020202020204" pitchFamily="34" charset="0"/>
              </a:rPr>
              <a:t>Easy to migrate from Monolithic Architecture</a:t>
            </a:r>
          </a:p>
          <a:p>
            <a:pPr marL="0" indent="0">
              <a:buNone/>
            </a:pPr>
            <a:r>
              <a:rPr lang="en-US" sz="1000" dirty="0">
                <a:solidFill>
                  <a:srgbClr val="3D3D4E"/>
                </a:solidFill>
                <a:latin typeface="Century Gothic" panose="020B0502020202020204" pitchFamily="34" charset="0"/>
              </a:rPr>
              <a:t>From Component structure like Monolithic architecture based Webservice, can be easier to migrate into such an architecture. </a:t>
            </a:r>
          </a:p>
          <a:p>
            <a:pPr marL="0" indent="0">
              <a:buNone/>
            </a:pPr>
            <a:r>
              <a:rPr lang="en-US" sz="1000" dirty="0">
                <a:solidFill>
                  <a:srgbClr val="3D3D4E"/>
                </a:solidFill>
                <a:latin typeface="Century Gothic" panose="020B0502020202020204" pitchFamily="34" charset="0"/>
              </a:rPr>
              <a:t>For example, the current architecture can already have a division into different synchronous communication endpoints or teams can exist for each of the functionalities.</a:t>
            </a:r>
          </a:p>
          <a:p>
            <a:pPr marL="0" indent="0">
              <a:buNone/>
            </a:pPr>
            <a:r>
              <a:rPr lang="en-IN" sz="1000" b="1" dirty="0">
                <a:solidFill>
                  <a:srgbClr val="3D3D4E"/>
                </a:solidFill>
                <a:latin typeface="Century Gothic" panose="020B0502020202020204" pitchFamily="34" charset="0"/>
              </a:rPr>
              <a:t>Easy to understand for developer</a:t>
            </a:r>
          </a:p>
          <a:p>
            <a:pPr marL="0" indent="0">
              <a:buNone/>
            </a:pPr>
            <a:r>
              <a:rPr lang="en-US" sz="1000" dirty="0">
                <a:solidFill>
                  <a:srgbClr val="3D3D4E"/>
                </a:solidFill>
                <a:latin typeface="Century Gothic" panose="020B0502020202020204" pitchFamily="34" charset="0"/>
              </a:rPr>
              <a:t>Calling methods, procedures, or functions in a program is usually synchronous. Developers are familiar with this model so they can understand it more easily.</a:t>
            </a:r>
            <a:endParaRPr lang="en-IN" sz="10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sp>
        <p:nvSpPr>
          <p:cNvPr id="2" name="Rectangle: Rounded Corners 1">
            <a:extLst>
              <a:ext uri="{FF2B5EF4-FFF2-40B4-BE49-F238E27FC236}">
                <a16:creationId xmlns:a16="http://schemas.microsoft.com/office/drawing/2014/main" id="{DC4A53EA-00B9-4976-9FB0-3499D6174702}"/>
              </a:ext>
            </a:extLst>
          </p:cNvPr>
          <p:cNvSpPr/>
          <p:nvPr/>
        </p:nvSpPr>
        <p:spPr>
          <a:xfrm>
            <a:off x="1933575" y="723900"/>
            <a:ext cx="219075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Advantage</a:t>
            </a:r>
          </a:p>
        </p:txBody>
      </p:sp>
      <p:sp>
        <p:nvSpPr>
          <p:cNvPr id="10" name="Content Placeholder 7">
            <a:extLst>
              <a:ext uri="{FF2B5EF4-FFF2-40B4-BE49-F238E27FC236}">
                <a16:creationId xmlns:a16="http://schemas.microsoft.com/office/drawing/2014/main" id="{1E72FF92-4A88-424B-A1D3-8FDFF772025D}"/>
              </a:ext>
            </a:extLst>
          </p:cNvPr>
          <p:cNvSpPr txBox="1">
            <a:spLocks/>
          </p:cNvSpPr>
          <p:nvPr/>
        </p:nvSpPr>
        <p:spPr>
          <a:xfrm>
            <a:off x="6096000" y="874279"/>
            <a:ext cx="5191125" cy="5748712"/>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buFont typeface="Arial" panose="020B0604020202020204" pitchFamily="34" charset="0"/>
              <a:buNone/>
            </a:pPr>
            <a:r>
              <a:rPr lang="en-IN" sz="1200" b="1" dirty="0">
                <a:solidFill>
                  <a:srgbClr val="3D3D4E"/>
                </a:solidFill>
                <a:latin typeface="Century Gothic" panose="020B0502020202020204" pitchFamily="34" charset="0"/>
              </a:rPr>
              <a:t>One central database</a:t>
            </a:r>
          </a:p>
          <a:p>
            <a:pPr marL="0" indent="0">
              <a:buFont typeface="Arial" panose="020B0604020202020204" pitchFamily="34" charset="0"/>
              <a:buNone/>
            </a:pPr>
            <a:r>
              <a:rPr lang="en-IN" sz="1200" dirty="0">
                <a:solidFill>
                  <a:srgbClr val="3D3D4E"/>
                </a:solidFill>
                <a:latin typeface="Century Gothic" panose="020B0502020202020204" pitchFamily="34" charset="0"/>
              </a:rPr>
              <a:t>This single central database, sometime raise the concern of SPF(Single Point of failure ) for the system.</a:t>
            </a:r>
          </a:p>
          <a:p>
            <a:pPr marL="0" indent="0">
              <a:buFont typeface="Arial" panose="020B0604020202020204" pitchFamily="34" charset="0"/>
              <a:buNone/>
            </a:pPr>
            <a:r>
              <a:rPr lang="en-IN" sz="1200" dirty="0">
                <a:solidFill>
                  <a:srgbClr val="3D3D4E"/>
                </a:solidFill>
                <a:latin typeface="Century Gothic" panose="020B0502020202020204" pitchFamily="34" charset="0"/>
              </a:rPr>
              <a:t>This will be handled using the replication and master selection protocol like Paxos or Raft etc…</a:t>
            </a:r>
          </a:p>
          <a:p>
            <a:pPr marL="0" indent="0">
              <a:buFont typeface="Arial" panose="020B0604020202020204" pitchFamily="34" charset="0"/>
              <a:buNone/>
            </a:pPr>
            <a:r>
              <a:rPr lang="en-IN" sz="1200" dirty="0">
                <a:solidFill>
                  <a:srgbClr val="3D3D4E"/>
                </a:solidFill>
                <a:latin typeface="Century Gothic" panose="020B0502020202020204" pitchFamily="34" charset="0"/>
              </a:rPr>
              <a:t>Service discovery and Load balancing is concerned here in-case of synchronous microservice </a:t>
            </a:r>
          </a:p>
          <a:p>
            <a:pPr marL="0" indent="0">
              <a:buFont typeface="Arial" panose="020B0604020202020204" pitchFamily="34" charset="0"/>
              <a:buNone/>
            </a:pPr>
            <a:r>
              <a:rPr lang="en-IN" sz="1200" b="1" dirty="0">
                <a:solidFill>
                  <a:srgbClr val="3D3D4E"/>
                </a:solidFill>
                <a:latin typeface="Century Gothic" panose="020B0502020202020204" pitchFamily="34" charset="0"/>
              </a:rPr>
              <a:t>Low Performance</a:t>
            </a:r>
          </a:p>
          <a:p>
            <a:pPr marL="0" indent="0">
              <a:buFont typeface="Arial" panose="020B0604020202020204" pitchFamily="34" charset="0"/>
              <a:buNone/>
            </a:pPr>
            <a:r>
              <a:rPr lang="en-US" sz="1200" dirty="0">
                <a:solidFill>
                  <a:srgbClr val="3D3D4E"/>
                </a:solidFill>
                <a:latin typeface="Century Gothic" panose="020B0502020202020204" pitchFamily="34" charset="0"/>
              </a:rPr>
              <a:t>Performance may also suffer because the microservices must wait for results from many other microservices.</a:t>
            </a:r>
            <a:endParaRPr lang="en-IN" sz="1200" dirty="0">
              <a:solidFill>
                <a:srgbClr val="3D3D4E"/>
              </a:solidFill>
              <a:latin typeface="Century Gothic" panose="020B0502020202020204" pitchFamily="34" charset="0"/>
            </a:endParaRPr>
          </a:p>
          <a:p>
            <a:pPr marL="0" indent="0">
              <a:buNone/>
            </a:pPr>
            <a:r>
              <a:rPr lang="en-IN" sz="1200" b="1" dirty="0">
                <a:solidFill>
                  <a:srgbClr val="3D3D4E"/>
                </a:solidFill>
                <a:latin typeface="Century Gothic" panose="020B0502020202020204" pitchFamily="34" charset="0"/>
              </a:rPr>
              <a:t>Failure propagation</a:t>
            </a:r>
          </a:p>
          <a:p>
            <a:pPr marL="0" indent="0">
              <a:buFont typeface="Arial" panose="020B0604020202020204" pitchFamily="34" charset="0"/>
              <a:buNone/>
            </a:pPr>
            <a:r>
              <a:rPr lang="en-US" sz="1200" dirty="0">
                <a:solidFill>
                  <a:srgbClr val="3D3D4E"/>
                </a:solidFill>
                <a:latin typeface="Century Gothic" panose="020B0502020202020204" pitchFamily="34" charset="0"/>
              </a:rPr>
              <a:t>The vulnerability of the microservices and the additional waiting times can prevent the reliable operation of microservices systems with synchronous communication. These problems have to be solved when a microservices system uses synchronous communication.</a:t>
            </a: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r>
              <a:rPr lang="en-IN" sz="1200" b="1" dirty="0">
                <a:solidFill>
                  <a:srgbClr val="3D3D4E"/>
                </a:solidFill>
                <a:latin typeface="Century Gothic" panose="020B0502020202020204" pitchFamily="34" charset="0"/>
              </a:rPr>
              <a:t>Resiliency</a:t>
            </a:r>
          </a:p>
          <a:p>
            <a:pPr marL="0" indent="0">
              <a:buFont typeface="Arial" panose="020B0604020202020204" pitchFamily="34" charset="0"/>
              <a:buNone/>
            </a:pPr>
            <a:r>
              <a:rPr lang="en-IN" sz="1200" dirty="0">
                <a:solidFill>
                  <a:srgbClr val="3D3D4E"/>
                </a:solidFill>
                <a:latin typeface="Century Gothic" panose="020B0502020202020204" pitchFamily="34" charset="0"/>
              </a:rPr>
              <a:t>Again, resiliency needs special attention and effort , without it gets hit and system could be considered as unreliable.</a:t>
            </a:r>
          </a:p>
          <a:p>
            <a:pPr marL="0" indent="0">
              <a:buFont typeface="Arial" panose="020B0604020202020204" pitchFamily="34" charset="0"/>
              <a:buNone/>
            </a:pPr>
            <a:r>
              <a:rPr lang="en-IN" sz="1200" b="1" dirty="0">
                <a:solidFill>
                  <a:srgbClr val="3D3D4E"/>
                </a:solidFill>
                <a:latin typeface="Century Gothic" panose="020B0502020202020204" pitchFamily="34" charset="0"/>
              </a:rPr>
              <a:t>Higher level of dependency</a:t>
            </a:r>
          </a:p>
          <a:p>
            <a:pPr marL="0" indent="0">
              <a:buFont typeface="Arial" panose="020B0604020202020204" pitchFamily="34" charset="0"/>
              <a:buNone/>
            </a:pPr>
            <a:r>
              <a:rPr lang="en-US" sz="1200" dirty="0">
                <a:solidFill>
                  <a:srgbClr val="3D3D4E"/>
                </a:solidFill>
                <a:latin typeface="Century Gothic" panose="020B0502020202020204" pitchFamily="34" charset="0"/>
              </a:rPr>
              <a:t>synchronous communication can create a higher level of dependency in the domain logic.</a:t>
            </a: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9" name="Rectangle: Rounded Corners 8">
            <a:extLst>
              <a:ext uri="{FF2B5EF4-FFF2-40B4-BE49-F238E27FC236}">
                <a16:creationId xmlns:a16="http://schemas.microsoft.com/office/drawing/2014/main" id="{AB0DEF3A-F011-446C-8317-17E8E7B6CA3D}"/>
              </a:ext>
            </a:extLst>
          </p:cNvPr>
          <p:cNvSpPr/>
          <p:nvPr/>
        </p:nvSpPr>
        <p:spPr>
          <a:xfrm>
            <a:off x="7095947" y="702829"/>
            <a:ext cx="219075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Disadvantage</a:t>
            </a:r>
          </a:p>
        </p:txBody>
      </p:sp>
    </p:spTree>
    <p:extLst>
      <p:ext uri="{BB962C8B-B14F-4D97-AF65-F5344CB8AC3E}">
        <p14:creationId xmlns:p14="http://schemas.microsoft.com/office/powerpoint/2010/main" val="349042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Synchronous Microservices : Challenges and Technical Solution</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84859" y="874279"/>
            <a:ext cx="11622281" cy="5748712"/>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1100" b="1" dirty="0">
                <a:solidFill>
                  <a:srgbClr val="3D3D4E"/>
                </a:solidFill>
                <a:latin typeface="Century Gothic" panose="020B0502020202020204" pitchFamily="34" charset="0"/>
              </a:rPr>
              <a:t>1. Service discovery</a:t>
            </a:r>
          </a:p>
          <a:p>
            <a:pPr marL="0" indent="0">
              <a:spcBef>
                <a:spcPts val="0"/>
              </a:spcBef>
              <a:buNone/>
            </a:pPr>
            <a:r>
              <a:rPr lang="en-US" sz="1100" dirty="0">
                <a:solidFill>
                  <a:srgbClr val="3D3D4E"/>
                </a:solidFill>
                <a:latin typeface="Century Gothic" panose="020B0502020202020204" pitchFamily="34" charset="0"/>
              </a:rPr>
              <a:t>The microservices must know how they can communicate with other microservices. Usually, this requires an IP address and a port.</a:t>
            </a:r>
          </a:p>
          <a:p>
            <a:pPr marL="0" indent="0">
              <a:spcBef>
                <a:spcPts val="0"/>
              </a:spcBef>
              <a:buNone/>
            </a:pPr>
            <a:r>
              <a:rPr lang="en-US" sz="1100" dirty="0">
                <a:solidFill>
                  <a:srgbClr val="3D3D4E"/>
                </a:solidFill>
                <a:latin typeface="Century Gothic" panose="020B0502020202020204" pitchFamily="34" charset="0"/>
              </a:rPr>
              <a:t>Service discovery serves to find the port and IP address of a service. So, incase of synchronous microservice communication, you must discover</a:t>
            </a:r>
          </a:p>
          <a:p>
            <a:pPr marL="0" indent="0">
              <a:spcBef>
                <a:spcPts val="0"/>
              </a:spcBef>
              <a:buNone/>
            </a:pPr>
            <a:r>
              <a:rPr lang="en-US" sz="1100" dirty="0">
                <a:solidFill>
                  <a:srgbClr val="3D3D4E"/>
                </a:solidFill>
                <a:latin typeface="Century Gothic" panose="020B0502020202020204" pitchFamily="34" charset="0"/>
              </a:rPr>
              <a:t>the other side microservice before communication. It's meaning that , you should implement something like DNS(Domain Name System) for your service cluster. This is primarily not a concern if you implement Event based asynchronous microservice system.</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2. Resilience</a:t>
            </a:r>
          </a:p>
          <a:p>
            <a:pPr marL="0" indent="0">
              <a:spcBef>
                <a:spcPts val="0"/>
              </a:spcBef>
              <a:buNone/>
            </a:pPr>
            <a:r>
              <a:rPr lang="en-US" sz="1100" dirty="0">
                <a:solidFill>
                  <a:srgbClr val="3D3D4E"/>
                </a:solidFill>
                <a:latin typeface="Century Gothic" panose="020B0502020202020204" pitchFamily="34" charset="0"/>
              </a:rPr>
              <a:t>When communication is synchronous, microservices must be prepared for the failure of other microservices. It must be prevented that the calling microservice fails as well. Otherwise, there will be failure cascade: First one microservice fails. Then other microservices call this microservice and fail. In the end, the entire system will be down.</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3. </a:t>
            </a:r>
            <a:r>
              <a:rPr lang="en-IN" sz="1100" b="1" dirty="0">
                <a:solidFill>
                  <a:srgbClr val="3D3D4E"/>
                </a:solidFill>
                <a:latin typeface="Century Gothic" panose="020B0502020202020204" pitchFamily="34" charset="0"/>
              </a:rPr>
              <a:t>Load balancing</a:t>
            </a:r>
          </a:p>
          <a:p>
            <a:pPr marL="0" indent="0">
              <a:spcBef>
                <a:spcPts val="0"/>
              </a:spcBef>
              <a:buNone/>
            </a:pPr>
            <a:r>
              <a:rPr lang="en-US" sz="1100" dirty="0">
                <a:solidFill>
                  <a:srgbClr val="3D3D4E"/>
                </a:solidFill>
                <a:latin typeface="Century Gothic" panose="020B0502020202020204" pitchFamily="34" charset="0"/>
              </a:rPr>
              <a:t>Each microservice should be scalable independently of the other microservices. Load must be distributed between microservices.</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dirty="0">
                <a:solidFill>
                  <a:srgbClr val="3D3D4E"/>
                </a:solidFill>
                <a:latin typeface="Century Gothic" panose="020B0502020202020204" pitchFamily="34" charset="0"/>
              </a:rPr>
              <a:t>This does not only pertain to access from the outside, but also to internal communication. Therefore, there must be a load balancing for each microservice.</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4. Routing</a:t>
            </a:r>
          </a:p>
          <a:p>
            <a:pPr marL="0" indent="0">
              <a:spcBef>
                <a:spcPts val="0"/>
              </a:spcBef>
              <a:buNone/>
            </a:pPr>
            <a:r>
              <a:rPr lang="en-US" sz="1100" dirty="0">
                <a:solidFill>
                  <a:srgbClr val="3D3D4E"/>
                </a:solidFill>
                <a:latin typeface="Century Gothic" panose="020B0502020202020204" pitchFamily="34" charset="0"/>
              </a:rPr>
              <a:t>Finally, every access from the outside should be forwarded to the responsible microservices. This requires routing.</a:t>
            </a:r>
          </a:p>
          <a:p>
            <a:pPr marL="0" indent="0">
              <a:spcBef>
                <a:spcPts val="0"/>
              </a:spcBef>
              <a:buNone/>
            </a:pPr>
            <a:endParaRPr lang="en-US" sz="11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100" dirty="0">
                <a:solidFill>
                  <a:srgbClr val="3D3D4E"/>
                </a:solidFill>
                <a:latin typeface="Century Gothic" panose="020B0502020202020204" pitchFamily="34" charset="0"/>
              </a:rPr>
              <a:t>A user might want to use the catalog and the order process.</a:t>
            </a:r>
          </a:p>
          <a:p>
            <a:pPr>
              <a:spcBef>
                <a:spcPts val="0"/>
              </a:spcBef>
              <a:buFont typeface="Wingdings" panose="05000000000000000000" pitchFamily="2" charset="2"/>
              <a:buChar char="ü"/>
            </a:pPr>
            <a:r>
              <a:rPr lang="en-US" sz="1100" dirty="0">
                <a:solidFill>
                  <a:srgbClr val="3D3D4E"/>
                </a:solidFill>
                <a:latin typeface="Century Gothic" panose="020B0502020202020204" pitchFamily="34" charset="0"/>
              </a:rPr>
              <a:t>While they are separate microservices, they should appear as parts of the same system to the outside.</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dirty="0">
                <a:solidFill>
                  <a:srgbClr val="3D3D4E"/>
                </a:solidFill>
                <a:latin typeface="Century Gothic" panose="020B0502020202020204" pitchFamily="34" charset="0"/>
              </a:rPr>
              <a:t>Consequently, the technologies for synchronous microservices which are discussed in the following chapters have to offer solutions for </a:t>
            </a:r>
            <a:r>
              <a:rPr lang="en-US" sz="1100" b="1" dirty="0">
                <a:solidFill>
                  <a:srgbClr val="3D3D4E"/>
                </a:solidFill>
                <a:latin typeface="Century Gothic" panose="020B0502020202020204" pitchFamily="34" charset="0"/>
              </a:rPr>
              <a:t>service discovery</a:t>
            </a:r>
            <a:r>
              <a:rPr lang="en-US" sz="1100" dirty="0">
                <a:solidFill>
                  <a:srgbClr val="3D3D4E"/>
                </a:solidFill>
                <a:latin typeface="Century Gothic" panose="020B0502020202020204" pitchFamily="34" charset="0"/>
              </a:rPr>
              <a:t>, </a:t>
            </a:r>
            <a:r>
              <a:rPr lang="en-US" sz="1100" b="1" dirty="0">
                <a:solidFill>
                  <a:srgbClr val="3D3D4E"/>
                </a:solidFill>
                <a:latin typeface="Century Gothic" panose="020B0502020202020204" pitchFamily="34" charset="0"/>
              </a:rPr>
              <a:t>resilience</a:t>
            </a:r>
            <a:r>
              <a:rPr lang="en-US" sz="1100" dirty="0">
                <a:solidFill>
                  <a:srgbClr val="3D3D4E"/>
                </a:solidFill>
                <a:latin typeface="Century Gothic" panose="020B0502020202020204" pitchFamily="34" charset="0"/>
              </a:rPr>
              <a:t>, </a:t>
            </a:r>
            <a:r>
              <a:rPr lang="en-US" sz="1100" b="1" dirty="0">
                <a:solidFill>
                  <a:srgbClr val="3D3D4E"/>
                </a:solidFill>
                <a:latin typeface="Century Gothic" panose="020B0502020202020204" pitchFamily="34" charset="0"/>
              </a:rPr>
              <a:t>load</a:t>
            </a:r>
            <a:r>
              <a:rPr lang="en-US" sz="1100" dirty="0">
                <a:solidFill>
                  <a:srgbClr val="3D3D4E"/>
                </a:solidFill>
                <a:latin typeface="Century Gothic" panose="020B0502020202020204" pitchFamily="34" charset="0"/>
              </a:rPr>
              <a:t> </a:t>
            </a:r>
            <a:r>
              <a:rPr lang="en-US" sz="1100" b="1" dirty="0">
                <a:solidFill>
                  <a:srgbClr val="3D3D4E"/>
                </a:solidFill>
                <a:latin typeface="Century Gothic" panose="020B0502020202020204" pitchFamily="34" charset="0"/>
              </a:rPr>
              <a:t>balancing</a:t>
            </a:r>
            <a:r>
              <a:rPr lang="en-US" sz="1100" dirty="0">
                <a:solidFill>
                  <a:srgbClr val="3D3D4E"/>
                </a:solidFill>
                <a:latin typeface="Century Gothic" panose="020B0502020202020204" pitchFamily="34" charset="0"/>
              </a:rPr>
              <a:t>, and </a:t>
            </a:r>
            <a:r>
              <a:rPr lang="en-US" sz="1100" b="1" dirty="0">
                <a:solidFill>
                  <a:srgbClr val="3D3D4E"/>
                </a:solidFill>
                <a:latin typeface="Century Gothic" panose="020B0502020202020204" pitchFamily="34" charset="0"/>
              </a:rPr>
              <a:t>routing</a:t>
            </a:r>
            <a:r>
              <a:rPr lang="en-US" sz="1100" dirty="0">
                <a:solidFill>
                  <a:srgbClr val="3D3D4E"/>
                </a:solidFill>
                <a:latin typeface="Century Gothic" panose="020B0502020202020204" pitchFamily="34" charset="0"/>
              </a:rPr>
              <a:t>.</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5. </a:t>
            </a:r>
            <a:r>
              <a:rPr lang="en-IN" sz="1100" b="1" dirty="0">
                <a:solidFill>
                  <a:srgbClr val="3D3D4E"/>
                </a:solidFill>
                <a:latin typeface="Century Gothic" panose="020B0502020202020204" pitchFamily="34" charset="0"/>
              </a:rPr>
              <a:t>API gateways</a:t>
            </a:r>
          </a:p>
          <a:p>
            <a:pPr marL="0" indent="0" algn="l">
              <a:buNone/>
            </a:pPr>
            <a:r>
              <a:rPr lang="en-US" sz="1100" dirty="0">
                <a:solidFill>
                  <a:srgbClr val="3D3D4E"/>
                </a:solidFill>
                <a:latin typeface="Century Gothic" panose="020B0502020202020204" pitchFamily="34" charset="0"/>
              </a:rPr>
              <a:t>For complex APIs, complex routing of requests to the microservices might be needed. API Gateways offer additional features:</a:t>
            </a:r>
          </a:p>
          <a:p>
            <a:pPr algn="l">
              <a:spcBef>
                <a:spcPts val="0"/>
              </a:spcBef>
              <a:buFont typeface="Arial" panose="020B0604020202020204" pitchFamily="34" charset="0"/>
              <a:buChar char="•"/>
            </a:pPr>
            <a:r>
              <a:rPr lang="en-US" sz="1100" dirty="0">
                <a:solidFill>
                  <a:srgbClr val="3D3D4E"/>
                </a:solidFill>
                <a:latin typeface="Century Gothic" panose="020B0502020202020204" pitchFamily="34" charset="0"/>
              </a:rPr>
              <a:t>Most of the API gateways can perform user authentication.</a:t>
            </a:r>
          </a:p>
          <a:p>
            <a:pPr algn="l">
              <a:spcBef>
                <a:spcPts val="0"/>
              </a:spcBef>
              <a:buFont typeface="Arial" panose="020B0604020202020204" pitchFamily="34" charset="0"/>
              <a:buChar char="•"/>
            </a:pPr>
            <a:r>
              <a:rPr lang="en-US" sz="1100" dirty="0">
                <a:solidFill>
                  <a:srgbClr val="3D3D4E"/>
                </a:solidFill>
                <a:latin typeface="Century Gothic" panose="020B0502020202020204" pitchFamily="34" charset="0"/>
              </a:rPr>
              <a:t>They can throttle the network traffic for individual users to support a high number of users at the same time. This can be supplemented by centralized logging of all requests or caching.</a:t>
            </a:r>
          </a:p>
          <a:p>
            <a:pPr algn="l">
              <a:spcBef>
                <a:spcPts val="0"/>
              </a:spcBef>
              <a:buFont typeface="Arial" panose="020B0604020202020204" pitchFamily="34" charset="0"/>
              <a:buChar char="•"/>
            </a:pPr>
            <a:r>
              <a:rPr lang="en-US" sz="1100" dirty="0">
                <a:solidFill>
                  <a:srgbClr val="3D3D4E"/>
                </a:solidFill>
                <a:latin typeface="Century Gothic" panose="020B0502020202020204" pitchFamily="34" charset="0"/>
              </a:rPr>
              <a:t>API gateways can also solve aspects like monitoring, documentation, or mocking.</a:t>
            </a:r>
          </a:p>
          <a:p>
            <a:pPr algn="l">
              <a:spcBef>
                <a:spcPts val="0"/>
              </a:spcBef>
              <a:buFont typeface="Arial" panose="020B0604020202020204" pitchFamily="34" charset="0"/>
              <a:buChar char="•"/>
            </a:pPr>
            <a:endParaRPr lang="en-US" sz="1100" dirty="0">
              <a:solidFill>
                <a:srgbClr val="3D3D4E"/>
              </a:solidFill>
              <a:latin typeface="Century Gothic" panose="020B0502020202020204" pitchFamily="34" charset="0"/>
            </a:endParaRPr>
          </a:p>
          <a:p>
            <a:pPr marL="0" indent="0" algn="l">
              <a:spcBef>
                <a:spcPts val="0"/>
              </a:spcBef>
              <a:buNone/>
            </a:pPr>
            <a:r>
              <a:rPr lang="en-US" sz="1100" dirty="0">
                <a:solidFill>
                  <a:srgbClr val="3D3D4E"/>
                </a:solidFill>
                <a:latin typeface="Century Gothic" panose="020B0502020202020204" pitchFamily="34" charset="0"/>
              </a:rPr>
              <a:t>The implementations of </a:t>
            </a:r>
            <a:r>
              <a:rPr lang="en-US" sz="1100" dirty="0">
                <a:solidFill>
                  <a:srgbClr val="3D3D4E"/>
                </a:solidFill>
                <a:latin typeface="Century Gothic" panose="020B0502020202020204" pitchFamily="34" charset="0"/>
                <a:hlinkClick r:id="rId2">
                  <a:extLst>
                    <a:ext uri="{A12FA001-AC4F-418D-AE19-62706E023703}">
                      <ahyp:hlinkClr xmlns:ahyp="http://schemas.microsoft.com/office/drawing/2018/hyperlinkcolor" val="tx"/>
                    </a:ext>
                  </a:extLst>
                </a:hlinkClick>
              </a:rPr>
              <a:t>Apigee</a:t>
            </a:r>
            <a:r>
              <a:rPr lang="en-US" sz="1100" dirty="0">
                <a:solidFill>
                  <a:srgbClr val="3D3D4E"/>
                </a:solidFill>
                <a:latin typeface="Century Gothic" panose="020B0502020202020204" pitchFamily="34" charset="0"/>
              </a:rPr>
              <a:t>, </a:t>
            </a:r>
            <a:r>
              <a:rPr lang="en-US" sz="1100" dirty="0">
                <a:solidFill>
                  <a:srgbClr val="3D3D4E"/>
                </a:solidFill>
                <a:latin typeface="Century Gothic" panose="020B0502020202020204" pitchFamily="34" charset="0"/>
                <a:hlinkClick r:id="rId3">
                  <a:extLst>
                    <a:ext uri="{A12FA001-AC4F-418D-AE19-62706E023703}">
                      <ahyp:hlinkClr xmlns:ahyp="http://schemas.microsoft.com/office/drawing/2018/hyperlinkcolor" val="tx"/>
                    </a:ext>
                  </a:extLst>
                </a:hlinkClick>
              </a:rPr>
              <a:t>3scale by Red Hat</a:t>
            </a:r>
            <a:r>
              <a:rPr lang="en-US" sz="1100" dirty="0">
                <a:solidFill>
                  <a:srgbClr val="3D3D4E"/>
                </a:solidFill>
                <a:latin typeface="Century Gothic" panose="020B0502020202020204" pitchFamily="34" charset="0"/>
              </a:rPr>
              <a:t>, </a:t>
            </a:r>
            <a:r>
              <a:rPr lang="en-US" sz="1100" dirty="0" err="1">
                <a:solidFill>
                  <a:srgbClr val="3D3D4E"/>
                </a:solidFill>
                <a:latin typeface="Century Gothic" panose="020B0502020202020204" pitchFamily="34" charset="0"/>
                <a:hlinkClick r:id="rId4">
                  <a:extLst>
                    <a:ext uri="{A12FA001-AC4F-418D-AE19-62706E023703}">
                      <ahyp:hlinkClr xmlns:ahyp="http://schemas.microsoft.com/office/drawing/2018/hyperlinkcolor" val="tx"/>
                    </a:ext>
                  </a:extLst>
                </a:hlinkClick>
              </a:rPr>
              <a:t>apiman</a:t>
            </a:r>
            <a:r>
              <a:rPr lang="en-US" sz="1100" dirty="0">
                <a:solidFill>
                  <a:srgbClr val="3D3D4E"/>
                </a:solidFill>
                <a:latin typeface="Century Gothic" panose="020B0502020202020204" pitchFamily="34" charset="0"/>
              </a:rPr>
              <a:t>, or cloud products like the </a:t>
            </a:r>
            <a:r>
              <a:rPr lang="en-US" sz="1100" dirty="0">
                <a:solidFill>
                  <a:srgbClr val="3D3D4E"/>
                </a:solidFill>
                <a:latin typeface="Century Gothic" panose="020B0502020202020204" pitchFamily="34" charset="0"/>
                <a:hlinkClick r:id="rId5">
                  <a:extLst>
                    <a:ext uri="{A12FA001-AC4F-418D-AE19-62706E023703}">
                      <ahyp:hlinkClr xmlns:ahyp="http://schemas.microsoft.com/office/drawing/2018/hyperlinkcolor" val="tx"/>
                    </a:ext>
                  </a:extLst>
                </a:hlinkClick>
              </a:rPr>
              <a:t>Amazon API Gateway</a:t>
            </a:r>
            <a:r>
              <a:rPr lang="en-US" sz="1100" dirty="0">
                <a:solidFill>
                  <a:srgbClr val="3D3D4E"/>
                </a:solidFill>
                <a:latin typeface="Century Gothic" panose="020B0502020202020204" pitchFamily="34" charset="0"/>
              </a:rPr>
              <a:t> and the </a:t>
            </a:r>
            <a:r>
              <a:rPr lang="en-US" sz="1100" dirty="0">
                <a:solidFill>
                  <a:srgbClr val="3D3D4E"/>
                </a:solidFill>
                <a:latin typeface="Century Gothic" panose="020B0502020202020204" pitchFamily="34" charset="0"/>
                <a:hlinkClick r:id="rId6">
                  <a:extLst>
                    <a:ext uri="{A12FA001-AC4F-418D-AE19-62706E023703}">
                      <ahyp:hlinkClr xmlns:ahyp="http://schemas.microsoft.com/office/drawing/2018/hyperlinkcolor" val="tx"/>
                    </a:ext>
                  </a:extLst>
                </a:hlinkClick>
              </a:rPr>
              <a:t>Microsoft Azure API Gateway</a:t>
            </a:r>
            <a:r>
              <a:rPr lang="en-US" sz="1100" dirty="0">
                <a:solidFill>
                  <a:srgbClr val="3D3D4E"/>
                </a:solidFill>
                <a:latin typeface="Century Gothic" panose="020B0502020202020204" pitchFamily="34" charset="0"/>
              </a:rPr>
              <a:t> are examples of API gateways.</a:t>
            </a:r>
          </a:p>
          <a:p>
            <a:pPr marL="0" indent="0" algn="l">
              <a:spcBef>
                <a:spcPts val="0"/>
              </a:spcBef>
              <a:buNone/>
            </a:pPr>
            <a:endParaRPr lang="en-US" sz="1100" dirty="0">
              <a:solidFill>
                <a:srgbClr val="3D3D4E"/>
              </a:solidFill>
              <a:latin typeface="Century Gothic" panose="020B0502020202020204" pitchFamily="34" charset="0"/>
            </a:endParaRPr>
          </a:p>
          <a:p>
            <a:pPr marL="0" indent="0" algn="l">
              <a:spcBef>
                <a:spcPts val="0"/>
              </a:spcBef>
              <a:buNone/>
            </a:pPr>
            <a:r>
              <a:rPr lang="en-US" sz="1100" dirty="0">
                <a:solidFill>
                  <a:srgbClr val="3D3D4E"/>
                </a:solidFill>
                <a:latin typeface="Century Gothic" panose="020B0502020202020204" pitchFamily="34" charset="0"/>
              </a:rPr>
              <a:t>The examples in this course do not offer public REST interfaces, only REST interfaces for internal use. The public interfaces are just web pages and the examples do not use API gateways.</a:t>
            </a:r>
          </a:p>
          <a:p>
            <a:pPr marL="0" indent="0">
              <a:spcBef>
                <a:spcPts val="0"/>
              </a:spcBef>
              <a:buNone/>
            </a:pPr>
            <a:endParaRPr lang="en-IN" sz="1200" b="1" dirty="0">
              <a:solidFill>
                <a:srgbClr val="3D3D4E"/>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394557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Synchronous Microservices :  Testing of Synchronous microservice</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7" y="874279"/>
            <a:ext cx="11639373" cy="5748712"/>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IN" sz="1000" b="1" dirty="0">
                <a:solidFill>
                  <a:srgbClr val="3D3D4E"/>
                </a:solidFill>
                <a:latin typeface="Century Gothic" panose="020B0502020202020204" pitchFamily="34" charset="0"/>
              </a:rPr>
              <a:t>Test Framework, designed for Synchronous Microservice?</a:t>
            </a:r>
          </a:p>
          <a:p>
            <a:pPr marL="0" indent="0">
              <a:buNone/>
            </a:pPr>
            <a:r>
              <a:rPr lang="en-IN" sz="1000" dirty="0">
                <a:solidFill>
                  <a:srgbClr val="3D3D4E"/>
                </a:solidFill>
                <a:latin typeface="Century Gothic" panose="020B0502020202020204" pitchFamily="34" charset="0"/>
              </a:rPr>
              <a:t>One option as a test framework for synchronous microservice is Pact (</a:t>
            </a:r>
            <a:r>
              <a:rPr lang="en-IN" sz="1000" dirty="0">
                <a:solidFill>
                  <a:srgbClr val="3D3D4E"/>
                </a:solidFill>
                <a:latin typeface="Century Gothic" panose="020B0502020202020204" pitchFamily="34" charset="0"/>
                <a:hlinkClick r:id="rId2"/>
              </a:rPr>
              <a:t>https://pact.io/</a:t>
            </a:r>
            <a:r>
              <a:rPr lang="en-IN" sz="1000" dirty="0">
                <a:solidFill>
                  <a:srgbClr val="3D3D4E"/>
                </a:solidFill>
                <a:latin typeface="Century Gothic" panose="020B0502020202020204" pitchFamily="34" charset="0"/>
              </a:rPr>
              <a:t>) .</a:t>
            </a:r>
          </a:p>
          <a:p>
            <a:pPr marL="0" indent="0">
              <a:buNone/>
            </a:pPr>
            <a:r>
              <a:rPr lang="en-US" sz="1000" b="1" dirty="0">
                <a:solidFill>
                  <a:srgbClr val="3D3D4E"/>
                </a:solidFill>
                <a:latin typeface="Century Gothic" panose="020B0502020202020204" pitchFamily="34" charset="0"/>
              </a:rPr>
              <a:t>One sentence description for Pact is Fast, easy and reliable testing for integrating web apps, </a:t>
            </a:r>
          </a:p>
          <a:p>
            <a:pPr marL="0" indent="0">
              <a:buNone/>
            </a:pPr>
            <a:r>
              <a:rPr lang="en-US" sz="1000" b="1" dirty="0">
                <a:solidFill>
                  <a:srgbClr val="3D3D4E"/>
                </a:solidFill>
                <a:latin typeface="Century Gothic" panose="020B0502020202020204" pitchFamily="34" charset="0"/>
              </a:rPr>
              <a:t>APIs and microservices.</a:t>
            </a:r>
          </a:p>
          <a:p>
            <a:pPr marL="0" indent="0">
              <a:buNone/>
            </a:pPr>
            <a:r>
              <a:rPr lang="en-IN" sz="1000" dirty="0">
                <a:solidFill>
                  <a:srgbClr val="3D3D4E"/>
                </a:solidFill>
                <a:latin typeface="Century Gothic" panose="020B0502020202020204" pitchFamily="34" charset="0"/>
              </a:rPr>
              <a:t>Documentation for Pact  : </a:t>
            </a:r>
            <a:r>
              <a:rPr lang="en-IN" sz="1000" dirty="0">
                <a:solidFill>
                  <a:srgbClr val="3D3D4E"/>
                </a:solidFill>
                <a:latin typeface="Century Gothic" panose="020B0502020202020204" pitchFamily="34" charset="0"/>
                <a:hlinkClick r:id="rId3"/>
              </a:rPr>
              <a:t>https://docs.pact.io/</a:t>
            </a:r>
            <a:endParaRPr lang="en-IN" sz="1000" dirty="0">
              <a:solidFill>
                <a:srgbClr val="3D3D4E"/>
              </a:solidFill>
              <a:latin typeface="Century Gothic" panose="020B0502020202020204" pitchFamily="34" charset="0"/>
            </a:endParaRPr>
          </a:p>
          <a:p>
            <a:pPr marL="0" indent="0">
              <a:buNone/>
            </a:pPr>
            <a:endParaRPr lang="en-IN" sz="1000" dirty="0">
              <a:solidFill>
                <a:srgbClr val="3D3D4E"/>
              </a:solidFill>
              <a:latin typeface="Century Gothic" panose="020B0502020202020204" pitchFamily="34" charset="0"/>
            </a:endParaRPr>
          </a:p>
          <a:p>
            <a:pPr marL="0" indent="0">
              <a:buNone/>
            </a:pPr>
            <a:r>
              <a:rPr lang="en-IN" sz="1000" b="1" dirty="0">
                <a:solidFill>
                  <a:srgbClr val="3D3D4E"/>
                </a:solidFill>
                <a:latin typeface="Century Gothic" panose="020B0502020202020204" pitchFamily="34" charset="0"/>
              </a:rPr>
              <a:t>Consumer testing</a:t>
            </a:r>
          </a:p>
          <a:p>
            <a:pPr marL="0" indent="0">
              <a:buNone/>
            </a:pPr>
            <a:endParaRPr lang="en-IN" sz="1200" dirty="0">
              <a:solidFill>
                <a:srgbClr val="3D3D4E"/>
              </a:solidFill>
              <a:latin typeface="Century Gothic" panose="020B0502020202020204" pitchFamily="34" charset="0"/>
            </a:endParaRPr>
          </a:p>
        </p:txBody>
      </p:sp>
      <p:pic>
        <p:nvPicPr>
          <p:cNvPr id="7" name="Picture 6">
            <a:extLst>
              <a:ext uri="{FF2B5EF4-FFF2-40B4-BE49-F238E27FC236}">
                <a16:creationId xmlns:a16="http://schemas.microsoft.com/office/drawing/2014/main" id="{D4158CC6-E87D-4BD7-BE43-01A2849E56F3}"/>
              </a:ext>
            </a:extLst>
          </p:cNvPr>
          <p:cNvPicPr>
            <a:picLocks noChangeAspect="1"/>
          </p:cNvPicPr>
          <p:nvPr/>
        </p:nvPicPr>
        <p:blipFill>
          <a:blip r:embed="rId4"/>
          <a:stretch>
            <a:fillRect/>
          </a:stretch>
        </p:blipFill>
        <p:spPr>
          <a:xfrm>
            <a:off x="7859795" y="1025236"/>
            <a:ext cx="3450454" cy="2670866"/>
          </a:xfrm>
          <a:prstGeom prst="rect">
            <a:avLst/>
          </a:prstGeom>
        </p:spPr>
      </p:pic>
      <p:pic>
        <p:nvPicPr>
          <p:cNvPr id="12" name="Picture 11">
            <a:extLst>
              <a:ext uri="{FF2B5EF4-FFF2-40B4-BE49-F238E27FC236}">
                <a16:creationId xmlns:a16="http://schemas.microsoft.com/office/drawing/2014/main" id="{7A2D75DD-36EF-4A03-A97E-C08137A06430}"/>
              </a:ext>
            </a:extLst>
          </p:cNvPr>
          <p:cNvPicPr>
            <a:picLocks noChangeAspect="1"/>
          </p:cNvPicPr>
          <p:nvPr/>
        </p:nvPicPr>
        <p:blipFill>
          <a:blip r:embed="rId5"/>
          <a:stretch>
            <a:fillRect/>
          </a:stretch>
        </p:blipFill>
        <p:spPr>
          <a:xfrm>
            <a:off x="7859795" y="3847059"/>
            <a:ext cx="3450453" cy="2567709"/>
          </a:xfrm>
          <a:prstGeom prst="rect">
            <a:avLst/>
          </a:prstGeom>
        </p:spPr>
      </p:pic>
      <p:pic>
        <p:nvPicPr>
          <p:cNvPr id="14" name="Picture 13">
            <a:extLst>
              <a:ext uri="{FF2B5EF4-FFF2-40B4-BE49-F238E27FC236}">
                <a16:creationId xmlns:a16="http://schemas.microsoft.com/office/drawing/2014/main" id="{C9CE495D-5F26-4E09-916C-A4BFC0AD6F46}"/>
              </a:ext>
            </a:extLst>
          </p:cNvPr>
          <p:cNvPicPr>
            <a:picLocks noChangeAspect="1"/>
          </p:cNvPicPr>
          <p:nvPr/>
        </p:nvPicPr>
        <p:blipFill>
          <a:blip r:embed="rId6"/>
          <a:stretch>
            <a:fillRect/>
          </a:stretch>
        </p:blipFill>
        <p:spPr>
          <a:xfrm>
            <a:off x="611992" y="3429000"/>
            <a:ext cx="6752787" cy="1833106"/>
          </a:xfrm>
          <a:prstGeom prst="rect">
            <a:avLst/>
          </a:prstGeom>
        </p:spPr>
      </p:pic>
    </p:spTree>
    <p:extLst>
      <p:ext uri="{BB962C8B-B14F-4D97-AF65-F5344CB8AC3E}">
        <p14:creationId xmlns:p14="http://schemas.microsoft.com/office/powerpoint/2010/main" val="24401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1260</Words>
  <Application>Microsoft Office PowerPoint</Application>
  <PresentationFormat>Widescreen</PresentationFormat>
  <Paragraphs>114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Century Gothic</vt:lpstr>
      <vt:lpstr>Nunito Sans</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156</cp:revision>
  <dcterms:created xsi:type="dcterms:W3CDTF">2021-12-25T05:24:32Z</dcterms:created>
  <dcterms:modified xsi:type="dcterms:W3CDTF">2022-01-15T06:56:49Z</dcterms:modified>
</cp:coreProperties>
</file>