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17-01-2022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17-01-2022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17-01-2022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17-01-2022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17-01-2022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17-01-2022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17-01-2022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17-01-2022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17-01-2022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17-01-2022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17-01-2022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17-01-2022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shicorp/consul/blob/master/LICENSE" TargetMode="External"/><Relationship Id="rId2" Type="http://schemas.openxmlformats.org/officeDocument/2006/relationships/hyperlink" Target="https://www.hashicorp.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hashicorp/consu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ewolff/microservice-consul.gi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hashicorp/consul-emplate/blob/master/config/template.g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ttpd.apache.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Microservice </a:t>
            </a:r>
            <a:r>
              <a:rPr lang="en-IN" b="1" i="0" dirty="0">
                <a:effectLst/>
                <a:latin typeface="Nunito Sans" pitchFamily="2" charset="0"/>
              </a:rPr>
              <a:t>with Consul, Apache httpd : Introduction</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7" y="692209"/>
            <a:ext cx="5928317" cy="5930782"/>
          </a:xfrm>
        </p:spPr>
        <p:txBody>
          <a:bodyPr>
            <a:normAutofit fontScale="92500" lnSpcReduction="20000"/>
          </a:bodyPr>
          <a:lstStyle/>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Introduction</a:t>
            </a:r>
          </a:p>
          <a:p>
            <a:pPr marL="0" indent="0">
              <a:spcBef>
                <a:spcPts val="0"/>
              </a:spcBef>
              <a:buNone/>
            </a:pPr>
            <a:r>
              <a:rPr lang="en-US" sz="1100" dirty="0">
                <a:solidFill>
                  <a:srgbClr val="3D3D4E"/>
                </a:solidFill>
                <a:latin typeface="Century Gothic" panose="020B0502020202020204" pitchFamily="34" charset="0"/>
              </a:rPr>
              <a:t>Essential contents of the chapter are:</a:t>
            </a:r>
          </a:p>
          <a:p>
            <a:pPr marL="0" indent="0">
              <a:spcBef>
                <a:spcPts val="0"/>
              </a:spcBef>
              <a:buNone/>
            </a:pPr>
            <a:endParaRPr lang="en-US" sz="1100" b="1"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100" b="1" dirty="0">
                <a:solidFill>
                  <a:srgbClr val="3D3D4E"/>
                </a:solidFill>
                <a:latin typeface="Century Gothic" panose="020B0502020202020204" pitchFamily="34" charset="0"/>
              </a:rPr>
              <a:t>Consul is a very powerful service discovery technology</a:t>
            </a:r>
            <a:r>
              <a:rPr lang="en-US" sz="1100" dirty="0">
                <a:solidFill>
                  <a:srgbClr val="3D3D4E"/>
                </a:solidFill>
                <a:latin typeface="Century Gothic" panose="020B0502020202020204" pitchFamily="34" charset="0"/>
              </a:rPr>
              <a:t>. If you remember Netflix stack, there I discussed about Eureka, right? So, consul is another choice of Eureka for better features</a:t>
            </a:r>
          </a:p>
          <a:p>
            <a:pPr>
              <a:spcBef>
                <a:spcPts val="0"/>
              </a:spcBef>
              <a:buFont typeface="Wingdings" panose="05000000000000000000" pitchFamily="2" charset="2"/>
              <a:buChar char="ü"/>
            </a:pPr>
            <a:endParaRPr lang="en-US" sz="11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100" dirty="0">
                <a:solidFill>
                  <a:srgbClr val="3D3D4E"/>
                </a:solidFill>
                <a:latin typeface="Century Gothic" panose="020B0502020202020204" pitchFamily="34" charset="0"/>
              </a:rPr>
              <a:t>Apache httpd can be used as a load balancer and router for HTTP requests in a microservices system.</a:t>
            </a:r>
          </a:p>
          <a:p>
            <a:pPr>
              <a:spcBef>
                <a:spcPts val="0"/>
              </a:spcBef>
              <a:buFont typeface="Wingdings" panose="05000000000000000000" pitchFamily="2" charset="2"/>
              <a:buChar char="ü"/>
            </a:pPr>
            <a:endParaRPr lang="en-US" sz="11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100" dirty="0">
                <a:solidFill>
                  <a:srgbClr val="3D3D4E"/>
                </a:solidFill>
                <a:latin typeface="Century Gothic" panose="020B0502020202020204" pitchFamily="34" charset="0"/>
              </a:rPr>
              <a:t>Consul Template can create a configuration file for the Apache httpd server that includes information about all registered microservices. Consul Template configures and restarts Apache httpd when new microservice instances are started.</a:t>
            </a:r>
          </a:p>
          <a:p>
            <a:pPr marL="0" indent="0">
              <a:spcBef>
                <a:spcPts val="0"/>
              </a:spcBef>
              <a:buNone/>
            </a:pPr>
            <a:endParaRPr lang="en-US" sz="1100" b="1" dirty="0">
              <a:solidFill>
                <a:srgbClr val="3D3D4E"/>
              </a:solidFill>
              <a:latin typeface="Century Gothic" panose="020B0502020202020204" pitchFamily="34" charset="0"/>
            </a:endParaRPr>
          </a:p>
          <a:p>
            <a:pPr marL="0" indent="0">
              <a:spcBef>
                <a:spcPts val="0"/>
              </a:spcBef>
              <a:buNone/>
            </a:pPr>
            <a:r>
              <a:rPr lang="en-US" sz="1100" dirty="0">
                <a:solidFill>
                  <a:srgbClr val="3D3D4E"/>
                </a:solidFill>
                <a:latin typeface="Century Gothic" panose="020B0502020202020204" pitchFamily="34" charset="0"/>
              </a:rPr>
              <a:t>Consul is a product of the company </a:t>
            </a:r>
            <a:r>
              <a:rPr lang="en-US" sz="1100" dirty="0">
                <a:solidFill>
                  <a:srgbClr val="3D3D4E"/>
                </a:solidFill>
                <a:latin typeface="Century Gothic" panose="020B0502020202020204" pitchFamily="34" charset="0"/>
                <a:hlinkClick r:id="rId2">
                  <a:extLst>
                    <a:ext uri="{A12FA001-AC4F-418D-AE19-62706E023703}">
                      <ahyp:hlinkClr xmlns:ahyp="http://schemas.microsoft.com/office/drawing/2018/hyperlinkcolor" val="tx"/>
                    </a:ext>
                  </a:extLst>
                </a:hlinkClick>
              </a:rPr>
              <a:t>Hashicorp</a:t>
            </a:r>
            <a:r>
              <a:rPr lang="en-US" sz="1100" dirty="0">
                <a:solidFill>
                  <a:srgbClr val="3D3D4E"/>
                </a:solidFill>
                <a:latin typeface="Century Gothic" panose="020B0502020202020204" pitchFamily="34" charset="0"/>
              </a:rPr>
              <a:t>, which offers various products in the field of microservices and infrastructure. </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Of course, Hashicorp also offers commercial support for Consul.</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License &amp; Technology</a:t>
            </a:r>
          </a:p>
          <a:p>
            <a:pPr marL="0" indent="0">
              <a:spcBef>
                <a:spcPts val="0"/>
              </a:spcBef>
              <a:buNone/>
            </a:pPr>
            <a:r>
              <a:rPr lang="en-US" sz="1100" dirty="0">
                <a:solidFill>
                  <a:srgbClr val="3D3D4E"/>
                </a:solidFill>
                <a:latin typeface="Century Gothic" panose="020B0502020202020204" pitchFamily="34" charset="0"/>
              </a:rPr>
              <a:t>Consul is an open-source product. It is written in Go Language and licensed under </a:t>
            </a:r>
            <a:r>
              <a:rPr lang="en-IN" sz="1100" dirty="0">
                <a:solidFill>
                  <a:srgbClr val="3D3D4E"/>
                </a:solidFill>
                <a:latin typeface="Century Gothic" panose="020B0502020202020204" pitchFamily="34" charset="0"/>
                <a:hlinkClick r:id="rId3">
                  <a:extLst>
                    <a:ext uri="{A12FA001-AC4F-418D-AE19-62706E023703}">
                      <ahyp:hlinkClr xmlns:ahyp="http://schemas.microsoft.com/office/drawing/2018/hyperlinkcolor" val="tx"/>
                    </a:ext>
                  </a:extLst>
                </a:hlinkClick>
              </a:rPr>
              <a:t>Mozilla Public License 2.0</a:t>
            </a:r>
            <a:r>
              <a:rPr lang="en-IN" sz="1100" dirty="0">
                <a:solidFill>
                  <a:srgbClr val="3D3D4E"/>
                </a:solidFill>
                <a:latin typeface="Century Gothic" panose="020B0502020202020204" pitchFamily="34" charset="0"/>
              </a:rPr>
              <a:t>. </a:t>
            </a:r>
            <a:endParaRPr lang="en-US" sz="1100" dirty="0">
              <a:solidFill>
                <a:srgbClr val="3D3D4E"/>
              </a:solidFill>
              <a:latin typeface="Century Gothic" panose="020B0502020202020204" pitchFamily="34" charset="0"/>
            </a:endParaRP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dirty="0">
                <a:solidFill>
                  <a:srgbClr val="3D3D4E"/>
                </a:solidFill>
                <a:latin typeface="Century Gothic" panose="020B0502020202020204" pitchFamily="34" charset="0"/>
              </a:rPr>
              <a:t>The open-source code is available at GitHub (</a:t>
            </a:r>
            <a:r>
              <a:rPr lang="en-US" sz="1100" dirty="0">
                <a:solidFill>
                  <a:srgbClr val="3D3D4E"/>
                </a:solidFill>
                <a:latin typeface="Century Gothic" panose="020B0502020202020204" pitchFamily="34" charset="0"/>
                <a:hlinkClick r:id="rId4"/>
              </a:rPr>
              <a:t>https://github.com/hashicorp/consul</a:t>
            </a:r>
            <a:r>
              <a:rPr lang="en-US" sz="1100" dirty="0">
                <a:solidFill>
                  <a:srgbClr val="3D3D4E"/>
                </a:solidFill>
                <a:latin typeface="Century Gothic" panose="020B0502020202020204" pitchFamily="34" charset="0"/>
              </a:rPr>
              <a:t> ) </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Consul provides several key features:</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Multi-Datacenter</a:t>
            </a:r>
            <a:r>
              <a:rPr lang="en-US" sz="1100" dirty="0">
                <a:solidFill>
                  <a:srgbClr val="3D3D4E"/>
                </a:solidFill>
                <a:latin typeface="Century Gothic" panose="020B0502020202020204" pitchFamily="34" charset="0"/>
              </a:rPr>
              <a:t> - Consul is built to be datacenter aware and can support any number of regions without complex configuration.</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Service Mesh/Service Segmentation </a:t>
            </a:r>
            <a:r>
              <a:rPr lang="en-US" sz="1100" dirty="0">
                <a:solidFill>
                  <a:srgbClr val="3D3D4E"/>
                </a:solidFill>
                <a:latin typeface="Century Gothic" panose="020B0502020202020204" pitchFamily="34" charset="0"/>
              </a:rPr>
              <a:t>- Consul Connect enables secure service-to-service communication with automatic TLS encryption and identity-based authorization. Applications can use sidecar proxies in a service mesh configuration to establish TLS connections for inbound and outbound connections without being aware of Connect at all.</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Service Discovery </a:t>
            </a:r>
            <a:r>
              <a:rPr lang="en-US" sz="1100" dirty="0">
                <a:solidFill>
                  <a:srgbClr val="3D3D4E"/>
                </a:solidFill>
                <a:latin typeface="Century Gothic" panose="020B0502020202020204" pitchFamily="34" charset="0"/>
              </a:rPr>
              <a:t>- Consul makes it simple for services to register themselves and to discover other services via a DNS or HTTP interface. External services such as SaaS providers can be registered as well.</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Health Checking </a:t>
            </a:r>
            <a:r>
              <a:rPr lang="en-US" sz="1100" dirty="0">
                <a:solidFill>
                  <a:srgbClr val="3D3D4E"/>
                </a:solidFill>
                <a:latin typeface="Century Gothic" panose="020B0502020202020204" pitchFamily="34" charset="0"/>
              </a:rPr>
              <a:t>- Health Checking enables Consul to quickly alert operators about any issues in a cluster. The integration with service discovery prevents routing traffic to unhealthy hosts and enables service level circuit breakers.</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Key/Value Storage </a:t>
            </a:r>
            <a:r>
              <a:rPr lang="en-US" sz="1100" dirty="0">
                <a:solidFill>
                  <a:srgbClr val="3D3D4E"/>
                </a:solidFill>
                <a:latin typeface="Century Gothic" panose="020B0502020202020204" pitchFamily="34" charset="0"/>
              </a:rPr>
              <a:t>- A flexible key/value store enables storing dynamic configuration, feature flagging, coordination, leader election and more. The simple HTTP API makes it easy to use anywhere.</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Consul runs on Linux, macOS, FreeBSD, Solaris, and Windows and includes an optional browser-based UI</a:t>
            </a:r>
            <a:r>
              <a:rPr lang="en-US" sz="1100" dirty="0">
                <a:solidFill>
                  <a:srgbClr val="3D3D4E"/>
                </a:solidFill>
                <a:latin typeface="Century Gothic" panose="020B0502020202020204" pitchFamily="34" charset="0"/>
              </a:rPr>
              <a:t>. A commercial version called Consul Enterprise is also available.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7030A0"/>
                </a:solidFill>
                <a:latin typeface="Century Gothic" panose="020B0502020202020204" pitchFamily="34" charset="0"/>
              </a:rPr>
              <a:t>For Documentation, Please refer : https://www.consul.io/docs</a:t>
            </a:r>
          </a:p>
        </p:txBody>
      </p:sp>
      <p:sp>
        <p:nvSpPr>
          <p:cNvPr id="14" name="Rectangle 13">
            <a:extLst>
              <a:ext uri="{FF2B5EF4-FFF2-40B4-BE49-F238E27FC236}">
                <a16:creationId xmlns:a16="http://schemas.microsoft.com/office/drawing/2014/main" id="{CD376946-C25F-48A7-BBA7-B95CE1B48D2D}"/>
              </a:ext>
            </a:extLst>
          </p:cNvPr>
          <p:cNvSpPr/>
          <p:nvPr/>
        </p:nvSpPr>
        <p:spPr>
          <a:xfrm>
            <a:off x="247828" y="692209"/>
            <a:ext cx="11810288" cy="593078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4" name="Picture 3">
            <a:extLst>
              <a:ext uri="{FF2B5EF4-FFF2-40B4-BE49-F238E27FC236}">
                <a16:creationId xmlns:a16="http://schemas.microsoft.com/office/drawing/2014/main" id="{049D437F-1F5D-41EB-B79C-B235A2A158EE}"/>
              </a:ext>
            </a:extLst>
          </p:cNvPr>
          <p:cNvPicPr>
            <a:picLocks noChangeAspect="1"/>
          </p:cNvPicPr>
          <p:nvPr/>
        </p:nvPicPr>
        <p:blipFill>
          <a:blip r:embed="rId5"/>
          <a:stretch>
            <a:fillRect/>
          </a:stretch>
        </p:blipFill>
        <p:spPr>
          <a:xfrm>
            <a:off x="6290089" y="838544"/>
            <a:ext cx="5654083" cy="5638112"/>
          </a:xfrm>
          <a:prstGeom prst="rect">
            <a:avLst/>
          </a:prstGeom>
        </p:spPr>
      </p:pic>
      <p:sp>
        <p:nvSpPr>
          <p:cNvPr id="5" name="TextBox 4">
            <a:extLst>
              <a:ext uri="{FF2B5EF4-FFF2-40B4-BE49-F238E27FC236}">
                <a16:creationId xmlns:a16="http://schemas.microsoft.com/office/drawing/2014/main" id="{40FC531B-C4FF-4C37-A06E-FCDCB730DF44}"/>
              </a:ext>
            </a:extLst>
          </p:cNvPr>
          <p:cNvSpPr txBox="1"/>
          <p:nvPr/>
        </p:nvSpPr>
        <p:spPr>
          <a:xfrm>
            <a:off x="8238145" y="727449"/>
            <a:ext cx="2905570" cy="369332"/>
          </a:xfrm>
          <a:prstGeom prst="rect">
            <a:avLst/>
          </a:prstGeom>
          <a:noFill/>
        </p:spPr>
        <p:txBody>
          <a:bodyPr wrap="square" rtlCol="0">
            <a:spAutoFit/>
          </a:bodyPr>
          <a:lstStyle/>
          <a:p>
            <a:pPr algn="ctr"/>
            <a:r>
              <a:rPr lang="en-IN" b="1" dirty="0">
                <a:solidFill>
                  <a:srgbClr val="7030A0"/>
                </a:solidFill>
              </a:rPr>
              <a:t>Top Architecture View</a:t>
            </a:r>
          </a:p>
        </p:txBody>
      </p:sp>
    </p:spTree>
    <p:extLst>
      <p:ext uri="{BB962C8B-B14F-4D97-AF65-F5344CB8AC3E}">
        <p14:creationId xmlns:p14="http://schemas.microsoft.com/office/powerpoint/2010/main" val="14525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Rest with Consul, Apache httpd : </a:t>
            </a:r>
            <a:r>
              <a:rPr lang="en-IN" b="1" dirty="0">
                <a:latin typeface="Nunito Sans" pitchFamily="2" charset="0"/>
              </a:rPr>
              <a:t>Example</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7" y="692209"/>
            <a:ext cx="6452076" cy="5930782"/>
          </a:xfrm>
        </p:spPr>
        <p:txBody>
          <a:bodyPr>
            <a:normAutofit/>
          </a:bodyPr>
          <a:lstStyle/>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Example:</a:t>
            </a:r>
          </a:p>
          <a:p>
            <a:pPr marL="0" indent="0">
              <a:spcBef>
                <a:spcPts val="0"/>
              </a:spcBef>
              <a:buNone/>
            </a:pPr>
            <a:r>
              <a:rPr lang="en-US" sz="1000" dirty="0">
                <a:solidFill>
                  <a:srgbClr val="3D3D4E"/>
                </a:solidFill>
                <a:latin typeface="Century Gothic" panose="020B0502020202020204" pitchFamily="34" charset="0"/>
              </a:rPr>
              <a:t>Let’s continue with the same example discussed in my last article over Netflix stack, In this Example we started with three microservices( Customer service, Order Service, and Catalog Service ).</a:t>
            </a:r>
          </a:p>
          <a:p>
            <a:pPr marL="0" indent="0">
              <a:spcBef>
                <a:spcPts val="0"/>
              </a:spcBef>
              <a:buNone/>
            </a:pPr>
            <a:endParaRPr lang="en-US" sz="1000" dirty="0">
              <a:solidFill>
                <a:srgbClr val="3D3D4E"/>
              </a:solidFill>
              <a:latin typeface="Century Gothic" panose="020B0502020202020204" pitchFamily="34" charset="0"/>
            </a:endParaRPr>
          </a:p>
          <a:p>
            <a:pPr marL="108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The catalog microservice manages the information such as price &amp; name for the items</a:t>
            </a:r>
          </a:p>
          <a:p>
            <a:pPr marL="108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108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The customer microservice stores customer data.</a:t>
            </a:r>
          </a:p>
          <a:p>
            <a:pPr marL="108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108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The order microservice can accept new orders. It uses the catalog and customer microservice. </a:t>
            </a:r>
          </a:p>
          <a:p>
            <a:pPr marL="108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108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0" indent="0">
              <a:lnSpc>
                <a:spcPct val="50000"/>
              </a:lnSpc>
              <a:spcBef>
                <a:spcPts val="0"/>
              </a:spcBef>
              <a:buNone/>
            </a:pPr>
            <a:endParaRPr lang="en-US" sz="1000" dirty="0">
              <a:solidFill>
                <a:srgbClr val="3D3D4E"/>
              </a:solidFill>
              <a:latin typeface="Century Gothic" panose="020B0502020202020204" pitchFamily="34" charset="0"/>
            </a:endParaRPr>
          </a:p>
          <a:p>
            <a:pPr marL="0" indent="0">
              <a:lnSpc>
                <a:spcPct val="100000"/>
              </a:lnSpc>
              <a:spcBef>
                <a:spcPts val="0"/>
              </a:spcBef>
              <a:buNone/>
            </a:pPr>
            <a:r>
              <a:rPr lang="en-US" sz="1000" dirty="0">
                <a:solidFill>
                  <a:srgbClr val="3D3D4E"/>
                </a:solidFill>
                <a:latin typeface="Century Gothic" panose="020B0502020202020204" pitchFamily="34" charset="0"/>
              </a:rPr>
              <a:t>The example in this chapter uses Consul for service discovery and Apache httpd server for routing the </a:t>
            </a:r>
          </a:p>
          <a:p>
            <a:pPr marL="0" indent="0">
              <a:lnSpc>
                <a:spcPct val="100000"/>
              </a:lnSpc>
              <a:spcBef>
                <a:spcPts val="0"/>
              </a:spcBef>
              <a:buNone/>
            </a:pPr>
            <a:r>
              <a:rPr lang="en-US" sz="1000" dirty="0">
                <a:solidFill>
                  <a:srgbClr val="3D3D4E"/>
                </a:solidFill>
                <a:latin typeface="Century Gothic" panose="020B0502020202020204" pitchFamily="34" charset="0"/>
              </a:rPr>
              <a:t>HTTP requests.</a:t>
            </a:r>
          </a:p>
          <a:p>
            <a:pPr marL="0" indent="0">
              <a:lnSpc>
                <a:spcPct val="50000"/>
              </a:lnSpc>
              <a:spcBef>
                <a:spcPts val="0"/>
              </a:spcBef>
              <a:buNone/>
            </a:pPr>
            <a:endParaRPr lang="en-US" sz="1000" dirty="0">
              <a:solidFill>
                <a:srgbClr val="3D3D4E"/>
              </a:solidFill>
              <a:latin typeface="Century Gothic" panose="020B0502020202020204" pitchFamily="34" charset="0"/>
            </a:endParaRPr>
          </a:p>
          <a:p>
            <a:pPr marL="0" indent="0">
              <a:lnSpc>
                <a:spcPct val="50000"/>
              </a:lnSpc>
              <a:spcBef>
                <a:spcPts val="0"/>
              </a:spcBef>
              <a:buNone/>
            </a:pPr>
            <a:endParaRPr lang="en-US" sz="1000" dirty="0">
              <a:solidFill>
                <a:srgbClr val="3D3D4E"/>
              </a:solidFill>
              <a:latin typeface="Century Gothic" panose="020B0502020202020204" pitchFamily="34" charset="0"/>
            </a:endParaRPr>
          </a:p>
          <a:p>
            <a:pPr marL="0" indent="0">
              <a:lnSpc>
                <a:spcPct val="50000"/>
              </a:lnSpc>
              <a:spcBef>
                <a:spcPts val="0"/>
              </a:spcBef>
              <a:buNone/>
            </a:pPr>
            <a:endParaRPr lang="en-US" sz="1000" dirty="0">
              <a:solidFill>
                <a:srgbClr val="3D3D4E"/>
              </a:solidFill>
              <a:latin typeface="Century Gothic" panose="020B0502020202020204" pitchFamily="34" charset="0"/>
            </a:endParaRPr>
          </a:p>
          <a:p>
            <a:pPr marL="0" indent="0">
              <a:lnSpc>
                <a:spcPct val="50000"/>
              </a:lnSpc>
              <a:spcBef>
                <a:spcPts val="0"/>
              </a:spcBef>
              <a:buNone/>
            </a:pPr>
            <a:r>
              <a:rPr lang="en-IN" sz="1000" dirty="0">
                <a:solidFill>
                  <a:srgbClr val="3D3D4E"/>
                </a:solidFill>
                <a:latin typeface="Century Gothic" panose="020B0502020202020204" pitchFamily="34" charset="0"/>
              </a:rPr>
              <a:t>Building the example</a:t>
            </a:r>
          </a:p>
          <a:p>
            <a:pPr marL="0" indent="0">
              <a:lnSpc>
                <a:spcPct val="50000"/>
              </a:lnSpc>
              <a:spcBef>
                <a:spcPts val="0"/>
              </a:spcBef>
              <a:buNone/>
            </a:pPr>
            <a:endParaRPr lang="en-IN" sz="1000" dirty="0">
              <a:solidFill>
                <a:srgbClr val="3D3D4E"/>
              </a:solidFill>
              <a:latin typeface="Century Gothic" panose="020B0502020202020204" pitchFamily="34" charset="0"/>
            </a:endParaRPr>
          </a:p>
          <a:p>
            <a:pPr marL="0" indent="0">
              <a:lnSpc>
                <a:spcPct val="50000"/>
              </a:lnSpc>
              <a:spcBef>
                <a:spcPts val="0"/>
              </a:spcBef>
              <a:buNone/>
            </a:pPr>
            <a:r>
              <a:rPr lang="en-US" sz="1000" dirty="0">
                <a:solidFill>
                  <a:srgbClr val="3D3D4E"/>
                </a:solidFill>
                <a:latin typeface="Century Gothic" panose="020B0502020202020204" pitchFamily="34" charset="0"/>
              </a:rPr>
              <a:t>download the code with git clone </a:t>
            </a:r>
            <a:r>
              <a:rPr lang="en-US" sz="1000" dirty="0">
                <a:solidFill>
                  <a:srgbClr val="3D3D4E"/>
                </a:solidFill>
                <a:latin typeface="Century Gothic" panose="020B0502020202020204" pitchFamily="34" charset="0"/>
                <a:hlinkClick r:id="rId2"/>
              </a:rPr>
              <a:t>https://github.com/ewolff/microservice-consul.git</a:t>
            </a:r>
            <a:r>
              <a:rPr lang="en-US" sz="1000" dirty="0">
                <a:solidFill>
                  <a:srgbClr val="3D3D4E"/>
                </a:solidFill>
                <a:latin typeface="Century Gothic" panose="020B0502020202020204" pitchFamily="34" charset="0"/>
              </a:rPr>
              <a:t>.</a:t>
            </a:r>
            <a:endParaRPr lang="en-IN" sz="1000" dirty="0">
              <a:solidFill>
                <a:srgbClr val="3D3D4E"/>
              </a:solidFill>
              <a:latin typeface="Century Gothic" panose="020B0502020202020204" pitchFamily="34" charset="0"/>
            </a:endParaRPr>
          </a:p>
          <a:p>
            <a:pPr marL="0" indent="0">
              <a:lnSpc>
                <a:spcPct val="50000"/>
              </a:lnSpc>
              <a:spcBef>
                <a:spcPts val="0"/>
              </a:spcBef>
              <a:buNone/>
            </a:pPr>
            <a:endParaRPr lang="en-IN" sz="1000" dirty="0">
              <a:solidFill>
                <a:srgbClr val="3D3D4E"/>
              </a:solidFill>
              <a:latin typeface="Century Gothic" panose="020B0502020202020204" pitchFamily="34" charset="0"/>
            </a:endParaRPr>
          </a:p>
          <a:p>
            <a:pPr marL="0" indent="0">
              <a:lnSpc>
                <a:spcPct val="100000"/>
              </a:lnSpc>
              <a:spcBef>
                <a:spcPts val="0"/>
              </a:spcBef>
              <a:buNone/>
            </a:pPr>
            <a:endParaRPr lang="en-IN" sz="1000" dirty="0">
              <a:solidFill>
                <a:srgbClr val="3D3D4E"/>
              </a:solidFill>
              <a:latin typeface="Century Gothic" panose="020B0502020202020204" pitchFamily="34" charset="0"/>
            </a:endParaRPr>
          </a:p>
          <a:p>
            <a:pPr marL="0" indent="0">
              <a:lnSpc>
                <a:spcPct val="100000"/>
              </a:lnSpc>
              <a:spcBef>
                <a:spcPts val="0"/>
              </a:spcBef>
              <a:buNone/>
            </a:pPr>
            <a:r>
              <a:rPr lang="en-US" sz="1000" dirty="0">
                <a:solidFill>
                  <a:srgbClr val="3D3D4E"/>
                </a:solidFill>
                <a:latin typeface="Century Gothic" panose="020B0502020202020204" pitchFamily="34" charset="0"/>
              </a:rPr>
              <a:t>Then the code must be translated with ./mvnw clean package (macOS, Linux) or mvnw.cmd clean package (Windows) in directory microservice-consul-demo. </a:t>
            </a:r>
          </a:p>
          <a:p>
            <a:pPr marL="0" indent="0">
              <a:lnSpc>
                <a:spcPct val="100000"/>
              </a:lnSpc>
              <a:spcBef>
                <a:spcPts val="0"/>
              </a:spcBef>
              <a:buNone/>
            </a:pPr>
            <a:endParaRPr lang="en-US" sz="1000" dirty="0">
              <a:solidFill>
                <a:srgbClr val="3D3D4E"/>
              </a:solidFill>
              <a:latin typeface="Century Gothic" panose="020B0502020202020204" pitchFamily="34" charset="0"/>
            </a:endParaRPr>
          </a:p>
          <a:p>
            <a:pPr marL="0" indent="0">
              <a:lnSpc>
                <a:spcPct val="100000"/>
              </a:lnSpc>
              <a:spcBef>
                <a:spcPts val="0"/>
              </a:spcBef>
              <a:buNone/>
            </a:pPr>
            <a:endParaRPr lang="en-US" sz="1000" dirty="0">
              <a:solidFill>
                <a:srgbClr val="3D3D4E"/>
              </a:solidFill>
              <a:latin typeface="Century Gothic" panose="020B0502020202020204" pitchFamily="34" charset="0"/>
            </a:endParaRPr>
          </a:p>
          <a:p>
            <a:pPr marL="0" indent="0">
              <a:lnSpc>
                <a:spcPct val="100000"/>
              </a:lnSpc>
              <a:spcBef>
                <a:spcPts val="0"/>
              </a:spcBef>
              <a:buNone/>
            </a:pPr>
            <a:r>
              <a:rPr lang="en-US" sz="1000" dirty="0">
                <a:solidFill>
                  <a:srgbClr val="3D3D4E"/>
                </a:solidFill>
                <a:latin typeface="Century Gothic" panose="020B0502020202020204" pitchFamily="34" charset="0"/>
              </a:rPr>
              <a:t>the Docker containers can be built in the directory docker with docker-compose build and started with docker-compose up -d.</a:t>
            </a:r>
          </a:p>
          <a:p>
            <a:pPr marL="0" indent="0">
              <a:lnSpc>
                <a:spcPct val="100000"/>
              </a:lnSpc>
              <a:spcBef>
                <a:spcPts val="0"/>
              </a:spcBef>
              <a:buNone/>
            </a:pPr>
            <a:endParaRPr lang="en-US" sz="1000" dirty="0">
              <a:solidFill>
                <a:srgbClr val="3D3D4E"/>
              </a:solidFill>
              <a:latin typeface="Century Gothic" panose="020B0502020202020204" pitchFamily="34" charset="0"/>
            </a:endParaRPr>
          </a:p>
          <a:p>
            <a:pPr marL="0" indent="0">
              <a:lnSpc>
                <a:spcPct val="100000"/>
              </a:lnSpc>
              <a:spcBef>
                <a:spcPts val="0"/>
              </a:spcBef>
              <a:buNone/>
            </a:pPr>
            <a:r>
              <a:rPr lang="en-US" sz="1000" dirty="0">
                <a:solidFill>
                  <a:srgbClr val="3D3D4E"/>
                </a:solidFill>
                <a:latin typeface="Century Gothic" panose="020B0502020202020204" pitchFamily="34" charset="0"/>
              </a:rPr>
              <a:t>When the Docker containers are running on the local computer, the following URLs are available:</a:t>
            </a:r>
          </a:p>
          <a:p>
            <a:pPr marL="0" indent="0">
              <a:lnSpc>
                <a:spcPct val="100000"/>
              </a:lnSpc>
              <a:spcBef>
                <a:spcPts val="0"/>
              </a:spcBef>
              <a:buNone/>
            </a:pPr>
            <a:endParaRPr lang="en-US" sz="1000" dirty="0">
              <a:solidFill>
                <a:srgbClr val="3D3D4E"/>
              </a:solidFill>
              <a:latin typeface="Century Gothic" panose="020B0502020202020204" pitchFamily="34" charset="0"/>
            </a:endParaRPr>
          </a:p>
          <a:p>
            <a:pPr marL="0" indent="0">
              <a:lnSpc>
                <a:spcPct val="100000"/>
              </a:lnSpc>
              <a:spcBef>
                <a:spcPts val="0"/>
              </a:spcBef>
              <a:buNone/>
            </a:pPr>
            <a:r>
              <a:rPr lang="en-US" sz="1000" dirty="0">
                <a:solidFill>
                  <a:srgbClr val="3D3D4E"/>
                </a:solidFill>
                <a:latin typeface="Century Gothic" panose="020B0502020202020204" pitchFamily="34" charset="0"/>
              </a:rPr>
              <a:t>http://localhost:8500 is the link to the Consul dashboard.</a:t>
            </a:r>
          </a:p>
          <a:p>
            <a:pPr marL="0" indent="0">
              <a:lnSpc>
                <a:spcPct val="100000"/>
              </a:lnSpc>
              <a:spcBef>
                <a:spcPts val="0"/>
              </a:spcBef>
              <a:buNone/>
            </a:pPr>
            <a:endParaRPr lang="en-US" sz="1000" dirty="0">
              <a:solidFill>
                <a:srgbClr val="3D3D4E"/>
              </a:solidFill>
              <a:latin typeface="Century Gothic" panose="020B0502020202020204" pitchFamily="34" charset="0"/>
            </a:endParaRPr>
          </a:p>
          <a:p>
            <a:pPr marL="0" indent="0">
              <a:lnSpc>
                <a:spcPct val="100000"/>
              </a:lnSpc>
              <a:spcBef>
                <a:spcPts val="0"/>
              </a:spcBef>
              <a:buNone/>
            </a:pPr>
            <a:r>
              <a:rPr lang="en-US" sz="1000" dirty="0">
                <a:solidFill>
                  <a:srgbClr val="3D3D4E"/>
                </a:solidFill>
                <a:latin typeface="Century Gothic" panose="020B0502020202020204" pitchFamily="34" charset="0"/>
              </a:rPr>
              <a:t>http://localhost:8080 is the URL of the Apache httpd server. It can display the web UI of all microservices.</a:t>
            </a:r>
          </a:p>
          <a:p>
            <a:pPr marL="0" indent="0">
              <a:lnSpc>
                <a:spcPct val="100000"/>
              </a:lnSpc>
              <a:spcBef>
                <a:spcPts val="0"/>
              </a:spcBef>
              <a:buNone/>
            </a:pPr>
            <a:endParaRPr lang="en-US" sz="1000" dirty="0">
              <a:solidFill>
                <a:srgbClr val="3D3D4E"/>
              </a:solidFill>
              <a:latin typeface="Century Gothic" panose="020B0502020202020204" pitchFamily="34" charset="0"/>
            </a:endParaRPr>
          </a:p>
          <a:p>
            <a:pPr marL="0" indent="0">
              <a:lnSpc>
                <a:spcPct val="100000"/>
              </a:lnSpc>
              <a:spcBef>
                <a:spcPts val="0"/>
              </a:spcBef>
              <a:buNone/>
            </a:pPr>
            <a:r>
              <a:rPr lang="en-US" sz="1000" b="1" dirty="0">
                <a:solidFill>
                  <a:srgbClr val="3D3D4E"/>
                </a:solidFill>
                <a:latin typeface="Century Gothic" panose="020B0502020202020204" pitchFamily="34" charset="0"/>
              </a:rPr>
              <a:t>Detail Information : </a:t>
            </a:r>
          </a:p>
          <a:p>
            <a:pPr marL="0" indent="0">
              <a:lnSpc>
                <a:spcPct val="100000"/>
              </a:lnSpc>
              <a:spcBef>
                <a:spcPts val="0"/>
              </a:spcBef>
              <a:buNone/>
            </a:pPr>
            <a:r>
              <a:rPr lang="en-US" sz="1000" dirty="0">
                <a:solidFill>
                  <a:srgbClr val="3D3D4E"/>
                </a:solidFill>
                <a:latin typeface="Century Gothic" panose="020B0502020202020204" pitchFamily="34" charset="0"/>
              </a:rPr>
              <a:t>https://github.com/ewolff/microservice-consul/blob/master/HOW-TO-RUN.md describes the necessary steps for building and running the example in detail.</a:t>
            </a:r>
            <a:endParaRPr lang="en-IN" sz="1000" dirty="0">
              <a:solidFill>
                <a:srgbClr val="3D3D4E"/>
              </a:solidFill>
              <a:latin typeface="Century Gothic" panose="020B0502020202020204" pitchFamily="34" charset="0"/>
            </a:endParaRPr>
          </a:p>
          <a:p>
            <a:pPr marL="0" indent="0">
              <a:lnSpc>
                <a:spcPct val="100000"/>
              </a:lnSpc>
              <a:spcBef>
                <a:spcPts val="0"/>
              </a:spcBef>
              <a:buNone/>
            </a:pPr>
            <a:endParaRPr lang="en-US" sz="1000" dirty="0">
              <a:solidFill>
                <a:srgbClr val="3D3D4E"/>
              </a:solidFill>
              <a:latin typeface="Century Gothic" panose="020B0502020202020204" pitchFamily="34" charset="0"/>
            </a:endParaRPr>
          </a:p>
          <a:p>
            <a:pPr marL="0" indent="0">
              <a:lnSpc>
                <a:spcPct val="100000"/>
              </a:lnSpc>
              <a:spcBef>
                <a:spcPts val="0"/>
              </a:spcBef>
              <a:buNone/>
            </a:pPr>
            <a:endParaRPr lang="en-US" sz="1000" dirty="0">
              <a:solidFill>
                <a:srgbClr val="3D3D4E"/>
              </a:solidFill>
              <a:latin typeface="Century Gothic" panose="020B0502020202020204" pitchFamily="34" charset="0"/>
            </a:endParaRPr>
          </a:p>
        </p:txBody>
      </p:sp>
      <p:sp>
        <p:nvSpPr>
          <p:cNvPr id="14" name="Rectangle 13">
            <a:extLst>
              <a:ext uri="{FF2B5EF4-FFF2-40B4-BE49-F238E27FC236}">
                <a16:creationId xmlns:a16="http://schemas.microsoft.com/office/drawing/2014/main" id="{CD376946-C25F-48A7-BBA7-B95CE1B48D2D}"/>
              </a:ext>
            </a:extLst>
          </p:cNvPr>
          <p:cNvSpPr/>
          <p:nvPr/>
        </p:nvSpPr>
        <p:spPr>
          <a:xfrm>
            <a:off x="247828" y="692209"/>
            <a:ext cx="11810288" cy="593078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3" name="Picture 2">
            <a:extLst>
              <a:ext uri="{FF2B5EF4-FFF2-40B4-BE49-F238E27FC236}">
                <a16:creationId xmlns:a16="http://schemas.microsoft.com/office/drawing/2014/main" id="{C7FF9BC6-5B0B-480C-B57A-177DAB467F0B}"/>
              </a:ext>
            </a:extLst>
          </p:cNvPr>
          <p:cNvPicPr>
            <a:picLocks noChangeAspect="1"/>
          </p:cNvPicPr>
          <p:nvPr/>
        </p:nvPicPr>
        <p:blipFill>
          <a:blip r:embed="rId3"/>
          <a:stretch>
            <a:fillRect/>
          </a:stretch>
        </p:blipFill>
        <p:spPr>
          <a:xfrm>
            <a:off x="8118506" y="1392965"/>
            <a:ext cx="2804443" cy="1529696"/>
          </a:xfrm>
          <a:prstGeom prst="rect">
            <a:avLst/>
          </a:prstGeom>
        </p:spPr>
      </p:pic>
      <p:sp>
        <p:nvSpPr>
          <p:cNvPr id="7" name="Rectangle 6">
            <a:extLst>
              <a:ext uri="{FF2B5EF4-FFF2-40B4-BE49-F238E27FC236}">
                <a16:creationId xmlns:a16="http://schemas.microsoft.com/office/drawing/2014/main" id="{4A4CA384-7F09-4A0A-A16B-479AB25C17B0}"/>
              </a:ext>
            </a:extLst>
          </p:cNvPr>
          <p:cNvSpPr/>
          <p:nvPr/>
        </p:nvSpPr>
        <p:spPr>
          <a:xfrm>
            <a:off x="7635667" y="1290415"/>
            <a:ext cx="3486684" cy="193989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10" name="Picture 9">
            <a:extLst>
              <a:ext uri="{FF2B5EF4-FFF2-40B4-BE49-F238E27FC236}">
                <a16:creationId xmlns:a16="http://schemas.microsoft.com/office/drawing/2014/main" id="{90C6AB84-4430-4B53-879D-487D327203A2}"/>
              </a:ext>
            </a:extLst>
          </p:cNvPr>
          <p:cNvPicPr>
            <a:picLocks noChangeAspect="1"/>
          </p:cNvPicPr>
          <p:nvPr/>
        </p:nvPicPr>
        <p:blipFill>
          <a:blip r:embed="rId4"/>
          <a:stretch>
            <a:fillRect/>
          </a:stretch>
        </p:blipFill>
        <p:spPr>
          <a:xfrm>
            <a:off x="7905372" y="3367045"/>
            <a:ext cx="3101097" cy="2134358"/>
          </a:xfrm>
          <a:prstGeom prst="rect">
            <a:avLst/>
          </a:prstGeom>
        </p:spPr>
      </p:pic>
      <p:sp>
        <p:nvSpPr>
          <p:cNvPr id="12" name="Rectangle 11">
            <a:extLst>
              <a:ext uri="{FF2B5EF4-FFF2-40B4-BE49-F238E27FC236}">
                <a16:creationId xmlns:a16="http://schemas.microsoft.com/office/drawing/2014/main" id="{A35CBA19-9A06-4453-A916-30F8368FB763}"/>
              </a:ext>
            </a:extLst>
          </p:cNvPr>
          <p:cNvSpPr/>
          <p:nvPr/>
        </p:nvSpPr>
        <p:spPr>
          <a:xfrm>
            <a:off x="7635667" y="3298677"/>
            <a:ext cx="3486684" cy="229027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1" name="TextBox 10">
            <a:extLst>
              <a:ext uri="{FF2B5EF4-FFF2-40B4-BE49-F238E27FC236}">
                <a16:creationId xmlns:a16="http://schemas.microsoft.com/office/drawing/2014/main" id="{632B3034-771B-4D9C-98A4-2ACD2893DB93}"/>
              </a:ext>
            </a:extLst>
          </p:cNvPr>
          <p:cNvSpPr txBox="1"/>
          <p:nvPr/>
        </p:nvSpPr>
        <p:spPr>
          <a:xfrm>
            <a:off x="8118506" y="5657315"/>
            <a:ext cx="2486825" cy="261610"/>
          </a:xfrm>
          <a:prstGeom prst="rect">
            <a:avLst/>
          </a:prstGeom>
          <a:noFill/>
        </p:spPr>
        <p:txBody>
          <a:bodyPr wrap="square" rtlCol="0">
            <a:spAutoFit/>
          </a:bodyPr>
          <a:lstStyle/>
          <a:p>
            <a:r>
              <a:rPr lang="en-IN" sz="1100" dirty="0"/>
              <a:t>Docker host architecture view</a:t>
            </a:r>
          </a:p>
        </p:txBody>
      </p:sp>
    </p:spTree>
    <p:extLst>
      <p:ext uri="{BB962C8B-B14F-4D97-AF65-F5344CB8AC3E}">
        <p14:creationId xmlns:p14="http://schemas.microsoft.com/office/powerpoint/2010/main" val="148640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Service Discovery : Distinguishing Features</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692209"/>
            <a:ext cx="6127336" cy="5930782"/>
          </a:xfrm>
        </p:spPr>
        <p:txBody>
          <a:bodyPr>
            <a:normAutofit lnSpcReduction="10000"/>
          </a:bodyPr>
          <a:lstStyle/>
          <a:p>
            <a:pPr marL="0" indent="0">
              <a:spcBef>
                <a:spcPts val="0"/>
              </a:spcBef>
              <a:buNone/>
            </a:pPr>
            <a:r>
              <a:rPr lang="en-US" sz="1200" b="1" i="0" dirty="0">
                <a:solidFill>
                  <a:srgbClr val="3D3D4E"/>
                </a:solidFill>
                <a:effectLst/>
                <a:highlight>
                  <a:srgbClr val="FFFF00"/>
                </a:highlight>
                <a:latin typeface="Century Gothic" panose="020B0502020202020204" pitchFamily="34" charset="0"/>
              </a:rPr>
              <a:t>This configuration is unsuitable for a production environment because data can be lost, and a failure of the Consul Docker container would bring the entire system to a standstill. </a:t>
            </a:r>
            <a:r>
              <a:rPr lang="en-US" sz="1200" b="1" i="0" dirty="0">
                <a:solidFill>
                  <a:srgbClr val="FF0000"/>
                </a:solidFill>
                <a:effectLst/>
                <a:highlight>
                  <a:srgbClr val="FFFF00"/>
                </a:highlight>
                <a:latin typeface="Century Gothic" panose="020B0502020202020204" pitchFamily="34" charset="0"/>
              </a:rPr>
              <a:t>In production, a cluster of Consul servers should be used, and the data should be stored persistently.</a:t>
            </a:r>
            <a:endParaRPr lang="en-US" sz="1200" b="1" dirty="0">
              <a:solidFill>
                <a:srgbClr val="FF0000"/>
              </a:solidFill>
              <a:highlight>
                <a:srgbClr val="FFFF00"/>
              </a:highlight>
              <a:latin typeface="Century Gothic" panose="020B0502020202020204" pitchFamily="34" charset="0"/>
            </a:endParaRPr>
          </a:p>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Consul</a:t>
            </a:r>
            <a:r>
              <a:rPr lang="en-US" sz="1000" dirty="0">
                <a:solidFill>
                  <a:srgbClr val="3D3D4E"/>
                </a:solidFill>
                <a:latin typeface="Century Gothic" panose="020B0502020202020204" pitchFamily="34" charset="0"/>
              </a:rPr>
              <a:t> is a service discovery technology that ensures microservices can communicate with each other.</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Distinguishing Feature of Consul</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Consul has some features that set it apart from other service discovery solutions.</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mj-lt"/>
              <a:buAutoNum type="arabicPeriod"/>
            </a:pPr>
            <a:r>
              <a:rPr lang="en-US" sz="1000" b="1" dirty="0">
                <a:solidFill>
                  <a:srgbClr val="3D3D4E"/>
                </a:solidFill>
                <a:latin typeface="Century Gothic" panose="020B0502020202020204" pitchFamily="34" charset="0"/>
              </a:rPr>
              <a:t>HTTP REST API &amp; DNS support</a:t>
            </a:r>
          </a:p>
          <a:p>
            <a:pPr marL="0" indent="0">
              <a:spcBef>
                <a:spcPts val="0"/>
              </a:spcBef>
              <a:buNone/>
            </a:pPr>
            <a:r>
              <a:rPr lang="en-US" sz="1000" dirty="0">
                <a:solidFill>
                  <a:srgbClr val="3D3D4E"/>
                </a:solidFill>
                <a:latin typeface="Century Gothic" panose="020B0502020202020204" pitchFamily="34" charset="0"/>
              </a:rPr>
              <a:t>Consul has an HTTP REST API and supports DNS.</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DNS (Domain Name System) is the system that maps host names such as www.innoq.com to IP addresses on the Internet.</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In addition to returning IP addresses, it can return ports at which a service is available.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This is a feature of the SRV DNS records.</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mj-lt"/>
              <a:buAutoNum type="arabicPeriod" startAt="2"/>
            </a:pPr>
            <a:r>
              <a:rPr lang="en-US" sz="1000" b="1" dirty="0">
                <a:solidFill>
                  <a:srgbClr val="3D3D4E"/>
                </a:solidFill>
                <a:latin typeface="Century Gothic" panose="020B0502020202020204" pitchFamily="34" charset="0"/>
              </a:rPr>
              <a:t>Configuration File Generation</a:t>
            </a:r>
          </a:p>
          <a:p>
            <a:pPr marL="0" indent="0">
              <a:spcBef>
                <a:spcPts val="0"/>
              </a:spcBef>
              <a:buNone/>
            </a:pPr>
            <a:r>
              <a:rPr lang="en-US" sz="1000" dirty="0">
                <a:solidFill>
                  <a:srgbClr val="3D3D4E"/>
                </a:solidFill>
                <a:latin typeface="Century Gothic" panose="020B0502020202020204" pitchFamily="34" charset="0"/>
              </a:rPr>
              <a:t>Using consul template, you can generate config file. For template you can refer the link </a:t>
            </a:r>
          </a:p>
          <a:p>
            <a:pPr marL="0" indent="0">
              <a:spcBef>
                <a:spcPts val="0"/>
              </a:spcBef>
              <a:buNone/>
            </a:pPr>
            <a:r>
              <a:rPr lang="en-US" sz="1000" dirty="0">
                <a:solidFill>
                  <a:srgbClr val="3D3D4E"/>
                </a:solidFill>
                <a:latin typeface="Century Gothic" panose="020B0502020202020204" pitchFamily="34" charset="0"/>
              </a:rPr>
              <a:t>(</a:t>
            </a:r>
            <a:r>
              <a:rPr lang="en-US" sz="1000" dirty="0">
                <a:solidFill>
                  <a:srgbClr val="3D3D4E"/>
                </a:solidFill>
                <a:latin typeface="Century Gothic" panose="020B0502020202020204" pitchFamily="34" charset="0"/>
                <a:hlinkClick r:id="rId2"/>
              </a:rPr>
              <a:t>https://github.com/hashicorp/consul-emplate/blob/master/config/template.go</a:t>
            </a: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The files may contain IP addresses and ports of services registered in Consul.</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Consul Template also provides Consul’s service discovery to systems that cannot access Consul via the API.</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The systems must use configuration file, which they often already do anyway.</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mj-lt"/>
              <a:buAutoNum type="arabicPeriod" startAt="3"/>
            </a:pPr>
            <a:r>
              <a:rPr lang="en-US" sz="1000" b="1" dirty="0">
                <a:solidFill>
                  <a:srgbClr val="3D3D4E"/>
                </a:solidFill>
                <a:latin typeface="Century Gothic" panose="020B0502020202020204" pitchFamily="34" charset="0"/>
              </a:rPr>
              <a:t>Health Check</a:t>
            </a:r>
          </a:p>
          <a:p>
            <a:pPr marL="0" indent="0">
              <a:spcBef>
                <a:spcPts val="0"/>
              </a:spcBef>
              <a:buNone/>
            </a:pPr>
            <a:r>
              <a:rPr lang="en-US" sz="1000" dirty="0">
                <a:solidFill>
                  <a:srgbClr val="3D3D4E"/>
                </a:solidFill>
                <a:latin typeface="Century Gothic" panose="020B0502020202020204" pitchFamily="34" charset="0"/>
              </a:rPr>
              <a:t>Consul can perform health checks and exclude services from service discovery when the health check fails.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There are few key cases where health check is very important, like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For example, a health check can be a request to a specific HTTP resource to determine whether the service can still process requests.</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 service may still be able to accept HTTP requests, but it may not be able to process them properly due to a database failure.</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The service can signal this through the health check.</a:t>
            </a:r>
          </a:p>
        </p:txBody>
      </p:sp>
      <p:sp>
        <p:nvSpPr>
          <p:cNvPr id="14" name="Rectangle 13">
            <a:extLst>
              <a:ext uri="{FF2B5EF4-FFF2-40B4-BE49-F238E27FC236}">
                <a16:creationId xmlns:a16="http://schemas.microsoft.com/office/drawing/2014/main" id="{CD376946-C25F-48A7-BBA7-B95CE1B48D2D}"/>
              </a:ext>
            </a:extLst>
          </p:cNvPr>
          <p:cNvSpPr/>
          <p:nvPr/>
        </p:nvSpPr>
        <p:spPr>
          <a:xfrm>
            <a:off x="247827" y="692209"/>
            <a:ext cx="6067515" cy="593078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Content Placeholder 7">
            <a:extLst>
              <a:ext uri="{FF2B5EF4-FFF2-40B4-BE49-F238E27FC236}">
                <a16:creationId xmlns:a16="http://schemas.microsoft.com/office/drawing/2014/main" id="{4D4BB2B9-BFB4-4248-9CE1-969053A0542E}"/>
              </a:ext>
            </a:extLst>
          </p:cNvPr>
          <p:cNvSpPr txBox="1">
            <a:spLocks/>
          </p:cNvSpPr>
          <p:nvPr/>
        </p:nvSpPr>
        <p:spPr>
          <a:xfrm>
            <a:off x="6390831" y="699327"/>
            <a:ext cx="5393819" cy="5930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sz="1400" b="1" dirty="0">
              <a:solidFill>
                <a:srgbClr val="3D3D4E"/>
              </a:solidFill>
              <a:latin typeface="Century Gothic" panose="020B0502020202020204" pitchFamily="34" charset="0"/>
            </a:endParaRPr>
          </a:p>
          <a:p>
            <a:pPr>
              <a:spcBef>
                <a:spcPts val="0"/>
              </a:spcBef>
              <a:buFont typeface="+mj-lt"/>
              <a:buAutoNum type="arabicPeriod" startAt="4"/>
            </a:pPr>
            <a:r>
              <a:rPr lang="en-US" sz="1100" b="1" dirty="0">
                <a:solidFill>
                  <a:srgbClr val="3D3D4E"/>
                </a:solidFill>
                <a:latin typeface="Century Gothic" panose="020B0502020202020204" pitchFamily="34" charset="0"/>
              </a:rPr>
              <a:t>Replication</a:t>
            </a:r>
          </a:p>
          <a:p>
            <a:pPr marL="0" indent="0">
              <a:spcBef>
                <a:spcPts val="0"/>
              </a:spcBef>
              <a:buNone/>
            </a:pPr>
            <a:r>
              <a:rPr lang="en-US" sz="1100" dirty="0">
                <a:solidFill>
                  <a:srgbClr val="3D3D4E"/>
                </a:solidFill>
                <a:latin typeface="Century Gothic" panose="020B0502020202020204" pitchFamily="34" charset="0"/>
              </a:rPr>
              <a:t>Consul supports replication and can ensure high availability.</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dirty="0">
                <a:solidFill>
                  <a:srgbClr val="3D3D4E"/>
                </a:solidFill>
                <a:latin typeface="Century Gothic" panose="020B0502020202020204" pitchFamily="34" charset="0"/>
              </a:rPr>
              <a:t>If a Consul server fails, other servers with replicated data take over and compensate for the failed server.</a:t>
            </a:r>
          </a:p>
          <a:p>
            <a:pPr marL="0" indent="0">
              <a:spcBef>
                <a:spcPts val="0"/>
              </a:spcBef>
              <a:buNone/>
            </a:pPr>
            <a:endParaRPr lang="en-US" sz="1100" dirty="0">
              <a:solidFill>
                <a:srgbClr val="3D3D4E"/>
              </a:solidFill>
              <a:latin typeface="Century Gothic" panose="020B0502020202020204" pitchFamily="34" charset="0"/>
            </a:endParaRPr>
          </a:p>
          <a:p>
            <a:pPr>
              <a:spcBef>
                <a:spcPts val="0"/>
              </a:spcBef>
              <a:buFont typeface="+mj-lt"/>
              <a:buAutoNum type="arabicPeriod" startAt="5"/>
            </a:pPr>
            <a:r>
              <a:rPr lang="en-IN" sz="1100" b="1" dirty="0">
                <a:solidFill>
                  <a:srgbClr val="3D3D4E"/>
                </a:solidFill>
                <a:latin typeface="Century Gothic" panose="020B0502020202020204" pitchFamily="34" charset="0"/>
              </a:rPr>
              <a:t>Multiple data centres</a:t>
            </a:r>
          </a:p>
          <a:p>
            <a:pPr marL="0" indent="0">
              <a:spcBef>
                <a:spcPts val="0"/>
              </a:spcBef>
              <a:buNone/>
            </a:pPr>
            <a:r>
              <a:rPr lang="en-US" sz="1100" dirty="0">
                <a:solidFill>
                  <a:srgbClr val="3D3D4E"/>
                </a:solidFill>
                <a:latin typeface="Century Gothic" panose="020B0502020202020204" pitchFamily="34" charset="0"/>
              </a:rPr>
              <a:t>Consul also supports multiple data centers.</a:t>
            </a:r>
          </a:p>
          <a:p>
            <a:pPr marL="0" indent="0">
              <a:spcBef>
                <a:spcPts val="0"/>
              </a:spcBef>
              <a:buNone/>
            </a:pPr>
            <a:endParaRPr lang="en-US" sz="11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100" dirty="0">
                <a:solidFill>
                  <a:srgbClr val="3D3D4E"/>
                </a:solidFill>
                <a:latin typeface="Century Gothic" panose="020B0502020202020204" pitchFamily="34" charset="0"/>
              </a:rPr>
              <a:t>Data can be replicated between data centers to further increase availability and protect Consul against the failure of a data center.</a:t>
            </a:r>
          </a:p>
          <a:p>
            <a:pPr>
              <a:spcBef>
                <a:spcPts val="0"/>
              </a:spcBef>
              <a:buFont typeface="Wingdings" panose="05000000000000000000" pitchFamily="2" charset="2"/>
              <a:buChar char="ü"/>
            </a:pPr>
            <a:r>
              <a:rPr lang="en-US" sz="1100" b="1" dirty="0">
                <a:solidFill>
                  <a:srgbClr val="FF0000"/>
                </a:solidFill>
                <a:latin typeface="Century Gothic" panose="020B0502020202020204" pitchFamily="34" charset="0"/>
              </a:rPr>
              <a:t>The search for services can be limited to the same data center.</a:t>
            </a:r>
          </a:p>
          <a:p>
            <a:pPr>
              <a:spcBef>
                <a:spcPts val="0"/>
              </a:spcBef>
              <a:buFont typeface="Wingdings" panose="05000000000000000000" pitchFamily="2" charset="2"/>
              <a:buChar char="ü"/>
            </a:pPr>
            <a:r>
              <a:rPr lang="en-US" sz="1100" dirty="0">
                <a:solidFill>
                  <a:srgbClr val="3D3D4E"/>
                </a:solidFill>
                <a:latin typeface="Century Gothic" panose="020B0502020202020204" pitchFamily="34" charset="0"/>
              </a:rPr>
              <a:t>Services in the same data center usually deliver higher performance.</a:t>
            </a:r>
            <a:endParaRPr lang="en-IN" sz="1100" dirty="0">
              <a:solidFill>
                <a:srgbClr val="3D3D4E"/>
              </a:solidFill>
              <a:latin typeface="Century Gothic" panose="020B0502020202020204" pitchFamily="34" charset="0"/>
            </a:endParaRPr>
          </a:p>
          <a:p>
            <a:pPr marL="0" indent="0">
              <a:spcBef>
                <a:spcPts val="0"/>
              </a:spcBef>
              <a:buNone/>
            </a:pPr>
            <a:endParaRPr lang="en-US" sz="1100" dirty="0">
              <a:solidFill>
                <a:srgbClr val="3D3D4E"/>
              </a:solidFill>
              <a:latin typeface="Century Gothic" panose="020B0502020202020204" pitchFamily="34" charset="0"/>
            </a:endParaRPr>
          </a:p>
          <a:p>
            <a:pPr>
              <a:spcBef>
                <a:spcPts val="0"/>
              </a:spcBef>
              <a:buFont typeface="+mj-lt"/>
              <a:buAutoNum type="arabicPeriod" startAt="6"/>
            </a:pPr>
            <a:r>
              <a:rPr lang="en-IN" sz="1100" b="1" dirty="0">
                <a:solidFill>
                  <a:srgbClr val="3D3D4E"/>
                </a:solidFill>
                <a:latin typeface="Century Gothic" panose="020B0502020202020204" pitchFamily="34" charset="0"/>
              </a:rPr>
              <a:t>Service configuration</a:t>
            </a: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dirty="0">
                <a:solidFill>
                  <a:srgbClr val="3D3D4E"/>
                </a:solidFill>
                <a:latin typeface="Century Gothic" panose="020B0502020202020204" pitchFamily="34" charset="0"/>
              </a:rPr>
              <a:t>Consul can be used not only for service discovery, but for the configuration of services.</a:t>
            </a:r>
            <a:endParaRPr lang="en-IN" sz="1100" dirty="0">
              <a:solidFill>
                <a:srgbClr val="3D3D4E"/>
              </a:solidFill>
              <a:latin typeface="Century Gothic" panose="020B0502020202020204" pitchFamily="34" charset="0"/>
            </a:endParaRP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None/>
            </a:pPr>
            <a:r>
              <a:rPr lang="en-US" sz="1100" b="1" dirty="0">
                <a:solidFill>
                  <a:srgbClr val="3D3D4E"/>
                </a:solidFill>
                <a:latin typeface="Century Gothic" panose="020B0502020202020204" pitchFamily="34" charset="0"/>
              </a:rPr>
              <a:t>Consul dashboard</a:t>
            </a:r>
          </a:p>
          <a:p>
            <a:pPr marL="0" indent="0">
              <a:spcBef>
                <a:spcPts val="0"/>
              </a:spcBef>
              <a:buNone/>
            </a:pPr>
            <a:endParaRPr lang="en-US" sz="1100" b="1" dirty="0">
              <a:solidFill>
                <a:srgbClr val="3D3D4E"/>
              </a:solidFill>
              <a:latin typeface="Century Gothic" panose="020B0502020202020204" pitchFamily="34" charset="0"/>
            </a:endParaRPr>
          </a:p>
          <a:p>
            <a:pPr marL="0" indent="0">
              <a:spcBef>
                <a:spcPts val="0"/>
              </a:spcBef>
              <a:buNone/>
            </a:pPr>
            <a:endParaRPr lang="en-US" sz="11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100" dirty="0">
              <a:solidFill>
                <a:srgbClr val="3D3D4E"/>
              </a:solidFill>
              <a:latin typeface="Century Gothic" panose="020B0502020202020204" pitchFamily="34" charset="0"/>
            </a:endParaRPr>
          </a:p>
        </p:txBody>
      </p:sp>
      <p:sp>
        <p:nvSpPr>
          <p:cNvPr id="9" name="Rectangle 8">
            <a:extLst>
              <a:ext uri="{FF2B5EF4-FFF2-40B4-BE49-F238E27FC236}">
                <a16:creationId xmlns:a16="http://schemas.microsoft.com/office/drawing/2014/main" id="{7945BF63-A4A2-4387-A7C4-F44C338C2BB0}"/>
              </a:ext>
            </a:extLst>
          </p:cNvPr>
          <p:cNvSpPr/>
          <p:nvPr/>
        </p:nvSpPr>
        <p:spPr>
          <a:xfrm>
            <a:off x="6390830" y="699327"/>
            <a:ext cx="5684377" cy="593078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3" name="Picture 2">
            <a:extLst>
              <a:ext uri="{FF2B5EF4-FFF2-40B4-BE49-F238E27FC236}">
                <a16:creationId xmlns:a16="http://schemas.microsoft.com/office/drawing/2014/main" id="{84F6985B-1A55-43C9-848F-43B0B2D00F95}"/>
              </a:ext>
            </a:extLst>
          </p:cNvPr>
          <p:cNvPicPr>
            <a:picLocks noChangeAspect="1"/>
          </p:cNvPicPr>
          <p:nvPr/>
        </p:nvPicPr>
        <p:blipFill>
          <a:blip r:embed="rId3"/>
          <a:stretch>
            <a:fillRect/>
          </a:stretch>
        </p:blipFill>
        <p:spPr>
          <a:xfrm>
            <a:off x="7314624" y="4025068"/>
            <a:ext cx="3546231" cy="2450973"/>
          </a:xfrm>
          <a:prstGeom prst="rect">
            <a:avLst/>
          </a:prstGeom>
        </p:spPr>
      </p:pic>
    </p:spTree>
    <p:extLst>
      <p:ext uri="{BB962C8B-B14F-4D97-AF65-F5344CB8AC3E}">
        <p14:creationId xmlns:p14="http://schemas.microsoft.com/office/powerpoint/2010/main" val="67578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Reverse Proxy, Load balancing</a:t>
            </a:r>
            <a:r>
              <a:rPr lang="en-IN" b="1" i="0" dirty="0">
                <a:effectLst/>
                <a:latin typeface="Nunito Sans" pitchFamily="2" charset="0"/>
              </a:rPr>
              <a:t> : Apache httpd</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7" y="692209"/>
            <a:ext cx="11451365" cy="5930782"/>
          </a:xfrm>
        </p:spPr>
        <p:txBody>
          <a:bodyPr>
            <a:normAutofit/>
          </a:bodyPr>
          <a:lstStyle/>
          <a:p>
            <a:pPr marL="0" indent="0">
              <a:spcBef>
                <a:spcPts val="0"/>
              </a:spcBef>
              <a:buNone/>
            </a:pPr>
            <a:r>
              <a:rPr lang="en-US" sz="1000" dirty="0">
                <a:solidFill>
                  <a:srgbClr val="3D3D4E"/>
                </a:solidFill>
                <a:latin typeface="Century Gothic" panose="020B0502020202020204" pitchFamily="34" charset="0"/>
              </a:rPr>
              <a:t>The </a:t>
            </a:r>
            <a:r>
              <a:rPr lang="en-US" sz="1000" b="1" dirty="0">
                <a:solidFill>
                  <a:srgbClr val="3D3D4E"/>
                </a:solidFill>
                <a:latin typeface="Century Gothic" panose="020B0502020202020204" pitchFamily="34" charset="0"/>
                <a:hlinkClick r:id="rId2">
                  <a:extLst>
                    <a:ext uri="{A12FA001-AC4F-418D-AE19-62706E023703}">
                      <ahyp:hlinkClr xmlns:ahyp="http://schemas.microsoft.com/office/drawing/2018/hyperlinkcolor" val="tx"/>
                    </a:ext>
                  </a:extLst>
                </a:hlinkClick>
              </a:rPr>
              <a:t>Apache httpd server</a:t>
            </a:r>
            <a:r>
              <a:rPr lang="en-US" sz="1000" b="1" dirty="0">
                <a:solidFill>
                  <a:srgbClr val="3D3D4E"/>
                </a:solidFill>
                <a:latin typeface="Century Gothic" panose="020B0502020202020204" pitchFamily="34" charset="0"/>
              </a:rPr>
              <a:t> </a:t>
            </a:r>
            <a:r>
              <a:rPr lang="en-US" sz="1000" dirty="0">
                <a:solidFill>
                  <a:srgbClr val="3D3D4E"/>
                </a:solidFill>
                <a:latin typeface="Century Gothic" panose="020B0502020202020204" pitchFamily="34" charset="0"/>
              </a:rPr>
              <a:t>is one of the most widely used web servers.</a:t>
            </a:r>
          </a:p>
          <a:p>
            <a:pPr marL="0" indent="0">
              <a:spcBef>
                <a:spcPts val="0"/>
              </a:spcBef>
              <a:buNone/>
            </a:pPr>
            <a:r>
              <a:rPr lang="en-US" sz="1000" dirty="0">
                <a:solidFill>
                  <a:srgbClr val="3D3D4E"/>
                </a:solidFill>
                <a:latin typeface="Century Gothic" panose="020B0502020202020204" pitchFamily="34" charset="0"/>
              </a:rPr>
              <a:t>There are modules that adapt the server to different usage scenarios. In the example, modules are configured that turn Apache httpd into a reverse proxy.</a:t>
            </a:r>
          </a:p>
          <a:p>
            <a:pPr marL="0" indent="0">
              <a:spcBef>
                <a:spcPts val="0"/>
              </a:spcBef>
              <a:buNone/>
            </a:pPr>
            <a:r>
              <a:rPr lang="en-US" sz="1000" dirty="0">
                <a:solidFill>
                  <a:srgbClr val="3D3D4E"/>
                </a:solidFill>
                <a:latin typeface="Century Gothic" panose="020B0502020202020204" pitchFamily="34" charset="0"/>
              </a:rPr>
              <a:t>Let’s understand that </a:t>
            </a:r>
            <a:r>
              <a:rPr lang="en-US" sz="1000" b="1" dirty="0">
                <a:solidFill>
                  <a:srgbClr val="00B0F0"/>
                </a:solidFill>
                <a:latin typeface="Century Gothic" panose="020B0502020202020204" pitchFamily="34" charset="0"/>
              </a:rPr>
              <a:t>how Apache httpd working as a reverse proxy.</a:t>
            </a:r>
          </a:p>
          <a:p>
            <a:pPr marL="0" indent="0">
              <a:spcBef>
                <a:spcPts val="0"/>
              </a:spcBef>
              <a:buNone/>
            </a:pPr>
            <a:endParaRPr lang="en-US" sz="1000" b="1" dirty="0">
              <a:solidFill>
                <a:srgbClr val="FF0000"/>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Reverse Proxy</a:t>
            </a:r>
          </a:p>
          <a:p>
            <a:pPr marL="0" indent="0">
              <a:spcBef>
                <a:spcPts val="0"/>
              </a:spcBef>
              <a:buNone/>
            </a:pPr>
            <a:r>
              <a:rPr lang="en-US" sz="1000" dirty="0">
                <a:solidFill>
                  <a:srgbClr val="3D3D4E"/>
                </a:solidFill>
                <a:latin typeface="Century Gothic" panose="020B0502020202020204" pitchFamily="34" charset="0"/>
              </a:rPr>
              <a:t>For easy explanation, Proxy can be used to process the traffic from a network to the outside, a reverse proxy is a solution for inbound network connections.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It has also capability to forward some external request to some specific services. This means that the entire microservice system can be accessible under one url but can use different microservices internally.</a:t>
            </a:r>
          </a:p>
          <a:p>
            <a:pPr marL="0" indent="0">
              <a:spcBef>
                <a:spcPts val="0"/>
              </a:spcBef>
              <a:buNone/>
            </a:pPr>
            <a:r>
              <a:rPr lang="en-US" sz="1000" b="1" dirty="0">
                <a:solidFill>
                  <a:srgbClr val="3D3D4E"/>
                </a:solidFill>
                <a:latin typeface="Century Gothic" panose="020B0502020202020204" pitchFamily="34" charset="0"/>
              </a:rPr>
              <a:t>Load balancer</a:t>
            </a:r>
          </a:p>
          <a:p>
            <a:pPr marL="0" indent="0">
              <a:spcBef>
                <a:spcPts val="0"/>
              </a:spcBef>
              <a:buNone/>
            </a:pPr>
            <a:r>
              <a:rPr lang="en-US" sz="1000" dirty="0">
                <a:solidFill>
                  <a:srgbClr val="3D3D4E"/>
                </a:solidFill>
                <a:latin typeface="Century Gothic" panose="020B0502020202020204" pitchFamily="34" charset="0"/>
              </a:rPr>
              <a:t>Apache httpd serves as a load balancer by distributing network traffic to make the application scalable.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In the example, there is only one Apache httpd, </a:t>
            </a:r>
            <a:r>
              <a:rPr lang="en-US" sz="1000" b="1" dirty="0">
                <a:solidFill>
                  <a:srgbClr val="3D3D4E"/>
                </a:solidFill>
                <a:latin typeface="Century Gothic" panose="020B0502020202020204" pitchFamily="34" charset="0"/>
              </a:rPr>
              <a:t>that functions simultaneously as a reverse proxy and a load balancer for requests from the outside</a:t>
            </a:r>
            <a:r>
              <a:rPr lang="en-US" sz="1000" dirty="0">
                <a:solidFill>
                  <a:srgbClr val="3D3D4E"/>
                </a:solidFill>
                <a:latin typeface="Century Gothic" panose="020B0502020202020204" pitchFamily="34" charset="0"/>
              </a:rPr>
              <a:t>.</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 requests the microservices send to each other are not handled by this load balancer. </a:t>
            </a:r>
            <a:r>
              <a:rPr lang="en-US" sz="1000" b="1" dirty="0">
                <a:solidFill>
                  <a:srgbClr val="3D3D4E"/>
                </a:solidFill>
                <a:latin typeface="Century Gothic" panose="020B0502020202020204" pitchFamily="34" charset="0"/>
              </a:rPr>
              <a:t>For the communication between the microservices, the library Ribbon is used, as we already saw in the Netflix</a:t>
            </a:r>
          </a:p>
          <a:p>
            <a:pPr marL="0" indent="0">
              <a:spcBef>
                <a:spcPts val="0"/>
              </a:spcBef>
              <a:buNone/>
            </a:pPr>
            <a:endParaRPr lang="en-US" sz="1000" b="1" dirty="0">
              <a:solidFill>
                <a:srgbClr val="3D3D4E"/>
              </a:solidFill>
              <a:highlight>
                <a:srgbClr val="FFFF00"/>
              </a:highlight>
              <a:latin typeface="Century Gothic" panose="020B0502020202020204" pitchFamily="34" charset="0"/>
            </a:endParaRPr>
          </a:p>
          <a:p>
            <a:pPr marL="0" indent="0">
              <a:spcBef>
                <a:spcPts val="0"/>
              </a:spcBef>
              <a:buNone/>
            </a:pPr>
            <a:r>
              <a:rPr lang="en-US" sz="1000" b="1" dirty="0">
                <a:solidFill>
                  <a:srgbClr val="3D3D4E"/>
                </a:solidFill>
                <a:highlight>
                  <a:srgbClr val="FFFF00"/>
                </a:highlight>
                <a:latin typeface="Century Gothic" panose="020B0502020202020204" pitchFamily="34" charset="0"/>
              </a:rPr>
              <a:t>It is also possible to write a library that distributes requests to other microservices to </a:t>
            </a:r>
          </a:p>
          <a:p>
            <a:pPr marL="0" indent="0">
              <a:spcBef>
                <a:spcPts val="0"/>
              </a:spcBef>
              <a:buNone/>
            </a:pPr>
            <a:r>
              <a:rPr lang="en-US" sz="1000" b="1" dirty="0">
                <a:solidFill>
                  <a:srgbClr val="3D3D4E"/>
                </a:solidFill>
                <a:highlight>
                  <a:srgbClr val="FFFF00"/>
                </a:highlight>
                <a:latin typeface="Century Gothic" panose="020B0502020202020204" pitchFamily="34" charset="0"/>
              </a:rPr>
              <a:t>different instances. This library must read the currently available microservice</a:t>
            </a:r>
          </a:p>
          <a:p>
            <a:pPr marL="0" indent="0">
              <a:spcBef>
                <a:spcPts val="0"/>
              </a:spcBef>
              <a:buNone/>
            </a:pPr>
            <a:r>
              <a:rPr lang="en-US" sz="1000" b="1" dirty="0">
                <a:solidFill>
                  <a:srgbClr val="3D3D4E"/>
                </a:solidFill>
                <a:highlight>
                  <a:srgbClr val="FFFF00"/>
                </a:highlight>
                <a:latin typeface="Century Gothic" panose="020B0502020202020204" pitchFamily="34" charset="0"/>
              </a:rPr>
              <a:t>instances from the service discovery and then, for each request, select one of the</a:t>
            </a:r>
          </a:p>
          <a:p>
            <a:pPr marL="0" indent="0">
              <a:spcBef>
                <a:spcPts val="0"/>
              </a:spcBef>
              <a:buNone/>
            </a:pPr>
            <a:r>
              <a:rPr lang="en-US" sz="1000" b="1" dirty="0">
                <a:solidFill>
                  <a:srgbClr val="3D3D4E"/>
                </a:solidFill>
                <a:highlight>
                  <a:srgbClr val="FFFF00"/>
                </a:highlight>
                <a:latin typeface="Century Gothic" panose="020B0502020202020204" pitchFamily="34" charset="0"/>
              </a:rPr>
              <a:t>instances. This is how Ribbon Ribbon works.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Syntax for Ribbon Api to create url with host IP and port  is like below</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IN" sz="1000" dirty="0">
              <a:latin typeface="Century Gothic" panose="020B0502020202020204" pitchFamily="34" charset="0"/>
            </a:endParaRPr>
          </a:p>
          <a:p>
            <a:pPr marL="0" indent="0">
              <a:spcBef>
                <a:spcPts val="0"/>
              </a:spcBef>
              <a:buNone/>
            </a:pPr>
            <a:r>
              <a:rPr lang="en-IN" sz="1000" dirty="0">
                <a:latin typeface="Century Gothic" panose="020B0502020202020204" pitchFamily="34" charset="0"/>
              </a:rPr>
              <a:t>So, in continuation of discussion about Load balancing, </a:t>
            </a:r>
          </a:p>
          <a:p>
            <a:pPr marL="0" indent="0">
              <a:spcBef>
                <a:spcPts val="0"/>
              </a:spcBef>
              <a:buNone/>
            </a:pPr>
            <a:r>
              <a:rPr lang="en-IN" sz="1000" b="1" dirty="0">
                <a:latin typeface="Century Gothic" panose="020B0502020202020204" pitchFamily="34" charset="0"/>
              </a:rPr>
              <a:t>There are few more options here like nginx(NG-INX), and Fabio. </a:t>
            </a:r>
            <a:r>
              <a:rPr lang="en-IN" sz="1000" dirty="0">
                <a:latin typeface="Century Gothic" panose="020B0502020202020204" pitchFamily="34" charset="0"/>
              </a:rPr>
              <a:t>You need to </a:t>
            </a:r>
          </a:p>
          <a:p>
            <a:pPr marL="0" indent="0">
              <a:spcBef>
                <a:spcPts val="0"/>
              </a:spcBef>
              <a:buNone/>
            </a:pPr>
            <a:r>
              <a:rPr lang="en-IN" sz="1000" dirty="0">
                <a:latin typeface="Century Gothic" panose="020B0502020202020204" pitchFamily="34" charset="0"/>
              </a:rPr>
              <a:t>explore more to understand that how these are different than Apache httpd </a:t>
            </a:r>
          </a:p>
          <a:p>
            <a:pPr marL="0" indent="0">
              <a:spcBef>
                <a:spcPts val="0"/>
              </a:spcBef>
              <a:buNone/>
            </a:pPr>
            <a:r>
              <a:rPr lang="en-IN" sz="1000" dirty="0">
                <a:latin typeface="Century Gothic" panose="020B0502020202020204" pitchFamily="34" charset="0"/>
              </a:rPr>
              <a:t>and do we have any additional feature if we go for nginx or Fabio ?</a:t>
            </a:r>
          </a:p>
          <a:p>
            <a:pPr marL="0" indent="0">
              <a:buNone/>
            </a:pPr>
            <a:endParaRPr lang="en-IN" sz="1000" dirty="0">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p:txBody>
      </p:sp>
      <p:sp>
        <p:nvSpPr>
          <p:cNvPr id="14" name="Rectangle 13">
            <a:extLst>
              <a:ext uri="{FF2B5EF4-FFF2-40B4-BE49-F238E27FC236}">
                <a16:creationId xmlns:a16="http://schemas.microsoft.com/office/drawing/2014/main" id="{CD376946-C25F-48A7-BBA7-B95CE1B48D2D}"/>
              </a:ext>
            </a:extLst>
          </p:cNvPr>
          <p:cNvSpPr/>
          <p:nvPr/>
        </p:nvSpPr>
        <p:spPr>
          <a:xfrm>
            <a:off x="247827" y="692209"/>
            <a:ext cx="11696345" cy="593078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3" name="Picture 2">
            <a:extLst>
              <a:ext uri="{FF2B5EF4-FFF2-40B4-BE49-F238E27FC236}">
                <a16:creationId xmlns:a16="http://schemas.microsoft.com/office/drawing/2014/main" id="{AF2E9994-1611-44EE-9D88-4015F6F7C2A0}"/>
              </a:ext>
            </a:extLst>
          </p:cNvPr>
          <p:cNvPicPr>
            <a:picLocks noChangeAspect="1"/>
          </p:cNvPicPr>
          <p:nvPr/>
        </p:nvPicPr>
        <p:blipFill>
          <a:blip r:embed="rId3"/>
          <a:stretch>
            <a:fillRect/>
          </a:stretch>
        </p:blipFill>
        <p:spPr>
          <a:xfrm>
            <a:off x="334930" y="3956262"/>
            <a:ext cx="4281443" cy="923467"/>
          </a:xfrm>
          <a:prstGeom prst="rect">
            <a:avLst/>
          </a:prstGeom>
        </p:spPr>
      </p:pic>
      <p:pic>
        <p:nvPicPr>
          <p:cNvPr id="10" name="Picture 9">
            <a:extLst>
              <a:ext uri="{FF2B5EF4-FFF2-40B4-BE49-F238E27FC236}">
                <a16:creationId xmlns:a16="http://schemas.microsoft.com/office/drawing/2014/main" id="{25D989E2-8453-4E3F-BE2B-400524EA31FA}"/>
              </a:ext>
            </a:extLst>
          </p:cNvPr>
          <p:cNvPicPr>
            <a:picLocks noChangeAspect="1"/>
          </p:cNvPicPr>
          <p:nvPr/>
        </p:nvPicPr>
        <p:blipFill>
          <a:blip r:embed="rId4"/>
          <a:stretch>
            <a:fillRect/>
          </a:stretch>
        </p:blipFill>
        <p:spPr>
          <a:xfrm>
            <a:off x="5403510" y="2838376"/>
            <a:ext cx="6540662" cy="3712881"/>
          </a:xfrm>
          <a:prstGeom prst="rect">
            <a:avLst/>
          </a:prstGeom>
        </p:spPr>
      </p:pic>
    </p:spTree>
    <p:extLst>
      <p:ext uri="{BB962C8B-B14F-4D97-AF65-F5344CB8AC3E}">
        <p14:creationId xmlns:p14="http://schemas.microsoft.com/office/powerpoint/2010/main" val="815258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DNS &amp; Registration</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7" y="692209"/>
            <a:ext cx="7394961" cy="5930782"/>
          </a:xfrm>
        </p:spPr>
        <p:txBody>
          <a:bodyPr>
            <a:normAutofit/>
          </a:bodyPr>
          <a:lstStyle/>
          <a:p>
            <a:pPr marL="0" indent="0">
              <a:spcBef>
                <a:spcPts val="0"/>
              </a:spcBef>
              <a:buNone/>
            </a:pPr>
            <a:r>
              <a:rPr lang="en-US" sz="1000" dirty="0">
                <a:solidFill>
                  <a:srgbClr val="3D3D4E"/>
                </a:solidFill>
                <a:latin typeface="Century Gothic" panose="020B0502020202020204" pitchFamily="34" charset="0"/>
              </a:rPr>
              <a:t>If you want to register the microservice using consul API, you will need some code for this process. But if you want to register the Docker Container with Consul than that would not require any coding activity. Why so, because Architecture is promoting the Docker container for Microservice which eventually making more convenient way if managing microservice and their dependencies.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This is possible because it helps to manage your container more efficiently. When the Docker </a:t>
            </a:r>
          </a:p>
          <a:p>
            <a:pPr marL="0" indent="0">
              <a:spcBef>
                <a:spcPts val="0"/>
              </a:spcBef>
              <a:buNone/>
            </a:pPr>
            <a:r>
              <a:rPr lang="en-US" sz="1000" dirty="0">
                <a:solidFill>
                  <a:srgbClr val="3D3D4E"/>
                </a:solidFill>
                <a:latin typeface="Century Gothic" panose="020B0502020202020204" pitchFamily="34" charset="0"/>
              </a:rPr>
              <a:t>containers are configured in such a way that they use Consul as a DNS server, the lookup of other </a:t>
            </a:r>
          </a:p>
          <a:p>
            <a:pPr marL="0" indent="0">
              <a:spcBef>
                <a:spcPts val="0"/>
              </a:spcBef>
              <a:buNone/>
            </a:pPr>
            <a:r>
              <a:rPr lang="en-US" sz="1000" dirty="0">
                <a:solidFill>
                  <a:srgbClr val="3D3D4E"/>
                </a:solidFill>
                <a:latin typeface="Century Gothic" panose="020B0502020202020204" pitchFamily="34" charset="0"/>
              </a:rPr>
              <a:t>microservices can also occur without code dependencies.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 drawing at right(Pict-01)  shows an overview of the approach.</a:t>
            </a:r>
          </a:p>
          <a:p>
            <a:pPr>
              <a:lnSpc>
                <a:spcPct val="10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Registration runs in a Docker container. Via a socket, Registration collects information from the Docker daemon </a:t>
            </a:r>
          </a:p>
          <a:p>
            <a:pPr marL="0" indent="0">
              <a:lnSpc>
                <a:spcPct val="100000"/>
              </a:lnSpc>
              <a:spcBef>
                <a:spcPts val="0"/>
              </a:spcBef>
              <a:buNone/>
            </a:pPr>
            <a:r>
              <a:rPr lang="en-US" sz="1000" dirty="0">
                <a:solidFill>
                  <a:srgbClr val="3D3D4E"/>
                </a:solidFill>
                <a:latin typeface="Century Gothic" panose="020B0502020202020204" pitchFamily="34" charset="0"/>
              </a:rPr>
              <a:t>about all newly launched Docker containers. The Docker daemon runs on the Docker host and manages </a:t>
            </a:r>
          </a:p>
          <a:p>
            <a:pPr marL="0" indent="0">
              <a:lnSpc>
                <a:spcPct val="100000"/>
              </a:lnSpc>
              <a:spcBef>
                <a:spcPts val="0"/>
              </a:spcBef>
              <a:buNone/>
            </a:pPr>
            <a:r>
              <a:rPr lang="en-US" sz="1000" dirty="0">
                <a:solidFill>
                  <a:srgbClr val="3D3D4E"/>
                </a:solidFill>
                <a:latin typeface="Century Gothic" panose="020B0502020202020204" pitchFamily="34" charset="0"/>
              </a:rPr>
              <a:t>all Docker containers.</a:t>
            </a:r>
          </a:p>
          <a:p>
            <a:pPr marL="0" indent="-180000">
              <a:lnSpc>
                <a:spcPct val="10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The DNS interface </a:t>
            </a:r>
            <a:r>
              <a:rPr lang="en-US" sz="1000" b="1" dirty="0">
                <a:solidFill>
                  <a:srgbClr val="3D3D4E"/>
                </a:solidFill>
                <a:highlight>
                  <a:srgbClr val="FFFF00"/>
                </a:highlight>
                <a:latin typeface="Century Gothic" panose="020B0502020202020204" pitchFamily="34" charset="0"/>
              </a:rPr>
              <a:t>of Consul is bound to the UDP port 53 of the Docker host</a:t>
            </a:r>
            <a:r>
              <a:rPr lang="en-US" sz="1000" dirty="0">
                <a:solidFill>
                  <a:srgbClr val="3D3D4E"/>
                </a:solidFill>
                <a:latin typeface="Century Gothic" panose="020B0502020202020204" pitchFamily="34" charset="0"/>
              </a:rPr>
              <a:t>. This is the default port for DNS.</a:t>
            </a:r>
          </a:p>
          <a:p>
            <a:pPr marL="0" indent="-180000">
              <a:lnSpc>
                <a:spcPct val="100000"/>
              </a:lnSpc>
              <a:spcBef>
                <a:spcPts val="0"/>
              </a:spcBef>
              <a:buFont typeface="Wingdings" panose="05000000000000000000" pitchFamily="2" charset="2"/>
              <a:buChar char="ü"/>
            </a:pPr>
            <a:r>
              <a:rPr lang="en-US" sz="1000" b="1" dirty="0">
                <a:solidFill>
                  <a:srgbClr val="00B0F0"/>
                </a:solidFill>
                <a:latin typeface="Century Gothic" panose="020B0502020202020204" pitchFamily="34" charset="0"/>
              </a:rPr>
              <a:t>The Docker containers use the Docker host as a DNS server.</a:t>
            </a:r>
          </a:p>
          <a:p>
            <a:pPr marL="0" indent="0">
              <a:spcBef>
                <a:spcPts val="0"/>
              </a:spcBef>
              <a:buNone/>
            </a:pPr>
            <a:endParaRPr lang="en-US" sz="1000" dirty="0">
              <a:solidFill>
                <a:srgbClr val="FF0000"/>
              </a:solidFill>
              <a:latin typeface="Century Gothic" panose="020B0502020202020204" pitchFamily="34" charset="0"/>
            </a:endParaRPr>
          </a:p>
          <a:p>
            <a:pPr marL="0" indent="0">
              <a:buNone/>
            </a:pPr>
            <a:endParaRPr lang="en-IN" sz="1000" dirty="0">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Configuring DNS access</a:t>
            </a:r>
          </a:p>
          <a:p>
            <a:pPr marL="0" indent="0">
              <a:spcBef>
                <a:spcPts val="0"/>
              </a:spcBef>
              <a:buNone/>
            </a:pPr>
            <a:r>
              <a:rPr lang="en-US" sz="1000" dirty="0">
                <a:solidFill>
                  <a:srgbClr val="3D3D4E"/>
                </a:solidFill>
                <a:latin typeface="Century Gothic" panose="020B0502020202020204" pitchFamily="34" charset="0"/>
              </a:rPr>
              <a:t>The dns setting in the docker-</a:t>
            </a:r>
            <a:r>
              <a:rPr lang="en-US" sz="1000" dirty="0" err="1">
                <a:solidFill>
                  <a:srgbClr val="3D3D4E"/>
                </a:solidFill>
                <a:latin typeface="Century Gothic" panose="020B0502020202020204" pitchFamily="34" charset="0"/>
              </a:rPr>
              <a:t>compose.yml</a:t>
            </a:r>
            <a:r>
              <a:rPr lang="en-US" sz="1000" dirty="0">
                <a:solidFill>
                  <a:srgbClr val="3D3D4E"/>
                </a:solidFill>
                <a:latin typeface="Century Gothic" panose="020B0502020202020204" pitchFamily="34" charset="0"/>
              </a:rPr>
              <a:t> is configured to use the IP address in the environment variable CONSUL_HOST as the IP address of the DNS server. Therefore, the IP address of the Docker host must be assigned to CONSUL_HOST before starting docker-compose.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Unfortunately, it is not possible to configure DNS access from the Docker containers in a way that does not use this environment variable.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Consul</a:t>
            </a:r>
          </a:p>
          <a:p>
            <a:pPr marL="0" indent="0">
              <a:spcBef>
                <a:spcPts val="0"/>
              </a:spcBef>
              <a:buNone/>
            </a:pPr>
            <a:r>
              <a:rPr lang="en-US" sz="1000" dirty="0">
                <a:solidFill>
                  <a:srgbClr val="3D3D4E"/>
                </a:solidFill>
                <a:latin typeface="Century Gothic" panose="020B0502020202020204" pitchFamily="34" charset="0"/>
              </a:rPr>
              <a:t>Registration registers every Docker container started with Consul; not only the microservices, but the Apache httpd server or Consul itself can be found among the services in Consul.</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Consul registers the Docker containers with .</a:t>
            </a:r>
            <a:r>
              <a:rPr lang="en-US" sz="1000" dirty="0" err="1">
                <a:solidFill>
                  <a:srgbClr val="3D3D4E"/>
                </a:solidFill>
                <a:latin typeface="Century Gothic" panose="020B0502020202020204" pitchFamily="34" charset="0"/>
              </a:rPr>
              <a:t>service.consul</a:t>
            </a:r>
            <a:r>
              <a:rPr lang="en-US" sz="1000" dirty="0">
                <a:solidFill>
                  <a:srgbClr val="3D3D4E"/>
                </a:solidFill>
                <a:latin typeface="Century Gothic" panose="020B0502020202020204" pitchFamily="34" charset="0"/>
              </a:rPr>
              <a:t> added to the name. In docker-</a:t>
            </a:r>
            <a:r>
              <a:rPr lang="en-US" sz="1000" dirty="0" err="1">
                <a:solidFill>
                  <a:srgbClr val="3D3D4E"/>
                </a:solidFill>
                <a:latin typeface="Century Gothic" panose="020B0502020202020204" pitchFamily="34" charset="0"/>
              </a:rPr>
              <a:t>compose.yml</a:t>
            </a: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dns_search</a:t>
            </a:r>
            <a:r>
              <a:rPr lang="en-US" sz="1000" dirty="0">
                <a:solidFill>
                  <a:srgbClr val="3D3D4E"/>
                </a:solidFill>
                <a:latin typeface="Century Gothic" panose="020B0502020202020204" pitchFamily="34" charset="0"/>
              </a:rPr>
              <a:t> is set to .</a:t>
            </a:r>
            <a:r>
              <a:rPr lang="en-US" sz="1000" dirty="0" err="1">
                <a:solidFill>
                  <a:srgbClr val="3D3D4E"/>
                </a:solidFill>
                <a:latin typeface="Century Gothic" panose="020B0502020202020204" pitchFamily="34" charset="0"/>
              </a:rPr>
              <a:t>service.consul</a:t>
            </a:r>
            <a:r>
              <a:rPr lang="en-US" sz="1000" dirty="0">
                <a:solidFill>
                  <a:srgbClr val="3D3D4E"/>
                </a:solidFill>
                <a:latin typeface="Century Gothic" panose="020B0502020202020204" pitchFamily="34" charset="0"/>
              </a:rPr>
              <a:t> so that this domain is always searched. In the end, the order microservice uses the URLs http://msconsuldns_customer:8080/ and http://msconsuldns_catalog:8080/ to access the customer and catalog microservices.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p:txBody>
      </p:sp>
      <p:sp>
        <p:nvSpPr>
          <p:cNvPr id="14" name="Rectangle 13">
            <a:extLst>
              <a:ext uri="{FF2B5EF4-FFF2-40B4-BE49-F238E27FC236}">
                <a16:creationId xmlns:a16="http://schemas.microsoft.com/office/drawing/2014/main" id="{CD376946-C25F-48A7-BBA7-B95CE1B48D2D}"/>
              </a:ext>
            </a:extLst>
          </p:cNvPr>
          <p:cNvSpPr/>
          <p:nvPr/>
        </p:nvSpPr>
        <p:spPr>
          <a:xfrm>
            <a:off x="247827" y="692209"/>
            <a:ext cx="11696345" cy="593078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4" name="Picture 3">
            <a:extLst>
              <a:ext uri="{FF2B5EF4-FFF2-40B4-BE49-F238E27FC236}">
                <a16:creationId xmlns:a16="http://schemas.microsoft.com/office/drawing/2014/main" id="{3EEADD85-1207-4DA2-B9C6-1F57644DB62B}"/>
              </a:ext>
            </a:extLst>
          </p:cNvPr>
          <p:cNvPicPr>
            <a:picLocks noChangeAspect="1"/>
          </p:cNvPicPr>
          <p:nvPr/>
        </p:nvPicPr>
        <p:blipFill>
          <a:blip r:embed="rId2"/>
          <a:stretch>
            <a:fillRect/>
          </a:stretch>
        </p:blipFill>
        <p:spPr>
          <a:xfrm>
            <a:off x="7685660" y="1051132"/>
            <a:ext cx="2757348" cy="1812701"/>
          </a:xfrm>
          <a:prstGeom prst="rect">
            <a:avLst/>
          </a:prstGeom>
        </p:spPr>
      </p:pic>
      <p:sp>
        <p:nvSpPr>
          <p:cNvPr id="5" name="TextBox 4">
            <a:extLst>
              <a:ext uri="{FF2B5EF4-FFF2-40B4-BE49-F238E27FC236}">
                <a16:creationId xmlns:a16="http://schemas.microsoft.com/office/drawing/2014/main" id="{90A64C27-C947-4D13-A99B-0B67CC4295DC}"/>
              </a:ext>
            </a:extLst>
          </p:cNvPr>
          <p:cNvSpPr txBox="1"/>
          <p:nvPr/>
        </p:nvSpPr>
        <p:spPr>
          <a:xfrm>
            <a:off x="7887768" y="2529555"/>
            <a:ext cx="914400" cy="369332"/>
          </a:xfrm>
          <a:prstGeom prst="rect">
            <a:avLst/>
          </a:prstGeom>
          <a:noFill/>
        </p:spPr>
        <p:txBody>
          <a:bodyPr wrap="square" rtlCol="0">
            <a:spAutoFit/>
          </a:bodyPr>
          <a:lstStyle/>
          <a:p>
            <a:r>
              <a:rPr lang="en-IN" dirty="0"/>
              <a:t>Pict-01</a:t>
            </a:r>
          </a:p>
        </p:txBody>
      </p:sp>
      <p:sp>
        <p:nvSpPr>
          <p:cNvPr id="7" name="TextBox 6">
            <a:extLst>
              <a:ext uri="{FF2B5EF4-FFF2-40B4-BE49-F238E27FC236}">
                <a16:creationId xmlns:a16="http://schemas.microsoft.com/office/drawing/2014/main" id="{6F4C7A88-17C4-472A-B008-CD110D611618}"/>
              </a:ext>
            </a:extLst>
          </p:cNvPr>
          <p:cNvSpPr txBox="1"/>
          <p:nvPr/>
        </p:nvSpPr>
        <p:spPr>
          <a:xfrm>
            <a:off x="7685660" y="3324314"/>
            <a:ext cx="3979349" cy="2585323"/>
          </a:xfrm>
          <a:prstGeom prst="rect">
            <a:avLst/>
          </a:prstGeom>
          <a:noFill/>
        </p:spPr>
        <p:txBody>
          <a:bodyPr wrap="square" rtlCol="0">
            <a:spAutoFit/>
          </a:bodyPr>
          <a:lstStyle/>
          <a:p>
            <a:r>
              <a:rPr lang="en-IN" sz="1200" b="1" i="0" dirty="0">
                <a:effectLst/>
                <a:latin typeface="Century Gothic" panose="020B0502020202020204" pitchFamily="34" charset="0"/>
              </a:rPr>
              <a:t>Service meshes</a:t>
            </a:r>
          </a:p>
          <a:p>
            <a:r>
              <a:rPr lang="en-US" sz="1200" b="1" i="0" dirty="0">
                <a:solidFill>
                  <a:srgbClr val="3D3D4E"/>
                </a:solidFill>
                <a:effectLst/>
                <a:latin typeface="Century Gothic" panose="020B0502020202020204" pitchFamily="34" charset="0"/>
              </a:rPr>
              <a:t>Service meshes</a:t>
            </a:r>
            <a:r>
              <a:rPr lang="en-US" sz="1200" b="0" i="0" dirty="0">
                <a:solidFill>
                  <a:srgbClr val="3D3D4E"/>
                </a:solidFill>
                <a:effectLst/>
                <a:latin typeface="Century Gothic" panose="020B0502020202020204" pitchFamily="34" charset="0"/>
              </a:rPr>
              <a:t> provide a lot of useful features for resilience, monitoring, tracing, and logging. Istio is an example of a service mesh.</a:t>
            </a:r>
          </a:p>
          <a:p>
            <a:endParaRPr lang="en-US" sz="1200" dirty="0">
              <a:solidFill>
                <a:srgbClr val="3D3D4E"/>
              </a:solidFill>
              <a:latin typeface="Century Gothic" panose="020B0502020202020204" pitchFamily="34" charset="0"/>
            </a:endParaRPr>
          </a:p>
          <a:p>
            <a:pPr algn="l"/>
            <a:r>
              <a:rPr lang="en-US" sz="1200" b="0" i="0" dirty="0">
                <a:solidFill>
                  <a:srgbClr val="3D3D4E"/>
                </a:solidFill>
                <a:effectLst/>
                <a:latin typeface="Century Gothic" panose="020B0502020202020204" pitchFamily="34" charset="0"/>
              </a:rPr>
              <a:t>A service mesh injects proxies into the communication between the microservices. Istio supports Consul to achieve that.</a:t>
            </a:r>
          </a:p>
          <a:p>
            <a:pPr algn="l"/>
            <a:endParaRPr lang="en-US" sz="1200" b="0" i="0" dirty="0">
              <a:solidFill>
                <a:srgbClr val="3D3D4E"/>
              </a:solidFill>
              <a:effectLst/>
              <a:latin typeface="Century Gothic" panose="020B0502020202020204" pitchFamily="34" charset="0"/>
            </a:endParaRPr>
          </a:p>
          <a:p>
            <a:pPr algn="l"/>
            <a:r>
              <a:rPr lang="en-US" sz="1200" b="0" i="0" dirty="0">
                <a:solidFill>
                  <a:srgbClr val="FF0000"/>
                </a:solidFill>
                <a:effectLst/>
                <a:latin typeface="Century Gothic" panose="020B0502020202020204" pitchFamily="34" charset="0"/>
              </a:rPr>
              <a:t>With Istio, Consul can be extended to become a </a:t>
            </a:r>
            <a:r>
              <a:rPr lang="en-US" sz="1200" b="1" i="0" dirty="0">
                <a:solidFill>
                  <a:srgbClr val="FF0000"/>
                </a:solidFill>
                <a:effectLst/>
                <a:latin typeface="Century Gothic" panose="020B0502020202020204" pitchFamily="34" charset="0"/>
              </a:rPr>
              <a:t>complete platform for the operation</a:t>
            </a:r>
            <a:r>
              <a:rPr lang="en-US" sz="1200" b="0" i="0" dirty="0">
                <a:solidFill>
                  <a:srgbClr val="FF0000"/>
                </a:solidFill>
                <a:effectLst/>
                <a:latin typeface="Century Gothic" panose="020B0502020202020204" pitchFamily="34" charset="0"/>
              </a:rPr>
              <a:t> of microservices.</a:t>
            </a:r>
          </a:p>
          <a:p>
            <a:endParaRPr lang="en-IN" dirty="0"/>
          </a:p>
        </p:txBody>
      </p:sp>
    </p:spTree>
    <p:extLst>
      <p:ext uri="{BB962C8B-B14F-4D97-AF65-F5344CB8AC3E}">
        <p14:creationId xmlns:p14="http://schemas.microsoft.com/office/powerpoint/2010/main" val="1809476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3460</TotalTime>
  <Words>1900</Words>
  <Application>Microsoft Office PowerPoint</Application>
  <PresentationFormat>Widescreen</PresentationFormat>
  <Paragraphs>199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Century Gothic</vt:lpstr>
      <vt:lpstr>Nunito Sans</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340</cp:revision>
  <dcterms:created xsi:type="dcterms:W3CDTF">2021-12-25T05:24:32Z</dcterms:created>
  <dcterms:modified xsi:type="dcterms:W3CDTF">2022-01-17T00:15:50Z</dcterms:modified>
</cp:coreProperties>
</file>