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10-01-2022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10-01-2022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7"/>
            <a:ext cx="11764711" cy="4917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i="1" dirty="0">
                <a:solidFill>
                  <a:srgbClr val="3D3D4E"/>
                </a:solidFill>
                <a:latin typeface="Century Gothic" panose="020B0502020202020204" pitchFamily="34" charset="0"/>
              </a:rPr>
              <a:t>If this Editorial can answer the following discussion points , then it served my purpose.</a:t>
            </a:r>
          </a:p>
          <a:p>
            <a:pPr marL="0" indent="0">
              <a:buFont typeface="Arial" panose="020B0604020202020204" pitchFamily="34" charset="0"/>
              <a:buNone/>
            </a:pPr>
            <a:r>
              <a:rPr lang="en-US" sz="1000" dirty="0">
                <a:solidFill>
                  <a:srgbClr val="FF0000"/>
                </a:solidFill>
                <a:latin typeface="Century Gothic" panose="020B0502020202020204" pitchFamily="34" charset="0"/>
              </a:rPr>
              <a:t>Discussion points are :</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scale?</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ensure fault-tolerance and reliability of data?</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manage high availability?</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perform master failover?</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What benefits does GFS get from a single master?</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What problems does GFS face by having a single master?</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ensure file data integrity?</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decouple control flow from data flow, and what benefits does it provide?</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lazy space allocation help GFS?</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Can GFS handle small files efficiently?</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What are reference counts in context of snapshotting?</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Let’s assume C1 is the primary replica ChunkServer of a chunk, and there is a network partition between the master and C1. When the master notices this, it will designate some other ChunkServer as primary, say C2. Since C1 did not actually fail, are there now two primaries for the same chunk?</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How does GFS handle data consistency?</a:t>
            </a:r>
          </a:p>
          <a:p>
            <a:pPr marL="0" indent="0">
              <a:buFont typeface="Arial" panose="020B0604020202020204" pitchFamily="34" charset="0"/>
              <a:buNone/>
            </a:pPr>
            <a:r>
              <a:rPr lang="en-US" sz="1000" i="0" dirty="0">
                <a:solidFill>
                  <a:srgbClr val="FF0000"/>
                </a:solidFill>
                <a:effectLst/>
                <a:latin typeface="Century Gothic" panose="020B0502020202020204" pitchFamily="34" charset="0"/>
              </a:rPr>
              <a:t>As GFS preferred performance and simplicity over correctness, how did it work for GFS?</a:t>
            </a:r>
            <a:endParaRPr lang="en-US" sz="1000" b="1" dirty="0">
              <a:solidFill>
                <a:srgbClr val="FF0000"/>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5259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File, Directories and Handles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7006412"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Working?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file system interface is basically a tree of files and directories, where each directory contains a list of child files and directories. Each file or directory is called a node.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Nodes</a:t>
            </a:r>
          </a:p>
          <a:p>
            <a:pPr marL="0" indent="0">
              <a:spcBef>
                <a:spcPts val="0"/>
              </a:spcBef>
              <a:buNone/>
            </a:pPr>
            <a:endParaRPr lang="en-US" sz="1000" dirty="0">
              <a:solidFill>
                <a:srgbClr val="3D3D4E"/>
              </a:solidFill>
              <a:latin typeface="Century Gothic" panose="020B0502020202020204" pitchFamily="34" charset="0"/>
            </a:endParaRPr>
          </a:p>
          <a:p>
            <a:pPr marL="108000" indent="-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Any node can act as an advisory reader/writer lock.</a:t>
            </a:r>
          </a:p>
          <a:p>
            <a:pPr marL="108000" indent="-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108000" indent="-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Node could be even ephemeral or permanent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Metadata</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Metadata for each node includes ACL(Access Control Lists), four monotonically</a:t>
            </a:r>
          </a:p>
          <a:p>
            <a:pPr marL="0" indent="0">
              <a:spcBef>
                <a:spcPts val="0"/>
              </a:spcBef>
              <a:buNone/>
            </a:pPr>
            <a:r>
              <a:rPr lang="en-US" sz="1000" dirty="0">
                <a:solidFill>
                  <a:srgbClr val="3D3D4E"/>
                </a:solidFill>
                <a:latin typeface="Century Gothic" panose="020B0502020202020204" pitchFamily="34" charset="0"/>
              </a:rPr>
              <a:t>increasing 64-bit numbers, and a checksum.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Monotonically increasing 64-bit numbers: These numbers allow clients to detect changes easily.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 instance number: This is greater than the instance number of any previous node with the same name.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content generation number (files only): This is incremented every time a file’s contents are written.</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lock generation number: This is incremented when the node’s lock transitions from free to held.</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 ACL generation number: This is incremented when the node’s ACL names are written.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Checksum: Chubby exposes a 64-bit file-content checksum so clients may tell whether files differ.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Handles</a:t>
            </a:r>
          </a:p>
          <a:p>
            <a:pPr marL="0" indent="0">
              <a:spcBef>
                <a:spcPts val="0"/>
              </a:spcBef>
              <a:buNone/>
            </a:pPr>
            <a:r>
              <a:rPr lang="en-US" sz="1000" dirty="0">
                <a:solidFill>
                  <a:srgbClr val="3D3D4E"/>
                </a:solidFill>
                <a:latin typeface="Century Gothic" panose="020B0502020202020204" pitchFamily="34" charset="0"/>
              </a:rPr>
              <a:t>Client’s open nodes to obtain handles (that are analogous to UNIX file descriptors).</a:t>
            </a:r>
          </a:p>
          <a:p>
            <a:pPr marL="0" indent="0">
              <a:spcBef>
                <a:spcPts val="0"/>
              </a:spcBef>
              <a:buNone/>
            </a:pPr>
            <a:r>
              <a:rPr lang="en-US" sz="1000" dirty="0">
                <a:solidFill>
                  <a:srgbClr val="3D3D4E"/>
                </a:solidFill>
                <a:latin typeface="Century Gothic" panose="020B0502020202020204" pitchFamily="34" charset="0"/>
              </a:rPr>
              <a:t>This is sharing some information regarding the handles to current master.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This handle have three parts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Check digits: Prevent clients from creating or guessing handles, so full access control checks are performed only when handles are created.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sequence number: Enables a master to tell whether a handle was generated by it or by a previous master.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Mode information (provided at open time):  This mode information is an instruction to current master regarding the recreation of state is required or not? </a:t>
            </a: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8" name="Picture 7">
            <a:extLst>
              <a:ext uri="{FF2B5EF4-FFF2-40B4-BE49-F238E27FC236}">
                <a16:creationId xmlns:a16="http://schemas.microsoft.com/office/drawing/2014/main" id="{BDF66486-530D-4463-BD15-5DD73E234884}"/>
              </a:ext>
            </a:extLst>
          </p:cNvPr>
          <p:cNvPicPr>
            <a:picLocks noChangeAspect="1"/>
          </p:cNvPicPr>
          <p:nvPr/>
        </p:nvPicPr>
        <p:blipFill>
          <a:blip r:embed="rId2"/>
          <a:stretch>
            <a:fillRect/>
          </a:stretch>
        </p:blipFill>
        <p:spPr>
          <a:xfrm>
            <a:off x="7648290" y="854467"/>
            <a:ext cx="4077269" cy="2715004"/>
          </a:xfrm>
          <a:prstGeom prst="rect">
            <a:avLst/>
          </a:prstGeom>
        </p:spPr>
      </p:pic>
      <p:cxnSp>
        <p:nvCxnSpPr>
          <p:cNvPr id="14" name="Connector: Elbow 13">
            <a:extLst>
              <a:ext uri="{FF2B5EF4-FFF2-40B4-BE49-F238E27FC236}">
                <a16:creationId xmlns:a16="http://schemas.microsoft.com/office/drawing/2014/main" id="{96208109-8C64-4BBA-BA44-2A1F9EF8920B}"/>
              </a:ext>
            </a:extLst>
          </p:cNvPr>
          <p:cNvCxnSpPr/>
          <p:nvPr/>
        </p:nvCxnSpPr>
        <p:spPr>
          <a:xfrm>
            <a:off x="6496050" y="1714500"/>
            <a:ext cx="1152240" cy="847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D9B8C7-0F5D-4AE9-A307-8DC574D7FBB5}"/>
              </a:ext>
            </a:extLst>
          </p:cNvPr>
          <p:cNvCxnSpPr>
            <a:cxnSpLocks/>
          </p:cNvCxnSpPr>
          <p:nvPr/>
        </p:nvCxnSpPr>
        <p:spPr>
          <a:xfrm>
            <a:off x="7029450" y="1714500"/>
            <a:ext cx="2333625" cy="104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140E28D-C095-4E2D-9F4F-99F182C04ED0}"/>
              </a:ext>
            </a:extLst>
          </p:cNvPr>
          <p:cNvCxnSpPr>
            <a:cxnSpLocks/>
          </p:cNvCxnSpPr>
          <p:nvPr/>
        </p:nvCxnSpPr>
        <p:spPr>
          <a:xfrm flipV="1">
            <a:off x="8172449" y="1057275"/>
            <a:ext cx="1933576" cy="657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07EE57-8842-42D8-A2C7-F9CF1B012277}"/>
              </a:ext>
            </a:extLst>
          </p:cNvPr>
          <p:cNvSpPr txBox="1"/>
          <p:nvPr/>
        </p:nvSpPr>
        <p:spPr>
          <a:xfrm>
            <a:off x="5676901" y="1529834"/>
            <a:ext cx="1162049" cy="369332"/>
          </a:xfrm>
          <a:prstGeom prst="rect">
            <a:avLst/>
          </a:prstGeom>
          <a:noFill/>
        </p:spPr>
        <p:txBody>
          <a:bodyPr wrap="square" rtlCol="0">
            <a:spAutoFit/>
          </a:bodyPr>
          <a:lstStyle/>
          <a:p>
            <a:r>
              <a:rPr lang="en-US" dirty="0"/>
              <a:t>Nodes</a:t>
            </a:r>
            <a:endParaRPr lang="en-IN" dirty="0"/>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Tree>
    <p:extLst>
      <p:ext uri="{BB962C8B-B14F-4D97-AF65-F5344CB8AC3E}">
        <p14:creationId xmlns:p14="http://schemas.microsoft.com/office/powerpoint/2010/main" val="41312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Locks, Sequencers &amp; Lock-delays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Locks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Locks are the way chubby node can work in this system.</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There are two different approach of Locking required for Write/Read mode.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For Write, Exclusive lock is required so that writing would happen atomically.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For Reading, Sharing lock is suffice, because this time, system don’t have any atomicity requirement.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different locking mechanism is required at different time and chubby system is providing the same to do the needful.</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Sequencer</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100" dirty="0">
                <a:latin typeface="Century Gothic" panose="020B0502020202020204" pitchFamily="34" charset="0"/>
              </a:rPr>
              <a:t>Sequencer = </a:t>
            </a:r>
            <a:r>
              <a:rPr lang="en-US" sz="1100" b="1" dirty="0">
                <a:solidFill>
                  <a:srgbClr val="7030A0"/>
                </a:solidFill>
                <a:latin typeface="Century Gothic" panose="020B0502020202020204" pitchFamily="34" charset="0"/>
              </a:rPr>
              <a:t>Name of the lock </a:t>
            </a:r>
            <a:r>
              <a:rPr lang="en-US" sz="1100" dirty="0">
                <a:latin typeface="Century Gothic" panose="020B0502020202020204" pitchFamily="34" charset="0"/>
              </a:rPr>
              <a:t>+ Lock mode (exclusive or shared) + </a:t>
            </a:r>
            <a:r>
              <a:rPr lang="en-US" sz="1100" b="1" dirty="0">
                <a:solidFill>
                  <a:srgbClr val="7030A0"/>
                </a:solidFill>
                <a:latin typeface="Century Gothic" panose="020B0502020202020204" pitchFamily="34" charset="0"/>
              </a:rPr>
              <a:t>Lock generation number</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An application’s master server can generate a sequencer and send it with any internal order to other servers.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Application servers that receive orders from a primary can check with Chubby if the sequencer is still good and does not belong to a stale primary (to handle the ‘Brain split’ scenario).</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Lock-delay</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If a client releases a lock in the normal way, it is immediately available for other clients to claim, as one would expect. However, if a lock becomes free because the holder has failed or become inaccessible, the lock server will prevent other clients from claiming the lock for a period called the lock-delay.</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ü"/>
            </a:pPr>
            <a:r>
              <a:rPr lang="en-US" sz="1000" dirty="0">
                <a:latin typeface="Century Gothic" panose="020B0502020202020204" pitchFamily="34" charset="0"/>
              </a:rPr>
              <a:t>Clients may specify any lock-delay up to some bound, defaults to one minute.</a:t>
            </a:r>
          </a:p>
          <a:p>
            <a:pPr>
              <a:spcBef>
                <a:spcPts val="0"/>
              </a:spcBef>
              <a:buFont typeface="Wingdings" panose="05000000000000000000" pitchFamily="2" charset="2"/>
              <a:buChar char="ü"/>
            </a:pPr>
            <a:r>
              <a:rPr lang="en-US" sz="1000" dirty="0">
                <a:latin typeface="Century Gothic" panose="020B0502020202020204" pitchFamily="34" charset="0"/>
              </a:rPr>
              <a:t>lock-delay protects unmodified servers and clients from everyday problems caused by message delays and restarts.</a:t>
            </a: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3" name="Picture 2">
            <a:extLst>
              <a:ext uri="{FF2B5EF4-FFF2-40B4-BE49-F238E27FC236}">
                <a16:creationId xmlns:a16="http://schemas.microsoft.com/office/drawing/2014/main" id="{20B13770-9CD0-4FA2-AF05-48D6B0281E89}"/>
              </a:ext>
            </a:extLst>
          </p:cNvPr>
          <p:cNvPicPr>
            <a:picLocks noChangeAspect="1"/>
          </p:cNvPicPr>
          <p:nvPr/>
        </p:nvPicPr>
        <p:blipFill>
          <a:blip r:embed="rId2"/>
          <a:stretch>
            <a:fillRect/>
          </a:stretch>
        </p:blipFill>
        <p:spPr>
          <a:xfrm>
            <a:off x="7187353" y="866518"/>
            <a:ext cx="4718897" cy="2895857"/>
          </a:xfrm>
          <a:prstGeom prst="rect">
            <a:avLst/>
          </a:prstGeom>
        </p:spPr>
      </p:pic>
    </p:spTree>
    <p:extLst>
      <p:ext uri="{BB962C8B-B14F-4D97-AF65-F5344CB8AC3E}">
        <p14:creationId xmlns:p14="http://schemas.microsoft.com/office/powerpoint/2010/main" val="266731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a:t>
            </a:r>
            <a:r>
              <a:rPr lang="en-IN" b="1" dirty="0">
                <a:solidFill>
                  <a:srgbClr val="FF0000"/>
                </a:solidFill>
                <a:latin typeface="Nunito Sans" pitchFamily="2" charset="0"/>
              </a:rPr>
              <a:t>Working : Sessions &amp; Events (</a:t>
            </a:r>
            <a:r>
              <a:rPr lang="en-IN" b="1" dirty="0">
                <a:latin typeface="Nunito Sans" pitchFamily="2" charset="0"/>
              </a:rPr>
              <a:t>TBD)</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What is a chubby sessions?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A Chubby session is a connection between a Chubby cell and a Chubby client.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It is for the defined interval time, by maintaining the periodic handshaking</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Client’s handles, locks &amp; cached data only valid until the session is alive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Session Protocol</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Client requests a new session on first contacting the master of Chubby cell.</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Each session has an associate lease, which is a time interval during which the master guarantees to not terminate the session unilaterally. The end of this interval is called ‘session lease timeout.’</a:t>
            </a:r>
          </a:p>
          <a:p>
            <a:pPr>
              <a:spcBef>
                <a:spcPts val="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The master advances the ‘session lease timeout’ in the following three circumstances:</a:t>
            </a:r>
          </a:p>
          <a:p>
            <a:pPr>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When the master responds to a </a:t>
            </a:r>
            <a:r>
              <a:rPr lang="en-US" sz="1000" b="1" dirty="0">
                <a:solidFill>
                  <a:srgbClr val="3D3D4E"/>
                </a:solidFill>
                <a:latin typeface="Century Gothic" panose="020B0502020202020204" pitchFamily="34" charset="0"/>
              </a:rPr>
              <a:t>KeepAlive</a:t>
            </a:r>
            <a:r>
              <a:rPr lang="en-US" sz="1000" dirty="0">
                <a:solidFill>
                  <a:srgbClr val="3D3D4E"/>
                </a:solidFill>
                <a:latin typeface="Century Gothic" panose="020B0502020202020204" pitchFamily="34" charset="0"/>
              </a:rPr>
              <a:t> RPC from the client</a:t>
            </a:r>
          </a:p>
          <a:p>
            <a:pPr>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When a master failover occurs</a:t>
            </a:r>
          </a:p>
          <a:p>
            <a:pPr>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On session creation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KeepAlive</a:t>
            </a:r>
          </a:p>
          <a:p>
            <a:pPr marL="0" indent="0">
              <a:spcBef>
                <a:spcPts val="0"/>
              </a:spcBef>
              <a:buNone/>
            </a:pPr>
            <a:r>
              <a:rPr lang="en-US" sz="1000" b="1" dirty="0">
                <a:latin typeface="Century Gothic" panose="020B0502020202020204" pitchFamily="34" charset="0"/>
              </a:rPr>
              <a:t>Purpose?</a:t>
            </a:r>
          </a:p>
          <a:p>
            <a:pPr marL="0" indent="0">
              <a:spcBef>
                <a:spcPts val="0"/>
              </a:spcBef>
              <a:buNone/>
            </a:pPr>
            <a:r>
              <a:rPr lang="en-US" sz="1000" dirty="0">
                <a:latin typeface="Century Gothic" panose="020B0502020202020204" pitchFamily="34" charset="0"/>
              </a:rPr>
              <a:t>To maintain the constant session between client and chubby cell.</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Tree>
    <p:extLst>
      <p:ext uri="{BB962C8B-B14F-4D97-AF65-F5344CB8AC3E}">
        <p14:creationId xmlns:p14="http://schemas.microsoft.com/office/powerpoint/2010/main" val="361155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Master Election &amp; Chubby Event</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39624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How to initialize the newly elected Master?</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Picks epoch number</a:t>
            </a:r>
            <a:r>
              <a:rPr lang="en-US" sz="1000" dirty="0">
                <a:latin typeface="Century Gothic" panose="020B0502020202020204" pitchFamily="34" charset="0"/>
              </a:rPr>
              <a:t>: It first picks up a new client epoch number to differentiate itself from the previous master. Clients are required to present the epoch number on every call. The master rejects calls from clients using older epoch numbers. This ensures that the new master will not respond to a very old packet that was sent to the previous master.</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Responds to master-location requests </a:t>
            </a:r>
            <a:r>
              <a:rPr lang="en-US" sz="1000" dirty="0">
                <a:latin typeface="Century Gothic" panose="020B0502020202020204" pitchFamily="34" charset="0"/>
              </a:rPr>
              <a:t>but does not respond to session-related operations yet.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Build in-memory data structures</a:t>
            </a:r>
            <a:r>
              <a:rPr lang="en-US" sz="1000" dirty="0">
                <a:latin typeface="Century Gothic" panose="020B0502020202020204" pitchFamily="34" charset="0"/>
              </a:rPr>
              <a:t>:</a:t>
            </a:r>
          </a:p>
          <a:p>
            <a:pPr lvl="1">
              <a:spcBef>
                <a:spcPts val="0"/>
              </a:spcBef>
              <a:buFont typeface="Wingdings" panose="05000000000000000000" pitchFamily="2" charset="2"/>
              <a:buChar char="ü"/>
            </a:pPr>
            <a:r>
              <a:rPr lang="en-US" sz="1000" dirty="0">
                <a:latin typeface="Century Gothic" panose="020B0502020202020204" pitchFamily="34" charset="0"/>
              </a:rPr>
              <a:t>It builds in-memory data structures for sessions and locks that are recorded in the database.</a:t>
            </a:r>
          </a:p>
          <a:p>
            <a:pPr lvl="1">
              <a:spcBef>
                <a:spcPts val="0"/>
              </a:spcBef>
              <a:buFont typeface="Wingdings" panose="05000000000000000000" pitchFamily="2" charset="2"/>
              <a:buChar char="ü"/>
            </a:pPr>
            <a:r>
              <a:rPr lang="en-US" sz="1000" dirty="0">
                <a:latin typeface="Century Gothic" panose="020B0502020202020204" pitchFamily="34" charset="0"/>
              </a:rPr>
              <a:t>Session leases are extended to the maximum that the previous master may have been using.</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Let clients perform KeepAlives </a:t>
            </a:r>
            <a:r>
              <a:rPr lang="en-US" sz="1000" dirty="0">
                <a:latin typeface="Century Gothic" panose="020B0502020202020204" pitchFamily="34" charset="0"/>
              </a:rPr>
              <a:t>but no other session-related operations at this point.</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Emits a failover event to each session</a:t>
            </a:r>
            <a:r>
              <a:rPr lang="en-US" sz="1000" dirty="0">
                <a:latin typeface="Century Gothic" panose="020B0502020202020204" pitchFamily="34" charset="0"/>
              </a:rPr>
              <a:t>: This causes clients to flush their caches (because they may have missed invalidations) and warn applications that other events may have been lost.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Wait</a:t>
            </a:r>
            <a:r>
              <a:rPr lang="en-US" sz="1000" dirty="0">
                <a:latin typeface="Century Gothic" panose="020B0502020202020204" pitchFamily="34" charset="0"/>
              </a:rPr>
              <a:t>: The master waits until each session acknowledges the failover event or lets its session expire.</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Allow all operations to proceed</a:t>
            </a:r>
            <a:r>
              <a:rPr lang="en-US" sz="1000" dirty="0">
                <a:latin typeface="Century Gothic" panose="020B0502020202020204" pitchFamily="34" charset="0"/>
              </a:rPr>
              <a: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Honor older handles by clients</a:t>
            </a:r>
            <a:r>
              <a:rPr lang="en-US" sz="1000" dirty="0">
                <a:latin typeface="Century Gothic" panose="020B0502020202020204" pitchFamily="34" charset="0"/>
              </a:rPr>
              <a:t>: If a client uses a handle created prior to the failover, the master recreates the in-memory representation of the handle and honors the call.</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Deletes ephemeral files</a:t>
            </a:r>
            <a:r>
              <a:rPr lang="en-US" sz="1000" dirty="0">
                <a:latin typeface="Century Gothic" panose="020B0502020202020204" pitchFamily="34" charset="0"/>
              </a:rPr>
              <a:t>: After some interval (a minute), the master deletes ephemeral files that have no open file handles. Clients should refresh handles on ephemeral files during this interval after a failover.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7" name="Content Placeholder 7">
            <a:extLst>
              <a:ext uri="{FF2B5EF4-FFF2-40B4-BE49-F238E27FC236}">
                <a16:creationId xmlns:a16="http://schemas.microsoft.com/office/drawing/2014/main" id="{FBC819CF-007B-4B3C-8D30-EEEA90B97B20}"/>
              </a:ext>
            </a:extLst>
          </p:cNvPr>
          <p:cNvSpPr txBox="1">
            <a:spLocks/>
          </p:cNvSpPr>
          <p:nvPr/>
        </p:nvSpPr>
        <p:spPr>
          <a:xfrm>
            <a:off x="6766168" y="756125"/>
            <a:ext cx="509799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Event?</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None/>
            </a:pPr>
            <a:r>
              <a:rPr lang="en-US" sz="1000" dirty="0">
                <a:latin typeface="Century Gothic" panose="020B0502020202020204" pitchFamily="34" charset="0"/>
              </a:rPr>
              <a:t>Chubby supports simple events.</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Events are delivered to the client asynchronously via callback from the chubby library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Clients need to subscribe the </a:t>
            </a:r>
            <a:r>
              <a:rPr lang="en-US" sz="1000" b="1" dirty="0">
                <a:latin typeface="Century Gothic" panose="020B0502020202020204" pitchFamily="34" charset="0"/>
              </a:rPr>
              <a:t>event/range of events</a:t>
            </a:r>
            <a:r>
              <a:rPr lang="en-US" sz="1000" dirty="0">
                <a:latin typeface="Century Gothic" panose="020B0502020202020204" pitchFamily="34" charset="0"/>
              </a:rPr>
              <a:t> while creating handle</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Few example for such events are mentioned below</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ü"/>
            </a:pPr>
            <a:r>
              <a:rPr lang="en-US" sz="1000" dirty="0">
                <a:latin typeface="Century Gothic" panose="020B0502020202020204" pitchFamily="34" charset="0"/>
              </a:rPr>
              <a:t>File contents modified</a:t>
            </a:r>
          </a:p>
          <a:p>
            <a:pPr>
              <a:spcBef>
                <a:spcPts val="0"/>
              </a:spcBef>
              <a:buFont typeface="Wingdings" panose="05000000000000000000" pitchFamily="2" charset="2"/>
              <a:buChar char="ü"/>
            </a:pPr>
            <a:r>
              <a:rPr lang="en-US" sz="1000" dirty="0">
                <a:latin typeface="Century Gothic" panose="020B0502020202020204" pitchFamily="34" charset="0"/>
              </a:rPr>
              <a:t>Child node added, removed and modified</a:t>
            </a:r>
          </a:p>
          <a:p>
            <a:pPr>
              <a:spcBef>
                <a:spcPts val="0"/>
              </a:spcBef>
              <a:buFont typeface="Wingdings" panose="05000000000000000000" pitchFamily="2" charset="2"/>
              <a:buChar char="ü"/>
            </a:pPr>
            <a:r>
              <a:rPr lang="en-US" sz="1000" dirty="0">
                <a:latin typeface="Century Gothic" panose="020B0502020202020204" pitchFamily="34" charset="0"/>
              </a:rPr>
              <a:t>Chubby master failed over</a:t>
            </a:r>
          </a:p>
          <a:p>
            <a:pPr>
              <a:spcBef>
                <a:spcPts val="0"/>
              </a:spcBef>
              <a:buFont typeface="Wingdings" panose="05000000000000000000" pitchFamily="2" charset="2"/>
              <a:buChar char="ü"/>
            </a:pPr>
            <a:r>
              <a:rPr lang="en-US" sz="1000" dirty="0">
                <a:latin typeface="Century Gothic" panose="020B0502020202020204" pitchFamily="34" charset="0"/>
              </a:rPr>
              <a:t>When handle becomes invalid?</a:t>
            </a:r>
          </a:p>
          <a:p>
            <a:pPr>
              <a:spcBef>
                <a:spcPts val="0"/>
              </a:spcBef>
              <a:buFont typeface="Wingdings" panose="05000000000000000000" pitchFamily="2" charset="2"/>
              <a:buChar char="ü"/>
            </a:pPr>
            <a:r>
              <a:rPr lang="en-US" sz="1000" dirty="0">
                <a:latin typeface="Century Gothic" panose="020B0502020202020204" pitchFamily="34" charset="0"/>
              </a:rPr>
              <a:t>Lock Acquired?</a:t>
            </a:r>
          </a:p>
          <a:p>
            <a:pPr>
              <a:spcBef>
                <a:spcPts val="0"/>
              </a:spcBef>
              <a:buFont typeface="Wingdings" panose="05000000000000000000" pitchFamily="2" charset="2"/>
              <a:buChar char="ü"/>
            </a:pPr>
            <a:r>
              <a:rPr lang="en-US" sz="1000" dirty="0">
                <a:latin typeface="Century Gothic" panose="020B0502020202020204" pitchFamily="34" charset="0"/>
              </a:rPr>
              <a:t>Any Conflict of lock situation with another client</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And so on…</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Additionally , Chubby also sharing standard Session Events mentioned below</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b="1" dirty="0">
                <a:latin typeface="Century Gothic" panose="020B0502020202020204" pitchFamily="34" charset="0"/>
              </a:rPr>
              <a:t>Expired : </a:t>
            </a:r>
            <a:r>
              <a:rPr lang="en-US" sz="1000" dirty="0">
                <a:latin typeface="Century Gothic" panose="020B0502020202020204" pitchFamily="34" charset="0"/>
              </a:rPr>
              <a:t>If the session timeout</a:t>
            </a:r>
          </a:p>
          <a:p>
            <a:pPr marL="0" indent="0">
              <a:spcBef>
                <a:spcPts val="0"/>
              </a:spcBef>
              <a:buNone/>
            </a:pPr>
            <a:r>
              <a:rPr lang="en-US" sz="1000" b="1" dirty="0">
                <a:latin typeface="Century Gothic" panose="020B0502020202020204" pitchFamily="34" charset="0"/>
              </a:rPr>
              <a:t>Safe: </a:t>
            </a:r>
            <a:r>
              <a:rPr lang="en-US" sz="1000" dirty="0">
                <a:latin typeface="Century Gothic" panose="020B0502020202020204" pitchFamily="34" charset="0"/>
              </a:rPr>
              <a:t>When your session survived some communication issues</a:t>
            </a:r>
          </a:p>
          <a:p>
            <a:pPr marL="0" indent="0">
              <a:spcBef>
                <a:spcPts val="0"/>
              </a:spcBef>
              <a:buNone/>
            </a:pPr>
            <a:r>
              <a:rPr lang="en-US" sz="1000" b="1" dirty="0">
                <a:latin typeface="Century Gothic" panose="020B0502020202020204" pitchFamily="34" charset="0"/>
              </a:rPr>
              <a:t>Jeopardy: </a:t>
            </a:r>
            <a:r>
              <a:rPr lang="en-US" sz="1000" dirty="0">
                <a:latin typeface="Century Gothic" panose="020B0502020202020204" pitchFamily="34" charset="0"/>
              </a:rPr>
              <a:t>When session lease time out and grace period begins</a:t>
            </a:r>
            <a:endParaRPr lang="en-US" sz="1000" b="1"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2" name="Rectangle 1">
            <a:extLst>
              <a:ext uri="{FF2B5EF4-FFF2-40B4-BE49-F238E27FC236}">
                <a16:creationId xmlns:a16="http://schemas.microsoft.com/office/drawing/2014/main" id="{52E9624A-EB92-4964-948D-EB057A563EFD}"/>
              </a:ext>
            </a:extLst>
          </p:cNvPr>
          <p:cNvSpPr/>
          <p:nvPr/>
        </p:nvSpPr>
        <p:spPr>
          <a:xfrm>
            <a:off x="6766168" y="863126"/>
            <a:ext cx="5140082" cy="44010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Rectangle 2">
            <a:extLst>
              <a:ext uri="{FF2B5EF4-FFF2-40B4-BE49-F238E27FC236}">
                <a16:creationId xmlns:a16="http://schemas.microsoft.com/office/drawing/2014/main" id="{34196673-A47D-44E6-B24A-4C235D531F15}"/>
              </a:ext>
            </a:extLst>
          </p:cNvPr>
          <p:cNvSpPr/>
          <p:nvPr/>
        </p:nvSpPr>
        <p:spPr>
          <a:xfrm>
            <a:off x="327837" y="863125"/>
            <a:ext cx="6243845" cy="44010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0696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Caching</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39624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Cache</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System is read biased, and so one thought will automatically come into mind of an architect that Caching must be the one of the important component in this system. So, let’s learn the caching used in Chubby, next in this section.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To reduce read traffic, Chubby clients cache </a:t>
            </a:r>
            <a:r>
              <a:rPr lang="en-US" sz="1000" b="1" dirty="0">
                <a:solidFill>
                  <a:srgbClr val="3D3D4E"/>
                </a:solidFill>
                <a:latin typeface="Century Gothic" panose="020B0502020202020204" pitchFamily="34" charset="0"/>
              </a:rPr>
              <a:t>file contents, node metadata, and information </a:t>
            </a:r>
            <a:r>
              <a:rPr lang="en-US" sz="1000" dirty="0">
                <a:solidFill>
                  <a:srgbClr val="3D3D4E"/>
                </a:solidFill>
                <a:latin typeface="Century Gothic" panose="020B0502020202020204" pitchFamily="34" charset="0"/>
              </a:rPr>
              <a:t>on open handles in a consistent, </a:t>
            </a:r>
            <a:r>
              <a:rPr lang="en-US" sz="1000" b="1" dirty="0">
                <a:solidFill>
                  <a:srgbClr val="3D3D4E"/>
                </a:solidFill>
                <a:latin typeface="Century Gothic" panose="020B0502020202020204" pitchFamily="34" charset="0"/>
              </a:rPr>
              <a:t>write-through cache </a:t>
            </a:r>
            <a:r>
              <a:rPr lang="en-US" sz="1000" dirty="0">
                <a:solidFill>
                  <a:srgbClr val="3D3D4E"/>
                </a:solidFill>
                <a:latin typeface="Century Gothic" panose="020B0502020202020204" pitchFamily="34" charset="0"/>
              </a:rPr>
              <a:t>in the client’s memory.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Because of this caching, Chubby must maintain consistency between a file and a cache as well as between the different replicas of the file.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from above it is clear that cache eviction policy in this system must be some thing like time based.</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Chubby clients maintain their cache by a lease mechanism and flush the cache when the lease expires.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solidFill>
                  <a:srgbClr val="3D3D4E"/>
                </a:solidFill>
                <a:latin typeface="Century Gothic" panose="020B0502020202020204" pitchFamily="34" charset="0"/>
              </a:rPr>
              <a:t>Cache Invalidation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Below is the protocol for invalidating the cache when file data or metadata is changed:</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Master receives a request to change file contents or node metadata.</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Master blocks modification and sends cache invalidations to all clients who have cached it. For this, the master must maintain a list of each client’s cache contents.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For efficiency, the invalidation requests are piggybacked onto KeepAlive replies from the master.</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Clients receive the invalidation signal, flushes the cache, and sends an acknowledgment to the master with its next KeepAlive call.</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Once acknowledgments are received from each active client, the master proceeds with the modification. The master updates its local database and sends an update request to the replicas.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After receiving acknowledgments from most replicas in the cell, the master sends an acknowledgment to the client who initiated the write.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5" name="Picture 4">
            <a:extLst>
              <a:ext uri="{FF2B5EF4-FFF2-40B4-BE49-F238E27FC236}">
                <a16:creationId xmlns:a16="http://schemas.microsoft.com/office/drawing/2014/main" id="{BEFC016E-C4BF-46F9-998D-194866AE5934}"/>
              </a:ext>
            </a:extLst>
          </p:cNvPr>
          <p:cNvPicPr>
            <a:picLocks noChangeAspect="1"/>
          </p:cNvPicPr>
          <p:nvPr/>
        </p:nvPicPr>
        <p:blipFill>
          <a:blip r:embed="rId2"/>
          <a:stretch>
            <a:fillRect/>
          </a:stretch>
        </p:blipFill>
        <p:spPr>
          <a:xfrm>
            <a:off x="6941228" y="1720865"/>
            <a:ext cx="5057600" cy="3806795"/>
          </a:xfrm>
          <a:prstGeom prst="rect">
            <a:avLst/>
          </a:prstGeom>
        </p:spPr>
      </p:pic>
    </p:spTree>
    <p:extLst>
      <p:ext uri="{BB962C8B-B14F-4D97-AF65-F5344CB8AC3E}">
        <p14:creationId xmlns:p14="http://schemas.microsoft.com/office/powerpoint/2010/main" val="203649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Caching – Q&amp;A</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85750" y="1767466"/>
            <a:ext cx="6396243" cy="3806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Cache – Q&amp;A</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While the master is waiting for acknowledgments, are other clients allowed to read the file?</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during the time the master is waiting for the acknowledgments from clients, the file is treated as ‘uncachable.’ </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This means that the clients can read the file but will not cache it. </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This approach ensures that reads always get processed without any delay. This is useful because reads outnumber writes.</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Are clients allowed to cache locks? If yes, how is it used?</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Chubby allows its clients to cache locks, which means the client can hold locks longer than necessary, hoping that they can be used again by the same client.</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Are clients allowed to cache open handles?</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Chubby allows its clients to cache open handles. This way, if a client tries to open a file it has opened previously, only the first open() call goes to the master.</a:t>
            </a: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5" name="Picture 4">
            <a:extLst>
              <a:ext uri="{FF2B5EF4-FFF2-40B4-BE49-F238E27FC236}">
                <a16:creationId xmlns:a16="http://schemas.microsoft.com/office/drawing/2014/main" id="{BEFC016E-C4BF-46F9-998D-194866AE5934}"/>
              </a:ext>
            </a:extLst>
          </p:cNvPr>
          <p:cNvPicPr>
            <a:picLocks noChangeAspect="1"/>
          </p:cNvPicPr>
          <p:nvPr/>
        </p:nvPicPr>
        <p:blipFill>
          <a:blip r:embed="rId2"/>
          <a:stretch>
            <a:fillRect/>
          </a:stretch>
        </p:blipFill>
        <p:spPr>
          <a:xfrm>
            <a:off x="6941228" y="1720865"/>
            <a:ext cx="5057600" cy="3806795"/>
          </a:xfrm>
          <a:prstGeom prst="rect">
            <a:avLst/>
          </a:prstGeom>
        </p:spPr>
      </p:pic>
    </p:spTree>
    <p:extLst>
      <p:ext uri="{BB962C8B-B14F-4D97-AF65-F5344CB8AC3E}">
        <p14:creationId xmlns:p14="http://schemas.microsoft.com/office/powerpoint/2010/main" val="398460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Database</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243879" cy="5781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How Chubby using database?</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usage database for storage.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In initial days of chubby implementation, for database , inventor used Berkley DB and replicated it for better Fault tolerance.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But later they can know that Berkley db. is not enough for risk mitigation, and so they decided to build their own database.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they implemented their own custom database for the following characteristics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Simple key-value pair database using write ahead logging &amp; snapshotting’s</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Atomic operation only, no need of general transactional based database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Database log is distributed among replicas using Paxos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a:t>
            </a:r>
            <a:r>
              <a:rPr lang="en-US" sz="1200" b="1" dirty="0">
                <a:solidFill>
                  <a:srgbClr val="7030A0"/>
                </a:solidFill>
                <a:latin typeface="Century Gothic" panose="020B0502020202020204" pitchFamily="34" charset="0"/>
              </a:rPr>
              <a:t>One key learning here is sometime being an architect or innovator also , you are not sure about your requirement in detail. Meaning you have idea but not much in specific to requirement level, even in that situation we must proceed further and change the component if they need to change for betterment of overall your system.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Backup</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Why backup is important?</a:t>
            </a:r>
          </a:p>
          <a:p>
            <a:pPr>
              <a:spcBef>
                <a:spcPts val="0"/>
              </a:spcBef>
              <a:buFontTx/>
              <a:buChar char="-"/>
            </a:pPr>
            <a:r>
              <a:rPr lang="en-US" sz="1000" dirty="0">
                <a:solidFill>
                  <a:srgbClr val="3D3D4E"/>
                </a:solidFill>
                <a:latin typeface="Century Gothic" panose="020B0502020202020204" pitchFamily="34" charset="0"/>
              </a:rPr>
              <a:t>To Support the recovery, incase of failure.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Approach of backup in Chubby?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All database transactions are stored in a transaction log (a write-ahead log). </a:t>
            </a:r>
          </a:p>
          <a:p>
            <a:pPr marL="0" indent="0">
              <a:spcBef>
                <a:spcPts val="0"/>
              </a:spcBef>
              <a:buNone/>
            </a:pPr>
            <a:r>
              <a:rPr lang="en-US" sz="1000" dirty="0">
                <a:solidFill>
                  <a:srgbClr val="3D3D4E"/>
                </a:solidFill>
                <a:latin typeface="Century Gothic" panose="020B0502020202020204" pitchFamily="34" charset="0"/>
              </a:rPr>
              <a:t>If you keep appending the log than this log himself become unmanageable in size, so this approach won’t work.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Rectangle 1">
            <a:extLst>
              <a:ext uri="{FF2B5EF4-FFF2-40B4-BE49-F238E27FC236}">
                <a16:creationId xmlns:a16="http://schemas.microsoft.com/office/drawing/2014/main" id="{1CC56E22-A698-4120-9357-D78C5C1CC642}"/>
              </a:ext>
            </a:extLst>
          </p:cNvPr>
          <p:cNvSpPr/>
          <p:nvPr/>
        </p:nvSpPr>
        <p:spPr>
          <a:xfrm>
            <a:off x="752708" y="4005211"/>
            <a:ext cx="1754909"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Berkley DB</a:t>
            </a:r>
            <a:endParaRPr lang="en-IN" dirty="0"/>
          </a:p>
        </p:txBody>
      </p:sp>
      <p:sp>
        <p:nvSpPr>
          <p:cNvPr id="8" name="Rectangle 7">
            <a:extLst>
              <a:ext uri="{FF2B5EF4-FFF2-40B4-BE49-F238E27FC236}">
                <a16:creationId xmlns:a16="http://schemas.microsoft.com/office/drawing/2014/main" id="{34C438AF-12DC-4373-AF28-43CE1480D8F6}"/>
              </a:ext>
            </a:extLst>
          </p:cNvPr>
          <p:cNvSpPr/>
          <p:nvPr/>
        </p:nvSpPr>
        <p:spPr>
          <a:xfrm>
            <a:off x="3759267" y="4005211"/>
            <a:ext cx="2526146"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Google Custom DB</a:t>
            </a:r>
            <a:endParaRPr lang="en-IN" dirty="0"/>
          </a:p>
        </p:txBody>
      </p:sp>
      <p:sp>
        <p:nvSpPr>
          <p:cNvPr id="3" name="Arrow: Chevron 2">
            <a:extLst>
              <a:ext uri="{FF2B5EF4-FFF2-40B4-BE49-F238E27FC236}">
                <a16:creationId xmlns:a16="http://schemas.microsoft.com/office/drawing/2014/main" id="{64F9E1EC-37E3-47E3-A293-C43D73385FBA}"/>
              </a:ext>
            </a:extLst>
          </p:cNvPr>
          <p:cNvSpPr/>
          <p:nvPr/>
        </p:nvSpPr>
        <p:spPr>
          <a:xfrm>
            <a:off x="2881769" y="3848192"/>
            <a:ext cx="558853" cy="46181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3A86CB3C-EF61-4E5E-911C-D4F20E5D1C1D}"/>
              </a:ext>
            </a:extLst>
          </p:cNvPr>
          <p:cNvSpPr/>
          <p:nvPr/>
        </p:nvSpPr>
        <p:spPr>
          <a:xfrm>
            <a:off x="503327" y="3728120"/>
            <a:ext cx="5966691" cy="72967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TextBox 6">
            <a:extLst>
              <a:ext uri="{FF2B5EF4-FFF2-40B4-BE49-F238E27FC236}">
                <a16:creationId xmlns:a16="http://schemas.microsoft.com/office/drawing/2014/main" id="{0E224448-C161-45B6-84BB-CD5D4EFEFA78}"/>
              </a:ext>
            </a:extLst>
          </p:cNvPr>
          <p:cNvSpPr txBox="1"/>
          <p:nvPr/>
        </p:nvSpPr>
        <p:spPr>
          <a:xfrm>
            <a:off x="1246845" y="3723624"/>
            <a:ext cx="1182254" cy="369332"/>
          </a:xfrm>
          <a:prstGeom prst="rect">
            <a:avLst/>
          </a:prstGeom>
          <a:noFill/>
        </p:spPr>
        <p:txBody>
          <a:bodyPr wrap="square" rtlCol="0">
            <a:spAutoFit/>
          </a:bodyPr>
          <a:lstStyle/>
          <a:p>
            <a:r>
              <a:rPr lang="en-US" dirty="0"/>
              <a:t>initial</a:t>
            </a:r>
            <a:endParaRPr lang="en-IN" dirty="0"/>
          </a:p>
        </p:txBody>
      </p:sp>
      <p:sp>
        <p:nvSpPr>
          <p:cNvPr id="12" name="TextBox 11">
            <a:extLst>
              <a:ext uri="{FF2B5EF4-FFF2-40B4-BE49-F238E27FC236}">
                <a16:creationId xmlns:a16="http://schemas.microsoft.com/office/drawing/2014/main" id="{542AD7BD-96B6-4569-A752-E1CEE40E3D71}"/>
              </a:ext>
            </a:extLst>
          </p:cNvPr>
          <p:cNvSpPr txBox="1"/>
          <p:nvPr/>
        </p:nvSpPr>
        <p:spPr>
          <a:xfrm>
            <a:off x="4673526" y="3709769"/>
            <a:ext cx="1182254" cy="369332"/>
          </a:xfrm>
          <a:prstGeom prst="rect">
            <a:avLst/>
          </a:prstGeom>
          <a:noFill/>
        </p:spPr>
        <p:txBody>
          <a:bodyPr wrap="square" rtlCol="0">
            <a:spAutoFit/>
          </a:bodyPr>
          <a:lstStyle/>
          <a:p>
            <a:r>
              <a:rPr lang="en-US" dirty="0"/>
              <a:t>Final</a:t>
            </a:r>
            <a:endParaRPr lang="en-IN" dirty="0"/>
          </a:p>
        </p:txBody>
      </p:sp>
      <p:sp>
        <p:nvSpPr>
          <p:cNvPr id="13" name="Content Placeholder 7">
            <a:extLst>
              <a:ext uri="{FF2B5EF4-FFF2-40B4-BE49-F238E27FC236}">
                <a16:creationId xmlns:a16="http://schemas.microsoft.com/office/drawing/2014/main" id="{6FC0F180-E324-4ACE-AC9C-80DB11B3A7A5}"/>
              </a:ext>
            </a:extLst>
          </p:cNvPr>
          <p:cNvSpPr txBox="1">
            <a:spLocks/>
          </p:cNvSpPr>
          <p:nvPr/>
        </p:nvSpPr>
        <p:spPr>
          <a:xfrm>
            <a:off x="6599298" y="733425"/>
            <a:ext cx="5264865" cy="57816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Backup contd.</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So, the actual approach in chubby system is like</a:t>
            </a:r>
          </a:p>
          <a:p>
            <a:pPr marL="0" indent="0">
              <a:spcBef>
                <a:spcPts val="0"/>
              </a:spcBef>
              <a:buNone/>
            </a:pPr>
            <a:endParaRPr lang="en-US" sz="1000" dirty="0">
              <a:latin typeface="Century Gothic" panose="020B0502020202020204" pitchFamily="34" charset="0"/>
            </a:endParaRPr>
          </a:p>
          <a:p>
            <a:pPr>
              <a:spcBef>
                <a:spcPts val="600"/>
              </a:spcBef>
              <a:buFontTx/>
              <a:buChar char="-"/>
            </a:pPr>
            <a:r>
              <a:rPr lang="en-US" sz="1000" dirty="0">
                <a:latin typeface="Century Gothic" panose="020B0502020202020204" pitchFamily="34" charset="0"/>
              </a:rPr>
              <a:t>Keep transaction log ( a write-ahead log)</a:t>
            </a:r>
          </a:p>
          <a:p>
            <a:pPr>
              <a:spcBef>
                <a:spcPts val="600"/>
              </a:spcBef>
              <a:buFontTx/>
              <a:buChar char="-"/>
            </a:pPr>
            <a:r>
              <a:rPr lang="en-US" sz="1000" dirty="0">
                <a:latin typeface="Century Gothic" panose="020B0502020202020204" pitchFamily="34" charset="0"/>
              </a:rPr>
              <a:t>Once snapshot is taken, delete the transaction log</a:t>
            </a:r>
          </a:p>
          <a:p>
            <a:pPr>
              <a:spcBef>
                <a:spcPts val="600"/>
              </a:spcBef>
              <a:buFontTx/>
              <a:buChar char="-"/>
            </a:pPr>
            <a:r>
              <a:rPr lang="en-US" sz="1000" dirty="0">
                <a:latin typeface="Century Gothic" panose="020B0502020202020204" pitchFamily="34" charset="0"/>
              </a:rPr>
              <a:t>Start fresh for logging the transaction post snapshot</a:t>
            </a:r>
          </a:p>
          <a:p>
            <a:pPr>
              <a:spcBef>
                <a:spcPts val="600"/>
              </a:spcBef>
              <a:buFontTx/>
              <a:buChar char="-"/>
            </a:pPr>
            <a:r>
              <a:rPr lang="en-US" sz="1000" dirty="0">
                <a:latin typeface="Century Gothic" panose="020B0502020202020204" pitchFamily="34" charset="0"/>
              </a:rPr>
              <a:t>at any time, the complete state of the system is determined by the last snapshot together with the set of transactions from the transaction log.</a:t>
            </a:r>
          </a:p>
          <a:p>
            <a:pPr>
              <a:spcBef>
                <a:spcPts val="600"/>
              </a:spcBef>
              <a:buFontTx/>
              <a:buChar char="-"/>
            </a:pPr>
            <a:r>
              <a:rPr lang="en-US" sz="1000" dirty="0">
                <a:latin typeface="Century Gothic" panose="020B0502020202020204" pitchFamily="34" charset="0"/>
              </a:rPr>
              <a:t>Backup - databases are used for disaster recovery</a:t>
            </a:r>
          </a:p>
          <a:p>
            <a:pPr>
              <a:spcBef>
                <a:spcPts val="600"/>
              </a:spcBef>
              <a:buFontTx/>
              <a:buChar char="-"/>
            </a:pPr>
            <a:r>
              <a:rPr lang="en-US" sz="1000" dirty="0">
                <a:latin typeface="Century Gothic" panose="020B0502020202020204" pitchFamily="34" charset="0"/>
              </a:rPr>
              <a:t>Backup - database initialize the database of a newly replaced</a:t>
            </a:r>
          </a:p>
          <a:p>
            <a:pPr>
              <a:spcBef>
                <a:spcPts val="600"/>
              </a:spcBef>
              <a:buFontTx/>
              <a:buChar char="-"/>
            </a:pPr>
            <a:endParaRPr lang="en-US" sz="1000" dirty="0">
              <a:solidFill>
                <a:srgbClr val="3D3D4E"/>
              </a:solidFill>
              <a:latin typeface="Century Gothic" panose="020B0502020202020204" pitchFamily="34" charset="0"/>
            </a:endParaRPr>
          </a:p>
          <a:p>
            <a:pPr marL="0" indent="0">
              <a:spcBef>
                <a:spcPts val="600"/>
              </a:spcBef>
              <a:buNone/>
            </a:pPr>
            <a:r>
              <a:rPr lang="en-US" sz="1400" b="1" dirty="0">
                <a:latin typeface="Century Gothic" panose="020B0502020202020204" pitchFamily="34" charset="0"/>
              </a:rPr>
              <a:t>Mirroring</a:t>
            </a: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Mirroring is a technique that allows a system to automatically maintain multiple copies.</a:t>
            </a:r>
          </a:p>
          <a:p>
            <a:pPr marL="0" indent="0">
              <a:spcBef>
                <a:spcPts val="600"/>
              </a:spcBef>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Chubby allows a collection of files to be mirrored from one cell to another.</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Mirroring is commonly used to copy configuration files to various computing clusters distributed around the world.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Mirroring is fast because the files are small.</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Event mechanism informs immediately if a file is added, deleted, or modified.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Usually, changes are reflected in dozens of mirrors worldwide under a second.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Unreachable mirror remains unchanged until connectivity is restored. Updated files are then identified by comparing their checksums.</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A special “global” cell subtree /ls/global/master that is mirrored to the subtree /ls/cell/replica in every other Chubby cell.</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Global cell is special because its replicas are in widely separated parts of the world. Global cell is used for:</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Chubby’s own access control lists (ACLs).</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Various files in which Chubby cells and other systems advertise their presence to monitoring services.</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Pointers to allow clients to locate large data sets such as Bigtable cells, and many configuration files for other systems.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07259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Scaling</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45250" y="1442725"/>
            <a:ext cx="6243879" cy="4795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latin typeface="Century Gothic" panose="020B0502020202020204" pitchFamily="34" charset="0"/>
              </a:rPr>
              <a:t>How Chubby system scaling?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Chubby’s clients are individual processes, so Chubby handles more clients than expected. At Google, 90,000+ clients communicating with a single Chubby server is one such example.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Next point here is how to make sure that this system scale at max, and for that what would be your engineering decision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Minimize request rate </a:t>
            </a:r>
            <a:r>
              <a:rPr lang="en-US" sz="1000" dirty="0">
                <a:solidFill>
                  <a:srgbClr val="3D3D4E"/>
                </a:solidFill>
                <a:latin typeface="Century Gothic" panose="020B0502020202020204" pitchFamily="34" charset="0"/>
              </a:rPr>
              <a:t>-&gt; How you do it?</a:t>
            </a:r>
          </a:p>
          <a:p>
            <a:pPr marL="0" indent="0">
              <a:spcBef>
                <a:spcPts val="0"/>
              </a:spcBef>
              <a:buNone/>
            </a:pPr>
            <a:r>
              <a:rPr lang="en-US" sz="1000" dirty="0">
                <a:solidFill>
                  <a:srgbClr val="3D3D4E"/>
                </a:solidFill>
                <a:latin typeface="Century Gothic" panose="020B0502020202020204" pitchFamily="34" charset="0"/>
              </a:rPr>
              <a:t>By creating more and more chubby cell, you will give the opportunity and closer chubby cell to each client. Which will eventually decrease the request rate to the chubby server.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Minimize KeepAlive load-</a:t>
            </a:r>
            <a:r>
              <a:rPr lang="en-US" sz="1000" dirty="0">
                <a:solidFill>
                  <a:srgbClr val="3D3D4E"/>
                </a:solidFill>
                <a:latin typeface="Century Gothic" panose="020B0502020202020204" pitchFamily="34" charset="0"/>
              </a:rPr>
              <a:t>&gt; How you do it?</a:t>
            </a:r>
          </a:p>
          <a:p>
            <a:pPr marL="0" indent="0">
              <a:spcBef>
                <a:spcPts val="0"/>
              </a:spcBef>
              <a:buNone/>
            </a:pPr>
            <a:r>
              <a:rPr lang="en-US" sz="1000" dirty="0">
                <a:solidFill>
                  <a:srgbClr val="3D3D4E"/>
                </a:solidFill>
                <a:latin typeface="Century Gothic" panose="020B0502020202020204" pitchFamily="34" charset="0"/>
              </a:rPr>
              <a:t>Honestly speaking, KeepAlive load is like server is hitting request continuously and it is one area which require to improve so that server resource is not wasted for this. So, by increasing client lease time from 12s(default) to 60 second.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Caching</a:t>
            </a:r>
            <a:r>
              <a:rPr lang="en-US" sz="1000" dirty="0">
                <a:solidFill>
                  <a:srgbClr val="3D3D4E"/>
                </a:solidFill>
                <a:latin typeface="Century Gothic" panose="020B0502020202020204" pitchFamily="34" charset="0"/>
              </a:rPr>
              <a:t> -&gt; How you do it?</a:t>
            </a:r>
          </a:p>
          <a:p>
            <a:pPr marL="0" indent="0">
              <a:spcBef>
                <a:spcPts val="0"/>
              </a:spcBef>
              <a:buNone/>
            </a:pPr>
            <a:r>
              <a:rPr lang="en-US" sz="1000" dirty="0">
                <a:solidFill>
                  <a:srgbClr val="3D3D4E"/>
                </a:solidFill>
                <a:latin typeface="Century Gothic" panose="020B0502020202020204" pitchFamily="34" charset="0"/>
              </a:rPr>
              <a:t>This is also one of the good decision took by chubby client implementation to reduce the workload of chubby server. Chubby client is usually caching – file data, metadata, and handles.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Simplified protocol conversions</a:t>
            </a:r>
            <a:r>
              <a:rPr lang="en-US" sz="1000" dirty="0">
                <a:solidFill>
                  <a:srgbClr val="3D3D4E"/>
                </a:solidFill>
                <a:latin typeface="Century Gothic" panose="020B0502020202020204" pitchFamily="34" charset="0"/>
              </a:rPr>
              <a:t> -&gt; How you do it?</a:t>
            </a:r>
          </a:p>
          <a:p>
            <a:pPr marL="0" indent="0">
              <a:spcBef>
                <a:spcPts val="0"/>
              </a:spcBef>
              <a:buNone/>
            </a:pPr>
            <a:r>
              <a:rPr lang="en-US" sz="1000" dirty="0">
                <a:solidFill>
                  <a:srgbClr val="3D3D4E"/>
                </a:solidFill>
                <a:latin typeface="Century Gothic" panose="020B0502020202020204" pitchFamily="34" charset="0"/>
              </a:rPr>
              <a:t>As per the chubby architect, they suggested to introduce additional layer between the chubby client and server like </a:t>
            </a:r>
            <a:r>
              <a:rPr lang="en-US" sz="1000" b="1" dirty="0">
                <a:solidFill>
                  <a:srgbClr val="7030A0"/>
                </a:solidFill>
                <a:latin typeface="Century Gothic" panose="020B0502020202020204" pitchFamily="34" charset="0"/>
              </a:rPr>
              <a:t>proxy</a:t>
            </a:r>
            <a:r>
              <a:rPr lang="en-US" sz="1000" dirty="0">
                <a:solidFill>
                  <a:srgbClr val="3D3D4E"/>
                </a:solidFill>
                <a:latin typeface="Century Gothic" panose="020B0502020202020204" pitchFamily="34" charset="0"/>
              </a:rPr>
              <a:t>, which will convert complex protocol requirement to simplified protocol, and it improves the actual server computing requirement less, and so the server resource is available for other clients. In proxies also there are two different kind of proxies possible here, Internal and External proxies. Here also chubby architect has done excellent work to think like this. Therefore, this service has service at that much scale.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Here is a quick caveat : </a:t>
            </a:r>
            <a:r>
              <a:rPr lang="en-US" sz="1000" b="1" dirty="0">
                <a:solidFill>
                  <a:srgbClr val="7030A0"/>
                </a:solidFill>
                <a:latin typeface="Century Gothic" panose="020B0502020202020204" pitchFamily="34" charset="0"/>
              </a:rPr>
              <a:t>“All writes and first-time reads pass through the cache to reach the master. This means that proxy adds an additional RPC for writes and first-time reads. This is acceptable as Chubby is a read-heavy service.”</a:t>
            </a: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11" name="Picture 10">
            <a:extLst>
              <a:ext uri="{FF2B5EF4-FFF2-40B4-BE49-F238E27FC236}">
                <a16:creationId xmlns:a16="http://schemas.microsoft.com/office/drawing/2014/main" id="{261088E2-BDF0-4379-8578-6982370B051D}"/>
              </a:ext>
            </a:extLst>
          </p:cNvPr>
          <p:cNvPicPr>
            <a:picLocks noChangeAspect="1"/>
          </p:cNvPicPr>
          <p:nvPr/>
        </p:nvPicPr>
        <p:blipFill>
          <a:blip r:embed="rId2"/>
          <a:stretch>
            <a:fillRect/>
          </a:stretch>
        </p:blipFill>
        <p:spPr>
          <a:xfrm>
            <a:off x="6667441" y="1654991"/>
            <a:ext cx="5184151" cy="3548018"/>
          </a:xfrm>
          <a:prstGeom prst="rect">
            <a:avLst/>
          </a:prstGeom>
        </p:spPr>
      </p:pic>
      <p:sp>
        <p:nvSpPr>
          <p:cNvPr id="18" name="Rectangle 17">
            <a:extLst>
              <a:ext uri="{FF2B5EF4-FFF2-40B4-BE49-F238E27FC236}">
                <a16:creationId xmlns:a16="http://schemas.microsoft.com/office/drawing/2014/main" id="{5ACC0E97-1DDA-4ECC-8172-006CB6E74853}"/>
              </a:ext>
            </a:extLst>
          </p:cNvPr>
          <p:cNvSpPr/>
          <p:nvPr/>
        </p:nvSpPr>
        <p:spPr>
          <a:xfrm>
            <a:off x="8099692" y="2554502"/>
            <a:ext cx="1008404" cy="1862984"/>
          </a:xfrm>
          <a:prstGeom prst="rect">
            <a:avLst/>
          </a:prstGeom>
          <a:noFill/>
          <a:ln w="9525" cap="flat" cmpd="sng" algn="ctr">
            <a:solidFill>
              <a:srgbClr val="00B05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19" name="Rectangle 18">
            <a:extLst>
              <a:ext uri="{FF2B5EF4-FFF2-40B4-BE49-F238E27FC236}">
                <a16:creationId xmlns:a16="http://schemas.microsoft.com/office/drawing/2014/main" id="{65F1D4F5-1098-4D92-AB5A-FF19B7B9E35D}"/>
              </a:ext>
            </a:extLst>
          </p:cNvPr>
          <p:cNvSpPr/>
          <p:nvPr/>
        </p:nvSpPr>
        <p:spPr>
          <a:xfrm>
            <a:off x="319934" y="1442727"/>
            <a:ext cx="6294512" cy="461624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22725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a:t>
            </a:r>
            <a:r>
              <a:rPr lang="en-IN" b="1">
                <a:latin typeface="Nunito Sans" pitchFamily="2" charset="0"/>
              </a:rPr>
              <a:t>: Learnings</a:t>
            </a:r>
            <a:endParaRPr lang="en-IN" b="1" dirty="0">
              <a:latin typeface="Nunito Sans" pitchFamily="2" charset="0"/>
            </a:endParaRP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45250" y="1442725"/>
            <a:ext cx="6175191" cy="330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latin typeface="Century Gothic" panose="020B0502020202020204" pitchFamily="34" charset="0"/>
              </a:rPr>
              <a:t>How Partitioning helps in Chubby system scaling?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Partitioning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Chubby’s interface (files &amp; directories) was designed such that namespaces can easily be partitioned between multiple Chubby cells if needed. This would result in reduced read/write traffic for any partition, for example: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ls/cell/foo and everything in it, can be served by one Chubby cell, and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ls/cell/bar and everything in it, can be served by another Chubby cell</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There are some scenarios in which partitioning does not improve: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When a directory is deleted, a cross partition call might be required.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Partition does not necessarily reduce the KeepAlive traffic.</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Since ACLs can be stored in one partition only, so a cross partition call might be required to check for ACLs.</a:t>
            </a:r>
          </a:p>
          <a:p>
            <a:pPr>
              <a:spcBef>
                <a:spcPts val="60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19" name="Rectangle 18">
            <a:extLst>
              <a:ext uri="{FF2B5EF4-FFF2-40B4-BE49-F238E27FC236}">
                <a16:creationId xmlns:a16="http://schemas.microsoft.com/office/drawing/2014/main" id="{65F1D4F5-1098-4D92-AB5A-FF19B7B9E35D}"/>
              </a:ext>
            </a:extLst>
          </p:cNvPr>
          <p:cNvSpPr/>
          <p:nvPr/>
        </p:nvSpPr>
        <p:spPr>
          <a:xfrm>
            <a:off x="319934" y="1348721"/>
            <a:ext cx="6294512" cy="340274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Content Placeholder 7">
            <a:extLst>
              <a:ext uri="{FF2B5EF4-FFF2-40B4-BE49-F238E27FC236}">
                <a16:creationId xmlns:a16="http://schemas.microsoft.com/office/drawing/2014/main" id="{C47B2165-08D0-4EEF-ADFA-F4BC5F772880}"/>
              </a:ext>
            </a:extLst>
          </p:cNvPr>
          <p:cNvSpPr txBox="1">
            <a:spLocks/>
          </p:cNvSpPr>
          <p:nvPr/>
        </p:nvSpPr>
        <p:spPr>
          <a:xfrm>
            <a:off x="6855727" y="1432754"/>
            <a:ext cx="4948293" cy="330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Learnings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Lack of aggressive caching</a:t>
            </a:r>
            <a:r>
              <a:rPr lang="en-US" sz="1000" dirty="0">
                <a:solidFill>
                  <a:srgbClr val="3D3D4E"/>
                </a:solidFill>
                <a:latin typeface="Century Gothic" panose="020B0502020202020204" pitchFamily="34" charset="0"/>
              </a:rPr>
              <a:t>: Initially, clients were not caching the absence of files or open file handles. An abusive client could write loops that retry indefinitely when a file is not present or poll a file by opening it and closing it repeatedly when one might expect they would open the file just once. Chubby educated its users to make use of aggressive caching for such scenarios.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Lack of quotas</a:t>
            </a:r>
            <a:r>
              <a:rPr lang="en-US" sz="1000" dirty="0">
                <a:solidFill>
                  <a:srgbClr val="3D3D4E"/>
                </a:solidFill>
                <a:latin typeface="Century Gothic" panose="020B0502020202020204" pitchFamily="34" charset="0"/>
              </a:rPr>
              <a:t>: Chubby was never intended to be used as a storage system for large amounts of data, so it has no storage quotas. In hindsight, this was naive. To handle this, Chubby later introduced a limit on file size (256kBytes).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Publish/subscribe</a:t>
            </a:r>
            <a:r>
              <a:rPr lang="en-US" sz="1000" dirty="0">
                <a:solidFill>
                  <a:srgbClr val="3D3D4E"/>
                </a:solidFill>
                <a:latin typeface="Century Gothic" panose="020B0502020202020204" pitchFamily="34" charset="0"/>
              </a:rPr>
              <a:t>: There have been several attempts to use Chubby’s event mechanism as a publish/subscribe system. Chubby is a strongly consistent system, and the way it maintains a consistent cache makes it a slow and inefficient choice for publish/subscribe. Chubby developers caught and stopped such uses early 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Developers rarely consider availability</a:t>
            </a:r>
            <a:r>
              <a:rPr lang="en-US" sz="1000" dirty="0">
                <a:solidFill>
                  <a:srgbClr val="3D3D4E"/>
                </a:solidFill>
                <a:latin typeface="Century Gothic" panose="020B0502020202020204" pitchFamily="34" charset="0"/>
              </a:rPr>
              <a:t>: Developers generally fail to think about failure probabilities and wrongly assume that Chubby will always be available. Chubby educated its clients to plan for short Chubby outages so that it has little or no effect on their applications.</a:t>
            </a:r>
          </a:p>
        </p:txBody>
      </p:sp>
      <p:sp>
        <p:nvSpPr>
          <p:cNvPr id="13" name="Rectangle 12">
            <a:extLst>
              <a:ext uri="{FF2B5EF4-FFF2-40B4-BE49-F238E27FC236}">
                <a16:creationId xmlns:a16="http://schemas.microsoft.com/office/drawing/2014/main" id="{9AEB55F1-F97B-41EA-A75B-062869774D98}"/>
              </a:ext>
            </a:extLst>
          </p:cNvPr>
          <p:cNvSpPr/>
          <p:nvPr/>
        </p:nvSpPr>
        <p:spPr>
          <a:xfrm>
            <a:off x="6830411" y="1338750"/>
            <a:ext cx="5166459" cy="340274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33656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latin typeface="Century Gothic" panose="020B0502020202020204" pitchFamily="34" charset="0"/>
              </a:rPr>
              <a:t>Goal : </a:t>
            </a:r>
          </a:p>
          <a:p>
            <a:pPr marL="0" indent="0">
              <a:buFont typeface="Arial" panose="020B0604020202020204" pitchFamily="34" charset="0"/>
              <a:buNone/>
            </a:pPr>
            <a:r>
              <a:rPr lang="en-US" sz="1000" dirty="0">
                <a:solidFill>
                  <a:srgbClr val="3D3D4E"/>
                </a:solidFill>
                <a:latin typeface="Century Gothic" panose="020B0502020202020204" pitchFamily="34" charset="0"/>
              </a:rPr>
              <a:t>Build a highly available &amp; consistent service that can stores small objects and provide locking mechanism over the objects.</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1" dirty="0">
                <a:solidFill>
                  <a:srgbClr val="3D3D4E"/>
                </a:solidFill>
                <a:latin typeface="Century Gothic" panose="020B0502020202020204" pitchFamily="34" charset="0"/>
              </a:rPr>
              <a:t>Use cases :</a:t>
            </a:r>
          </a:p>
          <a:p>
            <a:pPr marL="0" indent="0">
              <a:buFont typeface="Arial" panose="020B0604020202020204" pitchFamily="34" charset="0"/>
              <a:buNone/>
            </a:pPr>
            <a:r>
              <a:rPr lang="en-US" sz="1000" dirty="0">
                <a:solidFill>
                  <a:srgbClr val="3D3D4E"/>
                </a:solidFill>
                <a:latin typeface="Century Gothic" panose="020B0502020202020204" pitchFamily="34" charset="0"/>
              </a:rPr>
              <a:t>It started with the requirement of reliable locking service.</a:t>
            </a:r>
          </a:p>
          <a:p>
            <a:pPr marL="0" indent="0">
              <a:buFont typeface="Arial" panose="020B0604020202020204" pitchFamily="34" charset="0"/>
              <a:buNone/>
            </a:pPr>
            <a:r>
              <a:rPr lang="en-US" sz="1000" dirty="0">
                <a:solidFill>
                  <a:srgbClr val="3D3D4E"/>
                </a:solidFill>
                <a:latin typeface="Century Gothic" panose="020B0502020202020204" pitchFamily="34" charset="0"/>
              </a:rPr>
              <a:t>Few standard places where it is used widely across the distributed domain are</a:t>
            </a:r>
          </a:p>
          <a:p>
            <a:pPr>
              <a:buFontTx/>
              <a:buChar char="-"/>
            </a:pPr>
            <a:r>
              <a:rPr lang="en-US" sz="1000" dirty="0">
                <a:solidFill>
                  <a:srgbClr val="3D3D4E"/>
                </a:solidFill>
                <a:latin typeface="Century Gothic" panose="020B0502020202020204" pitchFamily="34" charset="0"/>
              </a:rPr>
              <a:t>Leader/Master election</a:t>
            </a:r>
          </a:p>
          <a:p>
            <a:pPr>
              <a:buFontTx/>
              <a:buChar char="-"/>
            </a:pPr>
            <a:r>
              <a:rPr lang="en-US" sz="1000" dirty="0">
                <a:solidFill>
                  <a:srgbClr val="3D3D4E"/>
                </a:solidFill>
                <a:latin typeface="Century Gothic" panose="020B0502020202020204" pitchFamily="34" charset="0"/>
              </a:rPr>
              <a:t>Naming Service ( DNS )</a:t>
            </a:r>
          </a:p>
          <a:p>
            <a:pPr>
              <a:buFontTx/>
              <a:buChar char="-"/>
            </a:pPr>
            <a:r>
              <a:rPr lang="en-US" sz="1000" dirty="0">
                <a:solidFill>
                  <a:srgbClr val="3D3D4E"/>
                </a:solidFill>
                <a:latin typeface="Century Gothic" panose="020B0502020202020204" pitchFamily="34" charset="0"/>
              </a:rPr>
              <a:t>Distributed locking mechanism</a:t>
            </a:r>
          </a:p>
          <a:p>
            <a:pPr>
              <a:buFontTx/>
              <a:buChar char="-"/>
            </a:pPr>
            <a:r>
              <a:rPr lang="en-US" sz="1000" dirty="0">
                <a:solidFill>
                  <a:srgbClr val="3D3D4E"/>
                </a:solidFill>
                <a:latin typeface="Century Gothic" panose="020B0502020202020204" pitchFamily="34" charset="0"/>
              </a:rPr>
              <a:t>Storage ( small objects that rarely changed</a:t>
            </a:r>
          </a:p>
          <a:p>
            <a:pPr marL="0" indent="0">
              <a:buNone/>
            </a:pPr>
            <a:endParaRPr lang="en-US" sz="1000" dirty="0">
              <a:solidFill>
                <a:srgbClr val="3D3D4E"/>
              </a:solidFill>
              <a:latin typeface="Century Gothic" panose="020B0502020202020204" pitchFamily="34" charset="0"/>
            </a:endParaRPr>
          </a:p>
          <a:p>
            <a:pPr marL="0" indent="0">
              <a:buNone/>
            </a:pPr>
            <a:r>
              <a:rPr lang="en-US" sz="1000" b="1" dirty="0">
                <a:solidFill>
                  <a:srgbClr val="3D3D4E"/>
                </a:solidFill>
                <a:latin typeface="Century Gothic" panose="020B0502020202020204" pitchFamily="34" charset="0"/>
              </a:rPr>
              <a:t>How has it structured?</a:t>
            </a:r>
          </a:p>
          <a:p>
            <a:pPr marL="0" indent="0">
              <a:buNone/>
            </a:pPr>
            <a:r>
              <a:rPr lang="en-US" sz="1000" dirty="0">
                <a:solidFill>
                  <a:srgbClr val="3D3D4E"/>
                </a:solidFill>
                <a:latin typeface="Century Gothic" panose="020B0502020202020204" pitchFamily="34" charset="0"/>
              </a:rPr>
              <a:t>Internally, it is implemented as a key/value store that also provides a locking mechanism on each object stored in it. </a:t>
            </a:r>
          </a:p>
          <a:p>
            <a:pPr marL="0" indent="0">
              <a:buNone/>
            </a:pPr>
            <a:endParaRPr lang="en-US" sz="1000" dirty="0">
              <a:solidFill>
                <a:srgbClr val="3D3D4E"/>
              </a:solidFill>
              <a:latin typeface="Century Gothic" panose="020B0502020202020204" pitchFamily="34" charset="0"/>
            </a:endParaRPr>
          </a:p>
          <a:p>
            <a:pPr marL="0" indent="0">
              <a:lnSpc>
                <a:spcPct val="100000"/>
              </a:lnSpc>
              <a:buNone/>
            </a:pPr>
            <a:r>
              <a:rPr lang="en-US" sz="1000" b="1" dirty="0">
                <a:solidFill>
                  <a:srgbClr val="3D3D4E"/>
                </a:solidFill>
                <a:latin typeface="Century Gothic" panose="020B0502020202020204" pitchFamily="34" charset="0"/>
              </a:rPr>
              <a:t>Who build it?</a:t>
            </a:r>
          </a:p>
          <a:p>
            <a:pPr marL="0" indent="0">
              <a:lnSpc>
                <a:spcPct val="100000"/>
              </a:lnSpc>
              <a:buNone/>
            </a:pPr>
            <a:r>
              <a:rPr lang="en-US" sz="1000" b="1" dirty="0">
                <a:solidFill>
                  <a:srgbClr val="3D3D4E"/>
                </a:solidFill>
                <a:latin typeface="Century Gothic" panose="020B0502020202020204" pitchFamily="34" charset="0"/>
              </a:rPr>
              <a:t>Google</a:t>
            </a:r>
            <a:r>
              <a:rPr lang="en-US" sz="1000" dirty="0">
                <a:solidFill>
                  <a:srgbClr val="3D3D4E"/>
                </a:solidFill>
                <a:latin typeface="Century Gothic" panose="020B0502020202020204" pitchFamily="34" charset="0"/>
              </a:rPr>
              <a:t> had built this system as utility to support their different service like </a:t>
            </a:r>
            <a:r>
              <a:rPr lang="en-US" sz="1000" b="1" dirty="0">
                <a:solidFill>
                  <a:srgbClr val="3D3D4E"/>
                </a:solidFill>
                <a:latin typeface="Century Gothic" panose="020B0502020202020204" pitchFamily="34" charset="0"/>
              </a:rPr>
              <a:t>GFS</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Bigtable</a:t>
            </a:r>
            <a:r>
              <a:rPr lang="en-US" sz="1000" dirty="0">
                <a:solidFill>
                  <a:srgbClr val="3D3D4E"/>
                </a:solidFill>
                <a:latin typeface="Century Gothic" panose="020B0502020202020204" pitchFamily="34" charset="0"/>
              </a:rPr>
              <a:t> etc.</a:t>
            </a:r>
          </a:p>
          <a:p>
            <a:pPr marL="0" indent="0">
              <a:lnSpc>
                <a:spcPct val="100000"/>
              </a:lnSpc>
              <a:buNone/>
            </a:pPr>
            <a:r>
              <a:rPr lang="en-US" sz="1000" dirty="0">
                <a:solidFill>
                  <a:srgbClr val="3D3D4E"/>
                </a:solidFill>
                <a:latin typeface="Century Gothic" panose="020B0502020202020204" pitchFamily="34" charset="0"/>
              </a:rPr>
              <a:t>Another open-source alternative to Chubby is </a:t>
            </a:r>
            <a:r>
              <a:rPr lang="en-US" sz="1000" b="1" dirty="0">
                <a:solidFill>
                  <a:srgbClr val="3D3D4E"/>
                </a:solidFill>
                <a:latin typeface="Century Gothic" panose="020B0502020202020204" pitchFamily="34" charset="0"/>
              </a:rPr>
              <a:t>Apache Zookeeper</a:t>
            </a:r>
            <a:r>
              <a:rPr lang="en-US" sz="1000" dirty="0">
                <a:solidFill>
                  <a:srgbClr val="3D3D4E"/>
                </a:solidFill>
                <a:latin typeface="Century Gothic" panose="020B0502020202020204" pitchFamily="34" charset="0"/>
              </a:rPr>
              <a:t>.</a:t>
            </a: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 name="TextBox 2">
            <a:extLst>
              <a:ext uri="{FF2B5EF4-FFF2-40B4-BE49-F238E27FC236}">
                <a16:creationId xmlns:a16="http://schemas.microsoft.com/office/drawing/2014/main" id="{70E68FFD-A208-4BBC-A0DE-CC4E4913FE9D}"/>
              </a:ext>
            </a:extLst>
          </p:cNvPr>
          <p:cNvSpPr txBox="1"/>
          <p:nvPr/>
        </p:nvSpPr>
        <p:spPr>
          <a:xfrm>
            <a:off x="8505825" y="1676400"/>
            <a:ext cx="3238500" cy="646331"/>
          </a:xfrm>
          <a:prstGeom prst="rect">
            <a:avLst/>
          </a:prstGeom>
          <a:noFill/>
        </p:spPr>
        <p:txBody>
          <a:bodyPr wrap="square" rtlCol="0">
            <a:spAutoFit/>
          </a:bodyPr>
          <a:lstStyle/>
          <a:p>
            <a:r>
              <a:rPr lang="en-US" dirty="0"/>
              <a:t>Research Paper</a:t>
            </a:r>
          </a:p>
          <a:p>
            <a:endParaRPr lang="en-IN" dirty="0"/>
          </a:p>
        </p:txBody>
      </p:sp>
      <p:graphicFrame>
        <p:nvGraphicFramePr>
          <p:cNvPr id="4" name="Object 3">
            <a:extLst>
              <a:ext uri="{FF2B5EF4-FFF2-40B4-BE49-F238E27FC236}">
                <a16:creationId xmlns:a16="http://schemas.microsoft.com/office/drawing/2014/main" id="{855823A2-91A3-4985-A9B7-04FBAF6BF905}"/>
              </a:ext>
            </a:extLst>
          </p:cNvPr>
          <p:cNvGraphicFramePr>
            <a:graphicFrameLocks noChangeAspect="1"/>
          </p:cNvGraphicFramePr>
          <p:nvPr>
            <p:extLst>
              <p:ext uri="{D42A27DB-BD31-4B8C-83A1-F6EECF244321}">
                <p14:modId xmlns:p14="http://schemas.microsoft.com/office/powerpoint/2010/main" val="2843876670"/>
              </p:ext>
            </p:extLst>
          </p:nvPr>
        </p:nvGraphicFramePr>
        <p:xfrm>
          <a:off x="8602416" y="2146934"/>
          <a:ext cx="1370259" cy="646331"/>
        </p:xfrm>
        <a:graphic>
          <a:graphicData uri="http://schemas.openxmlformats.org/presentationml/2006/ole">
            <mc:AlternateContent xmlns:mc="http://schemas.openxmlformats.org/markup-compatibility/2006">
              <mc:Choice xmlns:v="urn:schemas-microsoft-com:vml" Requires="v">
                <p:oleObj spid="_x0000_s2195" name="Acrobat Document" showAsIcon="1" r:id="rId3" imgW="914400" imgH="771525" progId="Acrobat.Document.DC">
                  <p:embed/>
                </p:oleObj>
              </mc:Choice>
              <mc:Fallback>
                <p:oleObj name="Acrobat Document" showAsIcon="1" r:id="rId3" imgW="914400" imgH="771525" progId="Acrobat.Document.DC">
                  <p:embed/>
                  <p:pic>
                    <p:nvPicPr>
                      <p:cNvPr id="0" name=""/>
                      <p:cNvPicPr/>
                      <p:nvPr/>
                    </p:nvPicPr>
                    <p:blipFill>
                      <a:blip r:embed="rId4"/>
                      <a:stretch>
                        <a:fillRect/>
                      </a:stretch>
                    </p:blipFill>
                    <p:spPr>
                      <a:xfrm>
                        <a:off x="8602416" y="2146934"/>
                        <a:ext cx="1370259" cy="646331"/>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8F0F09DA-B741-4D4D-B70C-FD590466EF4D}"/>
              </a:ext>
            </a:extLst>
          </p:cNvPr>
          <p:cNvSpPr/>
          <p:nvPr/>
        </p:nvSpPr>
        <p:spPr>
          <a:xfrm>
            <a:off x="8410136" y="1694081"/>
            <a:ext cx="1924490" cy="12573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990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t>
            </a:r>
            <a:r>
              <a:rPr lang="en-IN" b="1" dirty="0">
                <a:latin typeface="Nunito Sans" pitchFamily="2" charset="0"/>
              </a:rPr>
              <a:t>Use-cases with more info</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Leader/Master election : </a:t>
            </a:r>
          </a:p>
          <a:p>
            <a:pPr marL="0" indent="0">
              <a:buFont typeface="Arial" panose="020B0604020202020204" pitchFamily="34" charset="0"/>
              <a:buNone/>
            </a:pPr>
            <a:r>
              <a:rPr lang="en-US" sz="1000" dirty="0">
                <a:solidFill>
                  <a:srgbClr val="3D3D4E"/>
                </a:solidFill>
                <a:latin typeface="Century Gothic" panose="020B0502020202020204" pitchFamily="34" charset="0"/>
              </a:rPr>
              <a:t>Any lock service can be seen as a consensus service, as it converts the problem of reaching consensus to handing out locks. </a:t>
            </a:r>
          </a:p>
          <a:p>
            <a:pPr marL="0" indent="0">
              <a:buFont typeface="Arial" panose="020B0604020202020204" pitchFamily="34" charset="0"/>
              <a:buNone/>
            </a:pPr>
            <a:r>
              <a:rPr lang="en-US" sz="1000" dirty="0">
                <a:solidFill>
                  <a:srgbClr val="3D3D4E"/>
                </a:solidFill>
                <a:latin typeface="Century Gothic" panose="020B0502020202020204" pitchFamily="34" charset="0"/>
              </a:rPr>
              <a:t>an application can have multiple replicas running and wants one of them to be chosen as the leader. Chubby can be used for leader election among a set of replicas, e.g., the leader/master for GFS and BigTable.</a:t>
            </a: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None/>
            </a:pPr>
            <a:r>
              <a:rPr lang="en-US" sz="1400" b="1" dirty="0">
                <a:solidFill>
                  <a:srgbClr val="3D3D4E"/>
                </a:solidFill>
                <a:latin typeface="Century Gothic" panose="020B0502020202020204" pitchFamily="34" charset="0"/>
              </a:rPr>
              <a:t>Naming Service (like DNS )</a:t>
            </a:r>
          </a:p>
          <a:p>
            <a:pPr marL="0" indent="0">
              <a:buFont typeface="Arial" panose="020B0604020202020204" pitchFamily="34" charset="0"/>
              <a:buNone/>
            </a:pPr>
            <a:r>
              <a:rPr lang="en-IN" sz="1000" dirty="0">
                <a:solidFill>
                  <a:srgbClr val="3D3D4E"/>
                </a:solidFill>
                <a:latin typeface="Century Gothic" panose="020B0502020202020204" pitchFamily="34" charset="0"/>
              </a:rPr>
              <a:t>Let’s understand how Google has used Chubby instead of DNS (Name Service) for discovering the service inside Google.  </a:t>
            </a:r>
          </a:p>
          <a:p>
            <a:pPr marL="0" indent="0">
              <a:buFont typeface="Arial" panose="020B0604020202020204" pitchFamily="34" charset="0"/>
              <a:buNone/>
            </a:pPr>
            <a:r>
              <a:rPr lang="en-IN" sz="1000" dirty="0">
                <a:solidFill>
                  <a:srgbClr val="3D3D4E"/>
                </a:solidFill>
                <a:latin typeface="Century Gothic" panose="020B0502020202020204" pitchFamily="34" charset="0"/>
              </a:rPr>
              <a:t>DNS service can’t be updated too frequently because of design of time-based caching update.  So, to handle this situation and Google’s internal requirement of frequent update required in discovery, google start using Chubby for Naming Service.</a:t>
            </a: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a:p>
            <a:pPr marL="0" indent="0">
              <a:buNone/>
            </a:pPr>
            <a:endParaRPr lang="en-IN" sz="1400" b="1" dirty="0">
              <a:solidFill>
                <a:srgbClr val="3D3D4E"/>
              </a:solidFill>
              <a:latin typeface="Century Gothic" panose="020B0502020202020204" pitchFamily="34" charset="0"/>
            </a:endParaRPr>
          </a:p>
          <a:p>
            <a:pPr marL="0" indent="0">
              <a:buNone/>
            </a:pPr>
            <a:r>
              <a:rPr lang="en-IN" sz="1400" b="1" dirty="0">
                <a:solidFill>
                  <a:srgbClr val="3D3D4E"/>
                </a:solidFill>
                <a:latin typeface="Century Gothic" panose="020B0502020202020204" pitchFamily="34" charset="0"/>
              </a:rPr>
              <a:t>Distributed locking mechanism</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provides a developer-friendly interface for coarse-grained distributed locks (as opposed to fine-grained locks) to synchronize distributed activities in a distributed environment.</a:t>
            </a:r>
          </a:p>
          <a:p>
            <a:pPr marL="0" indent="0">
              <a:buNone/>
            </a:pPr>
            <a:r>
              <a:rPr lang="en-US" sz="1000" dirty="0">
                <a:solidFill>
                  <a:srgbClr val="3D3D4E"/>
                </a:solidFill>
                <a:latin typeface="Century Gothic" panose="020B0502020202020204" pitchFamily="34" charset="0"/>
              </a:rPr>
              <a:t>In other words, we can say that Chubby provides mechanisms like semaphores and mutexes for a distributed environment.</a:t>
            </a: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A5C01F42-E485-4FDA-945C-25CCDF02F49F}"/>
              </a:ext>
            </a:extLst>
          </p:cNvPr>
          <p:cNvPicPr>
            <a:picLocks noChangeAspect="1"/>
          </p:cNvPicPr>
          <p:nvPr/>
        </p:nvPicPr>
        <p:blipFill>
          <a:blip r:embed="rId2"/>
          <a:stretch>
            <a:fillRect/>
          </a:stretch>
        </p:blipFill>
        <p:spPr>
          <a:xfrm>
            <a:off x="7707605" y="905847"/>
            <a:ext cx="4132772" cy="2017975"/>
          </a:xfrm>
          <a:prstGeom prst="rect">
            <a:avLst/>
          </a:prstGeom>
        </p:spPr>
      </p:pic>
      <p:sp>
        <p:nvSpPr>
          <p:cNvPr id="4" name="Rectangle 3">
            <a:extLst>
              <a:ext uri="{FF2B5EF4-FFF2-40B4-BE49-F238E27FC236}">
                <a16:creationId xmlns:a16="http://schemas.microsoft.com/office/drawing/2014/main" id="{090FBD83-3BDB-40C0-9667-63E21803FCD6}"/>
              </a:ext>
            </a:extLst>
          </p:cNvPr>
          <p:cNvSpPr/>
          <p:nvPr/>
        </p:nvSpPr>
        <p:spPr>
          <a:xfrm>
            <a:off x="248356" y="790222"/>
            <a:ext cx="11695288" cy="228644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7" name="Picture 6">
            <a:extLst>
              <a:ext uri="{FF2B5EF4-FFF2-40B4-BE49-F238E27FC236}">
                <a16:creationId xmlns:a16="http://schemas.microsoft.com/office/drawing/2014/main" id="{39065634-F808-464E-8347-055C14A12DC4}"/>
              </a:ext>
            </a:extLst>
          </p:cNvPr>
          <p:cNvPicPr>
            <a:picLocks noChangeAspect="1"/>
          </p:cNvPicPr>
          <p:nvPr/>
        </p:nvPicPr>
        <p:blipFill>
          <a:blip r:embed="rId3"/>
          <a:stretch>
            <a:fillRect/>
          </a:stretch>
        </p:blipFill>
        <p:spPr>
          <a:xfrm>
            <a:off x="7718894" y="3237447"/>
            <a:ext cx="4120593" cy="1671200"/>
          </a:xfrm>
          <a:prstGeom prst="rect">
            <a:avLst/>
          </a:prstGeom>
        </p:spPr>
      </p:pic>
      <p:sp>
        <p:nvSpPr>
          <p:cNvPr id="8" name="Rectangle 7">
            <a:extLst>
              <a:ext uri="{FF2B5EF4-FFF2-40B4-BE49-F238E27FC236}">
                <a16:creationId xmlns:a16="http://schemas.microsoft.com/office/drawing/2014/main" id="{851CCE41-6FB9-4165-BEA1-D305D24699D1}"/>
              </a:ext>
            </a:extLst>
          </p:cNvPr>
          <p:cNvSpPr/>
          <p:nvPr/>
        </p:nvSpPr>
        <p:spPr>
          <a:xfrm>
            <a:off x="248356" y="3202649"/>
            <a:ext cx="11695287" cy="17615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2E4F574-0921-4513-B859-564654D66614}"/>
              </a:ext>
            </a:extLst>
          </p:cNvPr>
          <p:cNvPicPr>
            <a:picLocks noChangeAspect="1"/>
          </p:cNvPicPr>
          <p:nvPr/>
        </p:nvPicPr>
        <p:blipFill>
          <a:blip r:embed="rId4"/>
          <a:stretch>
            <a:fillRect/>
          </a:stretch>
        </p:blipFill>
        <p:spPr>
          <a:xfrm>
            <a:off x="7707605" y="5119605"/>
            <a:ext cx="4120593" cy="1484899"/>
          </a:xfrm>
          <a:prstGeom prst="rect">
            <a:avLst/>
          </a:prstGeom>
        </p:spPr>
      </p:pic>
      <p:sp>
        <p:nvSpPr>
          <p:cNvPr id="12" name="Rectangle 11">
            <a:extLst>
              <a:ext uri="{FF2B5EF4-FFF2-40B4-BE49-F238E27FC236}">
                <a16:creationId xmlns:a16="http://schemas.microsoft.com/office/drawing/2014/main" id="{8DBC2AB6-79B8-43D3-848E-1BC36CFF1C10}"/>
              </a:ext>
            </a:extLst>
          </p:cNvPr>
          <p:cNvSpPr/>
          <p:nvPr/>
        </p:nvSpPr>
        <p:spPr>
          <a:xfrm>
            <a:off x="248356" y="5090143"/>
            <a:ext cx="11695287" cy="15703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2724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t>
            </a:r>
            <a:r>
              <a:rPr lang="en-IN" b="1" dirty="0">
                <a:latin typeface="Nunito Sans" pitchFamily="2" charset="0"/>
              </a:rPr>
              <a:t>Use-cases with more info</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Storage ( small objects that rarely change ) :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provides a Unix-style interface to reliably store small files that do not change frequently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(Complementing the service offered by GFS, meaning GFS is for Large files and Chubby could be used for small files ). Applications can then use these files for any usage like DNS, configs, etc.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GFS and Bigtable store their metadata in Chubby.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Some services use Chubby to store ACL files ( Access Control List )</a:t>
            </a: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How Chubby started (Background )</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describes a certain design and implementation done at Google in order to provide a way for its clients to synchronize their activities and agree on basic information about their environment.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US" sz="1400" b="1" dirty="0">
                <a:solidFill>
                  <a:srgbClr val="7030A0"/>
                </a:solidFill>
                <a:latin typeface="Century Gothic" panose="020B0502020202020204" pitchFamily="34" charset="0"/>
              </a:rPr>
              <a:t>At a high level, Chubby provides a framework for distributed consensus. </a:t>
            </a:r>
          </a:p>
          <a:p>
            <a:pPr marL="0" indent="0">
              <a:buNone/>
            </a:pPr>
            <a:endParaRPr lang="en-US" sz="1400" b="1" dirty="0">
              <a:solidFill>
                <a:srgbClr val="7030A0"/>
              </a:solidFill>
              <a:latin typeface="Century Gothic" panose="020B0502020202020204" pitchFamily="34" charset="0"/>
            </a:endParaRPr>
          </a:p>
          <a:p>
            <a:pPr marL="0" indent="0">
              <a:buFont typeface="Arial" panose="020B0604020202020204" pitchFamily="34" charset="0"/>
              <a:buNone/>
            </a:pPr>
            <a:r>
              <a:rPr lang="en-US" sz="1000" dirty="0">
                <a:latin typeface="Century Gothic" panose="020B0502020202020204" pitchFamily="34" charset="0"/>
              </a:rPr>
              <a:t>So, as you know, Google using Paxos for consensus, and so our next point of discussion will be how chubby and Paxos are mixing.</a:t>
            </a:r>
          </a:p>
          <a:p>
            <a:pPr marL="0" indent="0">
              <a:buFont typeface="Arial" panose="020B0604020202020204" pitchFamily="34" charset="0"/>
              <a:buNone/>
            </a:pPr>
            <a:endParaRPr lang="en-US" sz="1000" dirty="0">
              <a:solidFill>
                <a:srgbClr val="7030A0"/>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857F24D9-0A00-4CB6-9FED-A0F133E2F990}"/>
              </a:ext>
            </a:extLst>
          </p:cNvPr>
          <p:cNvPicPr>
            <a:picLocks noChangeAspect="1"/>
          </p:cNvPicPr>
          <p:nvPr/>
        </p:nvPicPr>
        <p:blipFill>
          <a:blip r:embed="rId2"/>
          <a:stretch>
            <a:fillRect/>
          </a:stretch>
        </p:blipFill>
        <p:spPr>
          <a:xfrm>
            <a:off x="6782665" y="779806"/>
            <a:ext cx="5287113" cy="2076740"/>
          </a:xfrm>
          <a:prstGeom prst="rect">
            <a:avLst/>
          </a:prstGeom>
        </p:spPr>
      </p:pic>
      <p:sp>
        <p:nvSpPr>
          <p:cNvPr id="10" name="Rectangle 9">
            <a:extLst>
              <a:ext uri="{FF2B5EF4-FFF2-40B4-BE49-F238E27FC236}">
                <a16:creationId xmlns:a16="http://schemas.microsoft.com/office/drawing/2014/main" id="{8C29576C-D16A-4686-BEC2-238F566E2A9F}"/>
              </a:ext>
            </a:extLst>
          </p:cNvPr>
          <p:cNvSpPr/>
          <p:nvPr/>
        </p:nvSpPr>
        <p:spPr>
          <a:xfrm>
            <a:off x="128187" y="749826"/>
            <a:ext cx="11941591" cy="21067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82055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a:t>
            </a:r>
            <a:r>
              <a:rPr lang="en-IN" b="1" dirty="0">
                <a:latin typeface="Nunito Sans" pitchFamily="2" charset="0"/>
              </a:rPr>
              <a:t> &amp; Paxos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latin typeface="Century Gothic" panose="020B0502020202020204" pitchFamily="34" charset="0"/>
              </a:rPr>
              <a:t>Paxos</a:t>
            </a:r>
          </a:p>
          <a:p>
            <a:pPr marL="0" indent="0">
              <a:buFont typeface="Arial" panose="020B0604020202020204" pitchFamily="34" charset="0"/>
              <a:buNone/>
            </a:pPr>
            <a:r>
              <a:rPr lang="en-US" sz="1000" dirty="0">
                <a:latin typeface="Century Gothic" panose="020B0502020202020204" pitchFamily="34" charset="0"/>
              </a:rPr>
              <a:t>Paxos plays a major role inside Chubby. </a:t>
            </a:r>
          </a:p>
          <a:p>
            <a:pPr marL="0" indent="0">
              <a:buFont typeface="Arial" panose="020B0604020202020204" pitchFamily="34" charset="0"/>
              <a:buNone/>
            </a:pPr>
            <a:r>
              <a:rPr lang="en-US" sz="1000" dirty="0">
                <a:latin typeface="Century Gothic" panose="020B0502020202020204" pitchFamily="34" charset="0"/>
              </a:rPr>
              <a:t>Readers familiar with Distributed Computing recognize that getting all nodes in a distributed system to agree on anything (e.g., election of primary among peers) is basically a kind of distributed consensus problem. </a:t>
            </a:r>
          </a:p>
          <a:p>
            <a:pPr marL="0" indent="0">
              <a:buFont typeface="Arial" panose="020B0604020202020204" pitchFamily="34" charset="0"/>
              <a:buNone/>
            </a:pPr>
            <a:r>
              <a:rPr lang="en-US" sz="1000" dirty="0">
                <a:latin typeface="Century Gothic" panose="020B0502020202020204" pitchFamily="34" charset="0"/>
              </a:rPr>
              <a:t>Distributed consensus using Asynchronous Communication is already solved by </a:t>
            </a:r>
            <a:r>
              <a:rPr lang="en-US" sz="1100" b="1" dirty="0">
                <a:latin typeface="Century Gothic" panose="020B0502020202020204" pitchFamily="34" charset="0"/>
              </a:rPr>
              <a:t>Paxos protocol</a:t>
            </a:r>
            <a:r>
              <a:rPr lang="en-US" sz="1000" dirty="0">
                <a:latin typeface="Century Gothic" panose="020B0502020202020204" pitchFamily="34" charset="0"/>
              </a:rPr>
              <a:t>, and Chubby uses </a:t>
            </a:r>
            <a:r>
              <a:rPr lang="en-US" sz="1100" b="1" i="1" dirty="0">
                <a:latin typeface="Century Gothic" panose="020B0502020202020204" pitchFamily="34" charset="0"/>
              </a:rPr>
              <a:t>Paxos underneath to manage the state of the Chubby system </a:t>
            </a:r>
            <a:r>
              <a:rPr lang="en-US" sz="1000" dirty="0">
                <a:latin typeface="Century Gothic" panose="020B0502020202020204" pitchFamily="34" charset="0"/>
              </a:rPr>
              <a:t>at any point in time.</a:t>
            </a:r>
          </a:p>
          <a:p>
            <a:pPr marL="0" indent="0">
              <a:buFont typeface="Arial" panose="020B0604020202020204" pitchFamily="34" charset="0"/>
              <a:buNone/>
            </a:pPr>
            <a:endParaRPr lang="en-US" sz="1000" dirty="0">
              <a:latin typeface="Century Gothic" panose="020B0502020202020204" pitchFamily="34" charset="0"/>
            </a:endParaRPr>
          </a:p>
          <a:p>
            <a:pPr marL="0" indent="0">
              <a:buFont typeface="Arial" panose="020B0604020202020204" pitchFamily="34" charset="0"/>
              <a:buNone/>
            </a:pPr>
            <a:r>
              <a:rPr lang="en-US" sz="1400" b="1" dirty="0">
                <a:latin typeface="Century Gothic" panose="020B0502020202020204" pitchFamily="34" charset="0"/>
              </a:rPr>
              <a:t>Let’s Start understanding of High-level Architecture?</a:t>
            </a:r>
          </a:p>
          <a:p>
            <a:pPr marL="0" indent="0">
              <a:buFont typeface="Arial" panose="020B0604020202020204" pitchFamily="34" charset="0"/>
              <a:buNone/>
            </a:pPr>
            <a:r>
              <a:rPr lang="en-US" sz="1000" dirty="0">
                <a:latin typeface="Century Gothic" panose="020B0502020202020204" pitchFamily="34" charset="0"/>
              </a:rPr>
              <a:t>Ok, let’s learn some of the common terminology used inside the Chubby Architecture.</a:t>
            </a:r>
          </a:p>
          <a:p>
            <a:pPr marL="0" indent="0">
              <a:buFont typeface="Arial" panose="020B0604020202020204" pitchFamily="34" charset="0"/>
              <a:buNone/>
            </a:pPr>
            <a:r>
              <a:rPr lang="en-US" sz="1100" b="1" dirty="0">
                <a:latin typeface="Century Gothic" panose="020B0502020202020204" pitchFamily="34" charset="0"/>
              </a:rPr>
              <a:t>Chubby cell</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cell is basically a cluster. As per initial thought of an architect, Chubby cell mostly confined within the data center. But later for introducing better Fault tolerant to the system, they decide to replicate across the multiple geography. </a:t>
            </a:r>
          </a:p>
          <a:p>
            <a:pPr marL="0" indent="0">
              <a:buFont typeface="Arial" panose="020B0604020202020204" pitchFamily="34" charset="0"/>
              <a:buNone/>
            </a:pPr>
            <a:r>
              <a:rPr lang="en-US" sz="1000" dirty="0">
                <a:solidFill>
                  <a:srgbClr val="3D3D4E"/>
                </a:solidFill>
                <a:latin typeface="Century Gothic" panose="020B0502020202020204" pitchFamily="34" charset="0"/>
              </a:rPr>
              <a:t>	A Single chubby cell have two major components ( Server, Client ), and they will communicate via RPC (Remote Procedure Call).</a:t>
            </a:r>
          </a:p>
          <a:p>
            <a:pPr marL="0" indent="0">
              <a:lnSpc>
                <a:spcPct val="100000"/>
              </a:lnSpc>
              <a:buNone/>
            </a:pPr>
            <a:r>
              <a:rPr lang="en-US" sz="1100" b="1" dirty="0">
                <a:latin typeface="Century Gothic" panose="020B0502020202020204" pitchFamily="34" charset="0"/>
              </a:rPr>
              <a:t>Chubby servers</a:t>
            </a:r>
          </a:p>
          <a:p>
            <a:r>
              <a:rPr lang="en-US" sz="1000" dirty="0">
                <a:solidFill>
                  <a:srgbClr val="3D3D4E"/>
                </a:solidFill>
                <a:latin typeface="Century Gothic" panose="020B0502020202020204" pitchFamily="34" charset="0"/>
              </a:rPr>
              <a:t>A chubby cell consists of a small set of servers (typically 5) known as replicas.</a:t>
            </a:r>
          </a:p>
          <a:p>
            <a:r>
              <a:rPr lang="en-US" sz="1000" dirty="0">
                <a:solidFill>
                  <a:srgbClr val="3D3D4E"/>
                </a:solidFill>
                <a:latin typeface="Century Gothic" panose="020B0502020202020204" pitchFamily="34" charset="0"/>
              </a:rPr>
              <a:t>Using Paxos, one of the servers is chosen as the master who handles all client requests. If the master fails, another server from replicas becomes the master.</a:t>
            </a:r>
          </a:p>
          <a:p>
            <a:r>
              <a:rPr lang="en-US" sz="1000" dirty="0">
                <a:solidFill>
                  <a:srgbClr val="3D3D4E"/>
                </a:solidFill>
                <a:latin typeface="Century Gothic" panose="020B0502020202020204" pitchFamily="34" charset="0"/>
              </a:rPr>
              <a:t>Each replica maintains a small database to store files/directories/locks. The master writes directly to its own local database, which gets synced asynchronously to all the replicas. </a:t>
            </a:r>
          </a:p>
          <a:p>
            <a:r>
              <a:rPr lang="en-US" sz="1000" dirty="0">
                <a:solidFill>
                  <a:srgbClr val="3D3D4E"/>
                </a:solidFill>
                <a:latin typeface="Century Gothic" panose="020B0502020202020204" pitchFamily="34" charset="0"/>
              </a:rPr>
              <a:t>For fault tolerance, Chubby replicas are placed on different racks.</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0EBA6EF-3E93-47BB-8C11-CCB196E50A72}"/>
              </a:ext>
            </a:extLst>
          </p:cNvPr>
          <p:cNvPicPr>
            <a:picLocks noChangeAspect="1"/>
          </p:cNvPicPr>
          <p:nvPr/>
        </p:nvPicPr>
        <p:blipFill>
          <a:blip r:embed="rId2"/>
          <a:stretch>
            <a:fillRect/>
          </a:stretch>
        </p:blipFill>
        <p:spPr>
          <a:xfrm>
            <a:off x="7247310" y="1810771"/>
            <a:ext cx="4573215" cy="3788726"/>
          </a:xfrm>
          <a:prstGeom prst="rect">
            <a:avLst/>
          </a:prstGeom>
        </p:spPr>
      </p:pic>
      <p:sp>
        <p:nvSpPr>
          <p:cNvPr id="11" name="Rectangle 10">
            <a:extLst>
              <a:ext uri="{FF2B5EF4-FFF2-40B4-BE49-F238E27FC236}">
                <a16:creationId xmlns:a16="http://schemas.microsoft.com/office/drawing/2014/main" id="{F5A9AAB7-CB70-45F5-89D3-867BE0940A7A}"/>
              </a:ext>
            </a:extLst>
          </p:cNvPr>
          <p:cNvSpPr/>
          <p:nvPr/>
        </p:nvSpPr>
        <p:spPr>
          <a:xfrm>
            <a:off x="10772775" y="1390650"/>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D98925A-8FCC-4381-B452-F0316DF8EC07}"/>
              </a:ext>
            </a:extLst>
          </p:cNvPr>
          <p:cNvSpPr/>
          <p:nvPr/>
        </p:nvSpPr>
        <p:spPr>
          <a:xfrm>
            <a:off x="10772775" y="2160572"/>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9C5B390-DB52-4255-8905-20558DC8F0C8}"/>
              </a:ext>
            </a:extLst>
          </p:cNvPr>
          <p:cNvSpPr/>
          <p:nvPr/>
        </p:nvSpPr>
        <p:spPr>
          <a:xfrm>
            <a:off x="10772775" y="2757041"/>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B99F75B-EB7A-4822-9F1D-DE4A59F6E7D4}"/>
              </a:ext>
            </a:extLst>
          </p:cNvPr>
          <p:cNvSpPr/>
          <p:nvPr/>
        </p:nvSpPr>
        <p:spPr>
          <a:xfrm>
            <a:off x="10772775" y="3353510"/>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5" name="Rectangle 14">
            <a:extLst>
              <a:ext uri="{FF2B5EF4-FFF2-40B4-BE49-F238E27FC236}">
                <a16:creationId xmlns:a16="http://schemas.microsoft.com/office/drawing/2014/main" id="{49370DDC-20B7-4CFC-A63B-5B94AEBACA93}"/>
              </a:ext>
            </a:extLst>
          </p:cNvPr>
          <p:cNvSpPr/>
          <p:nvPr/>
        </p:nvSpPr>
        <p:spPr>
          <a:xfrm>
            <a:off x="10772775" y="3910276"/>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5" name="Rectangle 24">
            <a:extLst>
              <a:ext uri="{FF2B5EF4-FFF2-40B4-BE49-F238E27FC236}">
                <a16:creationId xmlns:a16="http://schemas.microsoft.com/office/drawing/2014/main" id="{B2574D76-06BB-4619-AD8C-EE02F2551031}"/>
              </a:ext>
            </a:extLst>
          </p:cNvPr>
          <p:cNvSpPr/>
          <p:nvPr/>
        </p:nvSpPr>
        <p:spPr>
          <a:xfrm>
            <a:off x="213644" y="857250"/>
            <a:ext cx="6649999" cy="564832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13278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Common terminology</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37376" y="623843"/>
            <a:ext cx="6649999" cy="3612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Client Library</a:t>
            </a:r>
          </a:p>
          <a:p>
            <a:pPr marL="0" indent="0">
              <a:spcBef>
                <a:spcPts val="0"/>
              </a:spcBef>
              <a:buFont typeface="Arial" panose="020B0604020202020204" pitchFamily="34" charset="0"/>
              <a:buNone/>
            </a:pPr>
            <a:r>
              <a:rPr lang="en-US" sz="1000" dirty="0">
                <a:latin typeface="Century Gothic" panose="020B0502020202020204" pitchFamily="34" charset="0"/>
              </a:rPr>
              <a:t>Client applications use a Chubby library to communicate with the replicas in the chubby cell using RPC.</a:t>
            </a:r>
          </a:p>
          <a:p>
            <a:pPr marL="0" indent="0">
              <a:buFont typeface="Arial" panose="020B0604020202020204" pitchFamily="34" charset="0"/>
              <a:buNone/>
            </a:pPr>
            <a:r>
              <a:rPr lang="en-US" sz="1400" b="1" dirty="0">
                <a:solidFill>
                  <a:srgbClr val="3D3D4E"/>
                </a:solidFill>
                <a:latin typeface="Century Gothic" panose="020B0502020202020204" pitchFamily="34" charset="0"/>
              </a:rPr>
              <a:t>Chubby APIs</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exports a file system interface like POSIX but simpler.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It is represented by hierarchical data structure like Tree, and its structure mentioned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It consists of a strict tree of files and directories in the usual way, with name components separated by slashes.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File format: /ls/chubby_cell/directory_name/.../</a:t>
            </a:r>
            <a:r>
              <a:rPr lang="en-US" sz="1000" dirty="0" err="1">
                <a:solidFill>
                  <a:srgbClr val="3D3D4E"/>
                </a:solidFill>
                <a:latin typeface="Century Gothic" panose="020B0502020202020204" pitchFamily="34" charset="0"/>
              </a:rPr>
              <a:t>file_name</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was originally designed as a lock service, such that every entity in it will be a lock.</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Later, its creators realized that it is useful to associate a small amount of data with each entity.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as of now, each entity in Chubby can be used for </a:t>
            </a:r>
            <a:r>
              <a:rPr lang="en-US" sz="1100" b="1" dirty="0">
                <a:solidFill>
                  <a:srgbClr val="3D3D4E"/>
                </a:solidFill>
                <a:latin typeface="Century Gothic" panose="020B0502020202020204" pitchFamily="34" charset="0"/>
              </a:rPr>
              <a:t>locking</a:t>
            </a:r>
            <a:r>
              <a:rPr lang="en-US" sz="1000" dirty="0">
                <a:solidFill>
                  <a:srgbClr val="3D3D4E"/>
                </a:solidFill>
                <a:latin typeface="Century Gothic" panose="020B0502020202020204" pitchFamily="34" charset="0"/>
              </a:rPr>
              <a:t> or storing </a:t>
            </a:r>
            <a:r>
              <a:rPr lang="en-US" sz="1100" b="1" dirty="0">
                <a:solidFill>
                  <a:srgbClr val="3D3D4E"/>
                </a:solidFill>
                <a:latin typeface="Century Gothic" panose="020B0502020202020204" pitchFamily="34" charset="0"/>
              </a:rPr>
              <a:t>a small amount of data </a:t>
            </a:r>
            <a:r>
              <a:rPr lang="en-US" sz="1000" dirty="0">
                <a:solidFill>
                  <a:srgbClr val="3D3D4E"/>
                </a:solidFill>
                <a:latin typeface="Century Gothic" panose="020B0502020202020204" pitchFamily="34" charset="0"/>
              </a:rPr>
              <a:t>or </a:t>
            </a:r>
            <a:r>
              <a:rPr lang="en-US" sz="1100" b="1" dirty="0">
                <a:solidFill>
                  <a:srgbClr val="3D3D4E"/>
                </a:solidFill>
                <a:latin typeface="Century Gothic" panose="020B0502020202020204" pitchFamily="34" charset="0"/>
              </a:rPr>
              <a:t>both</a:t>
            </a:r>
            <a:r>
              <a:rPr lang="en-US" sz="1000" dirty="0">
                <a:solidFill>
                  <a:srgbClr val="3D3D4E"/>
                </a:solidFill>
                <a:latin typeface="Century Gothic" panose="020B0502020202020204" pitchFamily="34" charset="0"/>
              </a:rPr>
              <a:t>, i.e., storing small files with locks.</a:t>
            </a:r>
          </a:p>
          <a:p>
            <a:pPr marL="0" indent="0">
              <a:buFont typeface="Arial" panose="020B0604020202020204" pitchFamily="34" charset="0"/>
              <a:buNone/>
            </a:pPr>
            <a:r>
              <a:rPr lang="en-US" sz="1000" dirty="0">
                <a:solidFill>
                  <a:srgbClr val="3D3D4E"/>
                </a:solidFill>
                <a:latin typeface="Century Gothic" panose="020B0502020202020204" pitchFamily="34" charset="0"/>
              </a:rPr>
              <a:t>Majorly Chubby APIs are divided into four major category</a:t>
            </a:r>
          </a:p>
          <a:p>
            <a:pPr>
              <a:spcBef>
                <a:spcPts val="0"/>
              </a:spcBef>
            </a:pPr>
            <a:r>
              <a:rPr lang="en-US" sz="1000" i="1" dirty="0">
                <a:solidFill>
                  <a:srgbClr val="3D3D4E"/>
                </a:solidFill>
                <a:latin typeface="Century Gothic" panose="020B0502020202020204" pitchFamily="34" charset="0"/>
              </a:rPr>
              <a:t>General</a:t>
            </a:r>
          </a:p>
          <a:p>
            <a:pPr>
              <a:spcBef>
                <a:spcPts val="0"/>
              </a:spcBef>
            </a:pPr>
            <a:r>
              <a:rPr lang="en-US" sz="1000" i="1" dirty="0">
                <a:solidFill>
                  <a:srgbClr val="3D3D4E"/>
                </a:solidFill>
                <a:latin typeface="Century Gothic" panose="020B0502020202020204" pitchFamily="34" charset="0"/>
              </a:rPr>
              <a:t>File</a:t>
            </a:r>
          </a:p>
          <a:p>
            <a:pPr>
              <a:spcBef>
                <a:spcPts val="0"/>
              </a:spcBef>
            </a:pPr>
            <a:r>
              <a:rPr lang="en-US" sz="1000" i="1" dirty="0">
                <a:solidFill>
                  <a:srgbClr val="3D3D4E"/>
                </a:solidFill>
                <a:latin typeface="Century Gothic" panose="020B0502020202020204" pitchFamily="34" charset="0"/>
              </a:rPr>
              <a:t>Locking</a:t>
            </a:r>
          </a:p>
          <a:p>
            <a:pPr>
              <a:spcBef>
                <a:spcPts val="0"/>
              </a:spcBef>
            </a:pPr>
            <a:r>
              <a:rPr lang="en-US" sz="1000" i="1" dirty="0">
                <a:solidFill>
                  <a:srgbClr val="3D3D4E"/>
                </a:solidFill>
                <a:latin typeface="Century Gothic" panose="020B0502020202020204" pitchFamily="34" charset="0"/>
              </a:rPr>
              <a:t>Sequencer</a:t>
            </a:r>
          </a:p>
        </p:txBody>
      </p:sp>
      <p:pic>
        <p:nvPicPr>
          <p:cNvPr id="4" name="Picture 3">
            <a:extLst>
              <a:ext uri="{FF2B5EF4-FFF2-40B4-BE49-F238E27FC236}">
                <a16:creationId xmlns:a16="http://schemas.microsoft.com/office/drawing/2014/main" id="{905CDB0B-9BBA-488D-BCBB-6576461711D8}"/>
              </a:ext>
            </a:extLst>
          </p:cNvPr>
          <p:cNvPicPr>
            <a:picLocks noChangeAspect="1"/>
          </p:cNvPicPr>
          <p:nvPr/>
        </p:nvPicPr>
        <p:blipFill>
          <a:blip r:embed="rId2"/>
          <a:stretch>
            <a:fillRect/>
          </a:stretch>
        </p:blipFill>
        <p:spPr>
          <a:xfrm>
            <a:off x="2957569" y="3721625"/>
            <a:ext cx="3315041" cy="2702339"/>
          </a:xfrm>
          <a:prstGeom prst="rect">
            <a:avLst/>
          </a:prstGeom>
        </p:spPr>
      </p:pic>
      <p:pic>
        <p:nvPicPr>
          <p:cNvPr id="8" name="Picture 7">
            <a:extLst>
              <a:ext uri="{FF2B5EF4-FFF2-40B4-BE49-F238E27FC236}">
                <a16:creationId xmlns:a16="http://schemas.microsoft.com/office/drawing/2014/main" id="{75B99C26-B124-4583-8CEF-CE506D544234}"/>
              </a:ext>
            </a:extLst>
          </p:cNvPr>
          <p:cNvPicPr>
            <a:picLocks noChangeAspect="1"/>
          </p:cNvPicPr>
          <p:nvPr/>
        </p:nvPicPr>
        <p:blipFill>
          <a:blip r:embed="rId3"/>
          <a:stretch>
            <a:fillRect/>
          </a:stretch>
        </p:blipFill>
        <p:spPr>
          <a:xfrm>
            <a:off x="7148658" y="1308133"/>
            <a:ext cx="4778862" cy="4368767"/>
          </a:xfrm>
          <a:prstGeom prst="rect">
            <a:avLst/>
          </a:prstGeom>
        </p:spPr>
      </p:pic>
      <p:sp>
        <p:nvSpPr>
          <p:cNvPr id="10" name="Rectangle 9">
            <a:extLst>
              <a:ext uri="{FF2B5EF4-FFF2-40B4-BE49-F238E27FC236}">
                <a16:creationId xmlns:a16="http://schemas.microsoft.com/office/drawing/2014/main" id="{81D15821-669C-47AD-B7E7-5C8E9F36031B}"/>
              </a:ext>
            </a:extLst>
          </p:cNvPr>
          <p:cNvSpPr/>
          <p:nvPr/>
        </p:nvSpPr>
        <p:spPr>
          <a:xfrm>
            <a:off x="285750" y="733425"/>
            <a:ext cx="6734175"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42383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Important </a:t>
            </a:r>
            <a:r>
              <a:rPr lang="en-IN" b="1" dirty="0">
                <a:latin typeface="Nunito Sans" pitchFamily="2" charset="0"/>
              </a:rPr>
              <a:t>Design decisions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1157841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built as a service, Why?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One primary reason for creating the chubby was to create Paxos distributed consensus.</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for handling this situation there two possibilities here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Create client library</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Create as a service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the next point here is to understand that What are the advantage of creating service over library?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Lock based interface is developer friendly</a:t>
            </a:r>
          </a:p>
          <a:p>
            <a:pPr marL="0" indent="0">
              <a:spcBef>
                <a:spcPts val="0"/>
              </a:spcBef>
              <a:buNone/>
            </a:pPr>
            <a:r>
              <a:rPr lang="en-US" sz="1000" dirty="0">
                <a:solidFill>
                  <a:srgbClr val="3D3D4E"/>
                </a:solidFill>
                <a:latin typeface="Century Gothic" panose="020B0502020202020204" pitchFamily="34" charset="0"/>
              </a:rPr>
              <a:t>To provide the atomicity in operation, we should have some consensus state which is managed in system. This is the requirement. Now, if by chance we will try this management at client end than it means every client must manage Paxos state locally at real time which is very difficult task in distributed system, so easier way is to manage Lock service with some simple interface like Acquire(), TryAcquire() and Release().</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Provide quorum &amp; replica management</a:t>
            </a:r>
          </a:p>
          <a:p>
            <a:pPr marL="0" indent="0">
              <a:spcBef>
                <a:spcPts val="0"/>
              </a:spcBef>
              <a:buNone/>
            </a:pPr>
            <a:r>
              <a:rPr lang="en-US" sz="1000" dirty="0">
                <a:solidFill>
                  <a:srgbClr val="3D3D4E"/>
                </a:solidFill>
                <a:latin typeface="Century Gothic" panose="020B0502020202020204" pitchFamily="34" charset="0"/>
              </a:rPr>
              <a:t>Distributed consensus algorithms need a quorum to decide</a:t>
            </a:r>
          </a:p>
          <a:p>
            <a:pPr marL="0" indent="0">
              <a:spcBef>
                <a:spcPts val="0"/>
              </a:spcBef>
              <a:buNone/>
            </a:pPr>
            <a:r>
              <a:rPr lang="en-US" sz="1000" dirty="0">
                <a:solidFill>
                  <a:srgbClr val="3D3D4E"/>
                </a:solidFill>
                <a:latin typeface="Century Gothic" panose="020B0502020202020204" pitchFamily="34" charset="0"/>
              </a:rPr>
              <a:t>Since, we have multiple replicas to produce high availability so managing quorum at client end</a:t>
            </a:r>
          </a:p>
          <a:p>
            <a:pPr marL="0" indent="0">
              <a:spcBef>
                <a:spcPts val="0"/>
              </a:spcBef>
              <a:buNone/>
            </a:pPr>
            <a:r>
              <a:rPr lang="en-US" sz="1000" dirty="0">
                <a:solidFill>
                  <a:srgbClr val="3D3D4E"/>
                </a:solidFill>
                <a:latin typeface="Century Gothic" panose="020B0502020202020204" pitchFamily="34" charset="0"/>
              </a:rPr>
              <a:t>In this structure is very complex structure to deal. So, to handle this situation it is better you handle this on server itself through master server.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Broadcast functionality</a:t>
            </a:r>
          </a:p>
          <a:p>
            <a:pPr marL="0" indent="0">
              <a:spcBef>
                <a:spcPts val="0"/>
              </a:spcBef>
              <a:buNone/>
            </a:pPr>
            <a:r>
              <a:rPr lang="en-US" sz="1000" dirty="0">
                <a:solidFill>
                  <a:srgbClr val="3D3D4E"/>
                </a:solidFill>
                <a:latin typeface="Century Gothic" panose="020B0502020202020204" pitchFamily="34" charset="0"/>
              </a:rPr>
              <a:t>Clients and replicas of a replicated service may wish to know when the service’s master changes; </a:t>
            </a:r>
          </a:p>
          <a:p>
            <a:pPr marL="0" indent="0">
              <a:spcBef>
                <a:spcPts val="0"/>
              </a:spcBef>
              <a:buNone/>
            </a:pPr>
            <a:r>
              <a:rPr lang="en-US" sz="1000" dirty="0">
                <a:solidFill>
                  <a:srgbClr val="3D3D4E"/>
                </a:solidFill>
                <a:latin typeface="Century Gothic" panose="020B0502020202020204" pitchFamily="34" charset="0"/>
              </a:rPr>
              <a:t>This requires an event notification mechanism. </a:t>
            </a:r>
          </a:p>
          <a:p>
            <a:pPr marL="0" indent="0">
              <a:spcBef>
                <a:spcPts val="0"/>
              </a:spcBef>
              <a:buNone/>
            </a:pPr>
            <a:r>
              <a:rPr lang="en-US" sz="1000" dirty="0">
                <a:solidFill>
                  <a:srgbClr val="3D3D4E"/>
                </a:solidFill>
                <a:latin typeface="Century Gothic" panose="020B0502020202020204" pitchFamily="34" charset="0"/>
              </a:rPr>
              <a:t>Such a mechanism is easy to build if there is a central service in the system.</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Development becomes easy</a:t>
            </a:r>
          </a:p>
          <a:p>
            <a:pPr marL="0" indent="0">
              <a:spcBef>
                <a:spcPts val="0"/>
              </a:spcBef>
              <a:buNone/>
            </a:pPr>
            <a:r>
              <a:rPr lang="en-US" sz="1000" dirty="0">
                <a:solidFill>
                  <a:srgbClr val="3D3D4E"/>
                </a:solidFill>
                <a:latin typeface="Century Gothic" panose="020B0502020202020204" pitchFamily="34" charset="0"/>
              </a:rPr>
              <a:t>In all above method we realized that Chubby as a service helps more in development instead of Chubby as a client Library.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7030A0"/>
                </a:solidFill>
                <a:latin typeface="Century Gothic" panose="020B0502020202020204" pitchFamily="34" charset="0"/>
              </a:rPr>
              <a:t>The arguments above clearly show that building and maintaining a central locking service abstracts away and takes care of a lot of complex problems from client applications.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16051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Important </a:t>
            </a:r>
            <a:r>
              <a:rPr lang="en-IN" b="1" dirty="0">
                <a:latin typeface="Nunito Sans" pitchFamily="2" charset="0"/>
              </a:rPr>
              <a:t>Design decisions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08787" y="733425"/>
            <a:ext cx="5158563" cy="300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Coarse-grained locks, Why?</a:t>
            </a:r>
          </a:p>
          <a:p>
            <a:pPr marL="0" indent="0">
              <a:spcBef>
                <a:spcPts val="0"/>
              </a:spcBef>
              <a:buNone/>
            </a:pPr>
            <a:r>
              <a:rPr lang="en-US" sz="1000" dirty="0">
                <a:solidFill>
                  <a:srgbClr val="3D3D4E"/>
                </a:solidFill>
                <a:latin typeface="Century Gothic" panose="020B0502020202020204" pitchFamily="34" charset="0"/>
              </a:rPr>
              <a:t>I remember, I read the intention of inventor from start was not design this for Fine grained locking mechanism.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These locks should not be used in situations where the locks are held for a short period of time.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When electing a leader, for example, Chubby locks will be ideal, since this isn’t a frequent event.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Reason behind this approach in design are mentioned below</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Less load on lock server</a:t>
            </a:r>
          </a:p>
          <a:p>
            <a:pPr marL="0" indent="0">
              <a:spcBef>
                <a:spcPts val="0"/>
              </a:spcBef>
              <a:buNone/>
            </a:pPr>
            <a:r>
              <a:rPr lang="en-US" sz="1000" dirty="0">
                <a:solidFill>
                  <a:srgbClr val="3D3D4E"/>
                </a:solidFill>
                <a:latin typeface="Century Gothic" panose="020B0502020202020204" pitchFamily="34" charset="0"/>
              </a:rPr>
              <a:t>Coarse-grained locks impose far less load on the server as the lock acquisition rate is a lot less than the client’s transaction rate.</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IN" sz="1000" b="1" dirty="0">
                <a:solidFill>
                  <a:srgbClr val="3D3D4E"/>
                </a:solidFill>
                <a:latin typeface="Century Gothic" panose="020B0502020202020204" pitchFamily="34" charset="0"/>
              </a:rPr>
              <a:t>Survive server failures</a:t>
            </a:r>
          </a:p>
          <a:p>
            <a:pPr marL="0" indent="0">
              <a:spcBef>
                <a:spcPts val="0"/>
              </a:spcBef>
              <a:buNone/>
            </a:pPr>
            <a:r>
              <a:rPr lang="en-US" sz="1000" dirty="0">
                <a:solidFill>
                  <a:srgbClr val="3D3D4E"/>
                </a:solidFill>
                <a:latin typeface="Century Gothic" panose="020B0502020202020204" pitchFamily="34" charset="0"/>
              </a:rPr>
              <a:t>As coarse-grained locks are acquired rarely, clients are not significantly delayed by the temporary unavailability of the lock server.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Content Placeholder 7">
            <a:extLst>
              <a:ext uri="{FF2B5EF4-FFF2-40B4-BE49-F238E27FC236}">
                <a16:creationId xmlns:a16="http://schemas.microsoft.com/office/drawing/2014/main" id="{03D61CD8-6141-4C4F-BAA1-5DA9663382EE}"/>
              </a:ext>
            </a:extLst>
          </p:cNvPr>
          <p:cNvSpPr txBox="1">
            <a:spLocks/>
          </p:cNvSpPr>
          <p:nvPr/>
        </p:nvSpPr>
        <p:spPr>
          <a:xfrm>
            <a:off x="331825" y="3624307"/>
            <a:ext cx="5135526" cy="2776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Why advisory locks?</a:t>
            </a:r>
          </a:p>
          <a:p>
            <a:pPr marL="0" indent="0">
              <a:spcBef>
                <a:spcPts val="0"/>
              </a:spcBef>
              <a:buNone/>
            </a:pPr>
            <a:r>
              <a:rPr lang="en-US" sz="1000" dirty="0">
                <a:solidFill>
                  <a:srgbClr val="3D3D4E"/>
                </a:solidFill>
                <a:latin typeface="Century Gothic" panose="020B0502020202020204" pitchFamily="34" charset="0"/>
              </a:rPr>
              <a:t>Chubby locks are advisory, which means it is up to the application to honor the lock. Chubby doesn’t make locked objects inaccessible to clients not holding their locks. It is more like record keeping and allows the lock requester to discover that lock is held.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Chubby gave following reasons for not having mandatory locks: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To enforce mandatory locking on resources implemented by other services would require more extensive modification of these services.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Mandatory locks prevent users from accessing a locked file for debugging or administrative purposes. If a file must be accessed, an entire application would need to be shut down or rebooted to break the mandatory lock.</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Generally, a good developer practice is to write assertions such as assert("Lock X is held"), so mandatory locks bring only little benefit anyway.</a:t>
            </a:r>
          </a:p>
        </p:txBody>
      </p:sp>
      <p:sp>
        <p:nvSpPr>
          <p:cNvPr id="3" name="Rectangle 2">
            <a:extLst>
              <a:ext uri="{FF2B5EF4-FFF2-40B4-BE49-F238E27FC236}">
                <a16:creationId xmlns:a16="http://schemas.microsoft.com/office/drawing/2014/main" id="{C5E274AA-3C29-4DE9-BDBE-D7D9505823FC}"/>
              </a:ext>
            </a:extLst>
          </p:cNvPr>
          <p:cNvSpPr/>
          <p:nvPr/>
        </p:nvSpPr>
        <p:spPr>
          <a:xfrm>
            <a:off x="331824" y="895350"/>
            <a:ext cx="5158563"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8" name="Rectangle 7">
            <a:extLst>
              <a:ext uri="{FF2B5EF4-FFF2-40B4-BE49-F238E27FC236}">
                <a16:creationId xmlns:a16="http://schemas.microsoft.com/office/drawing/2014/main" id="{60EF676B-95D7-4D16-B67A-0CF173CCD397}"/>
              </a:ext>
            </a:extLst>
          </p:cNvPr>
          <p:cNvSpPr/>
          <p:nvPr/>
        </p:nvSpPr>
        <p:spPr>
          <a:xfrm>
            <a:off x="331824" y="3714750"/>
            <a:ext cx="5158563"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1" name="Content Placeholder 7">
            <a:extLst>
              <a:ext uri="{FF2B5EF4-FFF2-40B4-BE49-F238E27FC236}">
                <a16:creationId xmlns:a16="http://schemas.microsoft.com/office/drawing/2014/main" id="{EA736CE3-DCFD-4C89-94C3-7E669E2C5B53}"/>
              </a:ext>
            </a:extLst>
          </p:cNvPr>
          <p:cNvSpPr txBox="1">
            <a:spLocks/>
          </p:cNvSpPr>
          <p:nvPr/>
        </p:nvSpPr>
        <p:spPr>
          <a:xfrm>
            <a:off x="7734300" y="1095375"/>
            <a:ext cx="4010025" cy="2657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IN" sz="1400" b="1" dirty="0">
                <a:latin typeface="Century Gothic" panose="020B0502020202020204" pitchFamily="34" charset="0"/>
              </a:rPr>
              <a:t>Why Chubby needs storage?</a:t>
            </a:r>
          </a:p>
          <a:p>
            <a:pPr marL="0" indent="0">
              <a:spcBef>
                <a:spcPts val="0"/>
              </a:spcBef>
              <a:buNone/>
            </a:pPr>
            <a:r>
              <a:rPr lang="en-US" sz="1000" dirty="0">
                <a:solidFill>
                  <a:srgbClr val="3D3D4E"/>
                </a:solidFill>
                <a:latin typeface="Century Gothic" panose="020B0502020202020204" pitchFamily="34" charset="0"/>
              </a:rPr>
              <a:t>Chubby’s storage is important as client applications may need to advertise Chubby’s results with others. For example, an application needs to store some info to:</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Advertise its selected primary (leader election use case)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Resolve aliases to absolute addresses (naming service use case)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Announce the scheme after repartitioning of data.</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Not having a separate service for sharing the results reduces the number of servers that clients depend on. Chubby’s storage requirements are simple. i.e., store a small amount of data (KBs) and limited operation support (i.e., create/delete).</a:t>
            </a:r>
          </a:p>
        </p:txBody>
      </p:sp>
      <p:sp>
        <p:nvSpPr>
          <p:cNvPr id="12" name="Rectangle 11">
            <a:extLst>
              <a:ext uri="{FF2B5EF4-FFF2-40B4-BE49-F238E27FC236}">
                <a16:creationId xmlns:a16="http://schemas.microsoft.com/office/drawing/2014/main" id="{C637610E-5BE2-4B4F-A79E-F93F67E24E18}"/>
              </a:ext>
            </a:extLst>
          </p:cNvPr>
          <p:cNvSpPr/>
          <p:nvPr/>
        </p:nvSpPr>
        <p:spPr>
          <a:xfrm>
            <a:off x="7734300" y="914400"/>
            <a:ext cx="4033062"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Content Placeholder 7">
            <a:extLst>
              <a:ext uri="{FF2B5EF4-FFF2-40B4-BE49-F238E27FC236}">
                <a16:creationId xmlns:a16="http://schemas.microsoft.com/office/drawing/2014/main" id="{F3736304-271F-434A-A3BE-076B2C6FF128}"/>
              </a:ext>
            </a:extLst>
          </p:cNvPr>
          <p:cNvSpPr txBox="1">
            <a:spLocks/>
          </p:cNvSpPr>
          <p:nvPr/>
        </p:nvSpPr>
        <p:spPr>
          <a:xfrm>
            <a:off x="7810500" y="3771900"/>
            <a:ext cx="3886200" cy="239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Why does Chubby export a Unix-like file system interface?</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Chubby exports a file system interface like Unix but simpler. It consists of a strict tree of files and directories in the usual way, with name components separated by slashes.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File format: /ls/cell/remainder-path</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4" name="Rectangle 13">
            <a:extLst>
              <a:ext uri="{FF2B5EF4-FFF2-40B4-BE49-F238E27FC236}">
                <a16:creationId xmlns:a16="http://schemas.microsoft.com/office/drawing/2014/main" id="{BA8E7B20-29C6-4160-8F94-49FF52CBA726}"/>
              </a:ext>
            </a:extLst>
          </p:cNvPr>
          <p:cNvSpPr/>
          <p:nvPr/>
        </p:nvSpPr>
        <p:spPr>
          <a:xfrm>
            <a:off x="7734300" y="3714750"/>
            <a:ext cx="4042587"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4" name="TextBox 3">
            <a:extLst>
              <a:ext uri="{FF2B5EF4-FFF2-40B4-BE49-F238E27FC236}">
                <a16:creationId xmlns:a16="http://schemas.microsoft.com/office/drawing/2014/main" id="{726FB975-FDAE-432E-846A-5ED1557DEB5F}"/>
              </a:ext>
            </a:extLst>
          </p:cNvPr>
          <p:cNvSpPr txBox="1"/>
          <p:nvPr/>
        </p:nvSpPr>
        <p:spPr>
          <a:xfrm>
            <a:off x="5700712" y="3068419"/>
            <a:ext cx="1823262" cy="1292662"/>
          </a:xfrm>
          <a:prstGeom prst="rect">
            <a:avLst/>
          </a:prstGeom>
          <a:noFill/>
        </p:spPr>
        <p:txBody>
          <a:bodyPr wrap="square" rtlCol="0">
            <a:spAutoFit/>
          </a:bodyPr>
          <a:lstStyle/>
          <a:p>
            <a:r>
              <a:rPr lang="en-US" sz="1400" b="1" dirty="0">
                <a:solidFill>
                  <a:srgbClr val="7030A0"/>
                </a:solidFill>
                <a:latin typeface="Century Gothic" panose="020B0502020202020204" pitchFamily="34" charset="0"/>
              </a:rPr>
              <a:t>Chubby in terms of CAP theorem?</a:t>
            </a:r>
          </a:p>
          <a:p>
            <a:r>
              <a:rPr lang="en-US" sz="1000" dirty="0">
                <a:latin typeface="Century Gothic" panose="020B0502020202020204" pitchFamily="34" charset="0"/>
              </a:rPr>
              <a:t>So, overall, Chubby provides guaranteed consistency and a very high level of availability in the common case.</a:t>
            </a:r>
            <a:endParaRPr lang="en-IN" dirty="0"/>
          </a:p>
        </p:txBody>
      </p:sp>
    </p:spTree>
    <p:extLst>
      <p:ext uri="{BB962C8B-B14F-4D97-AF65-F5344CB8AC3E}">
        <p14:creationId xmlns:p14="http://schemas.microsoft.com/office/powerpoint/2010/main" val="300298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Brief Info about Chubby </a:t>
            </a:r>
            <a:r>
              <a:rPr lang="en-IN" b="1" dirty="0">
                <a:latin typeface="Nunito Sans" pitchFamily="2" charset="0"/>
              </a:rPr>
              <a:t>Working</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6" y="733425"/>
            <a:ext cx="7187389"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Working?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100" b="1" dirty="0">
                <a:solidFill>
                  <a:srgbClr val="3D3D4E"/>
                </a:solidFill>
                <a:latin typeface="Century Gothic" panose="020B0502020202020204" pitchFamily="34" charset="0"/>
              </a:rPr>
              <a:t>Service Initialization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Upon init there are two steps which will be done </a:t>
            </a:r>
          </a:p>
          <a:p>
            <a:pPr>
              <a:spcBef>
                <a:spcPts val="0"/>
              </a:spcBef>
              <a:buFont typeface="Arial" panose="020B0604020202020204" pitchFamily="34" charset="0"/>
              <a:buAutoNum type="arabicPeriod"/>
            </a:pPr>
            <a:r>
              <a:rPr lang="en-US" sz="1000" dirty="0">
                <a:solidFill>
                  <a:srgbClr val="3D3D4E"/>
                </a:solidFill>
                <a:latin typeface="Century Gothic" panose="020B0502020202020204" pitchFamily="34" charset="0"/>
              </a:rPr>
              <a:t>Using Paxos protocol, a master is getting selected</a:t>
            </a:r>
          </a:p>
          <a:p>
            <a:pPr>
              <a:spcBef>
                <a:spcPts val="0"/>
              </a:spcBef>
              <a:buFont typeface="Arial" panose="020B0604020202020204" pitchFamily="34" charset="0"/>
              <a:buAutoNum type="arabicPeriod"/>
            </a:pPr>
            <a:r>
              <a:rPr lang="en-US" sz="1000" dirty="0">
                <a:solidFill>
                  <a:srgbClr val="3D3D4E"/>
                </a:solidFill>
                <a:latin typeface="Century Gothic" panose="020B0502020202020204" pitchFamily="34" charset="0"/>
              </a:rPr>
              <a:t>The information about the master is persisted in storage must shared among the all-other replicas</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Client</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Initialization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lnSpc>
                <a:spcPct val="50000"/>
              </a:lnSpc>
              <a:spcBef>
                <a:spcPts val="0"/>
              </a:spcBef>
              <a:buFont typeface="Arial" panose="020B0604020202020204" pitchFamily="34" charset="0"/>
              <a:buNone/>
            </a:pPr>
            <a:r>
              <a:rPr lang="en-US" sz="1000" dirty="0">
                <a:solidFill>
                  <a:srgbClr val="3D3D4E"/>
                </a:solidFill>
                <a:latin typeface="Century Gothic" panose="020B0502020202020204" pitchFamily="34" charset="0"/>
              </a:rPr>
              <a:t>Upon init of client, following steps are performed</a:t>
            </a:r>
          </a:p>
          <a:p>
            <a:pPr>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 contacts the DNS to know the client replicas</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 calls any chubby server directly using RPC</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Chubby server will return  the current master server if the current server is not the master server</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Also, client cache the master information and used this until the master server became the nonresponsive.</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Leader election example using Chubby</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Once the master election starts, all candidates attempt to acquire a Chubby lock on a file associated with the election. Whoever acquires the lock first becomes the master. The master writes its identity on the file, so that other processes know who the is current master.</a:t>
            </a: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3" name="Picture 2">
            <a:extLst>
              <a:ext uri="{FF2B5EF4-FFF2-40B4-BE49-F238E27FC236}">
                <a16:creationId xmlns:a16="http://schemas.microsoft.com/office/drawing/2014/main" id="{696F7A49-722F-4E8F-8505-B8058F3385AF}"/>
              </a:ext>
            </a:extLst>
          </p:cNvPr>
          <p:cNvPicPr>
            <a:picLocks noChangeAspect="1"/>
          </p:cNvPicPr>
          <p:nvPr/>
        </p:nvPicPr>
        <p:blipFill>
          <a:blip r:embed="rId2"/>
          <a:stretch>
            <a:fillRect/>
          </a:stretch>
        </p:blipFill>
        <p:spPr>
          <a:xfrm>
            <a:off x="7886700" y="809625"/>
            <a:ext cx="4019550" cy="2933768"/>
          </a:xfrm>
          <a:prstGeom prst="rect">
            <a:avLst/>
          </a:prstGeom>
        </p:spPr>
      </p:pic>
      <p:pic>
        <p:nvPicPr>
          <p:cNvPr id="5" name="Picture 4">
            <a:extLst>
              <a:ext uri="{FF2B5EF4-FFF2-40B4-BE49-F238E27FC236}">
                <a16:creationId xmlns:a16="http://schemas.microsoft.com/office/drawing/2014/main" id="{63A2CCF7-9D6F-45E1-A5E0-9265EC92A3A9}"/>
              </a:ext>
            </a:extLst>
          </p:cNvPr>
          <p:cNvPicPr>
            <a:picLocks noChangeAspect="1"/>
          </p:cNvPicPr>
          <p:nvPr/>
        </p:nvPicPr>
        <p:blipFill>
          <a:blip r:embed="rId3"/>
          <a:stretch>
            <a:fillRect/>
          </a:stretch>
        </p:blipFill>
        <p:spPr>
          <a:xfrm>
            <a:off x="2602441" y="4218592"/>
            <a:ext cx="4038518" cy="1905983"/>
          </a:xfrm>
          <a:prstGeom prst="rect">
            <a:avLst/>
          </a:prstGeom>
        </p:spPr>
      </p:pic>
      <p:pic>
        <p:nvPicPr>
          <p:cNvPr id="8" name="Picture 7">
            <a:extLst>
              <a:ext uri="{FF2B5EF4-FFF2-40B4-BE49-F238E27FC236}">
                <a16:creationId xmlns:a16="http://schemas.microsoft.com/office/drawing/2014/main" id="{235A915E-2DED-47D2-B850-E4CDB733BB4E}"/>
              </a:ext>
            </a:extLst>
          </p:cNvPr>
          <p:cNvPicPr>
            <a:picLocks noChangeAspect="1"/>
          </p:cNvPicPr>
          <p:nvPr/>
        </p:nvPicPr>
        <p:blipFill>
          <a:blip r:embed="rId4"/>
          <a:stretch>
            <a:fillRect/>
          </a:stretch>
        </p:blipFill>
        <p:spPr>
          <a:xfrm>
            <a:off x="7324725" y="3905649"/>
            <a:ext cx="4615639" cy="2514202"/>
          </a:xfrm>
          <a:prstGeom prst="rect">
            <a:avLst/>
          </a:prstGeom>
        </p:spPr>
      </p:pic>
    </p:spTree>
    <p:extLst>
      <p:ext uri="{BB962C8B-B14F-4D97-AF65-F5344CB8AC3E}">
        <p14:creationId xmlns:p14="http://schemas.microsoft.com/office/powerpoint/2010/main" val="387005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15871</TotalTime>
  <Words>5089</Words>
  <Application>Microsoft Office PowerPoint</Application>
  <PresentationFormat>Widescreen</PresentationFormat>
  <Paragraphs>522</Paragraphs>
  <Slides>18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Arial</vt:lpstr>
      <vt:lpstr>Calibri</vt:lpstr>
      <vt:lpstr>Calibri Light</vt:lpstr>
      <vt:lpstr>Century Gothic</vt:lpstr>
      <vt:lpstr>Courier New</vt:lpstr>
      <vt:lpstr>Nunito Sans</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797</cp:revision>
  <dcterms:created xsi:type="dcterms:W3CDTF">2021-12-25T05:24:32Z</dcterms:created>
  <dcterms:modified xsi:type="dcterms:W3CDTF">2022-01-11T10:19:02Z</dcterms:modified>
</cp:coreProperties>
</file>