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32" autoAdjust="0"/>
    <p:restoredTop sz="94660"/>
  </p:normalViewPr>
  <p:slideViewPr>
    <p:cSldViewPr snapToGrid="0">
      <p:cViewPr>
        <p:scale>
          <a:sx n="110" d="100"/>
          <a:sy n="110" d="100"/>
        </p:scale>
        <p:origin x="11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18-01-2022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18-01-2022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18-01-2022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18-01-2022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18-01-2022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18-01-2022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18-01-2022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18-01-2022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18-01-2022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18-01-2022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18-01-2022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18-01-2022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hoenixnap.com/kb/how-to-containerize-applic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hoenixnap.com/kb/prometheus-kubernetes-monitoring" TargetMode="External"/><Relationship Id="rId2" Type="http://schemas.openxmlformats.org/officeDocument/2006/relationships/hyperlink" Target="https://phoenixnap.com/kb/kubectl-commands-cheat-shee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ewolff/microservic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phoenixnap.com/kb/kubernetes-best-practi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Docker containers with Kubernetes : Introduction</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30736" y="720451"/>
            <a:ext cx="11713436" cy="1834742"/>
          </a:xfrm>
        </p:spPr>
        <p:txBody>
          <a:bodyPr>
            <a:normAutofit/>
          </a:bodyPr>
          <a:lstStyle/>
          <a:p>
            <a:pPr marL="0" indent="0">
              <a:buNone/>
            </a:pPr>
            <a:r>
              <a:rPr lang="en-IN" sz="1000" b="1" dirty="0">
                <a:solidFill>
                  <a:srgbClr val="3D3D4E"/>
                </a:solidFill>
                <a:latin typeface="Century Gothic" panose="020B0502020202020204" pitchFamily="34" charset="0"/>
              </a:rPr>
              <a:t>Introduction – Kubernetes</a:t>
            </a:r>
          </a:p>
          <a:p>
            <a:pPr marL="0" indent="0">
              <a:buNone/>
            </a:pPr>
            <a:endParaRPr lang="en-IN" sz="1000" b="1" dirty="0">
              <a:solidFill>
                <a:srgbClr val="3D3D4E"/>
              </a:solidFill>
              <a:latin typeface="Century Gothic" panose="020B0502020202020204" pitchFamily="34" charset="0"/>
            </a:endParaRPr>
          </a:p>
          <a:p>
            <a:pPr marL="0" indent="0">
              <a:lnSpc>
                <a:spcPct val="100000"/>
              </a:lnSpc>
              <a:spcBef>
                <a:spcPts val="0"/>
              </a:spcBef>
              <a:buNone/>
            </a:pPr>
            <a:r>
              <a:rPr lang="en-US" sz="1000" dirty="0">
                <a:solidFill>
                  <a:srgbClr val="3D3D4E"/>
                </a:solidFill>
                <a:latin typeface="Century Gothic" panose="020B0502020202020204" pitchFamily="34" charset="0"/>
              </a:rPr>
              <a:t>Kubernetes is a tool used to manage clusters of </a:t>
            </a:r>
            <a:r>
              <a:rPr lang="en-US" sz="1000" b="1" dirty="0">
                <a:solidFill>
                  <a:srgbClr val="3D3D4E"/>
                </a:solidFill>
                <a:latin typeface="Century Gothic" panose="020B0502020202020204" pitchFamily="34" charset="0"/>
              </a:rPr>
              <a:t>containerized applications</a:t>
            </a:r>
            <a:r>
              <a:rPr lang="en-US" sz="1000" dirty="0">
                <a:solidFill>
                  <a:srgbClr val="3D3D4E"/>
                </a:solidFill>
                <a:latin typeface="Century Gothic" panose="020B0502020202020204" pitchFamily="34" charset="0"/>
              </a:rPr>
              <a:t>. In computing, this process is often referred to as </a:t>
            </a:r>
            <a:r>
              <a:rPr lang="en-US" sz="1000" b="1" dirty="0">
                <a:solidFill>
                  <a:srgbClr val="3D3D4E"/>
                </a:solidFill>
                <a:latin typeface="Century Gothic" panose="020B0502020202020204" pitchFamily="34" charset="0"/>
              </a:rPr>
              <a:t>orchestration</a:t>
            </a:r>
            <a:r>
              <a:rPr lang="en-US" sz="1000" dirty="0">
                <a:solidFill>
                  <a:srgbClr val="3D3D4E"/>
                </a:solidFill>
                <a:latin typeface="Century Gothic" panose="020B0502020202020204" pitchFamily="34" charset="0"/>
              </a:rPr>
              <a:t>.</a:t>
            </a:r>
            <a:endParaRPr lang="en-IN" sz="1000" dirty="0">
              <a:solidFill>
                <a:srgbClr val="3D3D4E"/>
              </a:solidFill>
              <a:latin typeface="Century Gothic" panose="020B0502020202020204" pitchFamily="34" charset="0"/>
            </a:endParaRPr>
          </a:p>
          <a:p>
            <a:pPr marL="0" indent="0">
              <a:lnSpc>
                <a:spcPct val="100000"/>
              </a:lnSpc>
              <a:spcBef>
                <a:spcPts val="0"/>
              </a:spcBef>
              <a:buNone/>
            </a:pPr>
            <a:r>
              <a:rPr lang="en-US" sz="1000" dirty="0">
                <a:solidFill>
                  <a:srgbClr val="3D3D4E"/>
                </a:solidFill>
                <a:latin typeface="Century Gothic" panose="020B0502020202020204" pitchFamily="34" charset="0"/>
              </a:rPr>
              <a:t>Kubernetes coordinates lots of </a:t>
            </a:r>
            <a:r>
              <a:rPr lang="en-US" sz="1000" b="1" dirty="0">
                <a:solidFill>
                  <a:srgbClr val="3D3D4E"/>
                </a:solidFill>
                <a:latin typeface="Century Gothic" panose="020B0502020202020204" pitchFamily="34" charset="0"/>
              </a:rPr>
              <a:t>microservices</a:t>
            </a:r>
            <a:r>
              <a:rPr lang="en-US" sz="1000" dirty="0">
                <a:solidFill>
                  <a:srgbClr val="3D3D4E"/>
                </a:solidFill>
                <a:latin typeface="Century Gothic" panose="020B0502020202020204" pitchFamily="34" charset="0"/>
              </a:rPr>
              <a:t> that together form a useful application.</a:t>
            </a:r>
          </a:p>
          <a:p>
            <a:pPr marL="0" indent="0">
              <a:buNone/>
            </a:pPr>
            <a:r>
              <a:rPr lang="en-US" sz="1000" dirty="0">
                <a:solidFill>
                  <a:srgbClr val="3D3D4E"/>
                </a:solidFill>
                <a:latin typeface="Century Gothic" panose="020B0502020202020204" pitchFamily="34" charset="0"/>
              </a:rPr>
              <a:t>Understanding Kubernetes architecture is crucial for deploying and maintaining containerized applications.</a:t>
            </a:r>
          </a:p>
          <a:p>
            <a:pPr marL="0" indent="0">
              <a:buNone/>
            </a:pPr>
            <a:r>
              <a:rPr lang="en-US" sz="1000" b="1" dirty="0">
                <a:solidFill>
                  <a:srgbClr val="3D3D4E"/>
                </a:solidFill>
                <a:latin typeface="Century Gothic" panose="020B0502020202020204" pitchFamily="34" charset="0"/>
              </a:rPr>
              <a:t>Kubernetes</a:t>
            </a:r>
            <a:r>
              <a:rPr lang="en-US" sz="1000" dirty="0">
                <a:solidFill>
                  <a:srgbClr val="3D3D4E"/>
                </a:solidFill>
                <a:latin typeface="Century Gothic" panose="020B0502020202020204" pitchFamily="34" charset="0"/>
              </a:rPr>
              <a:t> continuously gaining importance as a runtime environment for the </a:t>
            </a:r>
            <a:r>
              <a:rPr lang="en-US" sz="1000" b="1" dirty="0">
                <a:solidFill>
                  <a:srgbClr val="3D3D4E"/>
                </a:solidFill>
                <a:latin typeface="Century Gothic" panose="020B0502020202020204" pitchFamily="34" charset="0"/>
              </a:rPr>
              <a:t>development and operation of microservices</a:t>
            </a:r>
            <a:r>
              <a:rPr lang="en-US" sz="1000" dirty="0">
                <a:solidFill>
                  <a:srgbClr val="3D3D4E"/>
                </a:solidFill>
                <a:latin typeface="Century Gothic" panose="020B0502020202020204" pitchFamily="34" charset="0"/>
              </a:rPr>
              <a:t>.</a:t>
            </a:r>
          </a:p>
          <a:p>
            <a:pPr marL="0" indent="0">
              <a:buNone/>
            </a:pPr>
            <a:r>
              <a:rPr lang="en-US" sz="1000" dirty="0">
                <a:solidFill>
                  <a:srgbClr val="3D3D4E"/>
                </a:solidFill>
                <a:latin typeface="Century Gothic" panose="020B0502020202020204" pitchFamily="34" charset="0"/>
              </a:rPr>
              <a:t>Kubernetes is an open-source project and under the Apache license. It is managed by the Linux foundation and was originally created at Google.</a:t>
            </a:r>
          </a:p>
        </p:txBody>
      </p:sp>
      <p:sp>
        <p:nvSpPr>
          <p:cNvPr id="10" name="Content Placeholder 7">
            <a:extLst>
              <a:ext uri="{FF2B5EF4-FFF2-40B4-BE49-F238E27FC236}">
                <a16:creationId xmlns:a16="http://schemas.microsoft.com/office/drawing/2014/main" id="{DD8819A2-8E4B-4AA0-B487-810D4545C34D}"/>
              </a:ext>
            </a:extLst>
          </p:cNvPr>
          <p:cNvSpPr txBox="1">
            <a:spLocks/>
          </p:cNvSpPr>
          <p:nvPr/>
        </p:nvSpPr>
        <p:spPr>
          <a:xfrm>
            <a:off x="230736" y="2224043"/>
            <a:ext cx="7033189" cy="431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solidFill>
                  <a:srgbClr val="3D3D4E"/>
                </a:solidFill>
                <a:latin typeface="Century Gothic" panose="020B0502020202020204" pitchFamily="34" charset="0"/>
              </a:rPr>
              <a:t>Minikube is a version of Kubernetes for installing a test and development system on a laptop.</a:t>
            </a:r>
          </a:p>
          <a:p>
            <a:pPr marL="0" indent="0">
              <a:buFont typeface="Arial" panose="020B0604020202020204" pitchFamily="34" charset="0"/>
              <a:buNone/>
            </a:pPr>
            <a:r>
              <a:rPr lang="en-US" sz="1000" dirty="0">
                <a:solidFill>
                  <a:srgbClr val="3D3D4E"/>
                </a:solidFill>
                <a:latin typeface="Century Gothic" panose="020B0502020202020204" pitchFamily="34" charset="0"/>
              </a:rPr>
              <a:t>There are more versions that can be installed on servers or used as cloud offerings:</a:t>
            </a:r>
          </a:p>
          <a:p>
            <a:pPr>
              <a:lnSpc>
                <a:spcPct val="10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Amazon Elastic Container Service for Kubernetes (Amazon EKS) provides Kubernetes clusters on AWS.</a:t>
            </a:r>
          </a:p>
          <a:p>
            <a:pPr>
              <a:lnSpc>
                <a:spcPct val="10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Google Cloud also supports Kubernetes with the Google Container Engine.</a:t>
            </a:r>
          </a:p>
          <a:p>
            <a:pPr>
              <a:lnSpc>
                <a:spcPct val="10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Microsoft Azure provides the Azure Container Service</a:t>
            </a:r>
          </a:p>
          <a:p>
            <a:pPr>
              <a:lnSpc>
                <a:spcPct val="10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IBM Bluemix provides Kubernetes with the IBM Bluemix Container Service.</a:t>
            </a:r>
          </a:p>
          <a:p>
            <a:pPr>
              <a:buFont typeface="Wingdings" panose="05000000000000000000" pitchFamily="2" charset="2"/>
              <a:buChar char="ü"/>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r>
              <a:rPr lang="en-US" sz="1000" b="1" dirty="0">
                <a:solidFill>
                  <a:srgbClr val="00B0F0"/>
                </a:solidFill>
                <a:latin typeface="Century Gothic" panose="020B0502020202020204" pitchFamily="34" charset="0"/>
              </a:rPr>
              <a:t>kops is a tool which enables the installation of a Kubernetes cluster in different types of environments like AWS (Amazon Web Services), etc.</a:t>
            </a: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r>
              <a:rPr lang="en-IN" sz="1000" dirty="0">
                <a:solidFill>
                  <a:srgbClr val="3D3D4E"/>
                </a:solidFill>
                <a:latin typeface="Century Gothic" panose="020B0502020202020204" pitchFamily="34" charset="0"/>
              </a:rPr>
              <a:t>How to define Kubernetes, with Developer Perspective?</a:t>
            </a:r>
          </a:p>
          <a:p>
            <a:pPr marL="0" indent="0">
              <a:buFont typeface="Arial" panose="020B0604020202020204" pitchFamily="34" charset="0"/>
              <a:buNone/>
            </a:pPr>
            <a:r>
              <a:rPr lang="en-US" sz="1000" b="0" i="0" dirty="0">
                <a:solidFill>
                  <a:srgbClr val="404040"/>
                </a:solidFill>
                <a:effectLst/>
                <a:latin typeface="Century Gothic" panose="020B0502020202020204" pitchFamily="34" charset="0"/>
              </a:rPr>
              <a:t>Kubernetes, or </a:t>
            </a:r>
            <a:r>
              <a:rPr lang="en-US" sz="1000" b="1" i="0" dirty="0">
                <a:solidFill>
                  <a:srgbClr val="404040"/>
                </a:solidFill>
                <a:effectLst/>
                <a:latin typeface="Century Gothic" panose="020B0502020202020204" pitchFamily="34" charset="0"/>
              </a:rPr>
              <a:t>k8s</a:t>
            </a:r>
            <a:r>
              <a:rPr lang="en-US" sz="1000" b="0" i="0" dirty="0">
                <a:solidFill>
                  <a:srgbClr val="404040"/>
                </a:solidFill>
                <a:effectLst/>
                <a:latin typeface="Century Gothic" panose="020B0502020202020204" pitchFamily="34" charset="0"/>
              </a:rPr>
              <a:t> for short, is a system for automating application deployment.</a:t>
            </a:r>
            <a:r>
              <a:rPr lang="en-IN" sz="1000" b="0" i="0" dirty="0">
                <a:solidFill>
                  <a:srgbClr val="3D3D4E"/>
                </a:solidFill>
                <a:effectLst/>
                <a:latin typeface="Century Gothic" panose="020B0502020202020204" pitchFamily="34" charset="0"/>
              </a:rPr>
              <a:t> </a:t>
            </a:r>
            <a:r>
              <a:rPr lang="en-US" sz="1000" b="0" i="0" dirty="0">
                <a:solidFill>
                  <a:srgbClr val="404040"/>
                </a:solidFill>
                <a:effectLst/>
                <a:latin typeface="Century Gothic" panose="020B0502020202020204" pitchFamily="34" charset="0"/>
              </a:rPr>
              <a:t>Modern applications or distributed system are dispersed across clouds, virtual machines, and servers. Administering apps manually is no longer a viable option.</a:t>
            </a:r>
          </a:p>
          <a:p>
            <a:pPr marL="0" indent="0">
              <a:buFont typeface="Arial" panose="020B0604020202020204" pitchFamily="34" charset="0"/>
              <a:buNone/>
            </a:pPr>
            <a:r>
              <a:rPr lang="en-US" sz="1000" b="0" i="0" dirty="0">
                <a:solidFill>
                  <a:srgbClr val="404040"/>
                </a:solidFill>
                <a:effectLst/>
                <a:latin typeface="Century Gothic" panose="020B0502020202020204" pitchFamily="34" charset="0"/>
              </a:rPr>
              <a:t>K8s transforms virtual and physical machines into a unified API surface. A developer can then use the Kubernetes API to deploy, scale, and </a:t>
            </a:r>
            <a:r>
              <a:rPr lang="en-US" sz="1000" b="0" i="0" u="none" strike="noStrike" dirty="0">
                <a:solidFill>
                  <a:srgbClr val="0074DB"/>
                </a:solidFill>
                <a:effectLst/>
                <a:latin typeface="Century Gothic" panose="020B0502020202020204" pitchFamily="34" charset="0"/>
                <a:hlinkClick r:id="rId2"/>
              </a:rPr>
              <a:t>manage containerized applications</a:t>
            </a:r>
            <a:r>
              <a:rPr lang="en-US" sz="1000" b="0" i="0" dirty="0">
                <a:solidFill>
                  <a:srgbClr val="404040"/>
                </a:solidFill>
                <a:effectLst/>
                <a:latin typeface="Century Gothic" panose="020B0502020202020204" pitchFamily="34" charset="0"/>
              </a:rPr>
              <a:t>.</a:t>
            </a:r>
            <a:endParaRPr lang="en-IN" sz="1000" dirty="0">
              <a:solidFill>
                <a:srgbClr val="3D3D4E"/>
              </a:solidFill>
              <a:latin typeface="Century Gothic" panose="020B0502020202020204" pitchFamily="34" charset="0"/>
            </a:endParaRPr>
          </a:p>
          <a:p>
            <a:pPr marL="0" indent="0">
              <a:buFont typeface="Arial" panose="020B0604020202020204" pitchFamily="34" charset="0"/>
              <a:buNone/>
            </a:pPr>
            <a:r>
              <a:rPr lang="en-US" sz="1000" dirty="0">
                <a:solidFill>
                  <a:srgbClr val="404040"/>
                </a:solidFill>
                <a:latin typeface="Century Gothic" panose="020B0502020202020204" pitchFamily="34" charset="0"/>
              </a:rPr>
              <a:t>Kubernetes architecture supports a flexible framework for distributed systems. K8s automatically orchestrates scaling and failovers for your applications and provides deployment patterns.</a:t>
            </a:r>
          </a:p>
          <a:p>
            <a:pPr marL="0" indent="0">
              <a:buFont typeface="Arial" panose="020B0604020202020204" pitchFamily="34" charset="0"/>
              <a:buNone/>
            </a:pPr>
            <a:r>
              <a:rPr lang="en-US" sz="1000" dirty="0">
                <a:solidFill>
                  <a:srgbClr val="404040"/>
                </a:solidFill>
                <a:latin typeface="Century Gothic" panose="020B0502020202020204" pitchFamily="34" charset="0"/>
              </a:rPr>
              <a:t>It helps manage containers that run the applications and ensures there is no downtime in a production environment. For example, if a container goes down, another container automatically takes its place without the end-user ever noticing.</a:t>
            </a:r>
            <a:endParaRPr lang="en-IN" sz="1000" dirty="0">
              <a:solidFill>
                <a:srgbClr val="404040"/>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4" name="TextBox 3">
            <a:extLst>
              <a:ext uri="{FF2B5EF4-FFF2-40B4-BE49-F238E27FC236}">
                <a16:creationId xmlns:a16="http://schemas.microsoft.com/office/drawing/2014/main" id="{0A917A1F-5ABE-48FC-9166-ABAB1767F258}"/>
              </a:ext>
            </a:extLst>
          </p:cNvPr>
          <p:cNvSpPr txBox="1"/>
          <p:nvPr/>
        </p:nvSpPr>
        <p:spPr>
          <a:xfrm>
            <a:off x="8597069" y="5456673"/>
            <a:ext cx="2545223" cy="307777"/>
          </a:xfrm>
          <a:prstGeom prst="rect">
            <a:avLst/>
          </a:prstGeom>
          <a:noFill/>
        </p:spPr>
        <p:txBody>
          <a:bodyPr wrap="square" rtlCol="0">
            <a:spAutoFit/>
          </a:bodyPr>
          <a:lstStyle/>
          <a:p>
            <a:r>
              <a:rPr lang="en-IN" sz="1400" b="1" dirty="0"/>
              <a:t>Orchestration</a:t>
            </a:r>
            <a:r>
              <a:rPr lang="en-IN" sz="1400" dirty="0"/>
              <a:t> - High Level View</a:t>
            </a:r>
          </a:p>
        </p:txBody>
      </p:sp>
      <p:sp>
        <p:nvSpPr>
          <p:cNvPr id="5" name="Arrow: Curved Left 4">
            <a:extLst>
              <a:ext uri="{FF2B5EF4-FFF2-40B4-BE49-F238E27FC236}">
                <a16:creationId xmlns:a16="http://schemas.microsoft.com/office/drawing/2014/main" id="{5AA56EF8-AAD6-4525-A820-8079F8BEEA99}"/>
              </a:ext>
            </a:extLst>
          </p:cNvPr>
          <p:cNvSpPr/>
          <p:nvPr/>
        </p:nvSpPr>
        <p:spPr>
          <a:xfrm>
            <a:off x="9675478" y="1504060"/>
            <a:ext cx="1117860" cy="1147741"/>
          </a:xfrm>
          <a:prstGeom prst="curved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solidFill>
                <a:schemeClr val="tx1"/>
              </a:solidFill>
            </a:endParaRPr>
          </a:p>
        </p:txBody>
      </p:sp>
      <p:pic>
        <p:nvPicPr>
          <p:cNvPr id="12" name="Picture 11">
            <a:extLst>
              <a:ext uri="{FF2B5EF4-FFF2-40B4-BE49-F238E27FC236}">
                <a16:creationId xmlns:a16="http://schemas.microsoft.com/office/drawing/2014/main" id="{7FD54DF9-5EF2-4FC3-BBF0-4E89FF94BA6C}"/>
              </a:ext>
            </a:extLst>
          </p:cNvPr>
          <p:cNvPicPr>
            <a:picLocks noChangeAspect="1"/>
          </p:cNvPicPr>
          <p:nvPr/>
        </p:nvPicPr>
        <p:blipFill>
          <a:blip r:embed="rId3"/>
          <a:stretch>
            <a:fillRect/>
          </a:stretch>
        </p:blipFill>
        <p:spPr>
          <a:xfrm>
            <a:off x="7445152" y="2721641"/>
            <a:ext cx="4596265" cy="2681154"/>
          </a:xfrm>
          <a:prstGeom prst="rect">
            <a:avLst/>
          </a:prstGeom>
        </p:spPr>
      </p:pic>
      <p:sp>
        <p:nvSpPr>
          <p:cNvPr id="13" name="Rectangle 12">
            <a:extLst>
              <a:ext uri="{FF2B5EF4-FFF2-40B4-BE49-F238E27FC236}">
                <a16:creationId xmlns:a16="http://schemas.microsoft.com/office/drawing/2014/main" id="{2F0F62A1-A24E-4253-A3C7-A78D28E24117}"/>
              </a:ext>
            </a:extLst>
          </p:cNvPr>
          <p:cNvSpPr/>
          <p:nvPr/>
        </p:nvSpPr>
        <p:spPr>
          <a:xfrm>
            <a:off x="7511753" y="2721641"/>
            <a:ext cx="4529664" cy="2681154"/>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14525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Kubernetes : Orchestration working 1/5</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30736" y="720450"/>
            <a:ext cx="6340980" cy="4027041"/>
          </a:xfrm>
        </p:spPr>
        <p:txBody>
          <a:bodyPr>
            <a:normAutofit/>
          </a:bodyPr>
          <a:lstStyle/>
          <a:p>
            <a:pPr marL="0" indent="0">
              <a:buNone/>
            </a:pPr>
            <a:r>
              <a:rPr lang="en-US" sz="1000" b="1" dirty="0">
                <a:solidFill>
                  <a:srgbClr val="3D3D4E"/>
                </a:solidFill>
                <a:latin typeface="Century Gothic" panose="020B0502020202020204" pitchFamily="34" charset="0"/>
              </a:rPr>
              <a:t>What is Container Orchestration?</a:t>
            </a:r>
          </a:p>
          <a:p>
            <a:pPr marL="0" indent="0">
              <a:buNone/>
            </a:pPr>
            <a:r>
              <a:rPr lang="en-US" sz="1000" dirty="0">
                <a:solidFill>
                  <a:srgbClr val="3D3D4E"/>
                </a:solidFill>
                <a:latin typeface="Century Gothic" panose="020B0502020202020204" pitchFamily="34" charset="0"/>
              </a:rPr>
              <a:t>A container orchestration tool, such as Kubernetes, automates container management in a constantly shifting and chaotic environment. </a:t>
            </a:r>
          </a:p>
          <a:p>
            <a:pPr marL="0" indent="0">
              <a:buNone/>
            </a:pPr>
            <a:r>
              <a:rPr lang="en-US" sz="1000" dirty="0">
                <a:solidFill>
                  <a:srgbClr val="3D3D4E"/>
                </a:solidFill>
                <a:latin typeface="Century Gothic" panose="020B0502020202020204" pitchFamily="34" charset="0"/>
              </a:rPr>
              <a:t>To fully understand its role, we shall dive deep into the complexity of container environments.</a:t>
            </a:r>
          </a:p>
          <a:p>
            <a:pPr marL="0" indent="0">
              <a:buNone/>
            </a:pPr>
            <a:r>
              <a:rPr lang="en-US" sz="1000" dirty="0">
                <a:solidFill>
                  <a:srgbClr val="3D3D4E"/>
                </a:solidFill>
                <a:latin typeface="Century Gothic" panose="020B0502020202020204" pitchFamily="34" charset="0"/>
              </a:rPr>
              <a:t>Containers are small virtual environments with individual memory, system files, and processing space. This is lighter than traditional virtual machine.</a:t>
            </a:r>
          </a:p>
          <a:p>
            <a:pPr marL="0" indent="0">
              <a:buNone/>
            </a:pPr>
            <a:r>
              <a:rPr lang="en-IN" sz="1000" b="1" dirty="0">
                <a:solidFill>
                  <a:srgbClr val="3D3D4E"/>
                </a:solidFill>
                <a:latin typeface="Century Gothic" panose="020B0502020202020204" pitchFamily="34" charset="0"/>
              </a:rPr>
              <a:t>Kubernetes Architecture and Components</a:t>
            </a:r>
          </a:p>
          <a:p>
            <a:pPr marL="0" indent="0">
              <a:buNone/>
            </a:pPr>
            <a:r>
              <a:rPr lang="en-US" sz="1000" b="0" i="0" dirty="0">
                <a:solidFill>
                  <a:srgbClr val="404040"/>
                </a:solidFill>
                <a:effectLst/>
                <a:latin typeface="Century Gothic" panose="020B0502020202020204" pitchFamily="34" charset="0"/>
              </a:rPr>
              <a:t>Kubernetes has a decentralized architecture that does not handle tasks sequentially. It functions based on a declarative model and implements the concept of a ‘</a:t>
            </a:r>
            <a:r>
              <a:rPr lang="en-US" sz="1000" b="0" i="1" dirty="0">
                <a:solidFill>
                  <a:srgbClr val="404040"/>
                </a:solidFill>
                <a:effectLst/>
                <a:latin typeface="Century Gothic" panose="020B0502020202020204" pitchFamily="34" charset="0"/>
              </a:rPr>
              <a:t>desired state</a:t>
            </a:r>
            <a:r>
              <a:rPr lang="en-US" sz="1000" b="0" i="0" dirty="0">
                <a:solidFill>
                  <a:srgbClr val="404040"/>
                </a:solidFill>
                <a:effectLst/>
                <a:latin typeface="Century Gothic" panose="020B0502020202020204" pitchFamily="34" charset="0"/>
              </a:rPr>
              <a:t>.’</a:t>
            </a:r>
          </a:p>
          <a:p>
            <a:pPr marL="0" indent="0">
              <a:buNone/>
            </a:pPr>
            <a:r>
              <a:rPr lang="en-US" sz="1000" dirty="0">
                <a:solidFill>
                  <a:srgbClr val="404040"/>
                </a:solidFill>
                <a:latin typeface="Century Gothic" panose="020B0502020202020204" pitchFamily="34" charset="0"/>
              </a:rPr>
              <a:t>Steps to illustrate the basic Kubernetes process:</a:t>
            </a:r>
          </a:p>
          <a:p>
            <a:pPr algn="l">
              <a:spcBef>
                <a:spcPts val="600"/>
              </a:spcBef>
              <a:buFont typeface="+mj-lt"/>
              <a:buAutoNum type="arabicPeriod"/>
            </a:pPr>
            <a:r>
              <a:rPr lang="en-US" sz="1000" b="0" i="0" dirty="0">
                <a:solidFill>
                  <a:srgbClr val="404040"/>
                </a:solidFill>
                <a:effectLst/>
                <a:latin typeface="Century Gothic" panose="020B0502020202020204" pitchFamily="34" charset="0"/>
              </a:rPr>
              <a:t>An administrator creates and places the desired state of an application into a </a:t>
            </a:r>
            <a:r>
              <a:rPr lang="en-US" sz="1000" b="1" i="0" dirty="0">
                <a:solidFill>
                  <a:srgbClr val="404040"/>
                </a:solidFill>
                <a:effectLst/>
                <a:latin typeface="Century Gothic" panose="020B0502020202020204" pitchFamily="34" charset="0"/>
              </a:rPr>
              <a:t>manifest file</a:t>
            </a:r>
            <a:r>
              <a:rPr lang="en-US" sz="1000" b="0" i="0" dirty="0">
                <a:solidFill>
                  <a:srgbClr val="404040"/>
                </a:solidFill>
                <a:effectLst/>
                <a:latin typeface="Century Gothic" panose="020B0502020202020204" pitchFamily="34" charset="0"/>
              </a:rPr>
              <a:t>.</a:t>
            </a:r>
          </a:p>
          <a:p>
            <a:pPr algn="l">
              <a:spcBef>
                <a:spcPts val="600"/>
              </a:spcBef>
              <a:buFont typeface="+mj-lt"/>
              <a:buAutoNum type="arabicPeriod"/>
            </a:pPr>
            <a:r>
              <a:rPr lang="en-US" sz="1000" b="0" i="0" dirty="0">
                <a:solidFill>
                  <a:srgbClr val="404040"/>
                </a:solidFill>
                <a:effectLst/>
                <a:latin typeface="Century Gothic" panose="020B0502020202020204" pitchFamily="34" charset="0"/>
              </a:rPr>
              <a:t>The file is provided to the Kubernetes API Server using a CLI or UI. Kubernetes’ default command-line tool is called </a:t>
            </a:r>
            <a:r>
              <a:rPr lang="en-US" sz="1000" b="1" i="1" dirty="0">
                <a:solidFill>
                  <a:srgbClr val="404040"/>
                </a:solidFill>
                <a:effectLst/>
                <a:latin typeface="Century Gothic" panose="020B0502020202020204" pitchFamily="34" charset="0"/>
              </a:rPr>
              <a:t>kubectl</a:t>
            </a:r>
            <a:r>
              <a:rPr lang="en-US" sz="1000" b="0" i="0" dirty="0">
                <a:solidFill>
                  <a:srgbClr val="404040"/>
                </a:solidFill>
                <a:effectLst/>
                <a:latin typeface="Century Gothic" panose="020B0502020202020204" pitchFamily="34" charset="0"/>
              </a:rPr>
              <a:t>. In case you need a comprehensive list of kubectl commands, check out this </a:t>
            </a:r>
            <a:r>
              <a:rPr lang="en-US" sz="1000" b="0" i="0" dirty="0">
                <a:solidFill>
                  <a:srgbClr val="404040"/>
                </a:solidFill>
                <a:effectLst/>
                <a:latin typeface="Century Gothic" panose="020B0502020202020204" pitchFamily="34" charset="0"/>
                <a:hlinkClick r:id="rId2"/>
              </a:rPr>
              <a:t>https://phoenixnap.com/kb/kubectl-commands-cheat-sheet</a:t>
            </a:r>
            <a:r>
              <a:rPr lang="en-US" sz="1000" b="0" i="0" dirty="0">
                <a:solidFill>
                  <a:srgbClr val="404040"/>
                </a:solidFill>
                <a:effectLst/>
                <a:latin typeface="Century Gothic" panose="020B0502020202020204" pitchFamily="34" charset="0"/>
              </a:rPr>
              <a:t> </a:t>
            </a:r>
          </a:p>
          <a:p>
            <a:pPr algn="l">
              <a:spcBef>
                <a:spcPts val="600"/>
              </a:spcBef>
              <a:buFont typeface="+mj-lt"/>
              <a:buAutoNum type="arabicPeriod"/>
            </a:pPr>
            <a:r>
              <a:rPr lang="en-US" sz="1000" b="0" i="0" dirty="0">
                <a:solidFill>
                  <a:srgbClr val="404040"/>
                </a:solidFill>
                <a:effectLst/>
                <a:latin typeface="Century Gothic" panose="020B0502020202020204" pitchFamily="34" charset="0"/>
              </a:rPr>
              <a:t>Kubernetes stores the file (an application’s desired state) in a database called the </a:t>
            </a:r>
            <a:r>
              <a:rPr lang="en-US" sz="1000" b="1" i="0" dirty="0">
                <a:solidFill>
                  <a:srgbClr val="404040"/>
                </a:solidFill>
                <a:effectLst/>
                <a:latin typeface="Century Gothic" panose="020B0502020202020204" pitchFamily="34" charset="0"/>
              </a:rPr>
              <a:t>Key-Value Store (</a:t>
            </a:r>
            <a:r>
              <a:rPr lang="en-US" sz="1000" b="1" i="0" dirty="0" err="1">
                <a:solidFill>
                  <a:srgbClr val="404040"/>
                </a:solidFill>
                <a:effectLst/>
                <a:latin typeface="Century Gothic" panose="020B0502020202020204" pitchFamily="34" charset="0"/>
              </a:rPr>
              <a:t>etcd</a:t>
            </a:r>
            <a:r>
              <a:rPr lang="en-US" sz="1000" b="1" i="0" dirty="0">
                <a:solidFill>
                  <a:srgbClr val="404040"/>
                </a:solidFill>
                <a:effectLst/>
                <a:latin typeface="Century Gothic" panose="020B0502020202020204" pitchFamily="34" charset="0"/>
              </a:rPr>
              <a:t>)</a:t>
            </a:r>
            <a:r>
              <a:rPr lang="en-US" sz="1000" b="0" i="0" dirty="0">
                <a:solidFill>
                  <a:srgbClr val="404040"/>
                </a:solidFill>
                <a:effectLst/>
                <a:latin typeface="Century Gothic" panose="020B0502020202020204" pitchFamily="34" charset="0"/>
              </a:rPr>
              <a:t>.</a:t>
            </a:r>
          </a:p>
          <a:p>
            <a:pPr algn="l">
              <a:spcBef>
                <a:spcPts val="600"/>
              </a:spcBef>
              <a:buFont typeface="+mj-lt"/>
              <a:buAutoNum type="arabicPeriod"/>
            </a:pPr>
            <a:r>
              <a:rPr lang="en-US" sz="1000" b="0" i="0" dirty="0">
                <a:solidFill>
                  <a:srgbClr val="404040"/>
                </a:solidFill>
                <a:effectLst/>
                <a:latin typeface="Century Gothic" panose="020B0502020202020204" pitchFamily="34" charset="0"/>
              </a:rPr>
              <a:t>Kubernetes then implements the desired state on all the relevant applications within the cluster.</a:t>
            </a:r>
          </a:p>
          <a:p>
            <a:pPr algn="l">
              <a:spcBef>
                <a:spcPts val="600"/>
              </a:spcBef>
              <a:buFont typeface="+mj-lt"/>
              <a:buAutoNum type="arabicPeriod"/>
            </a:pPr>
            <a:r>
              <a:rPr lang="en-US" sz="1000" b="0" i="0" dirty="0">
                <a:solidFill>
                  <a:srgbClr val="404040"/>
                </a:solidFill>
                <a:effectLst/>
                <a:latin typeface="Century Gothic" panose="020B0502020202020204" pitchFamily="34" charset="0"/>
              </a:rPr>
              <a:t>To make sure the current state of the application does not vary from the desired state. For monitoring the state and to understand the nitty gritty , please follow the </a:t>
            </a:r>
            <a:r>
              <a:rPr lang="en-US" sz="1000" dirty="0">
                <a:solidFill>
                  <a:srgbClr val="404040"/>
                </a:solidFill>
                <a:latin typeface="Century Gothic" panose="020B0502020202020204" pitchFamily="34" charset="0"/>
              </a:rPr>
              <a:t>link </a:t>
            </a:r>
            <a:r>
              <a:rPr lang="en-US" sz="1000" dirty="0">
                <a:solidFill>
                  <a:srgbClr val="404040"/>
                </a:solidFill>
                <a:latin typeface="Century Gothic" panose="020B0502020202020204" pitchFamily="34" charset="0"/>
                <a:hlinkClick r:id="rId3">
                  <a:extLst>
                    <a:ext uri="{A12FA001-AC4F-418D-AE19-62706E023703}">
                      <ahyp:hlinkClr xmlns:ahyp="http://schemas.microsoft.com/office/drawing/2018/hyperlinkcolor" val="tx"/>
                    </a:ext>
                  </a:extLst>
                </a:hlinkClick>
              </a:rPr>
              <a:t>Monitoring Kubernetes With Prometheus: Made Simple (phoenixnap.com)</a:t>
            </a:r>
            <a:endParaRPr lang="en-US" sz="1000" dirty="0">
              <a:solidFill>
                <a:srgbClr val="404040"/>
              </a:solidFill>
              <a:latin typeface="Century Gothic" panose="020B0502020202020204" pitchFamily="34" charset="0"/>
            </a:endParaRPr>
          </a:p>
          <a:p>
            <a:pPr marL="0" indent="0" algn="l">
              <a:spcBef>
                <a:spcPts val="600"/>
              </a:spcBef>
              <a:buNone/>
            </a:pPr>
            <a:endParaRPr lang="en-US" sz="1000" b="0" i="0" dirty="0">
              <a:solidFill>
                <a:srgbClr val="404040"/>
              </a:solidFill>
              <a:effectLst/>
              <a:latin typeface="Century Gothic" panose="020B0502020202020204" pitchFamily="34" charset="0"/>
            </a:endParaRPr>
          </a:p>
          <a:p>
            <a:pPr marL="0" indent="0">
              <a:buNone/>
            </a:pPr>
            <a:endParaRPr lang="en-US" sz="1000" dirty="0">
              <a:solidFill>
                <a:srgbClr val="404040"/>
              </a:solidFill>
              <a:latin typeface="Century Gothic" panose="020B0502020202020204" pitchFamily="34" charset="0"/>
            </a:endParaRPr>
          </a:p>
          <a:p>
            <a:pPr marL="0" indent="0">
              <a:buNone/>
            </a:pPr>
            <a:endParaRPr lang="en-US" sz="1000" dirty="0">
              <a:solidFill>
                <a:srgbClr val="3D3D4E"/>
              </a:solidFill>
              <a:latin typeface="Century Gothic" panose="020B0502020202020204" pitchFamily="34" charset="0"/>
            </a:endParaRPr>
          </a:p>
          <a:p>
            <a:pPr marL="0" indent="0">
              <a:buNone/>
            </a:pPr>
            <a:endParaRPr lang="en-US" sz="1000" dirty="0">
              <a:solidFill>
                <a:srgbClr val="3D3D4E"/>
              </a:solidFill>
              <a:latin typeface="Century Gothic" panose="020B0502020202020204" pitchFamily="34" charset="0"/>
            </a:endParaRPr>
          </a:p>
          <a:p>
            <a:pPr marL="0" indent="0">
              <a:buNone/>
            </a:pPr>
            <a:endParaRPr lang="en-US" sz="1000" dirty="0">
              <a:solidFill>
                <a:srgbClr val="3D3D4E"/>
              </a:solidFill>
              <a:latin typeface="Century Gothic" panose="020B0502020202020204" pitchFamily="34" charset="0"/>
            </a:endParaRPr>
          </a:p>
          <a:p>
            <a:pPr marL="0" indent="0">
              <a:buNone/>
            </a:pPr>
            <a:endParaRPr lang="en-IN" sz="10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F0F9D02A-CE4D-469F-8C74-A20DD5DF8840}"/>
              </a:ext>
            </a:extLst>
          </p:cNvPr>
          <p:cNvPicPr>
            <a:picLocks noChangeAspect="1"/>
          </p:cNvPicPr>
          <p:nvPr/>
        </p:nvPicPr>
        <p:blipFill>
          <a:blip r:embed="rId4"/>
          <a:stretch>
            <a:fillRect/>
          </a:stretch>
        </p:blipFill>
        <p:spPr>
          <a:xfrm>
            <a:off x="6841866" y="910000"/>
            <a:ext cx="5224759" cy="3143126"/>
          </a:xfrm>
          <a:prstGeom prst="rect">
            <a:avLst/>
          </a:prstGeom>
        </p:spPr>
      </p:pic>
      <p:sp>
        <p:nvSpPr>
          <p:cNvPr id="7" name="TextBox 6">
            <a:extLst>
              <a:ext uri="{FF2B5EF4-FFF2-40B4-BE49-F238E27FC236}">
                <a16:creationId xmlns:a16="http://schemas.microsoft.com/office/drawing/2014/main" id="{F21D63F7-5FC6-4FFC-BF99-DADBBF32278D}"/>
              </a:ext>
            </a:extLst>
          </p:cNvPr>
          <p:cNvSpPr txBox="1"/>
          <p:nvPr/>
        </p:nvSpPr>
        <p:spPr>
          <a:xfrm>
            <a:off x="9263314" y="3801522"/>
            <a:ext cx="2890426" cy="246221"/>
          </a:xfrm>
          <a:prstGeom prst="rect">
            <a:avLst/>
          </a:prstGeom>
          <a:noFill/>
        </p:spPr>
        <p:txBody>
          <a:bodyPr wrap="square" rtlCol="0">
            <a:spAutoFit/>
          </a:bodyPr>
          <a:lstStyle/>
          <a:p>
            <a:r>
              <a:rPr lang="en-IN" sz="1000" b="1" dirty="0">
                <a:latin typeface="Century Gothic" panose="020B0502020202020204" pitchFamily="34" charset="0"/>
              </a:rPr>
              <a:t>Cluster view of Kubernetes for developer</a:t>
            </a:r>
          </a:p>
        </p:txBody>
      </p:sp>
      <p:sp>
        <p:nvSpPr>
          <p:cNvPr id="9" name="TextBox 8">
            <a:extLst>
              <a:ext uri="{FF2B5EF4-FFF2-40B4-BE49-F238E27FC236}">
                <a16:creationId xmlns:a16="http://schemas.microsoft.com/office/drawing/2014/main" id="{37EA00BB-10E1-4FF9-909D-F6297167ADC1}"/>
              </a:ext>
            </a:extLst>
          </p:cNvPr>
          <p:cNvSpPr txBox="1"/>
          <p:nvPr/>
        </p:nvSpPr>
        <p:spPr>
          <a:xfrm>
            <a:off x="230736" y="4913745"/>
            <a:ext cx="6336319" cy="1405513"/>
          </a:xfrm>
          <a:prstGeom prst="rect">
            <a:avLst/>
          </a:prstGeom>
          <a:noFill/>
        </p:spPr>
        <p:txBody>
          <a:bodyPr wrap="square" rtlCol="0">
            <a:spAutoFit/>
          </a:bodyPr>
          <a:lstStyle/>
          <a:p>
            <a:pPr>
              <a:lnSpc>
                <a:spcPct val="90000"/>
              </a:lnSpc>
              <a:spcBef>
                <a:spcPts val="1000"/>
              </a:spcBef>
            </a:pPr>
            <a:r>
              <a:rPr lang="en-IN" sz="1000" b="1" dirty="0">
                <a:solidFill>
                  <a:srgbClr val="3D3D4E"/>
                </a:solidFill>
                <a:latin typeface="Century Gothic" panose="020B0502020202020204" pitchFamily="34" charset="0"/>
              </a:rPr>
              <a:t>Master Node</a:t>
            </a:r>
          </a:p>
          <a:p>
            <a:pPr>
              <a:lnSpc>
                <a:spcPct val="90000"/>
              </a:lnSpc>
              <a:spcBef>
                <a:spcPts val="1000"/>
              </a:spcBef>
            </a:pPr>
            <a:r>
              <a:rPr lang="en-US" sz="1000" dirty="0">
                <a:solidFill>
                  <a:srgbClr val="3D3D4E"/>
                </a:solidFill>
                <a:latin typeface="Century Gothic" panose="020B0502020202020204" pitchFamily="34" charset="0"/>
              </a:rPr>
              <a:t>The Kubernetes Master (Master Node) receives input from a CLI (Command-Line Interface) or UI (User Interface) via an API. These are the commands you provide to Kubernetes.</a:t>
            </a:r>
            <a:endParaRPr lang="en-IN" sz="1000" dirty="0">
              <a:solidFill>
                <a:srgbClr val="3D3D4E"/>
              </a:solidFill>
              <a:latin typeface="Century Gothic" panose="020B0502020202020204" pitchFamily="34" charset="0"/>
            </a:endParaRPr>
          </a:p>
          <a:p>
            <a:endParaRPr lang="en-IN" sz="1000" dirty="0">
              <a:latin typeface="Century Gothic" panose="020B0502020202020204" pitchFamily="34" charset="0"/>
            </a:endParaRPr>
          </a:p>
          <a:p>
            <a:r>
              <a:rPr lang="en-US" sz="1000" dirty="0">
                <a:latin typeface="Century Gothic" panose="020B0502020202020204" pitchFamily="34" charset="0"/>
              </a:rPr>
              <a:t>You define pods, replica sets, and services that you want Kubernetes to maintain. For example, which container image to use, which ports to expose, and how many pod replicas to run.</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grpSp>
        <p:nvGrpSpPr>
          <p:cNvPr id="20" name="Group 19">
            <a:extLst>
              <a:ext uri="{FF2B5EF4-FFF2-40B4-BE49-F238E27FC236}">
                <a16:creationId xmlns:a16="http://schemas.microsoft.com/office/drawing/2014/main" id="{2AE5F6AC-922C-4378-8CF4-916B3872F40E}"/>
              </a:ext>
            </a:extLst>
          </p:cNvPr>
          <p:cNvGrpSpPr/>
          <p:nvPr/>
        </p:nvGrpSpPr>
        <p:grpSpPr>
          <a:xfrm>
            <a:off x="8669383" y="5373733"/>
            <a:ext cx="2434127" cy="933777"/>
            <a:chOff x="9025783" y="4824391"/>
            <a:chExt cx="2560890" cy="933777"/>
          </a:xfrm>
        </p:grpSpPr>
        <p:sp>
          <p:nvSpPr>
            <p:cNvPr id="15" name="Rectangle 14">
              <a:extLst>
                <a:ext uri="{FF2B5EF4-FFF2-40B4-BE49-F238E27FC236}">
                  <a16:creationId xmlns:a16="http://schemas.microsoft.com/office/drawing/2014/main" id="{575F844E-9A14-4190-BE6D-7AD6AF6D8D2F}"/>
                </a:ext>
              </a:extLst>
            </p:cNvPr>
            <p:cNvSpPr/>
            <p:nvPr/>
          </p:nvSpPr>
          <p:spPr>
            <a:xfrm>
              <a:off x="9568568" y="4824391"/>
              <a:ext cx="930067"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API Server</a:t>
              </a:r>
            </a:p>
          </p:txBody>
        </p:sp>
        <p:sp>
          <p:nvSpPr>
            <p:cNvPr id="16" name="Rectangle 15">
              <a:extLst>
                <a:ext uri="{FF2B5EF4-FFF2-40B4-BE49-F238E27FC236}">
                  <a16:creationId xmlns:a16="http://schemas.microsoft.com/office/drawing/2014/main" id="{EEB0153F-C3F6-43A4-A30E-A5DD7187EEAF}"/>
                </a:ext>
              </a:extLst>
            </p:cNvPr>
            <p:cNvSpPr/>
            <p:nvPr/>
          </p:nvSpPr>
          <p:spPr>
            <a:xfrm>
              <a:off x="10656606" y="5431488"/>
              <a:ext cx="930067"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Controllers</a:t>
              </a:r>
            </a:p>
          </p:txBody>
        </p:sp>
        <p:sp>
          <p:nvSpPr>
            <p:cNvPr id="17" name="Rectangle 16">
              <a:extLst>
                <a:ext uri="{FF2B5EF4-FFF2-40B4-BE49-F238E27FC236}">
                  <a16:creationId xmlns:a16="http://schemas.microsoft.com/office/drawing/2014/main" id="{C43AB67D-B2AB-4B8B-A1AC-446FA6C39675}"/>
                </a:ext>
              </a:extLst>
            </p:cNvPr>
            <p:cNvSpPr/>
            <p:nvPr/>
          </p:nvSpPr>
          <p:spPr>
            <a:xfrm>
              <a:off x="9025783" y="5511947"/>
              <a:ext cx="930067"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Scheduler</a:t>
              </a:r>
            </a:p>
          </p:txBody>
        </p:sp>
        <p:sp>
          <p:nvSpPr>
            <p:cNvPr id="18" name="Arrow: Left-Right 17">
              <a:extLst>
                <a:ext uri="{FF2B5EF4-FFF2-40B4-BE49-F238E27FC236}">
                  <a16:creationId xmlns:a16="http://schemas.microsoft.com/office/drawing/2014/main" id="{46594296-9A4F-49A6-BCC9-1EB48679C24E}"/>
                </a:ext>
              </a:extLst>
            </p:cNvPr>
            <p:cNvSpPr/>
            <p:nvPr/>
          </p:nvSpPr>
          <p:spPr>
            <a:xfrm rot="17633640">
              <a:off x="9212050" y="5203763"/>
              <a:ext cx="448703" cy="1631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Right 18">
              <a:extLst>
                <a:ext uri="{FF2B5EF4-FFF2-40B4-BE49-F238E27FC236}">
                  <a16:creationId xmlns:a16="http://schemas.microsoft.com/office/drawing/2014/main" id="{D71BCA88-7488-4BFF-8639-F0296B04983E}"/>
                </a:ext>
              </a:extLst>
            </p:cNvPr>
            <p:cNvSpPr/>
            <p:nvPr/>
          </p:nvSpPr>
          <p:spPr>
            <a:xfrm rot="13172447">
              <a:off x="10607631" y="5132745"/>
              <a:ext cx="393821" cy="1858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FFF7B32D-F543-47F1-A7CC-ACCFD842BFFE}"/>
              </a:ext>
            </a:extLst>
          </p:cNvPr>
          <p:cNvGrpSpPr/>
          <p:nvPr/>
        </p:nvGrpSpPr>
        <p:grpSpPr>
          <a:xfrm>
            <a:off x="7580717" y="5341833"/>
            <a:ext cx="473299" cy="512618"/>
            <a:chOff x="7031764" y="4520725"/>
            <a:chExt cx="620002" cy="589530"/>
          </a:xfrm>
        </p:grpSpPr>
        <p:sp>
          <p:nvSpPr>
            <p:cNvPr id="21" name="Flowchart: Magnetic Disk 20">
              <a:extLst>
                <a:ext uri="{FF2B5EF4-FFF2-40B4-BE49-F238E27FC236}">
                  <a16:creationId xmlns:a16="http://schemas.microsoft.com/office/drawing/2014/main" id="{F82E2C67-3E42-4CB6-B73A-C4A605266006}"/>
                </a:ext>
              </a:extLst>
            </p:cNvPr>
            <p:cNvSpPr/>
            <p:nvPr/>
          </p:nvSpPr>
          <p:spPr>
            <a:xfrm>
              <a:off x="7211226" y="4520725"/>
              <a:ext cx="358924" cy="3930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Magnetic Disk 21">
              <a:extLst>
                <a:ext uri="{FF2B5EF4-FFF2-40B4-BE49-F238E27FC236}">
                  <a16:creationId xmlns:a16="http://schemas.microsoft.com/office/drawing/2014/main" id="{F6946BA1-3E25-4656-B2B1-4E33335DAE24}"/>
                </a:ext>
              </a:extLst>
            </p:cNvPr>
            <p:cNvSpPr/>
            <p:nvPr/>
          </p:nvSpPr>
          <p:spPr>
            <a:xfrm>
              <a:off x="7031764" y="4673125"/>
              <a:ext cx="358924" cy="3930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Magnetic Disk 22">
              <a:extLst>
                <a:ext uri="{FF2B5EF4-FFF2-40B4-BE49-F238E27FC236}">
                  <a16:creationId xmlns:a16="http://schemas.microsoft.com/office/drawing/2014/main" id="{51A54CE0-3FF3-4807-8BFA-BF77FA0A64F2}"/>
                </a:ext>
              </a:extLst>
            </p:cNvPr>
            <p:cNvSpPr/>
            <p:nvPr/>
          </p:nvSpPr>
          <p:spPr>
            <a:xfrm>
              <a:off x="7292842" y="4717235"/>
              <a:ext cx="358924" cy="3930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a:extLst>
              <a:ext uri="{FF2B5EF4-FFF2-40B4-BE49-F238E27FC236}">
                <a16:creationId xmlns:a16="http://schemas.microsoft.com/office/drawing/2014/main" id="{E8DEB881-BBC9-4448-9F32-660CDC6D34A0}"/>
              </a:ext>
            </a:extLst>
          </p:cNvPr>
          <p:cNvSpPr txBox="1"/>
          <p:nvPr/>
        </p:nvSpPr>
        <p:spPr>
          <a:xfrm>
            <a:off x="7358538" y="5879246"/>
            <a:ext cx="1163062" cy="215444"/>
          </a:xfrm>
          <a:prstGeom prst="rect">
            <a:avLst/>
          </a:prstGeom>
          <a:noFill/>
        </p:spPr>
        <p:txBody>
          <a:bodyPr wrap="square" rtlCol="0">
            <a:spAutoFit/>
          </a:bodyPr>
          <a:lstStyle/>
          <a:p>
            <a:r>
              <a:rPr lang="en-IN" sz="800" b="1" dirty="0">
                <a:solidFill>
                  <a:srgbClr val="00B0F0"/>
                </a:solidFill>
              </a:rPr>
              <a:t>Key value store - etcd</a:t>
            </a:r>
          </a:p>
        </p:txBody>
      </p:sp>
      <p:sp>
        <p:nvSpPr>
          <p:cNvPr id="26" name="Arrow: Left-Right 25">
            <a:extLst>
              <a:ext uri="{FF2B5EF4-FFF2-40B4-BE49-F238E27FC236}">
                <a16:creationId xmlns:a16="http://schemas.microsoft.com/office/drawing/2014/main" id="{FA223A53-7157-42EC-A6A3-0851B4970418}"/>
              </a:ext>
            </a:extLst>
          </p:cNvPr>
          <p:cNvSpPr/>
          <p:nvPr/>
        </p:nvSpPr>
        <p:spPr>
          <a:xfrm>
            <a:off x="8383425" y="5409491"/>
            <a:ext cx="629528" cy="1747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FDFCDC60-9A3C-4DAA-B32E-69BAF2D8C8FB}"/>
              </a:ext>
            </a:extLst>
          </p:cNvPr>
          <p:cNvSpPr/>
          <p:nvPr/>
        </p:nvSpPr>
        <p:spPr>
          <a:xfrm>
            <a:off x="7358538" y="5178755"/>
            <a:ext cx="3893426" cy="1222046"/>
          </a:xfrm>
          <a:prstGeom prst="rect">
            <a:avLst/>
          </a:prstGeom>
          <a:solidFill>
            <a:schemeClr val="bg1">
              <a:lumMod val="85000"/>
              <a:alpha val="26000"/>
            </a:schemeClr>
          </a:solid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8" name="TextBox 27">
            <a:extLst>
              <a:ext uri="{FF2B5EF4-FFF2-40B4-BE49-F238E27FC236}">
                <a16:creationId xmlns:a16="http://schemas.microsoft.com/office/drawing/2014/main" id="{594A72BA-C0EC-472D-AC63-A3A6E758F82B}"/>
              </a:ext>
            </a:extLst>
          </p:cNvPr>
          <p:cNvSpPr txBox="1"/>
          <p:nvPr/>
        </p:nvSpPr>
        <p:spPr>
          <a:xfrm>
            <a:off x="7369610" y="4834663"/>
            <a:ext cx="1391660" cy="246221"/>
          </a:xfrm>
          <a:prstGeom prst="rect">
            <a:avLst/>
          </a:prstGeom>
          <a:noFill/>
        </p:spPr>
        <p:txBody>
          <a:bodyPr wrap="square" rtlCol="0">
            <a:spAutoFit/>
          </a:bodyPr>
          <a:lstStyle/>
          <a:p>
            <a:r>
              <a:rPr lang="en-IN" sz="1000" dirty="0">
                <a:latin typeface="Century Gothic" panose="020B0502020202020204" pitchFamily="34" charset="0"/>
              </a:rPr>
              <a:t>Kubernetes Master</a:t>
            </a:r>
          </a:p>
        </p:txBody>
      </p:sp>
      <p:sp>
        <p:nvSpPr>
          <p:cNvPr id="30" name="Rectangle: Rounded Corners 29">
            <a:extLst>
              <a:ext uri="{FF2B5EF4-FFF2-40B4-BE49-F238E27FC236}">
                <a16:creationId xmlns:a16="http://schemas.microsoft.com/office/drawing/2014/main" id="{99D1E0AF-D4C8-44C8-BAB8-3CF1EDA61339}"/>
              </a:ext>
            </a:extLst>
          </p:cNvPr>
          <p:cNvSpPr/>
          <p:nvPr/>
        </p:nvSpPr>
        <p:spPr>
          <a:xfrm>
            <a:off x="9287853" y="4823793"/>
            <a:ext cx="655489" cy="20526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Century Gothic" panose="020B0502020202020204" pitchFamily="34" charset="0"/>
              </a:rPr>
              <a:t>API</a:t>
            </a:r>
          </a:p>
        </p:txBody>
      </p:sp>
      <p:sp>
        <p:nvSpPr>
          <p:cNvPr id="31" name="Oval 30">
            <a:extLst>
              <a:ext uri="{FF2B5EF4-FFF2-40B4-BE49-F238E27FC236}">
                <a16:creationId xmlns:a16="http://schemas.microsoft.com/office/drawing/2014/main" id="{4F96B6AE-2D50-49FC-ACE1-2A99F7819641}"/>
              </a:ext>
            </a:extLst>
          </p:cNvPr>
          <p:cNvSpPr/>
          <p:nvPr/>
        </p:nvSpPr>
        <p:spPr>
          <a:xfrm>
            <a:off x="8448651" y="4305239"/>
            <a:ext cx="547685" cy="4816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CLI</a:t>
            </a:r>
            <a:endParaRPr lang="en-IN" sz="600" dirty="0"/>
          </a:p>
        </p:txBody>
      </p:sp>
      <p:sp>
        <p:nvSpPr>
          <p:cNvPr id="32" name="Oval 31">
            <a:extLst>
              <a:ext uri="{FF2B5EF4-FFF2-40B4-BE49-F238E27FC236}">
                <a16:creationId xmlns:a16="http://schemas.microsoft.com/office/drawing/2014/main" id="{C7F32F91-538C-497C-9E40-E0540AD1F8D0}"/>
              </a:ext>
            </a:extLst>
          </p:cNvPr>
          <p:cNvSpPr/>
          <p:nvPr/>
        </p:nvSpPr>
        <p:spPr>
          <a:xfrm>
            <a:off x="10288736" y="4313111"/>
            <a:ext cx="502327" cy="457764"/>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UI</a:t>
            </a:r>
          </a:p>
        </p:txBody>
      </p:sp>
      <p:sp>
        <p:nvSpPr>
          <p:cNvPr id="33" name="Arrow: Right 32">
            <a:extLst>
              <a:ext uri="{FF2B5EF4-FFF2-40B4-BE49-F238E27FC236}">
                <a16:creationId xmlns:a16="http://schemas.microsoft.com/office/drawing/2014/main" id="{72F46F18-49E1-43E1-BCF8-25FAEECDB826}"/>
              </a:ext>
            </a:extLst>
          </p:cNvPr>
          <p:cNvSpPr/>
          <p:nvPr/>
        </p:nvSpPr>
        <p:spPr>
          <a:xfrm rot="2057632">
            <a:off x="8863896" y="4803613"/>
            <a:ext cx="376323" cy="20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AEE86411-2725-49CB-A5A4-EFEE14FA9EAF}"/>
              </a:ext>
            </a:extLst>
          </p:cNvPr>
          <p:cNvSpPr/>
          <p:nvPr/>
        </p:nvSpPr>
        <p:spPr>
          <a:xfrm rot="8035475">
            <a:off x="9920353" y="4656230"/>
            <a:ext cx="376323" cy="20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A3653234-3FD9-4346-9E75-6B8C8F4EB5D0}"/>
              </a:ext>
            </a:extLst>
          </p:cNvPr>
          <p:cNvSpPr/>
          <p:nvPr/>
        </p:nvSpPr>
        <p:spPr>
          <a:xfrm>
            <a:off x="9554703" y="5067093"/>
            <a:ext cx="161754" cy="2588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983356A0-B4EB-41E8-B89E-5337B708F324}"/>
              </a:ext>
            </a:extLst>
          </p:cNvPr>
          <p:cNvSpPr/>
          <p:nvPr/>
        </p:nvSpPr>
        <p:spPr>
          <a:xfrm>
            <a:off x="6841866" y="4213077"/>
            <a:ext cx="5224759" cy="2341547"/>
          </a:xfrm>
          <a:prstGeom prst="rect">
            <a:avLst/>
          </a:prstGeom>
          <a:solidFill>
            <a:schemeClr val="accent4">
              <a:lumMod val="60000"/>
              <a:lumOff val="40000"/>
              <a:alpha val="18000"/>
            </a:schemeClr>
          </a:solidFill>
          <a:ln w="19050" cap="flat" cmpd="sng" algn="ctr">
            <a:solidFill>
              <a:schemeClr val="accent4">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44463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Kubernetes : Orchestration working 2/5</a:t>
            </a:r>
            <a:endParaRPr lang="en-IN" b="1" i="0" dirty="0">
              <a:effectLst/>
              <a:latin typeface="Nunito Sans" pitchFamily="2" charset="0"/>
            </a:endParaRPr>
          </a:p>
          <a:p>
            <a:pPr algn="ctr"/>
            <a:endParaRPr lang="en-IN" dirty="0"/>
          </a:p>
        </p:txBody>
      </p:sp>
      <p:sp>
        <p:nvSpPr>
          <p:cNvPr id="9" name="TextBox 8">
            <a:extLst>
              <a:ext uri="{FF2B5EF4-FFF2-40B4-BE49-F238E27FC236}">
                <a16:creationId xmlns:a16="http://schemas.microsoft.com/office/drawing/2014/main" id="{37EA00BB-10E1-4FF9-909D-F6297167ADC1}"/>
              </a:ext>
            </a:extLst>
          </p:cNvPr>
          <p:cNvSpPr txBox="1"/>
          <p:nvPr/>
        </p:nvSpPr>
        <p:spPr>
          <a:xfrm>
            <a:off x="125375" y="816405"/>
            <a:ext cx="6498503" cy="6416115"/>
          </a:xfrm>
          <a:prstGeom prst="rect">
            <a:avLst/>
          </a:prstGeom>
          <a:noFill/>
        </p:spPr>
        <p:txBody>
          <a:bodyPr wrap="square" rtlCol="0">
            <a:spAutoFit/>
          </a:bodyPr>
          <a:lstStyle/>
          <a:p>
            <a:pPr>
              <a:lnSpc>
                <a:spcPct val="90000"/>
              </a:lnSpc>
              <a:spcBef>
                <a:spcPts val="1000"/>
              </a:spcBef>
            </a:pPr>
            <a:r>
              <a:rPr lang="en-IN" sz="1200" b="1" dirty="0">
                <a:solidFill>
                  <a:srgbClr val="3D3D4E"/>
                </a:solidFill>
                <a:latin typeface="Century Gothic" panose="020B0502020202020204" pitchFamily="34" charset="0"/>
              </a:rPr>
              <a:t>Master Node (contd. From previous page)</a:t>
            </a:r>
          </a:p>
          <a:p>
            <a:pPr>
              <a:lnSpc>
                <a:spcPct val="90000"/>
              </a:lnSpc>
              <a:spcBef>
                <a:spcPts val="1000"/>
              </a:spcBef>
            </a:pPr>
            <a:r>
              <a:rPr lang="en-US" sz="1200" dirty="0">
                <a:solidFill>
                  <a:srgbClr val="3D3D4E"/>
                </a:solidFill>
                <a:latin typeface="Century Gothic" panose="020B0502020202020204" pitchFamily="34" charset="0"/>
              </a:rPr>
              <a:t>You also provide the parameters of the desired state for the application(s) running in that cluster. Which is used in manifest file and monitoring service will monitor if your application state differ from desired state.</a:t>
            </a:r>
          </a:p>
          <a:p>
            <a:pPr>
              <a:lnSpc>
                <a:spcPct val="90000"/>
              </a:lnSpc>
              <a:spcBef>
                <a:spcPts val="1000"/>
              </a:spcBef>
            </a:pPr>
            <a:r>
              <a:rPr lang="en-US" sz="1200" dirty="0">
                <a:solidFill>
                  <a:srgbClr val="3D3D4E"/>
                </a:solidFill>
                <a:latin typeface="Century Gothic" panose="020B0502020202020204" pitchFamily="34" charset="0"/>
              </a:rPr>
              <a:t>Let’s define the individual blocks inside Kubernetes Master Diagram.</a:t>
            </a:r>
          </a:p>
          <a:p>
            <a:pPr>
              <a:lnSpc>
                <a:spcPct val="90000"/>
              </a:lnSpc>
              <a:spcBef>
                <a:spcPts val="1000"/>
              </a:spcBef>
            </a:pPr>
            <a:r>
              <a:rPr lang="en-US" sz="1200" b="1" dirty="0">
                <a:solidFill>
                  <a:srgbClr val="3D3D4E"/>
                </a:solidFill>
                <a:latin typeface="Century Gothic" panose="020B0502020202020204" pitchFamily="34" charset="0"/>
              </a:rPr>
              <a:t>API Server</a:t>
            </a:r>
          </a:p>
          <a:p>
            <a:pPr>
              <a:lnSpc>
                <a:spcPct val="90000"/>
              </a:lnSpc>
              <a:spcBef>
                <a:spcPts val="1000"/>
              </a:spcBef>
            </a:pPr>
            <a:r>
              <a:rPr lang="en-US" sz="1200" dirty="0">
                <a:solidFill>
                  <a:srgbClr val="3D3D4E"/>
                </a:solidFill>
                <a:latin typeface="Century Gothic" panose="020B0502020202020204" pitchFamily="34" charset="0"/>
              </a:rPr>
              <a:t>The API Server is the front-end of the control plane and the only component in the control plane that we interact with directly. Internal system components, as well as external user components, all communicate via the same API Server.</a:t>
            </a:r>
          </a:p>
          <a:p>
            <a:pPr>
              <a:lnSpc>
                <a:spcPct val="90000"/>
              </a:lnSpc>
              <a:spcBef>
                <a:spcPts val="1000"/>
              </a:spcBef>
            </a:pPr>
            <a:r>
              <a:rPr lang="en-US" sz="1200" b="1" dirty="0">
                <a:solidFill>
                  <a:srgbClr val="3D3D4E"/>
                </a:solidFill>
                <a:latin typeface="Century Gothic" panose="020B0502020202020204" pitchFamily="34" charset="0"/>
              </a:rPr>
              <a:t>Key Value Store (etcd)</a:t>
            </a:r>
          </a:p>
          <a:p>
            <a:pPr>
              <a:lnSpc>
                <a:spcPct val="90000"/>
              </a:lnSpc>
              <a:spcBef>
                <a:spcPts val="1000"/>
              </a:spcBef>
            </a:pPr>
            <a:r>
              <a:rPr lang="en-US" sz="1200" dirty="0">
                <a:solidFill>
                  <a:srgbClr val="3D3D4E"/>
                </a:solidFill>
                <a:latin typeface="Century Gothic" panose="020B0502020202020204" pitchFamily="34" charset="0"/>
              </a:rPr>
              <a:t>The Key-Value Store, also called etcd, is a database Kubernetes uses to back-up all cluster data. It stores the entire configuration and state of the cluster. The Master node queries etcd to retrieve parameters for the state of the nodes, pods, and containers.</a:t>
            </a:r>
          </a:p>
          <a:p>
            <a:pPr>
              <a:lnSpc>
                <a:spcPct val="90000"/>
              </a:lnSpc>
              <a:spcBef>
                <a:spcPts val="1000"/>
              </a:spcBef>
            </a:pPr>
            <a:r>
              <a:rPr lang="en-US" sz="1200" b="1" dirty="0">
                <a:solidFill>
                  <a:srgbClr val="3D3D4E"/>
                </a:solidFill>
                <a:latin typeface="Century Gothic" panose="020B0502020202020204" pitchFamily="34" charset="0"/>
              </a:rPr>
              <a:t>Controller</a:t>
            </a:r>
          </a:p>
          <a:p>
            <a:pPr>
              <a:lnSpc>
                <a:spcPct val="90000"/>
              </a:lnSpc>
              <a:spcBef>
                <a:spcPts val="1000"/>
              </a:spcBef>
            </a:pPr>
            <a:r>
              <a:rPr lang="en-US" sz="1200" dirty="0">
                <a:solidFill>
                  <a:srgbClr val="3D3D4E"/>
                </a:solidFill>
                <a:latin typeface="Century Gothic" panose="020B0502020202020204" pitchFamily="34" charset="0"/>
              </a:rPr>
              <a:t>The role of the Controller is to obtain the desired state from the API Server. It checks the current state of the nodes it is tasked to control, and determines if there are any differences, and resolves them, if any.</a:t>
            </a:r>
          </a:p>
          <a:p>
            <a:pPr>
              <a:lnSpc>
                <a:spcPct val="90000"/>
              </a:lnSpc>
              <a:spcBef>
                <a:spcPts val="1000"/>
              </a:spcBef>
            </a:pPr>
            <a:r>
              <a:rPr lang="en-US" sz="1200" b="1" dirty="0">
                <a:solidFill>
                  <a:srgbClr val="3D3D4E"/>
                </a:solidFill>
                <a:latin typeface="Century Gothic" panose="020B0502020202020204" pitchFamily="34" charset="0"/>
              </a:rPr>
              <a:t>Scheduler</a:t>
            </a:r>
          </a:p>
          <a:p>
            <a:r>
              <a:rPr lang="en-US" sz="1200" dirty="0">
                <a:solidFill>
                  <a:srgbClr val="3D3D4E"/>
                </a:solidFill>
                <a:latin typeface="Century Gothic" panose="020B0502020202020204" pitchFamily="34" charset="0"/>
              </a:rPr>
              <a:t>A Scheduler watches for new requests coming from the API Server and assigns them to healthy nodes.</a:t>
            </a:r>
          </a:p>
          <a:p>
            <a:r>
              <a:rPr lang="en-US" sz="1200" dirty="0">
                <a:solidFill>
                  <a:srgbClr val="3D3D4E"/>
                </a:solidFill>
                <a:latin typeface="Century Gothic" panose="020B0502020202020204" pitchFamily="34" charset="0"/>
              </a:rPr>
              <a:t>It ranks the quality of the nodes and deploys pods to the best-suited node. If there are no suitable nodes, the pods are put in a pending state until such a node appears.</a:t>
            </a:r>
          </a:p>
          <a:p>
            <a:pPr>
              <a:lnSpc>
                <a:spcPct val="90000"/>
              </a:lnSpc>
              <a:spcBef>
                <a:spcPts val="1000"/>
              </a:spcBef>
            </a:pPr>
            <a:r>
              <a:rPr lang="en-US" sz="1200" b="1" dirty="0">
                <a:solidFill>
                  <a:srgbClr val="3D3D4E"/>
                </a:solidFill>
                <a:latin typeface="Century Gothic" panose="020B0502020202020204" pitchFamily="34" charset="0"/>
              </a:rPr>
              <a:t>@Note</a:t>
            </a:r>
            <a:r>
              <a:rPr lang="en-US" sz="1200" dirty="0">
                <a:solidFill>
                  <a:srgbClr val="3D3D4E"/>
                </a:solidFill>
                <a:latin typeface="Century Gothic" panose="020B0502020202020204" pitchFamily="34" charset="0"/>
              </a:rPr>
              <a:t>: </a:t>
            </a:r>
            <a:r>
              <a:rPr lang="en-US" sz="1200" dirty="0">
                <a:solidFill>
                  <a:srgbClr val="3D3D4E"/>
                </a:solidFill>
                <a:highlight>
                  <a:srgbClr val="FFFF00"/>
                </a:highlight>
                <a:latin typeface="Century Gothic" panose="020B0502020202020204" pitchFamily="34" charset="0"/>
              </a:rPr>
              <a:t>It is considered good Kubernetes practice not to run user applications on a Master node. This setup allows the Kubernetes Master to concentrate entirely on managing the cluster.</a:t>
            </a: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grpSp>
        <p:nvGrpSpPr>
          <p:cNvPr id="20" name="Group 19">
            <a:extLst>
              <a:ext uri="{FF2B5EF4-FFF2-40B4-BE49-F238E27FC236}">
                <a16:creationId xmlns:a16="http://schemas.microsoft.com/office/drawing/2014/main" id="{2AE5F6AC-922C-4378-8CF4-916B3872F40E}"/>
              </a:ext>
            </a:extLst>
          </p:cNvPr>
          <p:cNvGrpSpPr/>
          <p:nvPr/>
        </p:nvGrpSpPr>
        <p:grpSpPr>
          <a:xfrm>
            <a:off x="8600792" y="1940117"/>
            <a:ext cx="2434127" cy="933777"/>
            <a:chOff x="9025783" y="4824391"/>
            <a:chExt cx="2560890" cy="933777"/>
          </a:xfrm>
        </p:grpSpPr>
        <p:sp>
          <p:nvSpPr>
            <p:cNvPr id="15" name="Rectangle 14">
              <a:extLst>
                <a:ext uri="{FF2B5EF4-FFF2-40B4-BE49-F238E27FC236}">
                  <a16:creationId xmlns:a16="http://schemas.microsoft.com/office/drawing/2014/main" id="{575F844E-9A14-4190-BE6D-7AD6AF6D8D2F}"/>
                </a:ext>
              </a:extLst>
            </p:cNvPr>
            <p:cNvSpPr/>
            <p:nvPr/>
          </p:nvSpPr>
          <p:spPr>
            <a:xfrm>
              <a:off x="9568568" y="4824391"/>
              <a:ext cx="930067"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API Server</a:t>
              </a:r>
            </a:p>
          </p:txBody>
        </p:sp>
        <p:sp>
          <p:nvSpPr>
            <p:cNvPr id="16" name="Rectangle 15">
              <a:extLst>
                <a:ext uri="{FF2B5EF4-FFF2-40B4-BE49-F238E27FC236}">
                  <a16:creationId xmlns:a16="http://schemas.microsoft.com/office/drawing/2014/main" id="{EEB0153F-C3F6-43A4-A30E-A5DD7187EEAF}"/>
                </a:ext>
              </a:extLst>
            </p:cNvPr>
            <p:cNvSpPr/>
            <p:nvPr/>
          </p:nvSpPr>
          <p:spPr>
            <a:xfrm>
              <a:off x="10656606" y="5431488"/>
              <a:ext cx="930067"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Controllers</a:t>
              </a:r>
            </a:p>
          </p:txBody>
        </p:sp>
        <p:sp>
          <p:nvSpPr>
            <p:cNvPr id="17" name="Rectangle 16">
              <a:extLst>
                <a:ext uri="{FF2B5EF4-FFF2-40B4-BE49-F238E27FC236}">
                  <a16:creationId xmlns:a16="http://schemas.microsoft.com/office/drawing/2014/main" id="{C43AB67D-B2AB-4B8B-A1AC-446FA6C39675}"/>
                </a:ext>
              </a:extLst>
            </p:cNvPr>
            <p:cNvSpPr/>
            <p:nvPr/>
          </p:nvSpPr>
          <p:spPr>
            <a:xfrm>
              <a:off x="9025783" y="5511947"/>
              <a:ext cx="930067"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Scheduler</a:t>
              </a:r>
            </a:p>
          </p:txBody>
        </p:sp>
        <p:sp>
          <p:nvSpPr>
            <p:cNvPr id="18" name="Arrow: Left-Right 17">
              <a:extLst>
                <a:ext uri="{FF2B5EF4-FFF2-40B4-BE49-F238E27FC236}">
                  <a16:creationId xmlns:a16="http://schemas.microsoft.com/office/drawing/2014/main" id="{46594296-9A4F-49A6-BCC9-1EB48679C24E}"/>
                </a:ext>
              </a:extLst>
            </p:cNvPr>
            <p:cNvSpPr/>
            <p:nvPr/>
          </p:nvSpPr>
          <p:spPr>
            <a:xfrm rot="17633640">
              <a:off x="9212050" y="5203763"/>
              <a:ext cx="448703" cy="1631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Right 18">
              <a:extLst>
                <a:ext uri="{FF2B5EF4-FFF2-40B4-BE49-F238E27FC236}">
                  <a16:creationId xmlns:a16="http://schemas.microsoft.com/office/drawing/2014/main" id="{D71BCA88-7488-4BFF-8639-F0296B04983E}"/>
                </a:ext>
              </a:extLst>
            </p:cNvPr>
            <p:cNvSpPr/>
            <p:nvPr/>
          </p:nvSpPr>
          <p:spPr>
            <a:xfrm rot="13172447">
              <a:off x="10607631" y="5132745"/>
              <a:ext cx="393821" cy="1858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FFF7B32D-F543-47F1-A7CC-ACCFD842BFFE}"/>
              </a:ext>
            </a:extLst>
          </p:cNvPr>
          <p:cNvGrpSpPr/>
          <p:nvPr/>
        </p:nvGrpSpPr>
        <p:grpSpPr>
          <a:xfrm>
            <a:off x="7512126" y="1908217"/>
            <a:ext cx="473299" cy="512618"/>
            <a:chOff x="7031764" y="4520725"/>
            <a:chExt cx="620002" cy="589530"/>
          </a:xfrm>
        </p:grpSpPr>
        <p:sp>
          <p:nvSpPr>
            <p:cNvPr id="21" name="Flowchart: Magnetic Disk 20">
              <a:extLst>
                <a:ext uri="{FF2B5EF4-FFF2-40B4-BE49-F238E27FC236}">
                  <a16:creationId xmlns:a16="http://schemas.microsoft.com/office/drawing/2014/main" id="{F82E2C67-3E42-4CB6-B73A-C4A605266006}"/>
                </a:ext>
              </a:extLst>
            </p:cNvPr>
            <p:cNvSpPr/>
            <p:nvPr/>
          </p:nvSpPr>
          <p:spPr>
            <a:xfrm>
              <a:off x="7211226" y="4520725"/>
              <a:ext cx="358924" cy="3930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Magnetic Disk 21">
              <a:extLst>
                <a:ext uri="{FF2B5EF4-FFF2-40B4-BE49-F238E27FC236}">
                  <a16:creationId xmlns:a16="http://schemas.microsoft.com/office/drawing/2014/main" id="{F6946BA1-3E25-4656-B2B1-4E33335DAE24}"/>
                </a:ext>
              </a:extLst>
            </p:cNvPr>
            <p:cNvSpPr/>
            <p:nvPr/>
          </p:nvSpPr>
          <p:spPr>
            <a:xfrm>
              <a:off x="7031764" y="4673125"/>
              <a:ext cx="358924" cy="3930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Magnetic Disk 22">
              <a:extLst>
                <a:ext uri="{FF2B5EF4-FFF2-40B4-BE49-F238E27FC236}">
                  <a16:creationId xmlns:a16="http://schemas.microsoft.com/office/drawing/2014/main" id="{51A54CE0-3FF3-4807-8BFA-BF77FA0A64F2}"/>
                </a:ext>
              </a:extLst>
            </p:cNvPr>
            <p:cNvSpPr/>
            <p:nvPr/>
          </p:nvSpPr>
          <p:spPr>
            <a:xfrm>
              <a:off x="7292842" y="4717235"/>
              <a:ext cx="358924" cy="3930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a:extLst>
              <a:ext uri="{FF2B5EF4-FFF2-40B4-BE49-F238E27FC236}">
                <a16:creationId xmlns:a16="http://schemas.microsoft.com/office/drawing/2014/main" id="{E8DEB881-BBC9-4448-9F32-660CDC6D34A0}"/>
              </a:ext>
            </a:extLst>
          </p:cNvPr>
          <p:cNvSpPr txBox="1"/>
          <p:nvPr/>
        </p:nvSpPr>
        <p:spPr>
          <a:xfrm>
            <a:off x="7289947" y="2445630"/>
            <a:ext cx="1163062" cy="215444"/>
          </a:xfrm>
          <a:prstGeom prst="rect">
            <a:avLst/>
          </a:prstGeom>
          <a:noFill/>
        </p:spPr>
        <p:txBody>
          <a:bodyPr wrap="square" rtlCol="0">
            <a:spAutoFit/>
          </a:bodyPr>
          <a:lstStyle/>
          <a:p>
            <a:r>
              <a:rPr lang="en-IN" sz="800" b="1" dirty="0">
                <a:solidFill>
                  <a:srgbClr val="00B0F0"/>
                </a:solidFill>
              </a:rPr>
              <a:t>Key value store - etcd</a:t>
            </a:r>
          </a:p>
        </p:txBody>
      </p:sp>
      <p:sp>
        <p:nvSpPr>
          <p:cNvPr id="26" name="Arrow: Left-Right 25">
            <a:extLst>
              <a:ext uri="{FF2B5EF4-FFF2-40B4-BE49-F238E27FC236}">
                <a16:creationId xmlns:a16="http://schemas.microsoft.com/office/drawing/2014/main" id="{FA223A53-7157-42EC-A6A3-0851B4970418}"/>
              </a:ext>
            </a:extLst>
          </p:cNvPr>
          <p:cNvSpPr/>
          <p:nvPr/>
        </p:nvSpPr>
        <p:spPr>
          <a:xfrm>
            <a:off x="8314834" y="1975875"/>
            <a:ext cx="629528" cy="1747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FDFCDC60-9A3C-4DAA-B32E-69BAF2D8C8FB}"/>
              </a:ext>
            </a:extLst>
          </p:cNvPr>
          <p:cNvSpPr/>
          <p:nvPr/>
        </p:nvSpPr>
        <p:spPr>
          <a:xfrm>
            <a:off x="7289947" y="1745139"/>
            <a:ext cx="3893426" cy="1222046"/>
          </a:xfrm>
          <a:prstGeom prst="rect">
            <a:avLst/>
          </a:prstGeom>
          <a:solidFill>
            <a:schemeClr val="bg1">
              <a:lumMod val="85000"/>
              <a:alpha val="26000"/>
            </a:schemeClr>
          </a:solid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8" name="TextBox 27">
            <a:extLst>
              <a:ext uri="{FF2B5EF4-FFF2-40B4-BE49-F238E27FC236}">
                <a16:creationId xmlns:a16="http://schemas.microsoft.com/office/drawing/2014/main" id="{594A72BA-C0EC-472D-AC63-A3A6E758F82B}"/>
              </a:ext>
            </a:extLst>
          </p:cNvPr>
          <p:cNvSpPr txBox="1"/>
          <p:nvPr/>
        </p:nvSpPr>
        <p:spPr>
          <a:xfrm>
            <a:off x="7301019" y="1401047"/>
            <a:ext cx="1391660" cy="246221"/>
          </a:xfrm>
          <a:prstGeom prst="rect">
            <a:avLst/>
          </a:prstGeom>
          <a:noFill/>
        </p:spPr>
        <p:txBody>
          <a:bodyPr wrap="square" rtlCol="0">
            <a:spAutoFit/>
          </a:bodyPr>
          <a:lstStyle/>
          <a:p>
            <a:r>
              <a:rPr lang="en-IN" sz="1000" dirty="0">
                <a:latin typeface="Century Gothic" panose="020B0502020202020204" pitchFamily="34" charset="0"/>
              </a:rPr>
              <a:t>Kubernetes Master</a:t>
            </a:r>
          </a:p>
        </p:txBody>
      </p:sp>
      <p:sp>
        <p:nvSpPr>
          <p:cNvPr id="30" name="Rectangle: Rounded Corners 29">
            <a:extLst>
              <a:ext uri="{FF2B5EF4-FFF2-40B4-BE49-F238E27FC236}">
                <a16:creationId xmlns:a16="http://schemas.microsoft.com/office/drawing/2014/main" id="{99D1E0AF-D4C8-44C8-BAB8-3CF1EDA61339}"/>
              </a:ext>
            </a:extLst>
          </p:cNvPr>
          <p:cNvSpPr/>
          <p:nvPr/>
        </p:nvSpPr>
        <p:spPr>
          <a:xfrm>
            <a:off x="9219262" y="1390177"/>
            <a:ext cx="655489" cy="20526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Century Gothic" panose="020B0502020202020204" pitchFamily="34" charset="0"/>
              </a:rPr>
              <a:t>API</a:t>
            </a:r>
          </a:p>
        </p:txBody>
      </p:sp>
      <p:sp>
        <p:nvSpPr>
          <p:cNvPr id="31" name="Oval 30">
            <a:extLst>
              <a:ext uri="{FF2B5EF4-FFF2-40B4-BE49-F238E27FC236}">
                <a16:creationId xmlns:a16="http://schemas.microsoft.com/office/drawing/2014/main" id="{4F96B6AE-2D50-49FC-ACE1-2A99F7819641}"/>
              </a:ext>
            </a:extLst>
          </p:cNvPr>
          <p:cNvSpPr/>
          <p:nvPr/>
        </p:nvSpPr>
        <p:spPr>
          <a:xfrm>
            <a:off x="8380060" y="871623"/>
            <a:ext cx="547685" cy="4816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CLI</a:t>
            </a:r>
            <a:endParaRPr lang="en-IN" sz="600" dirty="0"/>
          </a:p>
        </p:txBody>
      </p:sp>
      <p:sp>
        <p:nvSpPr>
          <p:cNvPr id="32" name="Oval 31">
            <a:extLst>
              <a:ext uri="{FF2B5EF4-FFF2-40B4-BE49-F238E27FC236}">
                <a16:creationId xmlns:a16="http://schemas.microsoft.com/office/drawing/2014/main" id="{C7F32F91-538C-497C-9E40-E0540AD1F8D0}"/>
              </a:ext>
            </a:extLst>
          </p:cNvPr>
          <p:cNvSpPr/>
          <p:nvPr/>
        </p:nvSpPr>
        <p:spPr>
          <a:xfrm>
            <a:off x="10220145" y="879495"/>
            <a:ext cx="502327" cy="457764"/>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UI</a:t>
            </a:r>
          </a:p>
        </p:txBody>
      </p:sp>
      <p:sp>
        <p:nvSpPr>
          <p:cNvPr id="33" name="Arrow: Right 32">
            <a:extLst>
              <a:ext uri="{FF2B5EF4-FFF2-40B4-BE49-F238E27FC236}">
                <a16:creationId xmlns:a16="http://schemas.microsoft.com/office/drawing/2014/main" id="{72F46F18-49E1-43E1-BCF8-25FAEECDB826}"/>
              </a:ext>
            </a:extLst>
          </p:cNvPr>
          <p:cNvSpPr/>
          <p:nvPr/>
        </p:nvSpPr>
        <p:spPr>
          <a:xfrm rot="2057632">
            <a:off x="8795305" y="1369997"/>
            <a:ext cx="376323" cy="20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AEE86411-2725-49CB-A5A4-EFEE14FA9EAF}"/>
              </a:ext>
            </a:extLst>
          </p:cNvPr>
          <p:cNvSpPr/>
          <p:nvPr/>
        </p:nvSpPr>
        <p:spPr>
          <a:xfrm rot="8035475">
            <a:off x="9851762" y="1222614"/>
            <a:ext cx="376323" cy="20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A3653234-3FD9-4346-9E75-6B8C8F4EB5D0}"/>
              </a:ext>
            </a:extLst>
          </p:cNvPr>
          <p:cNvSpPr/>
          <p:nvPr/>
        </p:nvSpPr>
        <p:spPr>
          <a:xfrm>
            <a:off x="9486112" y="1633477"/>
            <a:ext cx="161754" cy="2588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983356A0-B4EB-41E8-B89E-5337B708F324}"/>
              </a:ext>
            </a:extLst>
          </p:cNvPr>
          <p:cNvSpPr/>
          <p:nvPr/>
        </p:nvSpPr>
        <p:spPr>
          <a:xfrm>
            <a:off x="6773275" y="779461"/>
            <a:ext cx="5224759" cy="2341547"/>
          </a:xfrm>
          <a:prstGeom prst="rect">
            <a:avLst/>
          </a:prstGeom>
          <a:solidFill>
            <a:schemeClr val="accent4">
              <a:lumMod val="20000"/>
              <a:lumOff val="80000"/>
              <a:alpha val="18000"/>
            </a:schemeClr>
          </a:solidFill>
          <a:ln w="19050" cap="flat" cmpd="sng" algn="ctr">
            <a:solidFill>
              <a:schemeClr val="accent4">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0" name="TextBox 9">
            <a:extLst>
              <a:ext uri="{FF2B5EF4-FFF2-40B4-BE49-F238E27FC236}">
                <a16:creationId xmlns:a16="http://schemas.microsoft.com/office/drawing/2014/main" id="{34265307-04A9-4048-8592-AB74772A2F1D}"/>
              </a:ext>
            </a:extLst>
          </p:cNvPr>
          <p:cNvSpPr txBox="1"/>
          <p:nvPr/>
        </p:nvSpPr>
        <p:spPr>
          <a:xfrm>
            <a:off x="8315266" y="3093224"/>
            <a:ext cx="3671247" cy="246221"/>
          </a:xfrm>
          <a:prstGeom prst="rect">
            <a:avLst/>
          </a:prstGeom>
          <a:noFill/>
        </p:spPr>
        <p:txBody>
          <a:bodyPr wrap="square" rtlCol="0">
            <a:spAutoFit/>
          </a:bodyPr>
          <a:lstStyle/>
          <a:p>
            <a:r>
              <a:rPr lang="en-IN" sz="1000" b="1" dirty="0">
                <a:solidFill>
                  <a:srgbClr val="002060"/>
                </a:solidFill>
                <a:latin typeface="Century Gothic" panose="020B0502020202020204" pitchFamily="34" charset="0"/>
              </a:rPr>
              <a:t>Kubernetes master - diagram</a:t>
            </a:r>
          </a:p>
        </p:txBody>
      </p:sp>
      <p:sp>
        <p:nvSpPr>
          <p:cNvPr id="2" name="TextBox 1">
            <a:extLst>
              <a:ext uri="{FF2B5EF4-FFF2-40B4-BE49-F238E27FC236}">
                <a16:creationId xmlns:a16="http://schemas.microsoft.com/office/drawing/2014/main" id="{CD0DBF28-982E-4FF5-8931-43319BCACA30}"/>
              </a:ext>
            </a:extLst>
          </p:cNvPr>
          <p:cNvSpPr txBox="1"/>
          <p:nvPr/>
        </p:nvSpPr>
        <p:spPr>
          <a:xfrm>
            <a:off x="6773275" y="4142174"/>
            <a:ext cx="5213238" cy="2277547"/>
          </a:xfrm>
          <a:prstGeom prst="rect">
            <a:avLst/>
          </a:prstGeom>
          <a:noFill/>
        </p:spPr>
        <p:txBody>
          <a:bodyPr wrap="square" rtlCol="0">
            <a:spAutoFit/>
          </a:bodyPr>
          <a:lstStyle/>
          <a:p>
            <a:r>
              <a:rPr lang="en-IN" sz="1200" b="1" dirty="0">
                <a:solidFill>
                  <a:srgbClr val="3D3D4E"/>
                </a:solidFill>
                <a:latin typeface="Century Gothic" panose="020B0502020202020204" pitchFamily="34" charset="0"/>
              </a:rPr>
              <a:t>Worker Node</a:t>
            </a:r>
          </a:p>
          <a:p>
            <a:r>
              <a:rPr lang="en-US" sz="1200" dirty="0">
                <a:solidFill>
                  <a:srgbClr val="3D3D4E"/>
                </a:solidFill>
                <a:latin typeface="Century Gothic" panose="020B0502020202020204" pitchFamily="34" charset="0"/>
              </a:rPr>
              <a:t>What is Worker Node in Kubernetes Architecture?</a:t>
            </a:r>
          </a:p>
          <a:p>
            <a:endParaRPr lang="en-US" sz="1200" dirty="0">
              <a:solidFill>
                <a:srgbClr val="3D3D4E"/>
              </a:solidFill>
              <a:latin typeface="Century Gothic" panose="020B0502020202020204" pitchFamily="34" charset="0"/>
            </a:endParaRPr>
          </a:p>
          <a:p>
            <a:r>
              <a:rPr lang="en-US" sz="1200" dirty="0">
                <a:solidFill>
                  <a:srgbClr val="3D3D4E"/>
                </a:solidFill>
                <a:latin typeface="Century Gothic" panose="020B0502020202020204" pitchFamily="34" charset="0"/>
              </a:rPr>
              <a:t>Worker nodes listen to the API Server for new work assignments.</a:t>
            </a:r>
          </a:p>
          <a:p>
            <a:r>
              <a:rPr lang="en-US" sz="1200" dirty="0">
                <a:solidFill>
                  <a:srgbClr val="3D3D4E"/>
                </a:solidFill>
                <a:latin typeface="Century Gothic" panose="020B0502020202020204" pitchFamily="34" charset="0"/>
              </a:rPr>
              <a:t>They execute the work assignments and then report the results back to the Kubernetes Master node.</a:t>
            </a:r>
          </a:p>
          <a:p>
            <a:endParaRPr lang="en-US" sz="1000" dirty="0">
              <a:solidFill>
                <a:srgbClr val="3D3D4E"/>
              </a:solidFill>
              <a:latin typeface="Century Gothic" panose="020B0502020202020204" pitchFamily="34" charset="0"/>
            </a:endParaRPr>
          </a:p>
          <a:p>
            <a:endParaRPr lang="en-IN" sz="1000" dirty="0">
              <a:solidFill>
                <a:srgbClr val="3D3D4E"/>
              </a:solidFill>
              <a:latin typeface="Century Gothic" panose="020B0502020202020204" pitchFamily="34" charset="0"/>
            </a:endParaRPr>
          </a:p>
          <a:p>
            <a:r>
              <a:rPr lang="en-IN" sz="1000" b="1" dirty="0">
                <a:solidFill>
                  <a:srgbClr val="3D3D4E"/>
                </a:solidFill>
                <a:latin typeface="Century Gothic" panose="020B0502020202020204" pitchFamily="34" charset="0"/>
              </a:rPr>
              <a:t>Contd… to next page</a:t>
            </a:r>
          </a:p>
          <a:p>
            <a:endParaRPr lang="en-IN" sz="1000" b="1" dirty="0">
              <a:solidFill>
                <a:srgbClr val="3D3D4E"/>
              </a:solidFill>
              <a:latin typeface="Century Gothic" panose="020B0502020202020204" pitchFamily="34" charset="0"/>
            </a:endParaRPr>
          </a:p>
          <a:p>
            <a:endParaRPr lang="en-IN" sz="1000" b="1" dirty="0">
              <a:solidFill>
                <a:srgbClr val="3D3D4E"/>
              </a:solidFill>
              <a:latin typeface="Century Gothic" panose="020B0502020202020204" pitchFamily="34" charset="0"/>
            </a:endParaRPr>
          </a:p>
          <a:p>
            <a:endParaRPr lang="en-IN" sz="1000" b="1" dirty="0">
              <a:solidFill>
                <a:srgbClr val="3D3D4E"/>
              </a:solidFill>
              <a:latin typeface="Century Gothic" panose="020B0502020202020204" pitchFamily="34" charset="0"/>
            </a:endParaRPr>
          </a:p>
          <a:p>
            <a:endParaRPr lang="en-IN" sz="1000" b="1"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318412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Kubernetes : Orchestration working 3/5</a:t>
            </a:r>
            <a:endParaRPr lang="en-IN" b="1" i="0" dirty="0">
              <a:effectLst/>
              <a:latin typeface="Nunito Sans" pitchFamily="2" charset="0"/>
            </a:endParaRPr>
          </a:p>
          <a:p>
            <a:pPr algn="ctr"/>
            <a:endParaRPr lang="en-IN" dirty="0"/>
          </a:p>
        </p:txBody>
      </p:sp>
      <p:sp>
        <p:nvSpPr>
          <p:cNvPr id="9" name="TextBox 8">
            <a:extLst>
              <a:ext uri="{FF2B5EF4-FFF2-40B4-BE49-F238E27FC236}">
                <a16:creationId xmlns:a16="http://schemas.microsoft.com/office/drawing/2014/main" id="{37EA00BB-10E1-4FF9-909D-F6297167ADC1}"/>
              </a:ext>
            </a:extLst>
          </p:cNvPr>
          <p:cNvSpPr txBox="1"/>
          <p:nvPr/>
        </p:nvSpPr>
        <p:spPr>
          <a:xfrm>
            <a:off x="125375" y="816405"/>
            <a:ext cx="6498503" cy="5463034"/>
          </a:xfrm>
          <a:prstGeom prst="rect">
            <a:avLst/>
          </a:prstGeom>
          <a:noFill/>
        </p:spPr>
        <p:txBody>
          <a:bodyPr wrap="square" rtlCol="0">
            <a:spAutoFit/>
          </a:bodyPr>
          <a:lstStyle/>
          <a:p>
            <a:pPr>
              <a:lnSpc>
                <a:spcPct val="90000"/>
              </a:lnSpc>
              <a:spcBef>
                <a:spcPts val="1000"/>
              </a:spcBef>
            </a:pPr>
            <a:r>
              <a:rPr lang="en-IN" sz="1000" b="1" dirty="0">
                <a:solidFill>
                  <a:srgbClr val="3D3D4E"/>
                </a:solidFill>
                <a:latin typeface="Century Gothic" panose="020B0502020202020204" pitchFamily="34" charset="0"/>
              </a:rPr>
              <a:t>Worker Node (contd. From previous page)</a:t>
            </a:r>
          </a:p>
          <a:p>
            <a:endParaRPr lang="en-US" sz="1000" b="1"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Kubelet</a:t>
            </a:r>
          </a:p>
          <a:p>
            <a:r>
              <a:rPr lang="en-US" sz="1000" dirty="0">
                <a:solidFill>
                  <a:srgbClr val="3D3D4E"/>
                </a:solidFill>
                <a:latin typeface="Century Gothic" panose="020B0502020202020204" pitchFamily="34" charset="0"/>
              </a:rPr>
              <a:t>The Kubelet runs on every node of the cluster.</a:t>
            </a:r>
          </a:p>
          <a:p>
            <a:r>
              <a:rPr lang="en-US" sz="1000" dirty="0">
                <a:solidFill>
                  <a:srgbClr val="3D3D4E"/>
                </a:solidFill>
                <a:latin typeface="Century Gothic" panose="020B0502020202020204" pitchFamily="34" charset="0"/>
              </a:rPr>
              <a:t>It is the principal Kubernetes agent.</a:t>
            </a:r>
          </a:p>
          <a:p>
            <a:r>
              <a:rPr lang="en-US" sz="1000" dirty="0">
                <a:solidFill>
                  <a:srgbClr val="3D3D4E"/>
                </a:solidFill>
                <a:latin typeface="Century Gothic" panose="020B0502020202020204" pitchFamily="34" charset="0"/>
              </a:rPr>
              <a:t>Once you installed Kubelet on the node, CPU, RAM and storage became part of the broader cluster.</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Another task node with Kubelet performing is to take the command from API server and execute. After completion return the result to API server.</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Monitor the pod and return to the controller if any pod is not fully functional.</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Container Runtime</a:t>
            </a:r>
          </a:p>
          <a:p>
            <a:r>
              <a:rPr lang="en-US" sz="1000" dirty="0">
                <a:solidFill>
                  <a:srgbClr val="3D3D4E"/>
                </a:solidFill>
                <a:latin typeface="Century Gothic" panose="020B0502020202020204" pitchFamily="34" charset="0"/>
              </a:rPr>
              <a:t>The container runtime pulls images from a container image registry and starts and stops containers. </a:t>
            </a:r>
          </a:p>
          <a:p>
            <a:r>
              <a:rPr lang="en-US" sz="1000" dirty="0">
                <a:solidFill>
                  <a:srgbClr val="3D3D4E"/>
                </a:solidFill>
                <a:latin typeface="Century Gothic" panose="020B0502020202020204" pitchFamily="34" charset="0"/>
              </a:rPr>
              <a:t>A </a:t>
            </a:r>
            <a:r>
              <a:rPr lang="en-US" sz="1000" b="1" dirty="0">
                <a:solidFill>
                  <a:srgbClr val="3D3D4E"/>
                </a:solidFill>
                <a:latin typeface="Century Gothic" panose="020B0502020202020204" pitchFamily="34" charset="0"/>
              </a:rPr>
              <a:t>3rd party</a:t>
            </a:r>
            <a:r>
              <a:rPr lang="en-US" sz="1000" dirty="0">
                <a:solidFill>
                  <a:srgbClr val="3D3D4E"/>
                </a:solidFill>
                <a:latin typeface="Century Gothic" panose="020B0502020202020204" pitchFamily="34" charset="0"/>
              </a:rPr>
              <a:t> software or plugin, </a:t>
            </a:r>
            <a:r>
              <a:rPr lang="en-US" sz="1000" b="1" dirty="0">
                <a:solidFill>
                  <a:srgbClr val="3D3D4E"/>
                </a:solidFill>
                <a:latin typeface="Century Gothic" panose="020B0502020202020204" pitchFamily="34" charset="0"/>
              </a:rPr>
              <a:t>such as Docker</a:t>
            </a:r>
            <a:r>
              <a:rPr lang="en-US" sz="1000" dirty="0">
                <a:solidFill>
                  <a:srgbClr val="3D3D4E"/>
                </a:solidFill>
                <a:latin typeface="Century Gothic" panose="020B0502020202020204" pitchFamily="34" charset="0"/>
              </a:rPr>
              <a:t>, usually performs this function.</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Kube-proxy</a:t>
            </a:r>
          </a:p>
          <a:p>
            <a:r>
              <a:rPr lang="en-US" sz="1000" dirty="0">
                <a:solidFill>
                  <a:srgbClr val="3D3D4E"/>
                </a:solidFill>
                <a:latin typeface="Century Gothic" panose="020B0502020202020204" pitchFamily="34" charset="0"/>
              </a:rPr>
              <a:t>The primary role of this component is to make sure that each node gets it’s IP address, Implements local iptables and rules to handle routing and traffic load-balancing.</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Pod</a:t>
            </a:r>
          </a:p>
          <a:p>
            <a:r>
              <a:rPr lang="en-US" sz="1000" dirty="0">
                <a:solidFill>
                  <a:srgbClr val="3D3D4E"/>
                </a:solidFill>
                <a:latin typeface="Century Gothic" panose="020B0502020202020204" pitchFamily="34" charset="0"/>
              </a:rPr>
              <a:t>A pod is the smallest element of scheduling in Kubernetes. </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Also, it is mandatory for node to be part of cluster. If you need to scale your app, you can only do so by adding or removing pods.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The pod serves as a ‘wrapper’ for a single container with the application code.</a:t>
            </a:r>
          </a:p>
          <a:p>
            <a:endParaRPr lang="en-US" sz="1000" dirty="0">
              <a:solidFill>
                <a:srgbClr val="3D3D4E"/>
              </a:solidFill>
              <a:latin typeface="Century Gothic" panose="020B0502020202020204" pitchFamily="34" charset="0"/>
            </a:endParaRPr>
          </a:p>
          <a:p>
            <a:r>
              <a:rPr lang="en-US" sz="1000" dirty="0">
                <a:latin typeface="Century Gothic" panose="020B0502020202020204" pitchFamily="34" charset="0"/>
              </a:rPr>
              <a:t>Based on the availability of resources, the Master schedules the pod on a specific node and coordinates with the container runtime to launch the container.</a:t>
            </a:r>
          </a:p>
          <a:p>
            <a:endParaRPr lang="en-US" sz="1000" dirty="0">
              <a:latin typeface="Century Gothic" panose="020B0502020202020204" pitchFamily="34" charset="0"/>
            </a:endParaRPr>
          </a:p>
          <a:p>
            <a:r>
              <a:rPr lang="en-US" sz="1000" b="1" dirty="0">
                <a:latin typeface="Century Gothic" panose="020B0502020202020204" pitchFamily="34" charset="0"/>
              </a:rPr>
              <a:t>Thumb Rule</a:t>
            </a:r>
            <a:r>
              <a:rPr lang="en-US" sz="1000" dirty="0">
                <a:latin typeface="Century Gothic" panose="020B0502020202020204" pitchFamily="34" charset="0"/>
              </a:rPr>
              <a:t> </a:t>
            </a:r>
            <a:r>
              <a:rPr lang="en-US" sz="1000" b="1" dirty="0">
                <a:latin typeface="Century Gothic" panose="020B0502020202020204" pitchFamily="34" charset="0"/>
              </a:rPr>
              <a:t>, @Note</a:t>
            </a:r>
            <a:r>
              <a:rPr lang="en-US" sz="1000" dirty="0">
                <a:latin typeface="Century Gothic" panose="020B0502020202020204" pitchFamily="34" charset="0"/>
              </a:rPr>
              <a:t>: Kubernetes in principle believing that fixing of a pod runtime condition, better to launch new pod and assign the task to be executed instead of fixing the pod issue. </a:t>
            </a:r>
          </a:p>
          <a:p>
            <a:endParaRPr lang="en-US" sz="1000" dirty="0">
              <a:latin typeface="Century Gothic" panose="020B0502020202020204" pitchFamily="34" charset="0"/>
            </a:endParaRPr>
          </a:p>
          <a:p>
            <a:r>
              <a:rPr lang="en-US" sz="1000" dirty="0">
                <a:latin typeface="Century Gothic" panose="020B0502020202020204" pitchFamily="34" charset="0"/>
              </a:rPr>
              <a:t> </a:t>
            </a:r>
            <a:endParaRPr lang="en-IN" sz="1000" dirty="0">
              <a:latin typeface="Century Gothic" panose="020B0502020202020204" pitchFamily="34" charset="0"/>
            </a:endParaRPr>
          </a:p>
        </p:txBody>
      </p:sp>
      <p:pic>
        <p:nvPicPr>
          <p:cNvPr id="4" name="Picture 3">
            <a:extLst>
              <a:ext uri="{FF2B5EF4-FFF2-40B4-BE49-F238E27FC236}">
                <a16:creationId xmlns:a16="http://schemas.microsoft.com/office/drawing/2014/main" id="{0E169148-0915-4173-8CF9-2AE7B2BFA95F}"/>
              </a:ext>
            </a:extLst>
          </p:cNvPr>
          <p:cNvPicPr>
            <a:picLocks noChangeAspect="1"/>
          </p:cNvPicPr>
          <p:nvPr/>
        </p:nvPicPr>
        <p:blipFill>
          <a:blip r:embed="rId2"/>
          <a:stretch>
            <a:fillRect/>
          </a:stretch>
        </p:blipFill>
        <p:spPr>
          <a:xfrm>
            <a:off x="6756939" y="721645"/>
            <a:ext cx="5164666" cy="3468193"/>
          </a:xfrm>
          <a:prstGeom prst="rect">
            <a:avLst/>
          </a:prstGeom>
        </p:spPr>
      </p:pic>
      <p:pic>
        <p:nvPicPr>
          <p:cNvPr id="7" name="Picture 6">
            <a:extLst>
              <a:ext uri="{FF2B5EF4-FFF2-40B4-BE49-F238E27FC236}">
                <a16:creationId xmlns:a16="http://schemas.microsoft.com/office/drawing/2014/main" id="{7F861906-74BC-4A23-8AF4-976BB928BDC9}"/>
              </a:ext>
            </a:extLst>
          </p:cNvPr>
          <p:cNvPicPr>
            <a:picLocks noChangeAspect="1"/>
          </p:cNvPicPr>
          <p:nvPr/>
        </p:nvPicPr>
        <p:blipFill>
          <a:blip r:embed="rId3"/>
          <a:stretch>
            <a:fillRect/>
          </a:stretch>
        </p:blipFill>
        <p:spPr>
          <a:xfrm>
            <a:off x="7245530" y="4247251"/>
            <a:ext cx="4441981" cy="2378668"/>
          </a:xfrm>
          <a:prstGeom prst="rect">
            <a:avLst/>
          </a:prstGeom>
        </p:spPr>
      </p:pic>
      <p:sp>
        <p:nvSpPr>
          <p:cNvPr id="8" name="Rectangle 7">
            <a:extLst>
              <a:ext uri="{FF2B5EF4-FFF2-40B4-BE49-F238E27FC236}">
                <a16:creationId xmlns:a16="http://schemas.microsoft.com/office/drawing/2014/main" id="{DD7BD8F8-0C02-407F-815C-7C276E82F312}"/>
              </a:ext>
            </a:extLst>
          </p:cNvPr>
          <p:cNvSpPr/>
          <p:nvPr/>
        </p:nvSpPr>
        <p:spPr>
          <a:xfrm>
            <a:off x="6756939" y="4189838"/>
            <a:ext cx="5164666" cy="255059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295332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Kubernetes : Orchestration working 4/5</a:t>
            </a:r>
            <a:endParaRPr lang="en-IN" b="1" i="0" dirty="0">
              <a:effectLst/>
              <a:latin typeface="Nunito Sans" pitchFamily="2" charset="0"/>
            </a:endParaRPr>
          </a:p>
          <a:p>
            <a:pPr algn="ctr"/>
            <a:endParaRPr lang="en-IN" dirty="0"/>
          </a:p>
        </p:txBody>
      </p:sp>
      <p:sp>
        <p:nvSpPr>
          <p:cNvPr id="9" name="TextBox 8">
            <a:extLst>
              <a:ext uri="{FF2B5EF4-FFF2-40B4-BE49-F238E27FC236}">
                <a16:creationId xmlns:a16="http://schemas.microsoft.com/office/drawing/2014/main" id="{37EA00BB-10E1-4FF9-909D-F6297167ADC1}"/>
              </a:ext>
            </a:extLst>
          </p:cNvPr>
          <p:cNvSpPr txBox="1"/>
          <p:nvPr/>
        </p:nvSpPr>
        <p:spPr>
          <a:xfrm>
            <a:off x="125375" y="816405"/>
            <a:ext cx="5578739" cy="5878532"/>
          </a:xfrm>
          <a:prstGeom prst="rect">
            <a:avLst/>
          </a:prstGeom>
          <a:noFill/>
        </p:spPr>
        <p:txBody>
          <a:bodyPr wrap="square" rtlCol="0">
            <a:spAutoFit/>
          </a:bodyPr>
          <a:lstStyle/>
          <a:p>
            <a:pPr>
              <a:lnSpc>
                <a:spcPct val="90000"/>
              </a:lnSpc>
              <a:spcBef>
                <a:spcPts val="1000"/>
              </a:spcBef>
            </a:pPr>
            <a:r>
              <a:rPr lang="en-US" sz="1000" b="1" dirty="0">
                <a:solidFill>
                  <a:srgbClr val="3D3D4E"/>
                </a:solidFill>
                <a:latin typeface="Century Gothic" panose="020B0502020202020204" pitchFamily="34" charset="0"/>
              </a:rPr>
              <a:t>Kubernetes services</a:t>
            </a:r>
          </a:p>
          <a:p>
            <a:pPr>
              <a:lnSpc>
                <a:spcPct val="90000"/>
              </a:lnSpc>
              <a:spcBef>
                <a:spcPts val="1000"/>
              </a:spcBef>
            </a:pPr>
            <a:r>
              <a:rPr lang="en-US" sz="1000" b="0" i="0" dirty="0">
                <a:solidFill>
                  <a:srgbClr val="404040"/>
                </a:solidFill>
                <a:effectLst/>
                <a:latin typeface="Century Gothic" panose="020B0502020202020204" pitchFamily="34" charset="0"/>
              </a:rPr>
              <a:t>Pods are not constant. One of the best features Kubernetes offers is that non-functioning pods get replaced by new ones automatically.</a:t>
            </a:r>
          </a:p>
          <a:p>
            <a:pPr>
              <a:lnSpc>
                <a:spcPct val="90000"/>
              </a:lnSpc>
              <a:spcBef>
                <a:spcPts val="1000"/>
              </a:spcBef>
            </a:pPr>
            <a:r>
              <a:rPr lang="en-US" sz="1000" dirty="0">
                <a:solidFill>
                  <a:srgbClr val="404040"/>
                </a:solidFill>
                <a:latin typeface="Century Gothic" panose="020B0502020202020204" pitchFamily="34" charset="0"/>
              </a:rPr>
              <a:t>So, with addition of new pod, one working complexity introduced here. IP address mismatch</a:t>
            </a:r>
          </a:p>
          <a:p>
            <a:pPr>
              <a:lnSpc>
                <a:spcPct val="90000"/>
              </a:lnSpc>
              <a:spcBef>
                <a:spcPts val="1000"/>
              </a:spcBef>
            </a:pPr>
            <a:r>
              <a:rPr lang="en-US" sz="1000" dirty="0">
                <a:solidFill>
                  <a:srgbClr val="404040"/>
                </a:solidFill>
                <a:latin typeface="Century Gothic" panose="020B0502020202020204" pitchFamily="34" charset="0"/>
              </a:rPr>
              <a:t>By controlling traffic coming and going to the pod, a Kubernetes service provides a stable networking endpoint(using </a:t>
            </a:r>
            <a:r>
              <a:rPr lang="en-US" sz="1000" b="1" dirty="0">
                <a:solidFill>
                  <a:srgbClr val="404040"/>
                </a:solidFill>
                <a:latin typeface="Century Gothic" panose="020B0502020202020204" pitchFamily="34" charset="0"/>
              </a:rPr>
              <a:t>kube-proxy</a:t>
            </a:r>
            <a:r>
              <a:rPr lang="en-US" sz="1000" dirty="0">
                <a:solidFill>
                  <a:srgbClr val="404040"/>
                </a:solidFill>
                <a:latin typeface="Century Gothic" panose="020B0502020202020204" pitchFamily="34" charset="0"/>
              </a:rPr>
              <a:t>) – a fixed IP, DNS, and port. Through a service, any pod can be added or removed without the fear that basic network information would change in any way.</a:t>
            </a:r>
          </a:p>
          <a:p>
            <a:pPr>
              <a:lnSpc>
                <a:spcPct val="90000"/>
              </a:lnSpc>
              <a:spcBef>
                <a:spcPts val="1000"/>
              </a:spcBef>
            </a:pPr>
            <a:endParaRPr lang="en-US" sz="1000" dirty="0">
              <a:solidFill>
                <a:srgbClr val="404040"/>
              </a:solidFill>
              <a:latin typeface="Century Gothic" panose="020B0502020202020204" pitchFamily="34" charset="0"/>
            </a:endParaRPr>
          </a:p>
          <a:p>
            <a:pPr algn="l"/>
            <a:r>
              <a:rPr lang="en-US" sz="1000" b="1" i="0" dirty="0">
                <a:solidFill>
                  <a:srgbClr val="000000"/>
                </a:solidFill>
                <a:effectLst/>
                <a:latin typeface="Century Gothic" panose="020B0502020202020204" pitchFamily="34" charset="0"/>
              </a:rPr>
              <a:t>How Do Kubernetes Services Work?</a:t>
            </a:r>
          </a:p>
          <a:p>
            <a:pPr algn="l"/>
            <a:r>
              <a:rPr lang="en-US" sz="1000" b="0" i="0" dirty="0">
                <a:solidFill>
                  <a:srgbClr val="404040"/>
                </a:solidFill>
                <a:effectLst/>
                <a:latin typeface="Century Gothic" panose="020B0502020202020204" pitchFamily="34" charset="0"/>
              </a:rPr>
              <a:t>Pods are associated with services through key-value pairs called </a:t>
            </a:r>
            <a:r>
              <a:rPr lang="en-US" sz="1000" b="1" i="0" dirty="0">
                <a:solidFill>
                  <a:srgbClr val="404040"/>
                </a:solidFill>
                <a:effectLst/>
                <a:latin typeface="Century Gothic" panose="020B0502020202020204" pitchFamily="34" charset="0"/>
              </a:rPr>
              <a:t>labels</a:t>
            </a:r>
            <a:r>
              <a:rPr lang="en-US" sz="1000" b="0" i="0" dirty="0">
                <a:solidFill>
                  <a:srgbClr val="404040"/>
                </a:solidFill>
                <a:effectLst/>
                <a:latin typeface="Century Gothic" panose="020B0502020202020204" pitchFamily="34" charset="0"/>
              </a:rPr>
              <a:t> and </a:t>
            </a:r>
            <a:r>
              <a:rPr lang="en-US" sz="1000" b="1" i="0" dirty="0">
                <a:solidFill>
                  <a:srgbClr val="404040"/>
                </a:solidFill>
                <a:effectLst/>
                <a:latin typeface="Century Gothic" panose="020B0502020202020204" pitchFamily="34" charset="0"/>
              </a:rPr>
              <a:t>selectors</a:t>
            </a:r>
            <a:r>
              <a:rPr lang="en-US" sz="1000" b="0" i="0" dirty="0">
                <a:solidFill>
                  <a:srgbClr val="404040"/>
                </a:solidFill>
                <a:effectLst/>
                <a:latin typeface="Century Gothic" panose="020B0502020202020204" pitchFamily="34" charset="0"/>
              </a:rPr>
              <a:t>. A service automatically discovers a new pod with labels that match the selector.</a:t>
            </a:r>
          </a:p>
          <a:p>
            <a:pPr algn="l"/>
            <a:endParaRPr lang="en-US" sz="1000" b="0" i="0" dirty="0">
              <a:solidFill>
                <a:srgbClr val="404040"/>
              </a:solidFill>
              <a:effectLst/>
              <a:latin typeface="Century Gothic" panose="020B0502020202020204" pitchFamily="34" charset="0"/>
            </a:endParaRPr>
          </a:p>
          <a:p>
            <a:pPr algn="l"/>
            <a:r>
              <a:rPr lang="en-US" sz="1000" b="0" i="0" dirty="0">
                <a:solidFill>
                  <a:srgbClr val="404040"/>
                </a:solidFill>
                <a:effectLst/>
                <a:latin typeface="Century Gothic" panose="020B0502020202020204" pitchFamily="34" charset="0"/>
              </a:rPr>
              <a:t>This process seamlessly adds new pods to the service, and at the same time, removes terminated pods from the cluster.</a:t>
            </a:r>
          </a:p>
          <a:p>
            <a:pPr>
              <a:lnSpc>
                <a:spcPct val="90000"/>
              </a:lnSpc>
              <a:spcBef>
                <a:spcPts val="1000"/>
              </a:spcBef>
            </a:pPr>
            <a:r>
              <a:rPr lang="en-US" sz="1000" b="0" i="0" dirty="0">
                <a:solidFill>
                  <a:srgbClr val="404040"/>
                </a:solidFill>
                <a:effectLst/>
                <a:latin typeface="Century Gothic" panose="020B0502020202020204" pitchFamily="34" charset="0"/>
              </a:rPr>
              <a:t>As an example, if the desired state includes </a:t>
            </a:r>
            <a:r>
              <a:rPr lang="en-US" sz="1000" b="1" i="0" dirty="0">
                <a:solidFill>
                  <a:srgbClr val="404040"/>
                </a:solidFill>
                <a:effectLst/>
                <a:latin typeface="Century Gothic" panose="020B0502020202020204" pitchFamily="34" charset="0"/>
              </a:rPr>
              <a:t>three replicas of a pod</a:t>
            </a:r>
            <a:r>
              <a:rPr lang="en-US" sz="1000" b="0" i="0" dirty="0">
                <a:solidFill>
                  <a:srgbClr val="404040"/>
                </a:solidFill>
                <a:effectLst/>
                <a:latin typeface="Century Gothic" panose="020B0502020202020204" pitchFamily="34" charset="0"/>
              </a:rPr>
              <a:t> and a node running </a:t>
            </a:r>
            <a:r>
              <a:rPr lang="en-US" sz="1000" b="1" i="0" dirty="0">
                <a:solidFill>
                  <a:srgbClr val="404040"/>
                </a:solidFill>
                <a:effectLst/>
                <a:latin typeface="Century Gothic" panose="020B0502020202020204" pitchFamily="34" charset="0"/>
              </a:rPr>
              <a:t>one replica fails</a:t>
            </a:r>
            <a:r>
              <a:rPr lang="en-US" sz="1000" b="0" i="0" dirty="0">
                <a:solidFill>
                  <a:srgbClr val="404040"/>
                </a:solidFill>
                <a:effectLst/>
                <a:latin typeface="Century Gothic" panose="020B0502020202020204" pitchFamily="34" charset="0"/>
              </a:rPr>
              <a:t>, the current state is reduced to two pods. </a:t>
            </a:r>
          </a:p>
          <a:p>
            <a:pPr>
              <a:lnSpc>
                <a:spcPct val="90000"/>
              </a:lnSpc>
              <a:spcBef>
                <a:spcPts val="1000"/>
              </a:spcBef>
            </a:pPr>
            <a:r>
              <a:rPr lang="en-US" sz="1000" b="0" i="0" dirty="0">
                <a:solidFill>
                  <a:srgbClr val="404040"/>
                </a:solidFill>
                <a:effectLst/>
                <a:latin typeface="Century Gothic" panose="020B0502020202020204" pitchFamily="34" charset="0"/>
              </a:rPr>
              <a:t>Kubernetes observers that the desired state is three pods. It then </a:t>
            </a:r>
            <a:r>
              <a:rPr lang="en-US" sz="1000" b="1" i="0" dirty="0">
                <a:solidFill>
                  <a:srgbClr val="404040"/>
                </a:solidFill>
                <a:effectLst/>
                <a:latin typeface="Century Gothic" panose="020B0502020202020204" pitchFamily="34" charset="0"/>
              </a:rPr>
              <a:t>schedules one new replica</a:t>
            </a:r>
            <a:r>
              <a:rPr lang="en-US" sz="1000" b="0" i="0" dirty="0">
                <a:solidFill>
                  <a:srgbClr val="404040"/>
                </a:solidFill>
                <a:effectLst/>
                <a:latin typeface="Century Gothic" panose="020B0502020202020204" pitchFamily="34" charset="0"/>
              </a:rPr>
              <a:t> to take the place of the failed pod and assigns it to another node in the cluster.</a:t>
            </a:r>
            <a:endParaRPr lang="en-US" sz="1000" b="1" dirty="0">
              <a:solidFill>
                <a:srgbClr val="3D3D4E"/>
              </a:solidFill>
              <a:latin typeface="Century Gothic" panose="020B0502020202020204" pitchFamily="34" charset="0"/>
            </a:endParaRPr>
          </a:p>
          <a:p>
            <a:pPr>
              <a:lnSpc>
                <a:spcPct val="90000"/>
              </a:lnSpc>
              <a:spcBef>
                <a:spcPts val="1000"/>
              </a:spcBef>
            </a:pPr>
            <a:r>
              <a:rPr lang="en-US" sz="1000" b="0" i="0" dirty="0">
                <a:solidFill>
                  <a:srgbClr val="404040"/>
                </a:solidFill>
                <a:effectLst/>
                <a:latin typeface="Century Gothic" panose="020B0502020202020204" pitchFamily="34" charset="0"/>
              </a:rPr>
              <a:t>The same would apply when updating or scaling the application by adding or removing pods. Once we update the desired state, Kubernetes notices the discrepancy and adds or removes pods to match the </a:t>
            </a:r>
            <a:r>
              <a:rPr lang="en-US" sz="1000" b="1" i="0" dirty="0">
                <a:solidFill>
                  <a:srgbClr val="404040"/>
                </a:solidFill>
                <a:effectLst/>
                <a:latin typeface="Century Gothic" panose="020B0502020202020204" pitchFamily="34" charset="0"/>
              </a:rPr>
              <a:t>manifest file</a:t>
            </a:r>
            <a:r>
              <a:rPr lang="en-US" sz="1000" b="0" i="0" dirty="0">
                <a:solidFill>
                  <a:srgbClr val="404040"/>
                </a:solidFill>
                <a:effectLst/>
                <a:latin typeface="Century Gothic" panose="020B0502020202020204" pitchFamily="34" charset="0"/>
              </a:rPr>
              <a:t>. </a:t>
            </a:r>
            <a:endParaRPr lang="en-US" sz="1000" b="1" dirty="0">
              <a:solidFill>
                <a:srgbClr val="3D3D4E"/>
              </a:solidFill>
              <a:latin typeface="Century Gothic" panose="020B0502020202020204" pitchFamily="34" charset="0"/>
            </a:endParaRPr>
          </a:p>
          <a:p>
            <a:pPr>
              <a:lnSpc>
                <a:spcPct val="90000"/>
              </a:lnSpc>
              <a:spcBef>
                <a:spcPts val="1000"/>
              </a:spcBef>
            </a:pPr>
            <a:r>
              <a:rPr lang="en-US" sz="1000" dirty="0">
                <a:solidFill>
                  <a:srgbClr val="3D3D4E"/>
                </a:solidFill>
                <a:latin typeface="Century Gothic" panose="020B0502020202020204" pitchFamily="34" charset="0"/>
              </a:rPr>
              <a:t>And for continuous monitoring, The Kubernetes control panel records, implements, and </a:t>
            </a:r>
            <a:r>
              <a:rPr lang="en-US" sz="1000" b="1" dirty="0">
                <a:solidFill>
                  <a:srgbClr val="3D3D4E"/>
                </a:solidFill>
                <a:latin typeface="Century Gothic" panose="020B0502020202020204" pitchFamily="34" charset="0"/>
              </a:rPr>
              <a:t>runs background reconciliation loops </a:t>
            </a:r>
            <a:r>
              <a:rPr lang="en-US" sz="1000" dirty="0">
                <a:solidFill>
                  <a:srgbClr val="3D3D4E"/>
                </a:solidFill>
                <a:latin typeface="Century Gothic" panose="020B0502020202020204" pitchFamily="34" charset="0"/>
              </a:rPr>
              <a:t>that continuously check to see if the environment matches user-defined requirements.</a:t>
            </a:r>
          </a:p>
          <a:p>
            <a:pPr>
              <a:lnSpc>
                <a:spcPct val="90000"/>
              </a:lnSpc>
              <a:spcBef>
                <a:spcPts val="1000"/>
              </a:spcBef>
            </a:pPr>
            <a:endParaRPr lang="en-US" sz="1000" dirty="0">
              <a:solidFill>
                <a:srgbClr val="3D3D4E"/>
              </a:solidFill>
              <a:latin typeface="Century Gothic" panose="020B0502020202020204" pitchFamily="34" charset="0"/>
            </a:endParaRPr>
          </a:p>
          <a:p>
            <a:pPr>
              <a:lnSpc>
                <a:spcPct val="90000"/>
              </a:lnSpc>
              <a:spcBef>
                <a:spcPts val="1000"/>
              </a:spcBef>
            </a:pPr>
            <a:endParaRPr lang="en-US" sz="1000" dirty="0">
              <a:solidFill>
                <a:srgbClr val="3D3D4E"/>
              </a:solidFill>
              <a:latin typeface="Century Gothic" panose="020B0502020202020204" pitchFamily="34" charset="0"/>
            </a:endParaRPr>
          </a:p>
          <a:p>
            <a:pPr>
              <a:lnSpc>
                <a:spcPct val="90000"/>
              </a:lnSpc>
              <a:spcBef>
                <a:spcPts val="1000"/>
              </a:spcBef>
            </a:pPr>
            <a:endParaRPr lang="en-US" sz="1000" b="1" dirty="0">
              <a:solidFill>
                <a:srgbClr val="3D3D4E"/>
              </a:solidFill>
              <a:latin typeface="Century Gothic" panose="020B0502020202020204" pitchFamily="34" charset="0"/>
            </a:endParaRPr>
          </a:p>
          <a:p>
            <a:pPr>
              <a:lnSpc>
                <a:spcPct val="90000"/>
              </a:lnSpc>
              <a:spcBef>
                <a:spcPts val="1000"/>
              </a:spcBef>
            </a:pPr>
            <a:endParaRPr lang="en-US" sz="1000" dirty="0">
              <a:solidFill>
                <a:srgbClr val="3D3D4E"/>
              </a:solidFill>
              <a:latin typeface="Century Gothic" panose="020B0502020202020204" pitchFamily="34" charset="0"/>
            </a:endParaRPr>
          </a:p>
        </p:txBody>
      </p:sp>
      <p:sp>
        <p:nvSpPr>
          <p:cNvPr id="10" name="TextBox 9">
            <a:extLst>
              <a:ext uri="{FF2B5EF4-FFF2-40B4-BE49-F238E27FC236}">
                <a16:creationId xmlns:a16="http://schemas.microsoft.com/office/drawing/2014/main" id="{46A730F0-818D-4F71-9332-9FBCD96AA113}"/>
              </a:ext>
            </a:extLst>
          </p:cNvPr>
          <p:cNvSpPr txBox="1"/>
          <p:nvPr/>
        </p:nvSpPr>
        <p:spPr>
          <a:xfrm>
            <a:off x="5868678" y="816405"/>
            <a:ext cx="6006358" cy="4529445"/>
          </a:xfrm>
          <a:prstGeom prst="rect">
            <a:avLst/>
          </a:prstGeom>
          <a:noFill/>
        </p:spPr>
        <p:txBody>
          <a:bodyPr wrap="square" rtlCol="0">
            <a:spAutoFit/>
          </a:bodyPr>
          <a:lstStyle/>
          <a:p>
            <a:pPr>
              <a:lnSpc>
                <a:spcPct val="90000"/>
              </a:lnSpc>
              <a:spcBef>
                <a:spcPts val="1000"/>
              </a:spcBef>
            </a:pPr>
            <a:r>
              <a:rPr lang="en-US" sz="1000" b="1" dirty="0">
                <a:solidFill>
                  <a:srgbClr val="3D3D4E"/>
                </a:solidFill>
                <a:latin typeface="Century Gothic" panose="020B0502020202020204" pitchFamily="34" charset="0"/>
              </a:rPr>
              <a:t>Kubernetes Deployment</a:t>
            </a:r>
          </a:p>
          <a:p>
            <a:pPr>
              <a:lnSpc>
                <a:spcPct val="90000"/>
              </a:lnSpc>
              <a:spcBef>
                <a:spcPts val="1000"/>
              </a:spcBef>
            </a:pPr>
            <a:r>
              <a:rPr lang="en-IN" sz="1000" b="1" dirty="0">
                <a:solidFill>
                  <a:srgbClr val="3D3D4E"/>
                </a:solidFill>
                <a:latin typeface="Century Gothic" panose="020B0502020202020204" pitchFamily="34" charset="0"/>
              </a:rPr>
              <a:t>What is Container Deployment?</a:t>
            </a:r>
          </a:p>
          <a:p>
            <a:pPr>
              <a:lnSpc>
                <a:spcPct val="90000"/>
              </a:lnSpc>
              <a:spcBef>
                <a:spcPts val="1000"/>
              </a:spcBef>
            </a:pPr>
            <a:r>
              <a:rPr lang="en-US" sz="1000" dirty="0">
                <a:solidFill>
                  <a:srgbClr val="3D3D4E"/>
                </a:solidFill>
                <a:latin typeface="Century Gothic" panose="020B0502020202020204" pitchFamily="34" charset="0"/>
              </a:rPr>
              <a:t>To fully understand how and what Kubernetes orchestrates, we need to explore the concept of container deployment.</a:t>
            </a:r>
          </a:p>
          <a:p>
            <a:pPr>
              <a:lnSpc>
                <a:spcPct val="90000"/>
              </a:lnSpc>
              <a:spcBef>
                <a:spcPts val="1000"/>
              </a:spcBef>
            </a:pPr>
            <a:endParaRPr lang="en-US" sz="1000" dirty="0">
              <a:solidFill>
                <a:srgbClr val="3D3D4E"/>
              </a:solidFill>
              <a:latin typeface="Century Gothic" panose="020B0502020202020204" pitchFamily="34" charset="0"/>
            </a:endParaRPr>
          </a:p>
          <a:p>
            <a:pPr>
              <a:lnSpc>
                <a:spcPct val="90000"/>
              </a:lnSpc>
              <a:spcBef>
                <a:spcPts val="1000"/>
              </a:spcBef>
            </a:pPr>
            <a:r>
              <a:rPr lang="en-US" sz="1000" b="1" dirty="0">
                <a:solidFill>
                  <a:srgbClr val="3D3D4E"/>
                </a:solidFill>
                <a:latin typeface="Century Gothic" panose="020B0502020202020204" pitchFamily="34" charset="0"/>
              </a:rPr>
              <a:t>Traditional Deployment</a:t>
            </a:r>
          </a:p>
          <a:p>
            <a:pPr>
              <a:lnSpc>
                <a:spcPct val="90000"/>
              </a:lnSpc>
              <a:spcBef>
                <a:spcPts val="1000"/>
              </a:spcBef>
            </a:pPr>
            <a:r>
              <a:rPr lang="en-US" sz="1000" dirty="0">
                <a:solidFill>
                  <a:srgbClr val="3D3D4E"/>
                </a:solidFill>
                <a:latin typeface="Century Gothic" panose="020B0502020202020204" pitchFamily="34" charset="0"/>
              </a:rPr>
              <a:t>Developers deployed applications on individual physical servers. This type of deployment posed several challenges. </a:t>
            </a:r>
          </a:p>
          <a:p>
            <a:pPr>
              <a:lnSpc>
                <a:spcPct val="90000"/>
              </a:lnSpc>
              <a:spcBef>
                <a:spcPts val="1000"/>
              </a:spcBef>
            </a:pPr>
            <a:r>
              <a:rPr lang="en-US" sz="1000" dirty="0">
                <a:solidFill>
                  <a:srgbClr val="3D3D4E"/>
                </a:solidFill>
                <a:latin typeface="Century Gothic" panose="020B0502020202020204" pitchFamily="34" charset="0"/>
              </a:rPr>
              <a:t>The sharing of physical resources meant that one application could take up most of the processing power, limiting the performance of other applications on the same machine.</a:t>
            </a:r>
          </a:p>
          <a:p>
            <a:pPr>
              <a:lnSpc>
                <a:spcPct val="90000"/>
              </a:lnSpc>
              <a:spcBef>
                <a:spcPts val="1000"/>
              </a:spcBef>
            </a:pPr>
            <a:r>
              <a:rPr lang="en-US" sz="1000" dirty="0">
                <a:solidFill>
                  <a:srgbClr val="3D3D4E"/>
                </a:solidFill>
                <a:latin typeface="Century Gothic" panose="020B0502020202020204" pitchFamily="34" charset="0"/>
              </a:rPr>
              <a:t>It happens because there is no logical boundary for using the resource on physical system.</a:t>
            </a:r>
          </a:p>
          <a:p>
            <a:pPr>
              <a:lnSpc>
                <a:spcPct val="90000"/>
              </a:lnSpc>
              <a:spcBef>
                <a:spcPts val="1000"/>
              </a:spcBef>
            </a:pPr>
            <a:r>
              <a:rPr lang="en-US" sz="1000" dirty="0">
                <a:solidFill>
                  <a:srgbClr val="3D3D4E"/>
                </a:solidFill>
                <a:latin typeface="Century Gothic" panose="020B0502020202020204" pitchFamily="34" charset="0"/>
              </a:rPr>
              <a:t>So, this poses challenges to the industry and after the solution to this problem came with introduction of virtualization.</a:t>
            </a:r>
          </a:p>
          <a:p>
            <a:pPr>
              <a:lnSpc>
                <a:spcPct val="90000"/>
              </a:lnSpc>
              <a:spcBef>
                <a:spcPts val="1000"/>
              </a:spcBef>
            </a:pPr>
            <a:r>
              <a:rPr lang="en-US" sz="1000" b="1" dirty="0">
                <a:solidFill>
                  <a:srgbClr val="3D3D4E"/>
                </a:solidFill>
                <a:latin typeface="Century Gothic" panose="020B0502020202020204" pitchFamily="34" charset="0"/>
              </a:rPr>
              <a:t>Virtualized deployment</a:t>
            </a:r>
          </a:p>
          <a:p>
            <a:pPr>
              <a:lnSpc>
                <a:spcPct val="90000"/>
              </a:lnSpc>
              <a:spcBef>
                <a:spcPts val="1000"/>
              </a:spcBef>
            </a:pPr>
            <a:r>
              <a:rPr lang="en-US" sz="1000" dirty="0">
                <a:solidFill>
                  <a:srgbClr val="3D3D4E"/>
                </a:solidFill>
                <a:latin typeface="Century Gothic" panose="020B0502020202020204" pitchFamily="34" charset="0"/>
              </a:rPr>
              <a:t>Virtualized deployment allows you to create isolated virtual environments, Virtual Machines (VM), on a single physical server.</a:t>
            </a:r>
          </a:p>
          <a:p>
            <a:pPr>
              <a:lnSpc>
                <a:spcPct val="90000"/>
              </a:lnSpc>
              <a:spcBef>
                <a:spcPts val="1000"/>
              </a:spcBef>
            </a:pPr>
            <a:r>
              <a:rPr lang="en-US" sz="1000" b="0" i="0" dirty="0">
                <a:solidFill>
                  <a:srgbClr val="404040"/>
                </a:solidFill>
                <a:effectLst/>
                <a:latin typeface="Roboto" panose="02000000000000000000" pitchFamily="2" charset="0"/>
              </a:rPr>
              <a:t> </a:t>
            </a:r>
            <a:r>
              <a:rPr lang="en-US" sz="1000" dirty="0">
                <a:solidFill>
                  <a:srgbClr val="3D3D4E"/>
                </a:solidFill>
                <a:latin typeface="Century Gothic" panose="020B0502020202020204" pitchFamily="34" charset="0"/>
              </a:rPr>
              <a:t>This solution isolates applications within a VM, limits the use of resources, and increases security.</a:t>
            </a:r>
          </a:p>
          <a:p>
            <a:pPr>
              <a:lnSpc>
                <a:spcPct val="90000"/>
              </a:lnSpc>
              <a:spcBef>
                <a:spcPts val="1000"/>
              </a:spcBef>
            </a:pPr>
            <a:endParaRPr lang="en-US" sz="1000" dirty="0">
              <a:solidFill>
                <a:srgbClr val="3D3D4E"/>
              </a:solidFill>
              <a:latin typeface="Century Gothic" panose="020B0502020202020204" pitchFamily="34" charset="0"/>
            </a:endParaRPr>
          </a:p>
          <a:p>
            <a:pPr>
              <a:lnSpc>
                <a:spcPct val="90000"/>
              </a:lnSpc>
              <a:spcBef>
                <a:spcPts val="1000"/>
              </a:spcBef>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F5E2DA27-173E-4739-98A3-F9C041627F80}"/>
              </a:ext>
            </a:extLst>
          </p:cNvPr>
          <p:cNvSpPr/>
          <p:nvPr/>
        </p:nvSpPr>
        <p:spPr>
          <a:xfrm>
            <a:off x="125375" y="816405"/>
            <a:ext cx="5578739" cy="587853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DDFCE0B-C535-430E-BE7D-A7BB8119C57D}"/>
              </a:ext>
            </a:extLst>
          </p:cNvPr>
          <p:cNvSpPr/>
          <p:nvPr/>
        </p:nvSpPr>
        <p:spPr>
          <a:xfrm>
            <a:off x="5880842" y="818559"/>
            <a:ext cx="6006358" cy="587853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5" name="Picture 4">
            <a:extLst>
              <a:ext uri="{FF2B5EF4-FFF2-40B4-BE49-F238E27FC236}">
                <a16:creationId xmlns:a16="http://schemas.microsoft.com/office/drawing/2014/main" id="{B6F40C27-8914-41C4-A0AF-F69F1873653F}"/>
              </a:ext>
            </a:extLst>
          </p:cNvPr>
          <p:cNvPicPr>
            <a:picLocks noChangeAspect="1"/>
          </p:cNvPicPr>
          <p:nvPr/>
        </p:nvPicPr>
        <p:blipFill>
          <a:blip r:embed="rId2"/>
          <a:stretch>
            <a:fillRect/>
          </a:stretch>
        </p:blipFill>
        <p:spPr>
          <a:xfrm>
            <a:off x="7081808" y="4769617"/>
            <a:ext cx="3656227" cy="1840189"/>
          </a:xfrm>
          <a:prstGeom prst="rect">
            <a:avLst/>
          </a:prstGeom>
        </p:spPr>
      </p:pic>
    </p:spTree>
    <p:extLst>
      <p:ext uri="{BB962C8B-B14F-4D97-AF65-F5344CB8AC3E}">
        <p14:creationId xmlns:p14="http://schemas.microsoft.com/office/powerpoint/2010/main" val="191748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Kubernetes : Orchestration working 5/5</a:t>
            </a:r>
            <a:endParaRPr lang="en-IN" b="1" i="0" dirty="0">
              <a:effectLst/>
              <a:latin typeface="Nunito Sans" pitchFamily="2" charset="0"/>
            </a:endParaRPr>
          </a:p>
          <a:p>
            <a:pPr algn="ctr"/>
            <a:endParaRPr lang="en-IN" dirty="0"/>
          </a:p>
        </p:txBody>
      </p:sp>
      <p:sp>
        <p:nvSpPr>
          <p:cNvPr id="9" name="TextBox 8">
            <a:extLst>
              <a:ext uri="{FF2B5EF4-FFF2-40B4-BE49-F238E27FC236}">
                <a16:creationId xmlns:a16="http://schemas.microsoft.com/office/drawing/2014/main" id="{37EA00BB-10E1-4FF9-909D-F6297167ADC1}"/>
              </a:ext>
            </a:extLst>
          </p:cNvPr>
          <p:cNvSpPr txBox="1"/>
          <p:nvPr/>
        </p:nvSpPr>
        <p:spPr>
          <a:xfrm>
            <a:off x="125374" y="816405"/>
            <a:ext cx="6588933" cy="5606663"/>
          </a:xfrm>
          <a:prstGeom prst="rect">
            <a:avLst/>
          </a:prstGeom>
          <a:noFill/>
        </p:spPr>
        <p:txBody>
          <a:bodyPr wrap="square" rtlCol="0">
            <a:spAutoFit/>
          </a:bodyPr>
          <a:lstStyle/>
          <a:p>
            <a:pPr>
              <a:lnSpc>
                <a:spcPct val="90000"/>
              </a:lnSpc>
              <a:spcBef>
                <a:spcPts val="1000"/>
              </a:spcBef>
            </a:pPr>
            <a:r>
              <a:rPr lang="en-US" sz="1000" b="1" dirty="0">
                <a:solidFill>
                  <a:srgbClr val="3D3D4E"/>
                </a:solidFill>
                <a:latin typeface="Century Gothic" panose="020B0502020202020204" pitchFamily="34" charset="0"/>
              </a:rPr>
              <a:t>Virtualized Deployment cont. </a:t>
            </a:r>
          </a:p>
          <a:p>
            <a:pPr>
              <a:lnSpc>
                <a:spcPct val="90000"/>
              </a:lnSpc>
              <a:spcBef>
                <a:spcPts val="1000"/>
              </a:spcBef>
            </a:pPr>
            <a:r>
              <a:rPr lang="en-US" sz="1000" b="0" i="0" dirty="0">
                <a:solidFill>
                  <a:srgbClr val="404040"/>
                </a:solidFill>
                <a:effectLst/>
                <a:latin typeface="Century Gothic" panose="020B0502020202020204" pitchFamily="34" charset="0"/>
              </a:rPr>
              <a:t>Virtualized deployments allow you to scale quickly and spread the resources of a single physical server, update at will, and keep hardware costs in check. </a:t>
            </a:r>
          </a:p>
          <a:p>
            <a:pPr>
              <a:lnSpc>
                <a:spcPct val="90000"/>
              </a:lnSpc>
              <a:spcBef>
                <a:spcPts val="1000"/>
              </a:spcBef>
            </a:pPr>
            <a:r>
              <a:rPr lang="en-US" sz="1000" b="0" i="0" dirty="0">
                <a:solidFill>
                  <a:srgbClr val="404040"/>
                </a:solidFill>
                <a:effectLst/>
                <a:latin typeface="Century Gothic" panose="020B0502020202020204" pitchFamily="34" charset="0"/>
              </a:rPr>
              <a:t>Each VM has its operating system and can run all necessary systems on top of the virtualized hardware.</a:t>
            </a:r>
          </a:p>
          <a:p>
            <a:pPr>
              <a:lnSpc>
                <a:spcPct val="90000"/>
              </a:lnSpc>
              <a:spcBef>
                <a:spcPts val="1000"/>
              </a:spcBef>
            </a:pPr>
            <a:r>
              <a:rPr lang="en-US" sz="1000" b="1" dirty="0">
                <a:solidFill>
                  <a:srgbClr val="404040"/>
                </a:solidFill>
                <a:latin typeface="Century Gothic" panose="020B0502020202020204" pitchFamily="34" charset="0"/>
              </a:rPr>
              <a:t>Container Deployment</a:t>
            </a:r>
          </a:p>
          <a:p>
            <a:pPr>
              <a:lnSpc>
                <a:spcPct val="90000"/>
              </a:lnSpc>
              <a:spcBef>
                <a:spcPts val="1000"/>
              </a:spcBef>
            </a:pPr>
            <a:r>
              <a:rPr lang="en-US" sz="1000" b="0" i="0" dirty="0">
                <a:solidFill>
                  <a:srgbClr val="404040"/>
                </a:solidFill>
                <a:effectLst/>
                <a:latin typeface="Century Gothic" panose="020B0502020202020204" pitchFamily="34" charset="0"/>
              </a:rPr>
              <a:t>Container Deployment is the next step in the drive to create a more flexible and efficient model. Much like VMs, containers have individual memory, system files, and processing space. </a:t>
            </a:r>
          </a:p>
          <a:p>
            <a:pPr>
              <a:lnSpc>
                <a:spcPct val="90000"/>
              </a:lnSpc>
              <a:spcBef>
                <a:spcPts val="1000"/>
              </a:spcBef>
            </a:pPr>
            <a:r>
              <a:rPr lang="en-US" sz="1000" b="0" i="0" dirty="0">
                <a:solidFill>
                  <a:srgbClr val="404040"/>
                </a:solidFill>
                <a:effectLst/>
                <a:latin typeface="Century Gothic" panose="020B0502020202020204" pitchFamily="34" charset="0"/>
              </a:rPr>
              <a:t>However, strict isolation is no longer a limiting factor.</a:t>
            </a:r>
            <a:endParaRPr lang="en-US" sz="1000" dirty="0">
              <a:solidFill>
                <a:srgbClr val="3D3D4E"/>
              </a:solidFill>
              <a:latin typeface="Century Gothic" panose="020B0502020202020204" pitchFamily="34" charset="0"/>
            </a:endParaRPr>
          </a:p>
          <a:p>
            <a:pPr>
              <a:lnSpc>
                <a:spcPct val="90000"/>
              </a:lnSpc>
              <a:spcBef>
                <a:spcPts val="1000"/>
              </a:spcBef>
            </a:pPr>
            <a:r>
              <a:rPr lang="en-US" sz="1000" b="0" i="0" dirty="0">
                <a:solidFill>
                  <a:srgbClr val="404040"/>
                </a:solidFill>
                <a:effectLst/>
                <a:latin typeface="Century Gothic" panose="020B0502020202020204" pitchFamily="34" charset="0"/>
              </a:rPr>
              <a:t>Multiple applications can now share the same underlying operating system. This feature makes containers much more efficient than full-blown VMs. </a:t>
            </a:r>
            <a:endParaRPr lang="en-US" sz="1000" dirty="0">
              <a:solidFill>
                <a:srgbClr val="3D3D4E"/>
              </a:solidFill>
              <a:latin typeface="Century Gothic" panose="020B0502020202020204" pitchFamily="34" charset="0"/>
            </a:endParaRPr>
          </a:p>
          <a:p>
            <a:pPr>
              <a:lnSpc>
                <a:spcPct val="90000"/>
              </a:lnSpc>
              <a:spcBef>
                <a:spcPts val="1000"/>
              </a:spcBef>
            </a:pPr>
            <a:r>
              <a:rPr lang="en-US" sz="1000" dirty="0">
                <a:solidFill>
                  <a:srgbClr val="3D3D4E"/>
                </a:solidFill>
                <a:latin typeface="Century Gothic" panose="020B0502020202020204" pitchFamily="34" charset="0"/>
              </a:rPr>
              <a:t>Other benefits of this container structure is to manage the application and their dependencies as separate individual units who might be placed on different physical machines in distributed fashion. This is otherwise very difficult to manage. </a:t>
            </a:r>
          </a:p>
          <a:p>
            <a:pPr>
              <a:lnSpc>
                <a:spcPct val="90000"/>
              </a:lnSpc>
              <a:spcBef>
                <a:spcPts val="1000"/>
              </a:spcBef>
            </a:pPr>
            <a:r>
              <a:rPr lang="en-US" sz="1000" b="1" dirty="0">
                <a:solidFill>
                  <a:srgbClr val="3D3D4E"/>
                </a:solidFill>
                <a:highlight>
                  <a:srgbClr val="FFFF00"/>
                </a:highlight>
                <a:latin typeface="Century Gothic" panose="020B0502020202020204" pitchFamily="34" charset="0"/>
              </a:rPr>
              <a:t>So, Feature of Kubernetes are listed below</a:t>
            </a:r>
          </a:p>
          <a:p>
            <a:pPr marL="228600" indent="-228600">
              <a:lnSpc>
                <a:spcPct val="90000"/>
              </a:lnSpc>
              <a:spcBef>
                <a:spcPts val="1000"/>
              </a:spcBef>
              <a:buFont typeface="+mj-lt"/>
              <a:buAutoNum type="arabicPeriod"/>
            </a:pPr>
            <a:r>
              <a:rPr lang="en-US" sz="1000" dirty="0">
                <a:solidFill>
                  <a:srgbClr val="3D3D4E"/>
                </a:solidFill>
                <a:latin typeface="Century Gothic" panose="020B0502020202020204" pitchFamily="34" charset="0"/>
              </a:rPr>
              <a:t>Better management of physical resource in cluster by Kubernetes service</a:t>
            </a:r>
          </a:p>
          <a:p>
            <a:pPr marL="228600" indent="-228600">
              <a:lnSpc>
                <a:spcPct val="90000"/>
              </a:lnSpc>
              <a:spcBef>
                <a:spcPts val="1000"/>
              </a:spcBef>
              <a:buFont typeface="+mj-lt"/>
              <a:buAutoNum type="arabicPeriod"/>
            </a:pPr>
            <a:r>
              <a:rPr lang="en-US" sz="1000" dirty="0">
                <a:solidFill>
                  <a:srgbClr val="3D3D4E"/>
                </a:solidFill>
                <a:latin typeface="Century Gothic" panose="020B0502020202020204" pitchFamily="34" charset="0"/>
              </a:rPr>
              <a:t>With better pod management, Kubernetes provide better flexibility in auto management for complex fail-safe scenario of distributed system</a:t>
            </a:r>
          </a:p>
          <a:p>
            <a:pPr marL="228600" indent="-228600">
              <a:lnSpc>
                <a:spcPct val="90000"/>
              </a:lnSpc>
              <a:spcBef>
                <a:spcPts val="1000"/>
              </a:spcBef>
              <a:buFont typeface="+mj-lt"/>
              <a:buAutoNum type="arabicPeriod"/>
            </a:pPr>
            <a:r>
              <a:rPr lang="en-US" sz="1000" dirty="0">
                <a:solidFill>
                  <a:srgbClr val="3D3D4E"/>
                </a:solidFill>
                <a:latin typeface="Century Gothic" panose="020B0502020202020204" pitchFamily="34" charset="0"/>
              </a:rPr>
              <a:t>Kubernetes architecture designed for load balancing and supporting the scalability.</a:t>
            </a:r>
          </a:p>
          <a:p>
            <a:pPr marL="228600" indent="-228600">
              <a:lnSpc>
                <a:spcPct val="90000"/>
              </a:lnSpc>
              <a:spcBef>
                <a:spcPts val="1000"/>
              </a:spcBef>
              <a:buFont typeface="+mj-lt"/>
              <a:buAutoNum type="arabicPeriod"/>
            </a:pPr>
            <a:r>
              <a:rPr lang="en-US" sz="1000" dirty="0">
                <a:solidFill>
                  <a:srgbClr val="3D3D4E"/>
                </a:solidFill>
                <a:latin typeface="Century Gothic" panose="020B0502020202020204" pitchFamily="34" charset="0"/>
              </a:rPr>
              <a:t>Kubernetes have inbuilt service discovery for the microservices running into the container inside the Kubernetes cluster.</a:t>
            </a:r>
          </a:p>
          <a:p>
            <a:pPr marL="228600" indent="-228600">
              <a:lnSpc>
                <a:spcPct val="90000"/>
              </a:lnSpc>
              <a:spcBef>
                <a:spcPts val="1000"/>
              </a:spcBef>
              <a:buFont typeface="+mj-lt"/>
              <a:buAutoNum type="arabicPeriod"/>
            </a:pPr>
            <a:r>
              <a:rPr lang="en-US" sz="1000" dirty="0">
                <a:solidFill>
                  <a:srgbClr val="3D3D4E"/>
                </a:solidFill>
                <a:latin typeface="Century Gothic" panose="020B0502020202020204" pitchFamily="34" charset="0"/>
              </a:rPr>
              <a:t>Kubernetes works on level of container, so it has no influence at the microservice level. It helps them to abstract the language dependency influence between micro-service &amp; Kubernetes container.</a:t>
            </a:r>
          </a:p>
          <a:p>
            <a:pPr>
              <a:lnSpc>
                <a:spcPct val="90000"/>
              </a:lnSpc>
              <a:spcBef>
                <a:spcPts val="1000"/>
              </a:spcBef>
            </a:pPr>
            <a:endParaRPr lang="en-US" sz="1000" dirty="0">
              <a:solidFill>
                <a:srgbClr val="3D3D4E"/>
              </a:solidFill>
              <a:latin typeface="Century Gothic" panose="020B0502020202020204" pitchFamily="34" charset="0"/>
            </a:endParaRPr>
          </a:p>
          <a:p>
            <a:pPr>
              <a:lnSpc>
                <a:spcPct val="90000"/>
              </a:lnSpc>
              <a:spcBef>
                <a:spcPts val="1000"/>
              </a:spcBef>
            </a:pPr>
            <a:endParaRPr lang="en-US" sz="1000" dirty="0">
              <a:solidFill>
                <a:srgbClr val="3D3D4E"/>
              </a:solidFill>
              <a:latin typeface="Century Gothic" panose="020B0502020202020204" pitchFamily="34" charset="0"/>
            </a:endParaRPr>
          </a:p>
          <a:p>
            <a:pPr>
              <a:lnSpc>
                <a:spcPct val="90000"/>
              </a:lnSpc>
              <a:spcBef>
                <a:spcPts val="1000"/>
              </a:spcBef>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F5E2DA27-173E-4739-98A3-F9C041627F80}"/>
              </a:ext>
            </a:extLst>
          </p:cNvPr>
          <p:cNvSpPr/>
          <p:nvPr/>
        </p:nvSpPr>
        <p:spPr>
          <a:xfrm>
            <a:off x="125375" y="816405"/>
            <a:ext cx="6588934" cy="587853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1026" name="Picture 2" descr="Diagram of Container Deployment.">
            <a:extLst>
              <a:ext uri="{FF2B5EF4-FFF2-40B4-BE49-F238E27FC236}">
                <a16:creationId xmlns:a16="http://schemas.microsoft.com/office/drawing/2014/main" id="{517C0A34-77D9-4C3B-AF47-CD21692F6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333" y="816405"/>
            <a:ext cx="4471444" cy="22385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DCF0FD-647C-4827-848D-627EF285D02A}"/>
              </a:ext>
            </a:extLst>
          </p:cNvPr>
          <p:cNvSpPr txBox="1"/>
          <p:nvPr/>
        </p:nvSpPr>
        <p:spPr>
          <a:xfrm>
            <a:off x="7045234" y="3344091"/>
            <a:ext cx="4728755" cy="2616101"/>
          </a:xfrm>
          <a:prstGeom prst="rect">
            <a:avLst/>
          </a:prstGeom>
          <a:noFill/>
        </p:spPr>
        <p:txBody>
          <a:bodyPr wrap="square" rtlCol="0">
            <a:spAutoFit/>
          </a:bodyPr>
          <a:lstStyle/>
          <a:p>
            <a:r>
              <a:rPr lang="en-US" sz="1200" b="1" dirty="0">
                <a:highlight>
                  <a:srgbClr val="FFFF00"/>
                </a:highlight>
                <a:latin typeface="Century Gothic" panose="020B0502020202020204" pitchFamily="34" charset="0"/>
              </a:rPr>
              <a:t>An automation solution, such as Kubernetes, is required to effectively manage all the moving parts involved in this process.</a:t>
            </a:r>
          </a:p>
          <a:p>
            <a:endParaRPr lang="en-US" sz="1000" dirty="0">
              <a:latin typeface="Century Gothic" panose="020B0502020202020204" pitchFamily="34" charset="0"/>
            </a:endParaRPr>
          </a:p>
          <a:p>
            <a:endParaRPr lang="en-US" sz="1000" dirty="0">
              <a:latin typeface="Century Gothic" panose="020B0502020202020204" pitchFamily="34" charset="0"/>
            </a:endParaRPr>
          </a:p>
          <a:p>
            <a:r>
              <a:rPr lang="en-US" sz="1000" dirty="0">
                <a:latin typeface="Century Gothic" panose="020B0502020202020204" pitchFamily="34" charset="0"/>
              </a:rPr>
              <a:t>I am hoping that now you have better understanding of Kubernetes.</a:t>
            </a:r>
          </a:p>
          <a:p>
            <a:endParaRPr lang="en-US" sz="1000" dirty="0">
              <a:latin typeface="Century Gothic" panose="020B0502020202020204" pitchFamily="34" charset="0"/>
            </a:endParaRPr>
          </a:p>
          <a:p>
            <a:endParaRPr lang="en-US" sz="1000" dirty="0">
              <a:latin typeface="Century Gothic" panose="020B0502020202020204" pitchFamily="34" charset="0"/>
            </a:endParaRPr>
          </a:p>
          <a:p>
            <a:endParaRPr lang="en-US" sz="1000" dirty="0">
              <a:latin typeface="Century Gothic" panose="020B0502020202020204" pitchFamily="34" charset="0"/>
            </a:endParaRPr>
          </a:p>
          <a:p>
            <a:r>
              <a:rPr lang="en-US" sz="1000" b="1" dirty="0">
                <a:highlight>
                  <a:srgbClr val="FFFF00"/>
                </a:highlight>
                <a:latin typeface="Century Gothic" panose="020B0502020202020204" pitchFamily="34" charset="0"/>
              </a:rPr>
              <a:t>Conclusion</a:t>
            </a:r>
          </a:p>
          <a:p>
            <a:r>
              <a:rPr lang="en-US" sz="1000" dirty="0">
                <a:latin typeface="Century Gothic" panose="020B0502020202020204" pitchFamily="34" charset="0"/>
              </a:rPr>
              <a:t>Kubernetes operates using a very simple model. We input how we would like our system to function – Kubernetes compares the desired state to the current state within a cluster. Its service then works to align the two states and achieve and maintain the desired state.</a:t>
            </a:r>
          </a:p>
          <a:p>
            <a:endParaRPr lang="en-IN" dirty="0"/>
          </a:p>
        </p:txBody>
      </p:sp>
    </p:spTree>
    <p:extLst>
      <p:ext uri="{BB962C8B-B14F-4D97-AF65-F5344CB8AC3E}">
        <p14:creationId xmlns:p14="http://schemas.microsoft.com/office/powerpoint/2010/main" val="14556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Extend Netflix Example using Kubernetes</a:t>
            </a:r>
            <a:endParaRPr lang="en-IN" b="1" i="0" dirty="0">
              <a:effectLst/>
              <a:latin typeface="Nunito Sans" pitchFamily="2" charset="0"/>
            </a:endParaRPr>
          </a:p>
          <a:p>
            <a:pPr algn="ctr"/>
            <a:endParaRPr lang="en-IN" dirty="0"/>
          </a:p>
        </p:txBody>
      </p:sp>
      <p:sp>
        <p:nvSpPr>
          <p:cNvPr id="9" name="TextBox 8">
            <a:extLst>
              <a:ext uri="{FF2B5EF4-FFF2-40B4-BE49-F238E27FC236}">
                <a16:creationId xmlns:a16="http://schemas.microsoft.com/office/drawing/2014/main" id="{37EA00BB-10E1-4FF9-909D-F6297167ADC1}"/>
              </a:ext>
            </a:extLst>
          </p:cNvPr>
          <p:cNvSpPr txBox="1"/>
          <p:nvPr/>
        </p:nvSpPr>
        <p:spPr>
          <a:xfrm>
            <a:off x="125376" y="816405"/>
            <a:ext cx="6467013" cy="6632585"/>
          </a:xfrm>
          <a:prstGeom prst="rect">
            <a:avLst/>
          </a:prstGeom>
          <a:noFill/>
        </p:spPr>
        <p:txBody>
          <a:bodyPr wrap="square" rtlCol="0">
            <a:spAutoFit/>
          </a:bodyPr>
          <a:lstStyle/>
          <a:p>
            <a:pPr>
              <a:lnSpc>
                <a:spcPct val="90000"/>
              </a:lnSpc>
              <a:spcBef>
                <a:spcPts val="1000"/>
              </a:spcBef>
            </a:pPr>
            <a:r>
              <a:rPr lang="en-IN" sz="1000" b="1" dirty="0">
                <a:solidFill>
                  <a:srgbClr val="3D3D4E"/>
                </a:solidFill>
                <a:latin typeface="Century Gothic" panose="020B0502020202020204" pitchFamily="34" charset="0"/>
              </a:rPr>
              <a:t>The Example with Kubernetes</a:t>
            </a:r>
          </a:p>
          <a:p>
            <a:pPr>
              <a:lnSpc>
                <a:spcPct val="90000"/>
              </a:lnSpc>
              <a:spcBef>
                <a:spcPts val="1000"/>
              </a:spcBef>
            </a:pPr>
            <a:r>
              <a:rPr lang="en-US" sz="1000" b="0" i="0" dirty="0">
                <a:solidFill>
                  <a:srgbClr val="404040"/>
                </a:solidFill>
                <a:effectLst/>
                <a:latin typeface="Century Gothic" panose="020B0502020202020204" pitchFamily="34" charset="0"/>
              </a:rPr>
              <a:t>The example for this chapter can be found at </a:t>
            </a:r>
            <a:r>
              <a:rPr lang="en-US" sz="1000" b="0" i="0" dirty="0">
                <a:solidFill>
                  <a:srgbClr val="404040"/>
                </a:solidFill>
                <a:effectLst/>
                <a:latin typeface="Century Gothic" panose="020B0502020202020204" pitchFamily="34" charset="0"/>
                <a:hlinkClick r:id="rId2"/>
              </a:rPr>
              <a:t>https://github.com/ewolff/microservice</a:t>
            </a:r>
            <a:r>
              <a:rPr lang="en-US" sz="1000" b="0" i="0" dirty="0">
                <a:solidFill>
                  <a:srgbClr val="404040"/>
                </a:solidFill>
                <a:effectLst/>
                <a:latin typeface="Century Gothic" panose="020B0502020202020204" pitchFamily="34" charset="0"/>
              </a:rPr>
              <a:t> . It consists of three microservices:</a:t>
            </a:r>
          </a:p>
          <a:p>
            <a:pPr marL="171450" indent="-171450">
              <a:lnSpc>
                <a:spcPct val="90000"/>
              </a:lnSpc>
              <a:spcBef>
                <a:spcPts val="1000"/>
              </a:spcBef>
              <a:buFont typeface="Wingdings" panose="05000000000000000000" pitchFamily="2" charset="2"/>
              <a:buChar char="ü"/>
            </a:pPr>
            <a:r>
              <a:rPr lang="en-US" sz="1000" b="0" i="0" dirty="0">
                <a:solidFill>
                  <a:srgbClr val="404040"/>
                </a:solidFill>
                <a:effectLst/>
                <a:latin typeface="Century Gothic" panose="020B0502020202020204" pitchFamily="34" charset="0"/>
              </a:rPr>
              <a:t>The catalog microservice manages the information about the items. It provides an HTML UI and a REST interface.</a:t>
            </a:r>
          </a:p>
          <a:p>
            <a:pPr marL="171450" indent="-171450">
              <a:lnSpc>
                <a:spcPct val="90000"/>
              </a:lnSpc>
              <a:spcBef>
                <a:spcPts val="1000"/>
              </a:spcBef>
              <a:buFont typeface="Wingdings" panose="05000000000000000000" pitchFamily="2" charset="2"/>
              <a:buChar char="ü"/>
            </a:pPr>
            <a:r>
              <a:rPr lang="en-US" sz="1000" b="0" i="0" dirty="0">
                <a:solidFill>
                  <a:srgbClr val="404040"/>
                </a:solidFill>
                <a:effectLst/>
                <a:latin typeface="Century Gothic" panose="020B0502020202020204" pitchFamily="34" charset="0"/>
              </a:rPr>
              <a:t>The customer microservice stores the customer data and provides an HTML UI and a REST interface.</a:t>
            </a:r>
          </a:p>
          <a:p>
            <a:pPr marL="171450" indent="-171450">
              <a:lnSpc>
                <a:spcPct val="90000"/>
              </a:lnSpc>
              <a:spcBef>
                <a:spcPts val="1000"/>
              </a:spcBef>
              <a:buFont typeface="Wingdings" panose="05000000000000000000" pitchFamily="2" charset="2"/>
              <a:buChar char="ü"/>
            </a:pPr>
            <a:r>
              <a:rPr lang="en-US" sz="1000" b="0" i="0" dirty="0">
                <a:solidFill>
                  <a:srgbClr val="404040"/>
                </a:solidFill>
                <a:effectLst/>
                <a:latin typeface="Century Gothic" panose="020B0502020202020204" pitchFamily="34" charset="0"/>
              </a:rPr>
              <a:t>The order microservice can receive new orders. It provides an HTML UI and uses the REST interfaces of the catalog and customer microservice.</a:t>
            </a:r>
          </a:p>
          <a:p>
            <a:pPr marL="171450" indent="-171450">
              <a:lnSpc>
                <a:spcPct val="90000"/>
              </a:lnSpc>
              <a:spcBef>
                <a:spcPts val="1000"/>
              </a:spcBef>
              <a:buFont typeface="Wingdings" panose="05000000000000000000" pitchFamily="2" charset="2"/>
              <a:buChar char="ü"/>
            </a:pPr>
            <a:r>
              <a:rPr lang="en-US" sz="1000" b="0" i="0" dirty="0">
                <a:solidFill>
                  <a:srgbClr val="404040"/>
                </a:solidFill>
                <a:effectLst/>
                <a:latin typeface="Century Gothic" panose="020B0502020202020204" pitchFamily="34" charset="0"/>
              </a:rPr>
              <a:t>An Apache web server facilitates access to the individual microservices. It forwards the calls to the respective services.</a:t>
            </a:r>
          </a:p>
          <a:p>
            <a:pPr marL="171450" indent="-171450">
              <a:lnSpc>
                <a:spcPct val="90000"/>
              </a:lnSpc>
              <a:spcBef>
                <a:spcPts val="1000"/>
              </a:spcBef>
              <a:buFont typeface="Wingdings" panose="05000000000000000000" pitchFamily="2" charset="2"/>
              <a:buChar char="ü"/>
            </a:pPr>
            <a:endParaRPr lang="en-US" sz="1000" dirty="0">
              <a:solidFill>
                <a:srgbClr val="404040"/>
              </a:solidFill>
              <a:latin typeface="Century Gothic" panose="020B0502020202020204" pitchFamily="34" charset="0"/>
            </a:endParaRPr>
          </a:p>
          <a:p>
            <a:pPr>
              <a:lnSpc>
                <a:spcPct val="90000"/>
              </a:lnSpc>
              <a:spcBef>
                <a:spcPts val="1000"/>
              </a:spcBef>
            </a:pPr>
            <a:r>
              <a:rPr lang="en-US" sz="1000" dirty="0">
                <a:solidFill>
                  <a:srgbClr val="404040"/>
                </a:solidFill>
                <a:latin typeface="Century Gothic" panose="020B0502020202020204" pitchFamily="34" charset="0"/>
              </a:rPr>
              <a:t>The microservices are accessible from the outside via node ports. On each node in the cluster, a request to a specific port will be forwarded to the service. However, the port numbers are assigned by Kubernetes, so there is no port number in the figure.</a:t>
            </a:r>
          </a:p>
          <a:p>
            <a:pPr>
              <a:lnSpc>
                <a:spcPct val="90000"/>
              </a:lnSpc>
              <a:spcBef>
                <a:spcPts val="1000"/>
              </a:spcBef>
            </a:pPr>
            <a:r>
              <a:rPr lang="en-US" sz="1000" dirty="0">
                <a:solidFill>
                  <a:srgbClr val="404040"/>
                </a:solidFill>
                <a:latin typeface="Century Gothic" panose="020B0502020202020204" pitchFamily="34" charset="0"/>
              </a:rPr>
              <a:t>A</a:t>
            </a:r>
            <a:r>
              <a:rPr lang="en-US" sz="1000" b="0" i="0" dirty="0">
                <a:solidFill>
                  <a:srgbClr val="3D3D4E"/>
                </a:solidFill>
                <a:effectLst/>
                <a:latin typeface="Droid Serif"/>
              </a:rPr>
              <a:t> </a:t>
            </a:r>
            <a:r>
              <a:rPr lang="en-US" sz="1000" dirty="0">
                <a:solidFill>
                  <a:srgbClr val="404040"/>
                </a:solidFill>
                <a:latin typeface="Century Gothic" panose="020B0502020202020204" pitchFamily="34" charset="0"/>
              </a:rPr>
              <a:t>load balancer is set up by the Kubernetes service to distribute the load across Kubernetes nodes.</a:t>
            </a:r>
          </a:p>
          <a:p>
            <a:pPr>
              <a:lnSpc>
                <a:spcPct val="90000"/>
              </a:lnSpc>
              <a:spcBef>
                <a:spcPts val="1000"/>
              </a:spcBef>
            </a:pPr>
            <a:r>
              <a:rPr lang="en-US" sz="1000" b="1" dirty="0">
                <a:solidFill>
                  <a:srgbClr val="404040"/>
                </a:solidFill>
                <a:latin typeface="Century Gothic" panose="020B0502020202020204" pitchFamily="34" charset="0"/>
              </a:rPr>
              <a:t>Implementing microservices with Kubernetes</a:t>
            </a:r>
          </a:p>
          <a:p>
            <a:pPr algn="l"/>
            <a:r>
              <a:rPr lang="en-US" sz="1000" b="0" i="0" dirty="0">
                <a:solidFill>
                  <a:srgbClr val="3D3D4E"/>
                </a:solidFill>
                <a:effectLst/>
                <a:latin typeface="Century Gothic" panose="020B0502020202020204" pitchFamily="34" charset="0"/>
              </a:rPr>
              <a:t>The drawing above shows the interaction of the Kubernetes components for a microservice.</a:t>
            </a:r>
          </a:p>
          <a:p>
            <a:pPr marL="171450" indent="-171450" algn="l">
              <a:buFont typeface="Wingdings" panose="05000000000000000000" pitchFamily="2" charset="2"/>
              <a:buChar char="ü"/>
            </a:pPr>
            <a:r>
              <a:rPr lang="en-US" sz="1000" b="0" i="0" dirty="0">
                <a:solidFill>
                  <a:srgbClr val="3D3D4E"/>
                </a:solidFill>
                <a:effectLst/>
                <a:latin typeface="Century Gothic" panose="020B0502020202020204" pitchFamily="34" charset="0"/>
              </a:rPr>
              <a:t>A </a:t>
            </a:r>
            <a:r>
              <a:rPr lang="en-US" sz="1000" b="1" i="0" dirty="0">
                <a:solidFill>
                  <a:srgbClr val="3D3D4E"/>
                </a:solidFill>
                <a:effectLst/>
                <a:latin typeface="Century Gothic" panose="020B0502020202020204" pitchFamily="34" charset="0"/>
              </a:rPr>
              <a:t>deployment</a:t>
            </a:r>
            <a:r>
              <a:rPr lang="en-US" sz="1000" b="0" i="0" dirty="0">
                <a:solidFill>
                  <a:srgbClr val="3D3D4E"/>
                </a:solidFill>
                <a:effectLst/>
                <a:latin typeface="Century Gothic" panose="020B0502020202020204" pitchFamily="34" charset="0"/>
              </a:rPr>
              <a:t> creates a </a:t>
            </a:r>
            <a:r>
              <a:rPr lang="en-US" sz="1000" b="1" i="0" dirty="0">
                <a:solidFill>
                  <a:srgbClr val="3D3D4E"/>
                </a:solidFill>
                <a:effectLst/>
                <a:latin typeface="Century Gothic" panose="020B0502020202020204" pitchFamily="34" charset="0"/>
              </a:rPr>
              <a:t>replica set</a:t>
            </a:r>
            <a:r>
              <a:rPr lang="en-US" sz="1000" b="0" i="0" dirty="0">
                <a:solidFill>
                  <a:srgbClr val="3D3D4E"/>
                </a:solidFill>
                <a:effectLst/>
                <a:latin typeface="Century Gothic" panose="020B0502020202020204" pitchFamily="34" charset="0"/>
              </a:rPr>
              <a:t> with the help of Docker images.</a:t>
            </a:r>
          </a:p>
          <a:p>
            <a:pPr marL="171450" indent="-171450" algn="l">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1" i="0" dirty="0">
                <a:solidFill>
                  <a:srgbClr val="3D3D4E"/>
                </a:solidFill>
                <a:effectLst/>
                <a:latin typeface="Century Gothic" panose="020B0502020202020204" pitchFamily="34" charset="0"/>
              </a:rPr>
              <a:t>replica set</a:t>
            </a:r>
            <a:r>
              <a:rPr lang="en-US" sz="1000" b="0" i="0" dirty="0">
                <a:solidFill>
                  <a:srgbClr val="3D3D4E"/>
                </a:solidFill>
                <a:effectLst/>
                <a:latin typeface="Century Gothic" panose="020B0502020202020204" pitchFamily="34" charset="0"/>
              </a:rPr>
              <a:t> starts one or multiple pods.</a:t>
            </a:r>
          </a:p>
          <a:p>
            <a:pPr marL="171450" indent="-171450" algn="l">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1" i="0" dirty="0">
                <a:solidFill>
                  <a:srgbClr val="3D3D4E"/>
                </a:solidFill>
                <a:effectLst/>
                <a:latin typeface="Century Gothic" panose="020B0502020202020204" pitchFamily="34" charset="0"/>
              </a:rPr>
              <a:t>pods</a:t>
            </a:r>
            <a:r>
              <a:rPr lang="en-US" sz="1000" b="0" i="0" dirty="0">
                <a:solidFill>
                  <a:srgbClr val="3D3D4E"/>
                </a:solidFill>
                <a:effectLst/>
                <a:latin typeface="Century Gothic" panose="020B0502020202020204" pitchFamily="34" charset="0"/>
              </a:rPr>
              <a:t> in the example only comprise a single Docker container in which the microservice is running.</a:t>
            </a:r>
          </a:p>
          <a:p>
            <a:pPr>
              <a:lnSpc>
                <a:spcPct val="90000"/>
              </a:lnSpc>
              <a:spcBef>
                <a:spcPts val="1000"/>
              </a:spcBef>
            </a:pPr>
            <a:r>
              <a:rPr lang="en-US" sz="1000" b="1" dirty="0">
                <a:solidFill>
                  <a:srgbClr val="404040"/>
                </a:solidFill>
                <a:latin typeface="Century Gothic" panose="020B0502020202020204" pitchFamily="34" charset="0"/>
              </a:rPr>
              <a:t>Let’s discuss, how service discovery will be performed inside the Kubernetes?</a:t>
            </a:r>
          </a:p>
          <a:p>
            <a:pPr>
              <a:lnSpc>
                <a:spcPct val="90000"/>
              </a:lnSpc>
              <a:spcBef>
                <a:spcPts val="1000"/>
              </a:spcBef>
            </a:pPr>
            <a:r>
              <a:rPr lang="en-US" sz="1000" dirty="0">
                <a:solidFill>
                  <a:srgbClr val="404040"/>
                </a:solidFill>
                <a:latin typeface="Century Gothic" panose="020B0502020202020204" pitchFamily="34" charset="0"/>
              </a:rPr>
              <a:t>A Service makes the replica set accessible:</a:t>
            </a:r>
          </a:p>
          <a:p>
            <a:pPr marL="171450" indent="-171450">
              <a:lnSpc>
                <a:spcPct val="90000"/>
              </a:lnSpc>
              <a:spcBef>
                <a:spcPts val="1000"/>
              </a:spcBef>
              <a:buFont typeface="Wingdings" panose="05000000000000000000" pitchFamily="2" charset="2"/>
              <a:buChar char="ü"/>
            </a:pPr>
            <a:r>
              <a:rPr lang="en-US" sz="1000" dirty="0">
                <a:solidFill>
                  <a:srgbClr val="404040"/>
                </a:solidFill>
                <a:latin typeface="Century Gothic" panose="020B0502020202020204" pitchFamily="34" charset="0"/>
              </a:rPr>
              <a:t>The service provides the pods with an IP address and a DNS record.</a:t>
            </a:r>
          </a:p>
          <a:p>
            <a:pPr marL="171450" indent="-171450">
              <a:lnSpc>
                <a:spcPct val="90000"/>
              </a:lnSpc>
              <a:spcBef>
                <a:spcPts val="1000"/>
              </a:spcBef>
              <a:buFont typeface="Wingdings" panose="05000000000000000000" pitchFamily="2" charset="2"/>
              <a:buChar char="ü"/>
            </a:pPr>
            <a:r>
              <a:rPr lang="en-US" sz="1000" dirty="0">
                <a:solidFill>
                  <a:srgbClr val="404040"/>
                </a:solidFill>
                <a:latin typeface="Century Gothic" panose="020B0502020202020204" pitchFamily="34" charset="0"/>
              </a:rPr>
              <a:t>Other pods communicate with the service by reading the IP address from the DNS record.</a:t>
            </a:r>
          </a:p>
          <a:p>
            <a:pPr marL="171450" indent="-171450">
              <a:lnSpc>
                <a:spcPct val="90000"/>
              </a:lnSpc>
              <a:spcBef>
                <a:spcPts val="1000"/>
              </a:spcBef>
              <a:buFont typeface="Wingdings" panose="05000000000000000000" pitchFamily="2" charset="2"/>
              <a:buChar char="ü"/>
            </a:pPr>
            <a:r>
              <a:rPr lang="en-US" sz="1000" dirty="0">
                <a:solidFill>
                  <a:srgbClr val="404040"/>
                </a:solidFill>
                <a:latin typeface="Century Gothic" panose="020B0502020202020204" pitchFamily="34" charset="0"/>
              </a:rPr>
              <a:t>Thereby, Kubernetes implements </a:t>
            </a:r>
            <a:r>
              <a:rPr lang="en-US" sz="1000" b="1" dirty="0">
                <a:solidFill>
                  <a:srgbClr val="404040"/>
                </a:solidFill>
                <a:latin typeface="Century Gothic" panose="020B0502020202020204" pitchFamily="34" charset="0"/>
              </a:rPr>
              <a:t>service discovery with DNS</a:t>
            </a:r>
            <a:r>
              <a:rPr lang="en-US" sz="1000" dirty="0">
                <a:solidFill>
                  <a:srgbClr val="404040"/>
                </a:solidFill>
                <a:latin typeface="Century Gothic" panose="020B0502020202020204" pitchFamily="34" charset="0"/>
              </a:rPr>
              <a:t>.</a:t>
            </a:r>
          </a:p>
          <a:p>
            <a:pPr marL="171450" indent="-171450">
              <a:lnSpc>
                <a:spcPct val="90000"/>
              </a:lnSpc>
              <a:spcBef>
                <a:spcPts val="1000"/>
              </a:spcBef>
              <a:buFont typeface="Wingdings" panose="05000000000000000000" pitchFamily="2" charset="2"/>
              <a:buChar char="ü"/>
            </a:pPr>
            <a:endParaRPr lang="en-US" sz="1000" dirty="0">
              <a:solidFill>
                <a:srgbClr val="404040"/>
              </a:solidFill>
              <a:latin typeface="Century Gothic" panose="020B0502020202020204" pitchFamily="34" charset="0"/>
            </a:endParaRPr>
          </a:p>
          <a:p>
            <a:pPr marL="171450" indent="-171450">
              <a:lnSpc>
                <a:spcPct val="90000"/>
              </a:lnSpc>
              <a:spcBef>
                <a:spcPts val="1000"/>
              </a:spcBef>
              <a:buFont typeface="Wingdings" panose="05000000000000000000" pitchFamily="2" charset="2"/>
              <a:buChar char="ü"/>
            </a:pPr>
            <a:endParaRPr lang="en-US" sz="1000" dirty="0">
              <a:solidFill>
                <a:srgbClr val="404040"/>
              </a:solidFill>
              <a:latin typeface="Century Gothic" panose="020B0502020202020204" pitchFamily="34" charset="0"/>
            </a:endParaRPr>
          </a:p>
          <a:p>
            <a:pPr>
              <a:lnSpc>
                <a:spcPct val="90000"/>
              </a:lnSpc>
              <a:spcBef>
                <a:spcPts val="1000"/>
              </a:spcBef>
            </a:pPr>
            <a:endParaRPr lang="en-US" sz="1000" dirty="0">
              <a:solidFill>
                <a:srgbClr val="404040"/>
              </a:solidFill>
              <a:latin typeface="Century Gothic" panose="020B0502020202020204" pitchFamily="34" charset="0"/>
            </a:endParaRPr>
          </a:p>
          <a:p>
            <a:pPr>
              <a:lnSpc>
                <a:spcPct val="90000"/>
              </a:lnSpc>
              <a:spcBef>
                <a:spcPts val="1000"/>
              </a:spcBef>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F5E2DA27-173E-4739-98A3-F9C041627F80}"/>
              </a:ext>
            </a:extLst>
          </p:cNvPr>
          <p:cNvSpPr/>
          <p:nvPr/>
        </p:nvSpPr>
        <p:spPr>
          <a:xfrm>
            <a:off x="125375" y="816405"/>
            <a:ext cx="6588934" cy="587853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5" name="Picture 4">
            <a:extLst>
              <a:ext uri="{FF2B5EF4-FFF2-40B4-BE49-F238E27FC236}">
                <a16:creationId xmlns:a16="http://schemas.microsoft.com/office/drawing/2014/main" id="{9AB540AD-FF2B-44CF-A686-719497E93E21}"/>
              </a:ext>
            </a:extLst>
          </p:cNvPr>
          <p:cNvPicPr>
            <a:picLocks noChangeAspect="1"/>
          </p:cNvPicPr>
          <p:nvPr/>
        </p:nvPicPr>
        <p:blipFill>
          <a:blip r:embed="rId3"/>
          <a:stretch>
            <a:fillRect/>
          </a:stretch>
        </p:blipFill>
        <p:spPr>
          <a:xfrm>
            <a:off x="7187976" y="831618"/>
            <a:ext cx="4539428" cy="1919108"/>
          </a:xfrm>
          <a:prstGeom prst="rect">
            <a:avLst/>
          </a:prstGeom>
        </p:spPr>
      </p:pic>
      <p:sp>
        <p:nvSpPr>
          <p:cNvPr id="7" name="Rectangle 6">
            <a:extLst>
              <a:ext uri="{FF2B5EF4-FFF2-40B4-BE49-F238E27FC236}">
                <a16:creationId xmlns:a16="http://schemas.microsoft.com/office/drawing/2014/main" id="{F2044321-9F19-4DE3-86AB-A51118830674}"/>
              </a:ext>
            </a:extLst>
          </p:cNvPr>
          <p:cNvSpPr/>
          <p:nvPr/>
        </p:nvSpPr>
        <p:spPr>
          <a:xfrm>
            <a:off x="7010406" y="831618"/>
            <a:ext cx="4781006" cy="20368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10" name="Picture 9">
            <a:extLst>
              <a:ext uri="{FF2B5EF4-FFF2-40B4-BE49-F238E27FC236}">
                <a16:creationId xmlns:a16="http://schemas.microsoft.com/office/drawing/2014/main" id="{0B5180F6-3E3E-4D25-9723-675DB2D313CC}"/>
              </a:ext>
            </a:extLst>
          </p:cNvPr>
          <p:cNvPicPr>
            <a:picLocks noChangeAspect="1"/>
          </p:cNvPicPr>
          <p:nvPr/>
        </p:nvPicPr>
        <p:blipFill>
          <a:blip r:embed="rId4"/>
          <a:stretch>
            <a:fillRect/>
          </a:stretch>
        </p:blipFill>
        <p:spPr>
          <a:xfrm>
            <a:off x="7454541" y="3183733"/>
            <a:ext cx="3658169" cy="1646457"/>
          </a:xfrm>
          <a:prstGeom prst="rect">
            <a:avLst/>
          </a:prstGeom>
        </p:spPr>
      </p:pic>
      <p:sp>
        <p:nvSpPr>
          <p:cNvPr id="12" name="Rectangle 11">
            <a:extLst>
              <a:ext uri="{FF2B5EF4-FFF2-40B4-BE49-F238E27FC236}">
                <a16:creationId xmlns:a16="http://schemas.microsoft.com/office/drawing/2014/main" id="{C28EDFCB-AE1D-4BDB-85D6-6A4DE5D6EAB9}"/>
              </a:ext>
            </a:extLst>
          </p:cNvPr>
          <p:cNvSpPr/>
          <p:nvPr/>
        </p:nvSpPr>
        <p:spPr>
          <a:xfrm>
            <a:off x="7023462" y="2943455"/>
            <a:ext cx="4781006" cy="20368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1" name="TextBox 10">
            <a:extLst>
              <a:ext uri="{FF2B5EF4-FFF2-40B4-BE49-F238E27FC236}">
                <a16:creationId xmlns:a16="http://schemas.microsoft.com/office/drawing/2014/main" id="{D7AA76DF-35CA-4045-A768-D354B6F1FDF6}"/>
              </a:ext>
            </a:extLst>
          </p:cNvPr>
          <p:cNvSpPr txBox="1"/>
          <p:nvPr/>
        </p:nvSpPr>
        <p:spPr>
          <a:xfrm>
            <a:off x="8682451" y="4702625"/>
            <a:ext cx="2430259" cy="246221"/>
          </a:xfrm>
          <a:prstGeom prst="rect">
            <a:avLst/>
          </a:prstGeom>
          <a:noFill/>
        </p:spPr>
        <p:txBody>
          <a:bodyPr wrap="square" rtlCol="0">
            <a:spAutoFit/>
          </a:bodyPr>
          <a:lstStyle/>
          <a:p>
            <a:r>
              <a:rPr lang="en-IN" sz="1000" b="1" dirty="0">
                <a:solidFill>
                  <a:schemeClr val="accent6">
                    <a:lumMod val="50000"/>
                  </a:schemeClr>
                </a:solidFill>
                <a:latin typeface="Century Gothic" panose="020B0502020202020204" pitchFamily="34" charset="0"/>
              </a:rPr>
              <a:t>A Microservice in Kubernetes</a:t>
            </a:r>
          </a:p>
        </p:txBody>
      </p:sp>
      <p:sp>
        <p:nvSpPr>
          <p:cNvPr id="14" name="TextBox 13">
            <a:extLst>
              <a:ext uri="{FF2B5EF4-FFF2-40B4-BE49-F238E27FC236}">
                <a16:creationId xmlns:a16="http://schemas.microsoft.com/office/drawing/2014/main" id="{4C0ED361-12CF-4A18-9F32-C1080C870E1A}"/>
              </a:ext>
            </a:extLst>
          </p:cNvPr>
          <p:cNvSpPr txBox="1"/>
          <p:nvPr/>
        </p:nvSpPr>
        <p:spPr>
          <a:xfrm>
            <a:off x="7023462" y="5207726"/>
            <a:ext cx="4889864" cy="1015663"/>
          </a:xfrm>
          <a:prstGeom prst="rect">
            <a:avLst/>
          </a:prstGeom>
          <a:noFill/>
        </p:spPr>
        <p:txBody>
          <a:bodyPr wrap="square" rtlCol="0">
            <a:spAutoFit/>
          </a:bodyPr>
          <a:lstStyle/>
          <a:p>
            <a:r>
              <a:rPr lang="en-IN" sz="1000" b="1" dirty="0">
                <a:latin typeface="Century Gothic" panose="020B0502020202020204" pitchFamily="34" charset="0"/>
              </a:rPr>
              <a:t>Fail-safety</a:t>
            </a:r>
          </a:p>
          <a:p>
            <a:r>
              <a:rPr lang="en-US" sz="1000" b="0" i="0" dirty="0">
                <a:solidFill>
                  <a:srgbClr val="3D3D4E"/>
                </a:solidFill>
                <a:effectLst/>
                <a:latin typeface="Century Gothic" panose="020B0502020202020204" pitchFamily="34" charset="0"/>
              </a:rPr>
              <a:t>The microservices are so fail-safe because the replica set ensures that a certain number of pods is always running. </a:t>
            </a:r>
            <a:r>
              <a:rPr lang="en-US" sz="1000" b="1" i="0" dirty="0">
                <a:solidFill>
                  <a:srgbClr val="3D3D4E"/>
                </a:solidFill>
                <a:effectLst/>
                <a:latin typeface="Century Gothic" panose="020B0502020202020204" pitchFamily="34" charset="0"/>
              </a:rPr>
              <a:t>If a pod fails, a new one is started.</a:t>
            </a:r>
            <a:r>
              <a:rPr lang="en-US" sz="1000" b="0" i="0" dirty="0">
                <a:solidFill>
                  <a:srgbClr val="3D3D4E"/>
                </a:solidFill>
                <a:effectLst/>
                <a:latin typeface="Century Gothic" panose="020B0502020202020204" pitchFamily="34" charset="0"/>
              </a:rPr>
              <a:t>.</a:t>
            </a:r>
          </a:p>
          <a:p>
            <a:endParaRPr lang="en-US" sz="1000" dirty="0">
              <a:solidFill>
                <a:srgbClr val="3D3D4E"/>
              </a:solidFill>
              <a:latin typeface="Century Gothic" panose="020B0502020202020204" pitchFamily="34" charset="0"/>
            </a:endParaRPr>
          </a:p>
          <a:p>
            <a:endParaRPr lang="en-US" sz="1000" b="0" i="0" dirty="0">
              <a:solidFill>
                <a:srgbClr val="3D3D4E"/>
              </a:solidFill>
              <a:effectLst/>
              <a:latin typeface="Century Gothic" panose="020B0502020202020204" pitchFamily="34" charset="0"/>
            </a:endParaRPr>
          </a:p>
          <a:p>
            <a:endParaRPr lang="en-IN" sz="1000" dirty="0">
              <a:latin typeface="Century Gothic" panose="020B0502020202020204" pitchFamily="34" charset="0"/>
            </a:endParaRPr>
          </a:p>
        </p:txBody>
      </p:sp>
      <p:sp>
        <p:nvSpPr>
          <p:cNvPr id="15" name="Rectangle 14">
            <a:extLst>
              <a:ext uri="{FF2B5EF4-FFF2-40B4-BE49-F238E27FC236}">
                <a16:creationId xmlns:a16="http://schemas.microsoft.com/office/drawing/2014/main" id="{E8C5F668-E830-4F0A-A475-465AD9294D11}"/>
              </a:ext>
            </a:extLst>
          </p:cNvPr>
          <p:cNvSpPr/>
          <p:nvPr/>
        </p:nvSpPr>
        <p:spPr>
          <a:xfrm>
            <a:off x="7010406" y="5103223"/>
            <a:ext cx="4972588" cy="139595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7" name="TextBox 16">
            <a:extLst>
              <a:ext uri="{FF2B5EF4-FFF2-40B4-BE49-F238E27FC236}">
                <a16:creationId xmlns:a16="http://schemas.microsoft.com/office/drawing/2014/main" id="{63B369FB-DB3B-4598-B33E-6BE97FEDEE80}"/>
              </a:ext>
            </a:extLst>
          </p:cNvPr>
          <p:cNvSpPr txBox="1"/>
          <p:nvPr/>
        </p:nvSpPr>
        <p:spPr>
          <a:xfrm>
            <a:off x="10334026" y="2418897"/>
            <a:ext cx="1071155" cy="246221"/>
          </a:xfrm>
          <a:prstGeom prst="rect">
            <a:avLst/>
          </a:prstGeom>
          <a:noFill/>
        </p:spPr>
        <p:txBody>
          <a:bodyPr wrap="square" rtlCol="0">
            <a:spAutoFit/>
          </a:bodyPr>
          <a:lstStyle/>
          <a:p>
            <a:r>
              <a:rPr lang="en-IN" sz="1000" b="1" dirty="0">
                <a:solidFill>
                  <a:srgbClr val="00B0F0"/>
                </a:solidFill>
                <a:latin typeface="Century Gothic" panose="020B0502020202020204" pitchFamily="34" charset="0"/>
              </a:rPr>
              <a:t>Cluster View</a:t>
            </a:r>
          </a:p>
        </p:txBody>
      </p:sp>
      <p:sp>
        <p:nvSpPr>
          <p:cNvPr id="18" name="TextBox 17">
            <a:extLst>
              <a:ext uri="{FF2B5EF4-FFF2-40B4-BE49-F238E27FC236}">
                <a16:creationId xmlns:a16="http://schemas.microsoft.com/office/drawing/2014/main" id="{F73BCB74-7157-48D1-BC57-BB8C2CF246C3}"/>
              </a:ext>
            </a:extLst>
          </p:cNvPr>
          <p:cNvSpPr txBox="1"/>
          <p:nvPr/>
        </p:nvSpPr>
        <p:spPr>
          <a:xfrm>
            <a:off x="10334025" y="4266676"/>
            <a:ext cx="1071155" cy="246221"/>
          </a:xfrm>
          <a:prstGeom prst="rect">
            <a:avLst/>
          </a:prstGeom>
          <a:noFill/>
        </p:spPr>
        <p:txBody>
          <a:bodyPr wrap="square" rtlCol="0">
            <a:spAutoFit/>
          </a:bodyPr>
          <a:lstStyle/>
          <a:p>
            <a:r>
              <a:rPr lang="en-IN" sz="1000" b="1" dirty="0">
                <a:solidFill>
                  <a:srgbClr val="00B0F0"/>
                </a:solidFill>
                <a:latin typeface="Century Gothic" panose="020B0502020202020204" pitchFamily="34" charset="0"/>
              </a:rPr>
              <a:t>Node View</a:t>
            </a:r>
          </a:p>
        </p:txBody>
      </p:sp>
    </p:spTree>
    <p:extLst>
      <p:ext uri="{BB962C8B-B14F-4D97-AF65-F5344CB8AC3E}">
        <p14:creationId xmlns:p14="http://schemas.microsoft.com/office/powerpoint/2010/main" val="23377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Reference Page : Links for further deep dive</a:t>
            </a:r>
            <a:endParaRPr lang="en-IN" b="1" i="0" dirty="0">
              <a:effectLst/>
              <a:latin typeface="Nunito Sans" pitchFamily="2" charset="0"/>
            </a:endParaRPr>
          </a:p>
          <a:p>
            <a:pPr algn="ctr"/>
            <a:endParaRPr lang="en-IN" dirty="0"/>
          </a:p>
        </p:txBody>
      </p:sp>
      <p:sp>
        <p:nvSpPr>
          <p:cNvPr id="9" name="TextBox 8">
            <a:extLst>
              <a:ext uri="{FF2B5EF4-FFF2-40B4-BE49-F238E27FC236}">
                <a16:creationId xmlns:a16="http://schemas.microsoft.com/office/drawing/2014/main" id="{37EA00BB-10E1-4FF9-909D-F6297167ADC1}"/>
              </a:ext>
            </a:extLst>
          </p:cNvPr>
          <p:cNvSpPr txBox="1"/>
          <p:nvPr/>
        </p:nvSpPr>
        <p:spPr>
          <a:xfrm>
            <a:off x="125375" y="816405"/>
            <a:ext cx="11835716" cy="1661993"/>
          </a:xfrm>
          <a:prstGeom prst="rect">
            <a:avLst/>
          </a:prstGeom>
          <a:noFill/>
        </p:spPr>
        <p:txBody>
          <a:bodyPr wrap="square" rtlCol="0">
            <a:spAutoFit/>
          </a:bodyPr>
          <a:lstStyle/>
          <a:p>
            <a:r>
              <a:rPr lang="en-IN" sz="1000" dirty="0">
                <a:solidFill>
                  <a:srgbClr val="3D3D4E"/>
                </a:solidFill>
                <a:latin typeface="Century Gothic" panose="020B0502020202020204" pitchFamily="34" charset="0"/>
                <a:hlinkClick r:id="rId2"/>
              </a:rPr>
              <a:t>https://kubernetes.io/docs/setup/</a:t>
            </a:r>
          </a:p>
          <a:p>
            <a:r>
              <a:rPr lang="en-IN" sz="1000" dirty="0">
                <a:solidFill>
                  <a:srgbClr val="3D3D4E"/>
                </a:solidFill>
                <a:latin typeface="Century Gothic" panose="020B0502020202020204" pitchFamily="34" charset="0"/>
                <a:hlinkClick r:id="rId2"/>
              </a:rPr>
              <a:t>https://github.com/GoogleCloudPlatform/kubernetes-workshops</a:t>
            </a:r>
          </a:p>
          <a:p>
            <a:r>
              <a:rPr lang="en-IN" sz="1000" dirty="0">
                <a:solidFill>
                  <a:srgbClr val="3D3D4E"/>
                </a:solidFill>
                <a:latin typeface="Century Gothic" panose="020B0502020202020204" pitchFamily="34" charset="0"/>
                <a:hlinkClick r:id="rId2"/>
              </a:rPr>
              <a:t>https://phoenixnap.com/kb/understanding-kubernetes-architecture-diagrams</a:t>
            </a:r>
          </a:p>
          <a:p>
            <a:r>
              <a:rPr lang="en-IN" sz="1000" dirty="0">
                <a:solidFill>
                  <a:srgbClr val="3D3D4E"/>
                </a:solidFill>
                <a:latin typeface="Century Gothic" panose="020B0502020202020204" pitchFamily="34" charset="0"/>
                <a:hlinkClick r:id="rId2"/>
              </a:rPr>
              <a:t>https://phoenixnap.com/kb/kubernetes-best-practices</a:t>
            </a:r>
            <a:endParaRPr lang="en-IN" sz="1000" dirty="0">
              <a:solidFill>
                <a:srgbClr val="3D3D4E"/>
              </a:solidFill>
              <a:latin typeface="Century Gothic" panose="020B0502020202020204" pitchFamily="34" charset="0"/>
            </a:endParaRPr>
          </a:p>
          <a:p>
            <a:pPr>
              <a:lnSpc>
                <a:spcPct val="90000"/>
              </a:lnSpc>
              <a:spcBef>
                <a:spcPts val="1000"/>
              </a:spcBef>
            </a:pPr>
            <a:endParaRPr lang="en-IN" sz="1000" dirty="0">
              <a:solidFill>
                <a:srgbClr val="3D3D4E"/>
              </a:solidFill>
              <a:latin typeface="Century Gothic" panose="020B0502020202020204" pitchFamily="34" charset="0"/>
            </a:endParaRPr>
          </a:p>
          <a:p>
            <a:pPr>
              <a:lnSpc>
                <a:spcPct val="90000"/>
              </a:lnSpc>
              <a:spcBef>
                <a:spcPts val="1000"/>
              </a:spcBef>
            </a:pPr>
            <a:endParaRPr lang="en-IN" sz="1000" dirty="0">
              <a:solidFill>
                <a:srgbClr val="3D3D4E"/>
              </a:solidFill>
              <a:latin typeface="Century Gothic" panose="020B0502020202020204" pitchFamily="34" charset="0"/>
            </a:endParaRPr>
          </a:p>
          <a:p>
            <a:pPr>
              <a:lnSpc>
                <a:spcPct val="90000"/>
              </a:lnSpc>
              <a:spcBef>
                <a:spcPts val="1000"/>
              </a:spcBef>
            </a:pPr>
            <a:endParaRPr lang="en-IN" sz="1000" dirty="0">
              <a:latin typeface="Century Gothic" panose="020B0502020202020204" pitchFamily="34" charset="0"/>
            </a:endParaRPr>
          </a:p>
          <a:p>
            <a:endParaRPr lang="en-IN" sz="1000" dirty="0">
              <a:latin typeface="Century Gothic" panose="020B0502020202020204" pitchFamily="34" charset="0"/>
            </a:endParaRPr>
          </a:p>
        </p:txBody>
      </p:sp>
    </p:spTree>
    <p:extLst>
      <p:ext uri="{BB962C8B-B14F-4D97-AF65-F5344CB8AC3E}">
        <p14:creationId xmlns:p14="http://schemas.microsoft.com/office/powerpoint/2010/main" val="2576821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3140</TotalTime>
  <Words>2522</Words>
  <Application>Microsoft Office PowerPoint</Application>
  <PresentationFormat>Widescreen</PresentationFormat>
  <Paragraphs>214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Century Gothic</vt:lpstr>
      <vt:lpstr>Droid Serif</vt:lpstr>
      <vt:lpstr>Nunito Sans</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268</cp:revision>
  <dcterms:created xsi:type="dcterms:W3CDTF">2021-12-25T05:24:32Z</dcterms:created>
  <dcterms:modified xsi:type="dcterms:W3CDTF">2022-01-19T12:45:13Z</dcterms:modified>
</cp:coreProperties>
</file>