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5" r:id="rId11"/>
    <p:sldId id="284" r:id="rId12"/>
    <p:sldId id="285" r:id="rId13"/>
    <p:sldId id="286" r:id="rId14"/>
    <p:sldId id="287" r:id="rId15"/>
    <p:sldId id="289" r:id="rId16"/>
    <p:sldId id="290" r:id="rId17"/>
    <p:sldId id="291" r:id="rId18"/>
    <p:sldId id="292" r:id="rId19"/>
    <p:sldId id="288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62E5-98AB-F2C6-D017-DF901CB5F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46432-86EB-64F0-0B34-12DE2B52F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16017-7327-6012-826E-DDBFF52F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482BF-A240-E0A0-3270-2C113B78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AF316-FE24-F27A-73ED-D02E1C27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17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8DB6-CD3E-AB97-324B-3E68E0A1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4CB53-552E-CA5D-F1C3-652321667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E3E04-2FFD-084A-706C-0113D9AB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42FB-145E-B5EA-86F3-4C148573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0B480-1357-1BA1-A286-495FA9F8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90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3BC76-526C-3854-DF2C-801B297C4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10E0B-2629-E02A-8579-99EA08D84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1D0A1-FDDF-DAFE-B5CE-2FB58EE9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69AF4-96FD-B19E-3C52-29BD96C9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6BB4-C125-EDEE-719E-E3E3D73B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19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14A8-0556-C07A-5FE5-624D3156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7B4F-9145-DEF8-689A-45AD41AA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E0CE-C5E2-6F59-BBD8-51245D73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46C61-0632-20AE-263B-0E54F5D9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CEA86-A4F0-21AA-AFC7-4C8373C5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97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01C7-C517-6B08-500E-A793B588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E31A7-33A8-D217-AC05-1363E9C2C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FD08-0B1F-C330-3735-EC128177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89685-054B-A17B-A419-C58AC0A1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D2ACF-22D6-F0A5-8F26-126F57FC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51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155F-3DC2-A71B-3DD1-A3BAB8EF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2DC85-171D-F6D9-4A07-43FC133EC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6E502-70C0-C024-9394-A69AAB7FF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AFD29-F327-EF15-3F69-530064A9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BCBA6-59E3-FE0D-D9F7-3412EF54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01C3F-CBE2-B0C8-2D99-36C0C667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9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8177-7C8C-4262-389A-F021D9A4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051B2-EFE7-403B-BE50-6DF4C22FC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73A36-C8E4-EEA9-1E11-7A1B0C14B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666CF-6CCA-9C88-C995-B7F9696AB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317EB-0AFC-A451-BD7F-7511E2DE8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5EB51-747C-3ABD-0C69-E9474027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EF93C-2622-1FB4-67F3-FA194E21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1F050-7309-8051-5240-63900AB5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48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2A9B-178A-045B-1E88-908BE645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07419-AD64-CA5D-B671-2CD839AE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AEFBE-7081-326C-D59C-2A66C3E9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02354-BE0E-F27D-70A2-87EAAE60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51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72B08-56C5-4AEA-88C8-C5AB1300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D02EF-1857-C4C3-695F-26EA7B0A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1C07D-934C-62C1-8F8D-31212A10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68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0F28-0F21-B16C-FBED-553C87A3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3D42-84E8-1E6D-EB06-60ED8886C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52381-A162-15DA-B8F2-B8AD0A38D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5ACDF-198F-8ECC-B270-97A545B5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831A4-DA56-085D-B00C-11440452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1F5C2-5372-08AB-EF68-F49BE632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52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31D5-BCC6-5FFE-4CD5-CAD363EC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7495F-8208-BEE6-6B09-B22325C4D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11721-A481-7C63-1BA9-742EB3342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B044C-1A9B-4364-3934-F0C1C4AC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F404-1897-474E-9FED-36062EC1928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0B9D-FD79-82C6-E12C-5BFEDEC0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82780-E110-7EC6-5F35-77E7555B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23890-76E6-BE58-1C44-0A1A97E6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D5C2-F50E-6C48-4F31-BD2A2EF7E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6098-3DF3-D548-B7B7-EE219A8A0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CF404-1897-474E-9FED-36062EC19285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45880-DF8A-0ED1-746D-3AC584A02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CAE7-D319-5887-2CFF-DC3BEDF04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4B27-A38A-4144-BE6A-3A2231A1E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98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1AB5B-5119-7C55-E3A7-FE4A7CE84551}"/>
              </a:ext>
            </a:extLst>
          </p:cNvPr>
          <p:cNvSpPr txBox="1"/>
          <p:nvPr/>
        </p:nvSpPr>
        <p:spPr>
          <a:xfrm>
            <a:off x="3794760" y="3244334"/>
            <a:ext cx="70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Understanding the HLS Stream Protocol</a:t>
            </a:r>
          </a:p>
        </p:txBody>
      </p:sp>
    </p:spTree>
    <p:extLst>
      <p:ext uri="{BB962C8B-B14F-4D97-AF65-F5344CB8AC3E}">
        <p14:creationId xmlns:p14="http://schemas.microsoft.com/office/powerpoint/2010/main" val="292752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7147A-567E-AB50-47F5-8B6B3E4F8676}"/>
              </a:ext>
            </a:extLst>
          </p:cNvPr>
          <p:cNvSpPr/>
          <p:nvPr/>
        </p:nvSpPr>
        <p:spPr>
          <a:xfrm>
            <a:off x="530352" y="1325880"/>
            <a:ext cx="11082398" cy="491947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F5498-9CD2-3938-763F-B4ED41E1ACEE}"/>
              </a:ext>
            </a:extLst>
          </p:cNvPr>
          <p:cNvSpPr txBox="1"/>
          <p:nvPr/>
        </p:nvSpPr>
        <p:spPr>
          <a:xfrm>
            <a:off x="2066544" y="244246"/>
            <a:ext cx="71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Logical order of Execution of POC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0B668-49BB-DDF2-7122-64613FC7BE61}"/>
              </a:ext>
            </a:extLst>
          </p:cNvPr>
          <p:cNvSpPr/>
          <p:nvPr/>
        </p:nvSpPr>
        <p:spPr>
          <a:xfrm>
            <a:off x="3675823" y="162415"/>
            <a:ext cx="3712464" cy="5329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BE182-81AB-9951-5F3B-877C776936D1}"/>
              </a:ext>
            </a:extLst>
          </p:cNvPr>
          <p:cNvSpPr txBox="1"/>
          <p:nvPr/>
        </p:nvSpPr>
        <p:spPr>
          <a:xfrm>
            <a:off x="774192" y="1700784"/>
            <a:ext cx="106436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Segment Generator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Tasks: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Fetch HLS Livestream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a service to fetch the HLS live stream from the third-party URL.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Ensure the service handles different HLS URL formats and protocols.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Segment Generation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Use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FFmpeg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or a similar tool to re-segment the incoming livestream into smaller HLS segments.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Generate segments in various bitrates for adaptive streaming.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Error Handling and Logging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Implement robust error handling to manage network issues or segmentation 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Set up logging mechanisms to track the segment generation process and troubleshoot issues.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Test segment generation for various network conditions to ensure robustness.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Verify the integrity and playback quality of the generated segments.</a:t>
            </a:r>
          </a:p>
        </p:txBody>
      </p:sp>
    </p:spTree>
    <p:extLst>
      <p:ext uri="{BB962C8B-B14F-4D97-AF65-F5344CB8AC3E}">
        <p14:creationId xmlns:p14="http://schemas.microsoft.com/office/powerpoint/2010/main" val="231183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7147A-567E-AB50-47F5-8B6B3E4F8676}"/>
              </a:ext>
            </a:extLst>
          </p:cNvPr>
          <p:cNvSpPr/>
          <p:nvPr/>
        </p:nvSpPr>
        <p:spPr>
          <a:xfrm>
            <a:off x="553277" y="1101030"/>
            <a:ext cx="11082398" cy="491947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F5498-9CD2-3938-763F-B4ED41E1ACEE}"/>
              </a:ext>
            </a:extLst>
          </p:cNvPr>
          <p:cNvSpPr txBox="1"/>
          <p:nvPr/>
        </p:nvSpPr>
        <p:spPr>
          <a:xfrm>
            <a:off x="2066544" y="244246"/>
            <a:ext cx="71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Detailing for Segment Generation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0B668-49BB-DDF2-7122-64613FC7BE61}"/>
              </a:ext>
            </a:extLst>
          </p:cNvPr>
          <p:cNvSpPr/>
          <p:nvPr/>
        </p:nvSpPr>
        <p:spPr>
          <a:xfrm>
            <a:off x="3762756" y="162415"/>
            <a:ext cx="3712464" cy="5329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2E810-1E6D-C4F5-2C26-46E7C9283683}"/>
              </a:ext>
            </a:extLst>
          </p:cNvPr>
          <p:cNvSpPr txBox="1"/>
          <p:nvPr/>
        </p:nvSpPr>
        <p:spPr>
          <a:xfrm>
            <a:off x="788670" y="1219188"/>
            <a:ext cx="106138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Segment Generator Requirements Breakdown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 Challenges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Fetching HLS Livestream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Handling different HLS URL formats and protocols.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Ensuring a stable connection to the livestream.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Segment Generation: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Using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FFmpeg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to segment the livestream efficiently.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Generating segments in various bitrates for adaptive streaming.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Error Handling and Logging: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Managing network issues or segmentation errors.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Tracking the segment generation process for troubleshooting.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Testing: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Testing under various network conditions.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Ensuring the integrity and playback quality of generated segments.</a:t>
            </a:r>
          </a:p>
        </p:txBody>
      </p:sp>
    </p:spTree>
    <p:extLst>
      <p:ext uri="{BB962C8B-B14F-4D97-AF65-F5344CB8AC3E}">
        <p14:creationId xmlns:p14="http://schemas.microsoft.com/office/powerpoint/2010/main" val="49644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7147A-567E-AB50-47F5-8B6B3E4F8676}"/>
              </a:ext>
            </a:extLst>
          </p:cNvPr>
          <p:cNvSpPr/>
          <p:nvPr/>
        </p:nvSpPr>
        <p:spPr>
          <a:xfrm>
            <a:off x="553277" y="1101030"/>
            <a:ext cx="11082398" cy="491947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F5498-9CD2-3938-763F-B4ED41E1ACEE}"/>
              </a:ext>
            </a:extLst>
          </p:cNvPr>
          <p:cNvSpPr txBox="1"/>
          <p:nvPr/>
        </p:nvSpPr>
        <p:spPr>
          <a:xfrm>
            <a:off x="2066544" y="244246"/>
            <a:ext cx="71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Detailing for Segment Generation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0B668-49BB-DDF2-7122-64613FC7BE61}"/>
              </a:ext>
            </a:extLst>
          </p:cNvPr>
          <p:cNvSpPr/>
          <p:nvPr/>
        </p:nvSpPr>
        <p:spPr>
          <a:xfrm>
            <a:off x="3762756" y="162415"/>
            <a:ext cx="3712464" cy="5329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2E810-1E6D-C4F5-2C26-46E7C9283683}"/>
              </a:ext>
            </a:extLst>
          </p:cNvPr>
          <p:cNvSpPr txBox="1"/>
          <p:nvPr/>
        </p:nvSpPr>
        <p:spPr>
          <a:xfrm>
            <a:off x="788670" y="1219188"/>
            <a:ext cx="106138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 Development Structure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We'll develop a Python service using classes to encapsulate the functionality, ensuring the code is easy to extend for multiple resolutions and bitrates. 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main components will be: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HLSFetcher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To fetch the livestream.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SegmentGenerator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To handle the segmentation using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FFmpeg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Logger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For logging information and errors.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MainService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orchestrator to tie everything together.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3045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7147A-567E-AB50-47F5-8B6B3E4F8676}"/>
              </a:ext>
            </a:extLst>
          </p:cNvPr>
          <p:cNvSpPr/>
          <p:nvPr/>
        </p:nvSpPr>
        <p:spPr>
          <a:xfrm>
            <a:off x="553277" y="1101030"/>
            <a:ext cx="11082398" cy="491947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F5498-9CD2-3938-763F-B4ED41E1ACEE}"/>
              </a:ext>
            </a:extLst>
          </p:cNvPr>
          <p:cNvSpPr txBox="1"/>
          <p:nvPr/>
        </p:nvSpPr>
        <p:spPr>
          <a:xfrm>
            <a:off x="2066544" y="244246"/>
            <a:ext cx="71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Detailing for Segment Generation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0B668-49BB-DDF2-7122-64613FC7BE61}"/>
              </a:ext>
            </a:extLst>
          </p:cNvPr>
          <p:cNvSpPr/>
          <p:nvPr/>
        </p:nvSpPr>
        <p:spPr>
          <a:xfrm>
            <a:off x="3762756" y="162415"/>
            <a:ext cx="3712464" cy="5329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E3DEB-1D43-01E7-FBDB-D3EF6B8B44F8}"/>
              </a:ext>
            </a:extLst>
          </p:cNvPr>
          <p:cNvSpPr txBox="1"/>
          <p:nvPr/>
        </p:nvSpPr>
        <p:spPr>
          <a:xfrm>
            <a:off x="861822" y="1295323"/>
            <a:ext cx="10568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 Implementation</a:t>
            </a:r>
          </a:p>
          <a:p>
            <a:pPr algn="l"/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File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1BF12-DEFD-9CE0-A2FA-9574F413E075}"/>
              </a:ext>
            </a:extLst>
          </p:cNvPr>
          <p:cNvSpPr txBox="1"/>
          <p:nvPr/>
        </p:nvSpPr>
        <p:spPr>
          <a:xfrm>
            <a:off x="861822" y="2135947"/>
            <a:ext cx="105681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segment_generator</a:t>
            </a:r>
            <a:r>
              <a:rPr lang="en-IN" dirty="0"/>
              <a:t>/</a:t>
            </a:r>
          </a:p>
          <a:p>
            <a:r>
              <a:rPr lang="en-IN" dirty="0"/>
              <a:t>    ├── fetcher.py</a:t>
            </a:r>
          </a:p>
          <a:p>
            <a:r>
              <a:rPr lang="en-IN" dirty="0"/>
              <a:t>    ├── generator.py</a:t>
            </a:r>
          </a:p>
          <a:p>
            <a:r>
              <a:rPr lang="en-IN" dirty="0"/>
              <a:t>    ├── logger.py</a:t>
            </a:r>
          </a:p>
          <a:p>
            <a:r>
              <a:rPr lang="en-IN" dirty="0"/>
              <a:t>    ├── main_service.py</a:t>
            </a:r>
          </a:p>
          <a:p>
            <a:r>
              <a:rPr lang="en-IN" dirty="0"/>
              <a:t>    └──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370733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7147A-567E-AB50-47F5-8B6B3E4F8676}"/>
              </a:ext>
            </a:extLst>
          </p:cNvPr>
          <p:cNvSpPr/>
          <p:nvPr/>
        </p:nvSpPr>
        <p:spPr>
          <a:xfrm>
            <a:off x="905321" y="1179576"/>
            <a:ext cx="10387389" cy="532180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F5498-9CD2-3938-763F-B4ED41E1ACEE}"/>
              </a:ext>
            </a:extLst>
          </p:cNvPr>
          <p:cNvSpPr txBox="1"/>
          <p:nvPr/>
        </p:nvSpPr>
        <p:spPr>
          <a:xfrm>
            <a:off x="2066544" y="244246"/>
            <a:ext cx="71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Segment Generation – Initial 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0B668-49BB-DDF2-7122-64613FC7BE61}"/>
              </a:ext>
            </a:extLst>
          </p:cNvPr>
          <p:cNvSpPr/>
          <p:nvPr/>
        </p:nvSpPr>
        <p:spPr>
          <a:xfrm>
            <a:off x="3762755" y="162415"/>
            <a:ext cx="3780913" cy="5329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F2F0FFE6-8E11-7168-A970-1525488A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545" y="1271367"/>
            <a:ext cx="7388352" cy="491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89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F5498-9CD2-3938-763F-B4ED41E1ACEE}"/>
              </a:ext>
            </a:extLst>
          </p:cNvPr>
          <p:cNvSpPr txBox="1"/>
          <p:nvPr/>
        </p:nvSpPr>
        <p:spPr>
          <a:xfrm>
            <a:off x="4142297" y="244246"/>
            <a:ext cx="396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SegmentGenerator class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0B668-49BB-DDF2-7122-64613FC7BE61}"/>
              </a:ext>
            </a:extLst>
          </p:cNvPr>
          <p:cNvSpPr/>
          <p:nvPr/>
        </p:nvSpPr>
        <p:spPr>
          <a:xfrm>
            <a:off x="4205543" y="162415"/>
            <a:ext cx="3780913" cy="5329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807FF4F5-6487-EB11-5425-F22E9B2FE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63" y="2039111"/>
            <a:ext cx="10932080" cy="27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935208-CA8A-0EC4-1C21-7A9F6B6DAD7F}"/>
              </a:ext>
            </a:extLst>
          </p:cNvPr>
          <p:cNvSpPr/>
          <p:nvPr/>
        </p:nvSpPr>
        <p:spPr>
          <a:xfrm>
            <a:off x="452486" y="1691640"/>
            <a:ext cx="11287028" cy="357530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90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F5498-9CD2-3938-763F-B4ED41E1ACEE}"/>
              </a:ext>
            </a:extLst>
          </p:cNvPr>
          <p:cNvSpPr txBox="1"/>
          <p:nvPr/>
        </p:nvSpPr>
        <p:spPr>
          <a:xfrm>
            <a:off x="3237040" y="228600"/>
            <a:ext cx="553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Folder structure for manifest file, </a:t>
            </a:r>
          </a:p>
          <a:p>
            <a:r>
              <a:rPr lang="en-IN" b="1" dirty="0" err="1"/>
              <a:t>ts</a:t>
            </a:r>
            <a:r>
              <a:rPr lang="en-IN" b="1" dirty="0"/>
              <a:t>, and subtitles with different resolutions and bitrate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0B668-49BB-DDF2-7122-64613FC7BE61}"/>
              </a:ext>
            </a:extLst>
          </p:cNvPr>
          <p:cNvSpPr/>
          <p:nvPr/>
        </p:nvSpPr>
        <p:spPr>
          <a:xfrm>
            <a:off x="3136456" y="228600"/>
            <a:ext cx="5824664" cy="7589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59418-56A3-C7DB-334C-E4790303FC78}"/>
              </a:ext>
            </a:extLst>
          </p:cNvPr>
          <p:cNvSpPr txBox="1"/>
          <p:nvPr/>
        </p:nvSpPr>
        <p:spPr>
          <a:xfrm>
            <a:off x="452486" y="1426464"/>
            <a:ext cx="110049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Approach 01</a:t>
            </a:r>
          </a:p>
          <a:p>
            <a:r>
              <a:rPr lang="en-US" b="1" dirty="0">
                <a:effectLst/>
                <a:highlight>
                  <a:srgbClr val="FFFF00"/>
                </a:highlight>
              </a:rPr>
              <a:t>All Files in One Directory</a:t>
            </a:r>
          </a:p>
          <a:p>
            <a:r>
              <a:rPr lang="en-US" b="1" dirty="0">
                <a:effectLst/>
              </a:rPr>
              <a:t>Pros: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ffectLst/>
              </a:rPr>
              <a:t>Ease of Access:</a:t>
            </a:r>
            <a:r>
              <a:rPr lang="en-US" dirty="0">
                <a:effectLst/>
              </a:rPr>
              <a:t> All files related to a particular playlist are in one location, simplifying access and management.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ffectLst/>
              </a:rPr>
              <a:t>Simpler Path Management:</a:t>
            </a:r>
            <a:r>
              <a:rPr lang="en-US" dirty="0">
                <a:effectLst/>
              </a:rPr>
              <a:t> Relative paths within the playlist do not need to account for separate directories for subtitles.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effectLst/>
              </a:rPr>
              <a:t>Fewer Directories:</a:t>
            </a:r>
            <a:r>
              <a:rPr lang="en-US" dirty="0">
                <a:effectLst/>
              </a:rPr>
              <a:t> Reduced directory depth can make file traversal simpler.</a:t>
            </a:r>
          </a:p>
          <a:p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Cons: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Cluttered Directory: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As the number of files grows, the directory can become cluttered, making it harder to manage.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Scalability Issues: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Managing a large number of files in a single directory can become difficult</a:t>
            </a:r>
            <a:br>
              <a:rPr lang="en-US" dirty="0">
                <a:effectLst/>
              </a:rPr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0373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F5498-9CD2-3938-763F-B4ED41E1ACEE}"/>
              </a:ext>
            </a:extLst>
          </p:cNvPr>
          <p:cNvSpPr txBox="1"/>
          <p:nvPr/>
        </p:nvSpPr>
        <p:spPr>
          <a:xfrm>
            <a:off x="3237040" y="228600"/>
            <a:ext cx="553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Folder structure for manifest file, </a:t>
            </a:r>
          </a:p>
          <a:p>
            <a:r>
              <a:rPr lang="en-IN" b="1" dirty="0" err="1"/>
              <a:t>ts</a:t>
            </a:r>
            <a:r>
              <a:rPr lang="en-IN" b="1" dirty="0"/>
              <a:t>, and subtitles with different resolutions and bitrate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0B668-49BB-DDF2-7122-64613FC7BE61}"/>
              </a:ext>
            </a:extLst>
          </p:cNvPr>
          <p:cNvSpPr/>
          <p:nvPr/>
        </p:nvSpPr>
        <p:spPr>
          <a:xfrm>
            <a:off x="3136456" y="228600"/>
            <a:ext cx="5824664" cy="7589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59418-56A3-C7DB-334C-E4790303FC78}"/>
              </a:ext>
            </a:extLst>
          </p:cNvPr>
          <p:cNvSpPr txBox="1"/>
          <p:nvPr/>
        </p:nvSpPr>
        <p:spPr>
          <a:xfrm>
            <a:off x="452486" y="1426464"/>
            <a:ext cx="11114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Approach 02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öhne"/>
              </a:rPr>
              <a:t>Separate Directory for Subtitles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Organization: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Separating subtitles into their directory helps keep the main directory cleaner and more organized.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Scalability: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Easier to manage as the number of subtitle files grows, especially if there are multiple languages or versions.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Clear Separation of Concerns: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Logical separation of video and subtitle files can make maintenance easier.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Path Management: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Requires managing paths to subtitle files separately in the playlist, which can add complexity.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Access Complexity: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We might need additional logic to fetch and serve subtitle files from a separate directory.</a:t>
            </a:r>
          </a:p>
        </p:txBody>
      </p:sp>
    </p:spTree>
    <p:extLst>
      <p:ext uri="{BB962C8B-B14F-4D97-AF65-F5344CB8AC3E}">
        <p14:creationId xmlns:p14="http://schemas.microsoft.com/office/powerpoint/2010/main" val="3556420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F5498-9CD2-3938-763F-B4ED41E1ACEE}"/>
              </a:ext>
            </a:extLst>
          </p:cNvPr>
          <p:cNvSpPr txBox="1"/>
          <p:nvPr/>
        </p:nvSpPr>
        <p:spPr>
          <a:xfrm>
            <a:off x="3183668" y="212992"/>
            <a:ext cx="5531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Folder structure for manifest file, </a:t>
            </a:r>
            <a:r>
              <a:rPr lang="en-IN" b="1" dirty="0" err="1"/>
              <a:t>ts</a:t>
            </a:r>
            <a:r>
              <a:rPr lang="en-IN" b="1" dirty="0"/>
              <a:t>, and subtitles with different resolutions and bitrate </a:t>
            </a:r>
            <a:r>
              <a:rPr lang="en-IN" sz="2400" b="1" dirty="0">
                <a:solidFill>
                  <a:srgbClr val="00B0F0"/>
                </a:solidFill>
              </a:rPr>
              <a:t>| =&gt; Conclusion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0B668-49BB-DDF2-7122-64613FC7BE61}"/>
              </a:ext>
            </a:extLst>
          </p:cNvPr>
          <p:cNvSpPr/>
          <p:nvPr/>
        </p:nvSpPr>
        <p:spPr>
          <a:xfrm>
            <a:off x="3094410" y="166218"/>
            <a:ext cx="5824664" cy="7589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347B2-0959-B233-2DD8-A4E8CD30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439" y="1599148"/>
            <a:ext cx="3781953" cy="4153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7415A6-BA0E-9462-1A86-69DE2304C564}"/>
              </a:ext>
            </a:extLst>
          </p:cNvPr>
          <p:cNvSpPr txBox="1"/>
          <p:nvPr/>
        </p:nvSpPr>
        <p:spPr>
          <a:xfrm>
            <a:off x="759017" y="2383226"/>
            <a:ext cx="66794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Best Practice Recommendation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good practice is to use a separate directory for subtitles. This approach provides better organization and scalability, especially if you have a large number of subtitle files or multiple languages. An example structure is shown here on the right side.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Söhne"/>
              </a:rPr>
              <a:t>Conclusion - This structure keeps your main directory focused on video quality variations while providing a clear, organized location for subtitle files, making it easier to manage and scale as needed.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8F56C9-F33E-F7E7-E3BE-40957963BB0F}"/>
              </a:ext>
            </a:extLst>
          </p:cNvPr>
          <p:cNvSpPr/>
          <p:nvPr/>
        </p:nvSpPr>
        <p:spPr>
          <a:xfrm>
            <a:off x="452486" y="1197864"/>
            <a:ext cx="11108512" cy="50292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887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F5498-9CD2-3938-763F-B4ED41E1ACEE}"/>
              </a:ext>
            </a:extLst>
          </p:cNvPr>
          <p:cNvSpPr txBox="1"/>
          <p:nvPr/>
        </p:nvSpPr>
        <p:spPr>
          <a:xfrm>
            <a:off x="2066544" y="244246"/>
            <a:ext cx="71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Segment Generation  -Sample from Player for 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0B668-49BB-DDF2-7122-64613FC7BE61}"/>
              </a:ext>
            </a:extLst>
          </p:cNvPr>
          <p:cNvSpPr/>
          <p:nvPr/>
        </p:nvSpPr>
        <p:spPr>
          <a:xfrm>
            <a:off x="2756916" y="244246"/>
            <a:ext cx="5902452" cy="5329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A811F3-D750-08D2-6DCB-EE89ECA98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00" y="1209364"/>
            <a:ext cx="9310399" cy="49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6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12F98-1B46-D5CD-FD31-D896AB8CA137}"/>
              </a:ext>
            </a:extLst>
          </p:cNvPr>
          <p:cNvSpPr txBox="1"/>
          <p:nvPr/>
        </p:nvSpPr>
        <p:spPr>
          <a:xfrm>
            <a:off x="560070" y="941154"/>
            <a:ext cx="110893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Overview of HLS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HLS works by breaking down a video stream into a sequence of small HTTP-based file downloads. Each segment of the stream is a short-duration chunk of the overall stream, typically around 2-10 seconds long. This segmentation approach allows for easy adaptation to different internet connection speeds and quick recovery from any disruptions in connectivity.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Components of HLS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HLS primarily consists of three components: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Media Segments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These are short media files. Each segment contains a portion of the content, typically encoded at the same bitrate.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Playlist Files (Manifest)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There are two types of playlists in HLS: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Master Playlist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Lists all available media playlists, each typically a different resolution or bitrate enabling adaptive streaming.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Media Playlist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Describes a sequence of media segments, providing URLs and information needed for playback of these segments.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97996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7147A-567E-AB50-47F5-8B6B3E4F8676}"/>
              </a:ext>
            </a:extLst>
          </p:cNvPr>
          <p:cNvSpPr/>
          <p:nvPr/>
        </p:nvSpPr>
        <p:spPr>
          <a:xfrm>
            <a:off x="530352" y="1325880"/>
            <a:ext cx="11082398" cy="491947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F5498-9CD2-3938-763F-B4ED41E1ACEE}"/>
              </a:ext>
            </a:extLst>
          </p:cNvPr>
          <p:cNvSpPr txBox="1"/>
          <p:nvPr/>
        </p:nvSpPr>
        <p:spPr>
          <a:xfrm>
            <a:off x="2066544" y="244246"/>
            <a:ext cx="71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Logical order of Execution of POC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0B668-49BB-DDF2-7122-64613FC7BE61}"/>
              </a:ext>
            </a:extLst>
          </p:cNvPr>
          <p:cNvSpPr/>
          <p:nvPr/>
        </p:nvSpPr>
        <p:spPr>
          <a:xfrm>
            <a:off x="3675823" y="162415"/>
            <a:ext cx="3712464" cy="5329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BE182-81AB-9951-5F3B-877C776936D1}"/>
              </a:ext>
            </a:extLst>
          </p:cNvPr>
          <p:cNvSpPr txBox="1"/>
          <p:nvPr/>
        </p:nvSpPr>
        <p:spPr>
          <a:xfrm>
            <a:off x="774192" y="1700784"/>
            <a:ext cx="106436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Media Segments Storage (S3)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Tasks: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S3 Bucket Setup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an S3 bucket to store HLS segments.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Configure bucket policies and permissions to secure access.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Upload Segments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Implement logic to upload segments generated by the Segment Generator to S3.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Ensure efficient and reliable upload processes.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Hierarchical Storage Structure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 easy retrieval, Organize segments in a hierarchical structure (e.g., by timestamp or segment number).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uploading and retrieving segments from S3.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Ensure the S3 bucket can handle the expected volume of segments.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79413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7147A-567E-AB50-47F5-8B6B3E4F8676}"/>
              </a:ext>
            </a:extLst>
          </p:cNvPr>
          <p:cNvSpPr/>
          <p:nvPr/>
        </p:nvSpPr>
        <p:spPr>
          <a:xfrm>
            <a:off x="530352" y="1325880"/>
            <a:ext cx="11082398" cy="491947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F5498-9CD2-3938-763F-B4ED41E1ACEE}"/>
              </a:ext>
            </a:extLst>
          </p:cNvPr>
          <p:cNvSpPr txBox="1"/>
          <p:nvPr/>
        </p:nvSpPr>
        <p:spPr>
          <a:xfrm>
            <a:off x="2066544" y="244246"/>
            <a:ext cx="71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Logical order of Execution of POC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0B668-49BB-DDF2-7122-64613FC7BE61}"/>
              </a:ext>
            </a:extLst>
          </p:cNvPr>
          <p:cNvSpPr/>
          <p:nvPr/>
        </p:nvSpPr>
        <p:spPr>
          <a:xfrm>
            <a:off x="3675823" y="162415"/>
            <a:ext cx="3712464" cy="5329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BE182-81AB-9951-5F3B-877C776936D1}"/>
              </a:ext>
            </a:extLst>
          </p:cNvPr>
          <p:cNvSpPr txBox="1"/>
          <p:nvPr/>
        </p:nvSpPr>
        <p:spPr>
          <a:xfrm>
            <a:off x="774192" y="1700784"/>
            <a:ext cx="106436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Load Balancer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Tasks: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Setup Load Balancer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Set up an AWS Elastic Load Balancer to distribute incoming requests.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Configure the load balancer to balance the load across server processing units.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Health Checks: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health checks to ensure only healthy instances receive traffic.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Set up alerts for unhealthy instances.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Auto-Scaling: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Configure auto-scaling policies to handle varying loads dynamically.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auto-scaling to ensure it triggers correctly under load conditions.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Testing: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the load balancer under different traffic conditions.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Verify that traffic is distributed evenly and that the system scales appropriately.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44859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7147A-567E-AB50-47F5-8B6B3E4F8676}"/>
              </a:ext>
            </a:extLst>
          </p:cNvPr>
          <p:cNvSpPr/>
          <p:nvPr/>
        </p:nvSpPr>
        <p:spPr>
          <a:xfrm>
            <a:off x="530352" y="1152144"/>
            <a:ext cx="11082398" cy="509320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F5498-9CD2-3938-763F-B4ED41E1ACEE}"/>
              </a:ext>
            </a:extLst>
          </p:cNvPr>
          <p:cNvSpPr txBox="1"/>
          <p:nvPr/>
        </p:nvSpPr>
        <p:spPr>
          <a:xfrm>
            <a:off x="2066544" y="244246"/>
            <a:ext cx="71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Logical order of Execution of POC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0B668-49BB-DDF2-7122-64613FC7BE61}"/>
              </a:ext>
            </a:extLst>
          </p:cNvPr>
          <p:cNvSpPr/>
          <p:nvPr/>
        </p:nvSpPr>
        <p:spPr>
          <a:xfrm>
            <a:off x="3675823" y="162415"/>
            <a:ext cx="3712464" cy="5329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BE182-81AB-9951-5F3B-877C776936D1}"/>
              </a:ext>
            </a:extLst>
          </p:cNvPr>
          <p:cNvSpPr txBox="1"/>
          <p:nvPr/>
        </p:nvSpPr>
        <p:spPr>
          <a:xfrm>
            <a:off x="749743" y="1286991"/>
            <a:ext cx="106436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Server Processing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Tasks: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Server Logic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 the server-side logic for processing segment generation and playlist management requests.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Set Up EC2 Instances or ECS Containers: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Configure EC2 instances or ECS containers to run the server processing tasks.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Ensure proper networking and security configurations.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Concurrency Management: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multi-threading or asynchronous processing techniques to handle multiple concurrent tasks.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Manage resource utilization efficiently.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Error Handling and Logging: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robust error handling and logging mechanisms.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Set up 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monitoring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to track server performance and issues.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Testing: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server processing under different load conditions.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Verify that the server handles multiple requests without performance degradation.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32194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7147A-567E-AB50-47F5-8B6B3E4F8676}"/>
              </a:ext>
            </a:extLst>
          </p:cNvPr>
          <p:cNvSpPr/>
          <p:nvPr/>
        </p:nvSpPr>
        <p:spPr>
          <a:xfrm>
            <a:off x="530352" y="1152144"/>
            <a:ext cx="11082398" cy="509320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F5498-9CD2-3938-763F-B4ED41E1ACEE}"/>
              </a:ext>
            </a:extLst>
          </p:cNvPr>
          <p:cNvSpPr txBox="1"/>
          <p:nvPr/>
        </p:nvSpPr>
        <p:spPr>
          <a:xfrm>
            <a:off x="2066544" y="244246"/>
            <a:ext cx="71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Logical order of Execution of POC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0B668-49BB-DDF2-7122-64613FC7BE61}"/>
              </a:ext>
            </a:extLst>
          </p:cNvPr>
          <p:cNvSpPr/>
          <p:nvPr/>
        </p:nvSpPr>
        <p:spPr>
          <a:xfrm>
            <a:off x="3675823" y="162415"/>
            <a:ext cx="3712464" cy="5329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E48B7-A259-E9C0-521A-48AA97EC9698}"/>
              </a:ext>
            </a:extLst>
          </p:cNvPr>
          <p:cNvSpPr txBox="1"/>
          <p:nvPr/>
        </p:nvSpPr>
        <p:spPr>
          <a:xfrm>
            <a:off x="796606" y="1646285"/>
            <a:ext cx="105498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Playlist Manager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Tasks: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 Playlist Management Service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a service to manage HLS playlists, including master and media playlists.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Ensure the playlists are properly formatted with correct segment URLs.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Real-Time Updates: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logic to dynamically update playlists as new segments are generated and old segments are removed.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Ensure playlists reflect the current state of the media segments.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Error Handling and Logging: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error handling for playlist updates.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Set up logging to track playlist changes and issues.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Testing: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playlist generation and updating processes.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Verify that playlists are accurate and up-to-date.</a:t>
            </a:r>
          </a:p>
        </p:txBody>
      </p:sp>
    </p:spTree>
    <p:extLst>
      <p:ext uri="{BB962C8B-B14F-4D97-AF65-F5344CB8AC3E}">
        <p14:creationId xmlns:p14="http://schemas.microsoft.com/office/powerpoint/2010/main" val="136979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7147A-567E-AB50-47F5-8B6B3E4F8676}"/>
              </a:ext>
            </a:extLst>
          </p:cNvPr>
          <p:cNvSpPr/>
          <p:nvPr/>
        </p:nvSpPr>
        <p:spPr>
          <a:xfrm>
            <a:off x="530352" y="1152144"/>
            <a:ext cx="11082398" cy="509320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F5498-9CD2-3938-763F-B4ED41E1ACEE}"/>
              </a:ext>
            </a:extLst>
          </p:cNvPr>
          <p:cNvSpPr txBox="1"/>
          <p:nvPr/>
        </p:nvSpPr>
        <p:spPr>
          <a:xfrm>
            <a:off x="2066544" y="244246"/>
            <a:ext cx="71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Logical order of Execution of POC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0B668-49BB-DDF2-7122-64613FC7BE61}"/>
              </a:ext>
            </a:extLst>
          </p:cNvPr>
          <p:cNvSpPr/>
          <p:nvPr/>
        </p:nvSpPr>
        <p:spPr>
          <a:xfrm>
            <a:off x="3675823" y="162415"/>
            <a:ext cx="3712464" cy="5329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E48B7-A259-E9C0-521A-48AA97EC9698}"/>
              </a:ext>
            </a:extLst>
          </p:cNvPr>
          <p:cNvSpPr txBox="1"/>
          <p:nvPr/>
        </p:nvSpPr>
        <p:spPr>
          <a:xfrm>
            <a:off x="796606" y="1646285"/>
            <a:ext cx="105498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Cleanup Manager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Tasks: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 Cleanup Service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a service to manage the lifecycle of HLS segments, ensuring only the last 30 minutes of segments are stored.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Scheduled Cleanup: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Set up logic to regularly delete older segments from S3.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Ensure the cleanup process does not interfere with segment access by the client.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Error Handling and Logging: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Implement error handling for the cleanup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Set up logging to track segment deletions and issues.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Testing: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the cleanup process to ensure timely removal of old segments.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Verify that no required data is deleted erroneously.</a:t>
            </a:r>
          </a:p>
        </p:txBody>
      </p:sp>
    </p:spTree>
    <p:extLst>
      <p:ext uri="{BB962C8B-B14F-4D97-AF65-F5344CB8AC3E}">
        <p14:creationId xmlns:p14="http://schemas.microsoft.com/office/powerpoint/2010/main" val="2440702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7147A-567E-AB50-47F5-8B6B3E4F8676}"/>
              </a:ext>
            </a:extLst>
          </p:cNvPr>
          <p:cNvSpPr/>
          <p:nvPr/>
        </p:nvSpPr>
        <p:spPr>
          <a:xfrm>
            <a:off x="530352" y="1152144"/>
            <a:ext cx="11082398" cy="509320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F5498-9CD2-3938-763F-B4ED41E1ACEE}"/>
              </a:ext>
            </a:extLst>
          </p:cNvPr>
          <p:cNvSpPr txBox="1"/>
          <p:nvPr/>
        </p:nvSpPr>
        <p:spPr>
          <a:xfrm>
            <a:off x="2066544" y="244246"/>
            <a:ext cx="71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Logical order of Execution of POC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0B668-49BB-DDF2-7122-64613FC7BE61}"/>
              </a:ext>
            </a:extLst>
          </p:cNvPr>
          <p:cNvSpPr/>
          <p:nvPr/>
        </p:nvSpPr>
        <p:spPr>
          <a:xfrm>
            <a:off x="3675823" y="162415"/>
            <a:ext cx="3712464" cy="5329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E48B7-A259-E9C0-521A-48AA97EC9698}"/>
              </a:ext>
            </a:extLst>
          </p:cNvPr>
          <p:cNvSpPr txBox="1"/>
          <p:nvPr/>
        </p:nvSpPr>
        <p:spPr>
          <a:xfrm>
            <a:off x="796606" y="1646285"/>
            <a:ext cx="105498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CloudFront Distribution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Tasks: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Set Up CloudFront Distribution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Configure a CloudFront distribution to cache and deliver HLS segments stored in S3.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Optimize Caching: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Configure CloudFront settings to optimize caching and reduce latency.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Set appropriate TTL (Time To Live) values for segment caching.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Security Configuration: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signed URLs or cookies for secure content delivery if necessary.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Configure access control settings.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Testing: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CloudFront integration to ensure fast and reliable segment delivery.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Verify that CloudFront caches segments correctly and improves delivery performance.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71704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7147A-567E-AB50-47F5-8B6B3E4F8676}"/>
              </a:ext>
            </a:extLst>
          </p:cNvPr>
          <p:cNvSpPr/>
          <p:nvPr/>
        </p:nvSpPr>
        <p:spPr>
          <a:xfrm>
            <a:off x="530352" y="1152144"/>
            <a:ext cx="11082398" cy="509320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F5498-9CD2-3938-763F-B4ED41E1ACEE}"/>
              </a:ext>
            </a:extLst>
          </p:cNvPr>
          <p:cNvSpPr txBox="1"/>
          <p:nvPr/>
        </p:nvSpPr>
        <p:spPr>
          <a:xfrm>
            <a:off x="2066544" y="244246"/>
            <a:ext cx="71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Logical order of Execution of POC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0B668-49BB-DDF2-7122-64613FC7BE61}"/>
              </a:ext>
            </a:extLst>
          </p:cNvPr>
          <p:cNvSpPr/>
          <p:nvPr/>
        </p:nvSpPr>
        <p:spPr>
          <a:xfrm>
            <a:off x="3675823" y="162415"/>
            <a:ext cx="3712464" cy="5329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E48B7-A259-E9C0-521A-48AA97EC9698}"/>
              </a:ext>
            </a:extLst>
          </p:cNvPr>
          <p:cNvSpPr txBox="1"/>
          <p:nvPr/>
        </p:nvSpPr>
        <p:spPr>
          <a:xfrm>
            <a:off x="796606" y="1298091"/>
            <a:ext cx="1054989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Client Media Player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Tasks: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Develop or Configure Media Player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or configure a media player capable of playing HLS streams.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Integrate the player with the CloudFront distribution to fetch and play segments.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User Controls: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user controls for play, pause, and seek within the buffered content.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Ensure the player handles adaptive bitrate streaming smoothly.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Cross-Platform Compatibility: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the player across different devices and browsers to ensure compatibility.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necessary adjustments for various platforms.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Buffer Management: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buffer management to handle network fluctuations without interrupting playback.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Optimize pre-buffering strategies for a seamless viewing experience.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Testing: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the player under different network conditions.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Verify playback quality, adaptive bitrate switching, and user interactions.</a:t>
            </a:r>
          </a:p>
        </p:txBody>
      </p:sp>
    </p:spTree>
    <p:extLst>
      <p:ext uri="{BB962C8B-B14F-4D97-AF65-F5344CB8AC3E}">
        <p14:creationId xmlns:p14="http://schemas.microsoft.com/office/powerpoint/2010/main" val="81266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12F98-1B46-D5CD-FD31-D896AB8CA137}"/>
              </a:ext>
            </a:extLst>
          </p:cNvPr>
          <p:cNvSpPr txBox="1"/>
          <p:nvPr/>
        </p:nvSpPr>
        <p:spPr>
          <a:xfrm>
            <a:off x="560070" y="941154"/>
            <a:ext cx="110893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Creation of HLS Content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Encoding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original content (like a video file) is encoded into multiple bitrates and resolutions to support adaptive streaming.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Segmentation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encoded files are then split into multiple, short-duration media segments (files).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Playlist Generation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 master playlist that references all the media playlists, and individual media playlists that list all the segments for a particular stream are created.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Serving HLS Content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Web Server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HLS files (segments and playlists) are hosted on a standard web server and served over HTTP/HTTPS.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 Delivery Network (CDN)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Often, to reduce latency and handle high traffic, HLS content is distributed through CDNs.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4608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12F98-1B46-D5CD-FD31-D896AB8CA137}"/>
              </a:ext>
            </a:extLst>
          </p:cNvPr>
          <p:cNvSpPr txBox="1"/>
          <p:nvPr/>
        </p:nvSpPr>
        <p:spPr>
          <a:xfrm>
            <a:off x="560070" y="941154"/>
            <a:ext cx="110893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Playing Back HLS Content</a:t>
            </a:r>
          </a:p>
          <a:p>
            <a:pPr algn="l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Fetching Playlists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client (like a video player) first downloads the master playlist, and from it, selects a suitable media playlist based on the network conditions, device capabilities, or user preferences.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Downloading Segments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client then requests the media segments as listed in the selected media playlist, downloads them, and starts playback.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Streaming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During playback, the client can switch between different media playlists (and thus different bitrates) depending on changing network conditions to maintain smooth playback without buffering.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Client-Side Handling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Buffering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client buffers several segments ahead of the current playback position to ensure smooth viewing experience even if temporary network issues occur.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Handling Failures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If a segment fails to download, the client can retry the download or switch to a lower bitrate stream if the network bandwidth appears insufficient.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361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12F98-1B46-D5CD-FD31-D896AB8CA137}"/>
              </a:ext>
            </a:extLst>
          </p:cNvPr>
          <p:cNvSpPr txBox="1"/>
          <p:nvPr/>
        </p:nvSpPr>
        <p:spPr>
          <a:xfrm>
            <a:off x="452486" y="828032"/>
            <a:ext cx="11089386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Let’s Deep-dive more on HLS Components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Media Segments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Media segments are the core elements of HLS streaming, consisting of small chunks of the video content, typically 2-10 seconds in length. These segments are: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File Formats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Usually 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(MPEG-2 Transport Stream) format, though they can also be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.mp4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Segments are encoded at various bitrates and resolutions to enable adaptive streaming. For a pause-and-play feature with a 30-minute buffer, you will need to manage the storage and timely retrieval of these segments effectively.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In a live streaming scenario, segments are continuously generated by the server and need to be stored temporarily for the buffer period. For a 30-minute buffer, your system must handle the rolling storage of segments efficiently, ensuring that older segments are expired and new ones are available.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1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12F98-1B46-D5CD-FD31-D896AB8CA137}"/>
              </a:ext>
            </a:extLst>
          </p:cNvPr>
          <p:cNvSpPr txBox="1"/>
          <p:nvPr/>
        </p:nvSpPr>
        <p:spPr>
          <a:xfrm>
            <a:off x="452486" y="567412"/>
            <a:ext cx="11022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Let’s Deep-dive more on HLS Components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Playlist Files (Manifest)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Playlists manage the organization and access to media segments. There are two types: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Master Playlist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master playlist is crucial for adaptive streaming, as it contains references to all available media playlists, each tailored for different network conditions or device capabilities. Key points include: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 Organization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Lists all media playlists with attributes such as bandwidth and resolution.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Dynamic Management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In a live streaming setup with a buffering feature, the master playlist needs to be dynamically updated to reflect changes in the media playlists due to the rolling buffer.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lang="en-US" alt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Media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These playlists are critical for the actual streaming and management of content. They provide: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Segment References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Each media playlist includes URLs to the actual media segments and information like duration and sequence number.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Rolling Window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For a 30-minute pause and play buffer, the media playlist acts as a rolling window over the live stream. This means it needs to constantly update to reference the last 30 minutes of segments.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EXT-X tags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Certain tags in the media playlist,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EXT-X-PLAYLIST-TYPE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EXT-X-ENDLIST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can control playlist behavior (e.g., making the playlist behave as a sliding window over a live stream).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9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12F98-1B46-D5CD-FD31-D896AB8CA137}"/>
              </a:ext>
            </a:extLst>
          </p:cNvPr>
          <p:cNvSpPr txBox="1"/>
          <p:nvPr/>
        </p:nvSpPr>
        <p:spPr>
          <a:xfrm>
            <a:off x="452486" y="567412"/>
            <a:ext cx="110227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Let’s Deep-dive more on HLS Components</a:t>
            </a:r>
          </a:p>
          <a:p>
            <a:pPr algn="l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Implementation Considerations for 30-Minute Buffer Feature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this feature involves several key architectural and developmental considerations: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Buffer Management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Storage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Efficiently storing and managing a rolling buffer of HLS segments, likely on a cloud platform like AWS S3.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Expiration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Automatically managing the lifecycle of segments so that only the last 30 minutes are retained.</a:t>
            </a:r>
          </a:p>
          <a:p>
            <a:pPr lvl="1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Playlist Updates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Real-time Updating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Media playlists must be updated in real-time to adjust the available segments as the buffer rolls over time.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Accuracy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Ensuring that the timestamps and sequence numbers in the playlists are meticulously managed to prevent any playback issues.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Client-Side Logic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Fetching Strategy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The client (media player) needs to intelligently handle the downloading and caching of segments to allow for seamless pausing, playing, and seeking within the buffered period.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Bitrate Switching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Handling bitrate switching smoothly in the context of the buffered content to adapt to changing network conditions without disrupting the buffered content.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2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12F98-1B46-D5CD-FD31-D896AB8CA137}"/>
              </a:ext>
            </a:extLst>
          </p:cNvPr>
          <p:cNvSpPr txBox="1"/>
          <p:nvPr/>
        </p:nvSpPr>
        <p:spPr>
          <a:xfrm>
            <a:off x="452486" y="567412"/>
            <a:ext cx="110227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Let’s Deep-dive more on HLS Components</a:t>
            </a:r>
          </a:p>
          <a:p>
            <a:pPr algn="l"/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+mj-lt"/>
              <a:buAutoNum type="arabicPeriod" startAt="4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Server-Side Processing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Segment Generation and Cleanup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Efficiently generating new segments and cleaning up old ones while keeping the integrity of the stream intact.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Manifest Manipulation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Dynamically modifying the manifest files to accurately reflect the current state of the buffer.</a:t>
            </a:r>
          </a:p>
          <a:p>
            <a:pPr lvl="1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indent="-342900" algn="l">
              <a:buFont typeface="+mj-lt"/>
              <a:buAutoNum type="arabicPeriod" startAt="5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Testing and Scalability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Load Testing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Ensuring the system can handle the expected load of simultaneous users interacting with the buffer.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Scalability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Architecting the system to scale, both in terms of storage and computational power, to handle peak loads.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89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BC37113-A64F-CED2-1A4B-1D4239AF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6" y="3769944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5111E-46DE-8286-798A-A8413D66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7147A-567E-AB50-47F5-8B6B3E4F8676}"/>
              </a:ext>
            </a:extLst>
          </p:cNvPr>
          <p:cNvSpPr/>
          <p:nvPr/>
        </p:nvSpPr>
        <p:spPr>
          <a:xfrm>
            <a:off x="530352" y="484632"/>
            <a:ext cx="11082398" cy="607161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6A0CD-5A76-DBEA-8C79-0A54D952E4A4}"/>
              </a:ext>
            </a:extLst>
          </p:cNvPr>
          <p:cNvSpPr txBox="1"/>
          <p:nvPr/>
        </p:nvSpPr>
        <p:spPr>
          <a:xfrm>
            <a:off x="4608576" y="8398"/>
            <a:ext cx="253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6A4E4-C844-398E-00F3-227E8C210B5D}"/>
              </a:ext>
            </a:extLst>
          </p:cNvPr>
          <p:cNvSpPr/>
          <p:nvPr/>
        </p:nvSpPr>
        <p:spPr>
          <a:xfrm>
            <a:off x="4407408" y="0"/>
            <a:ext cx="1892808" cy="4846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7772C192-7FF5-C983-109E-D30EE424F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1" y="779246"/>
            <a:ext cx="10229757" cy="548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E571C80-16BB-CE17-B88A-E5678BDCA554}"/>
              </a:ext>
            </a:extLst>
          </p:cNvPr>
          <p:cNvSpPr/>
          <p:nvPr/>
        </p:nvSpPr>
        <p:spPr>
          <a:xfrm>
            <a:off x="868680" y="3694176"/>
            <a:ext cx="2121408" cy="136245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27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5242</TotalTime>
  <Words>2551</Words>
  <Application>Microsoft Office PowerPoint</Application>
  <PresentationFormat>Widescreen</PresentationFormat>
  <Paragraphs>265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Söhne</vt:lpstr>
      <vt:lpstr>Söhne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64</cp:revision>
  <dcterms:created xsi:type="dcterms:W3CDTF">2024-05-13T18:58:39Z</dcterms:created>
  <dcterms:modified xsi:type="dcterms:W3CDTF">2024-05-18T03:18:50Z</dcterms:modified>
</cp:coreProperties>
</file>