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3" r:id="rId9"/>
    <p:sldId id="264" r:id="rId10"/>
    <p:sldId id="281" r:id="rId11"/>
    <p:sldId id="265" r:id="rId12"/>
    <p:sldId id="269" r:id="rId13"/>
    <p:sldId id="270" r:id="rId14"/>
    <p:sldId id="266" r:id="rId15"/>
    <p:sldId id="271" r:id="rId16"/>
    <p:sldId id="267" r:id="rId17"/>
    <p:sldId id="272" r:id="rId18"/>
    <p:sldId id="268"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D6BE-3F13-B192-415F-3F3989F666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812E8A-5EF7-D8D8-9818-BE5FFC02FB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0268F0-36A8-BA31-1447-7ED98BC85DD2}"/>
              </a:ext>
            </a:extLst>
          </p:cNvPr>
          <p:cNvSpPr>
            <a:spLocks noGrp="1"/>
          </p:cNvSpPr>
          <p:nvPr>
            <p:ph type="dt" sz="half" idx="10"/>
          </p:nvPr>
        </p:nvSpPr>
        <p:spPr/>
        <p:txBody>
          <a:bodyPr/>
          <a:lstStyle/>
          <a:p>
            <a:fld id="{AE333481-8EE1-4890-B7DF-2CC186C3A628}" type="datetimeFigureOut">
              <a:rPr lang="en-IN" smtClean="0"/>
              <a:t>29-04-2024</a:t>
            </a:fld>
            <a:endParaRPr lang="en-IN"/>
          </a:p>
        </p:txBody>
      </p:sp>
      <p:sp>
        <p:nvSpPr>
          <p:cNvPr id="5" name="Footer Placeholder 4">
            <a:extLst>
              <a:ext uri="{FF2B5EF4-FFF2-40B4-BE49-F238E27FC236}">
                <a16:creationId xmlns:a16="http://schemas.microsoft.com/office/drawing/2014/main" id="{CCC4029E-940E-6F4C-0B09-8629619671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A8DF61-9AF3-AA2D-2C5C-A7335904327E}"/>
              </a:ext>
            </a:extLst>
          </p:cNvPr>
          <p:cNvSpPr>
            <a:spLocks noGrp="1"/>
          </p:cNvSpPr>
          <p:nvPr>
            <p:ph type="sldNum" sz="quarter" idx="12"/>
          </p:nvPr>
        </p:nvSpPr>
        <p:spPr/>
        <p:txBody>
          <a:bodyPr/>
          <a:lstStyle/>
          <a:p>
            <a:fld id="{D7C6BB6B-B0FE-4D07-815F-A54894B1486E}" type="slidenum">
              <a:rPr lang="en-IN" smtClean="0"/>
              <a:t>‹#›</a:t>
            </a:fld>
            <a:endParaRPr lang="en-IN"/>
          </a:p>
        </p:txBody>
      </p:sp>
    </p:spTree>
    <p:extLst>
      <p:ext uri="{BB962C8B-B14F-4D97-AF65-F5344CB8AC3E}">
        <p14:creationId xmlns:p14="http://schemas.microsoft.com/office/powerpoint/2010/main" val="120098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6531-65CF-286F-136E-5A305B1F59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FF32E1-F80F-17A2-1D6F-288AF73191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06CCA4-DA26-E183-D42B-C9761E4CFEC1}"/>
              </a:ext>
            </a:extLst>
          </p:cNvPr>
          <p:cNvSpPr>
            <a:spLocks noGrp="1"/>
          </p:cNvSpPr>
          <p:nvPr>
            <p:ph type="dt" sz="half" idx="10"/>
          </p:nvPr>
        </p:nvSpPr>
        <p:spPr/>
        <p:txBody>
          <a:bodyPr/>
          <a:lstStyle/>
          <a:p>
            <a:fld id="{AE333481-8EE1-4890-B7DF-2CC186C3A628}" type="datetimeFigureOut">
              <a:rPr lang="en-IN" smtClean="0"/>
              <a:t>29-04-2024</a:t>
            </a:fld>
            <a:endParaRPr lang="en-IN"/>
          </a:p>
        </p:txBody>
      </p:sp>
      <p:sp>
        <p:nvSpPr>
          <p:cNvPr id="5" name="Footer Placeholder 4">
            <a:extLst>
              <a:ext uri="{FF2B5EF4-FFF2-40B4-BE49-F238E27FC236}">
                <a16:creationId xmlns:a16="http://schemas.microsoft.com/office/drawing/2014/main" id="{DB7EC3C4-F757-659B-04FA-297834F8A8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E27DB6-0CCC-6004-B444-B20BB120D0A1}"/>
              </a:ext>
            </a:extLst>
          </p:cNvPr>
          <p:cNvSpPr>
            <a:spLocks noGrp="1"/>
          </p:cNvSpPr>
          <p:nvPr>
            <p:ph type="sldNum" sz="quarter" idx="12"/>
          </p:nvPr>
        </p:nvSpPr>
        <p:spPr/>
        <p:txBody>
          <a:bodyPr/>
          <a:lstStyle/>
          <a:p>
            <a:fld id="{D7C6BB6B-B0FE-4D07-815F-A54894B1486E}" type="slidenum">
              <a:rPr lang="en-IN" smtClean="0"/>
              <a:t>‹#›</a:t>
            </a:fld>
            <a:endParaRPr lang="en-IN"/>
          </a:p>
        </p:txBody>
      </p:sp>
    </p:spTree>
    <p:extLst>
      <p:ext uri="{BB962C8B-B14F-4D97-AF65-F5344CB8AC3E}">
        <p14:creationId xmlns:p14="http://schemas.microsoft.com/office/powerpoint/2010/main" val="1515705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904432-8A90-B667-59F5-8D1441374F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C6F683-3241-F291-75E1-F3C5ACB3E0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C4D0DC-0FA2-A1AA-7AE9-B97DB077C032}"/>
              </a:ext>
            </a:extLst>
          </p:cNvPr>
          <p:cNvSpPr>
            <a:spLocks noGrp="1"/>
          </p:cNvSpPr>
          <p:nvPr>
            <p:ph type="dt" sz="half" idx="10"/>
          </p:nvPr>
        </p:nvSpPr>
        <p:spPr/>
        <p:txBody>
          <a:bodyPr/>
          <a:lstStyle/>
          <a:p>
            <a:fld id="{AE333481-8EE1-4890-B7DF-2CC186C3A628}" type="datetimeFigureOut">
              <a:rPr lang="en-IN" smtClean="0"/>
              <a:t>29-04-2024</a:t>
            </a:fld>
            <a:endParaRPr lang="en-IN"/>
          </a:p>
        </p:txBody>
      </p:sp>
      <p:sp>
        <p:nvSpPr>
          <p:cNvPr id="5" name="Footer Placeholder 4">
            <a:extLst>
              <a:ext uri="{FF2B5EF4-FFF2-40B4-BE49-F238E27FC236}">
                <a16:creationId xmlns:a16="http://schemas.microsoft.com/office/drawing/2014/main" id="{D51E220C-7BCE-0684-DB33-08E21E4C37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2A4502-B441-653A-FCEB-CCF085B1C734}"/>
              </a:ext>
            </a:extLst>
          </p:cNvPr>
          <p:cNvSpPr>
            <a:spLocks noGrp="1"/>
          </p:cNvSpPr>
          <p:nvPr>
            <p:ph type="sldNum" sz="quarter" idx="12"/>
          </p:nvPr>
        </p:nvSpPr>
        <p:spPr/>
        <p:txBody>
          <a:bodyPr/>
          <a:lstStyle/>
          <a:p>
            <a:fld id="{D7C6BB6B-B0FE-4D07-815F-A54894B1486E}" type="slidenum">
              <a:rPr lang="en-IN" smtClean="0"/>
              <a:t>‹#›</a:t>
            </a:fld>
            <a:endParaRPr lang="en-IN"/>
          </a:p>
        </p:txBody>
      </p:sp>
    </p:spTree>
    <p:extLst>
      <p:ext uri="{BB962C8B-B14F-4D97-AF65-F5344CB8AC3E}">
        <p14:creationId xmlns:p14="http://schemas.microsoft.com/office/powerpoint/2010/main" val="317013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EB39-2111-ADA8-634F-E8E250DBF2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138C4D-E302-BDC9-6B35-16745002E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061C3E-D53B-7536-F0E7-2439FB8620AD}"/>
              </a:ext>
            </a:extLst>
          </p:cNvPr>
          <p:cNvSpPr>
            <a:spLocks noGrp="1"/>
          </p:cNvSpPr>
          <p:nvPr>
            <p:ph type="dt" sz="half" idx="10"/>
          </p:nvPr>
        </p:nvSpPr>
        <p:spPr/>
        <p:txBody>
          <a:bodyPr/>
          <a:lstStyle/>
          <a:p>
            <a:fld id="{AE333481-8EE1-4890-B7DF-2CC186C3A628}" type="datetimeFigureOut">
              <a:rPr lang="en-IN" smtClean="0"/>
              <a:t>29-04-2024</a:t>
            </a:fld>
            <a:endParaRPr lang="en-IN"/>
          </a:p>
        </p:txBody>
      </p:sp>
      <p:sp>
        <p:nvSpPr>
          <p:cNvPr id="5" name="Footer Placeholder 4">
            <a:extLst>
              <a:ext uri="{FF2B5EF4-FFF2-40B4-BE49-F238E27FC236}">
                <a16:creationId xmlns:a16="http://schemas.microsoft.com/office/drawing/2014/main" id="{F6A637C1-2C84-9108-0445-6F213A111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32D87-3B47-3058-FD4A-47A33F134F95}"/>
              </a:ext>
            </a:extLst>
          </p:cNvPr>
          <p:cNvSpPr>
            <a:spLocks noGrp="1"/>
          </p:cNvSpPr>
          <p:nvPr>
            <p:ph type="sldNum" sz="quarter" idx="12"/>
          </p:nvPr>
        </p:nvSpPr>
        <p:spPr/>
        <p:txBody>
          <a:bodyPr/>
          <a:lstStyle/>
          <a:p>
            <a:fld id="{D7C6BB6B-B0FE-4D07-815F-A54894B1486E}" type="slidenum">
              <a:rPr lang="en-IN" smtClean="0"/>
              <a:t>‹#›</a:t>
            </a:fld>
            <a:endParaRPr lang="en-IN"/>
          </a:p>
        </p:txBody>
      </p:sp>
    </p:spTree>
    <p:extLst>
      <p:ext uri="{BB962C8B-B14F-4D97-AF65-F5344CB8AC3E}">
        <p14:creationId xmlns:p14="http://schemas.microsoft.com/office/powerpoint/2010/main" val="185999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FC60-C299-0A52-03F7-F3E1AD1A2D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267E07-3DC1-F9BE-1C2E-58AEB6E7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1157C9-538C-4EA1-AF2F-BB6B78CA08B0}"/>
              </a:ext>
            </a:extLst>
          </p:cNvPr>
          <p:cNvSpPr>
            <a:spLocks noGrp="1"/>
          </p:cNvSpPr>
          <p:nvPr>
            <p:ph type="dt" sz="half" idx="10"/>
          </p:nvPr>
        </p:nvSpPr>
        <p:spPr/>
        <p:txBody>
          <a:bodyPr/>
          <a:lstStyle/>
          <a:p>
            <a:fld id="{AE333481-8EE1-4890-B7DF-2CC186C3A628}" type="datetimeFigureOut">
              <a:rPr lang="en-IN" smtClean="0"/>
              <a:t>29-04-2024</a:t>
            </a:fld>
            <a:endParaRPr lang="en-IN"/>
          </a:p>
        </p:txBody>
      </p:sp>
      <p:sp>
        <p:nvSpPr>
          <p:cNvPr id="5" name="Footer Placeholder 4">
            <a:extLst>
              <a:ext uri="{FF2B5EF4-FFF2-40B4-BE49-F238E27FC236}">
                <a16:creationId xmlns:a16="http://schemas.microsoft.com/office/drawing/2014/main" id="{86372040-1918-C47B-EC45-AAF26DA6A4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FFE63C-6928-F9D5-FAEC-4A15DCC3B5F5}"/>
              </a:ext>
            </a:extLst>
          </p:cNvPr>
          <p:cNvSpPr>
            <a:spLocks noGrp="1"/>
          </p:cNvSpPr>
          <p:nvPr>
            <p:ph type="sldNum" sz="quarter" idx="12"/>
          </p:nvPr>
        </p:nvSpPr>
        <p:spPr/>
        <p:txBody>
          <a:bodyPr/>
          <a:lstStyle/>
          <a:p>
            <a:fld id="{D7C6BB6B-B0FE-4D07-815F-A54894B1486E}" type="slidenum">
              <a:rPr lang="en-IN" smtClean="0"/>
              <a:t>‹#›</a:t>
            </a:fld>
            <a:endParaRPr lang="en-IN"/>
          </a:p>
        </p:txBody>
      </p:sp>
    </p:spTree>
    <p:extLst>
      <p:ext uri="{BB962C8B-B14F-4D97-AF65-F5344CB8AC3E}">
        <p14:creationId xmlns:p14="http://schemas.microsoft.com/office/powerpoint/2010/main" val="2997825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318C-1174-0362-6682-271BCBA5D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9A7D62-28A7-5BEE-D0BD-C3DD52CF9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CE1AE1-AAA1-19BB-FDDB-B06861D5EB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37F408-A14A-C06B-3D08-E20CE61A7632}"/>
              </a:ext>
            </a:extLst>
          </p:cNvPr>
          <p:cNvSpPr>
            <a:spLocks noGrp="1"/>
          </p:cNvSpPr>
          <p:nvPr>
            <p:ph type="dt" sz="half" idx="10"/>
          </p:nvPr>
        </p:nvSpPr>
        <p:spPr/>
        <p:txBody>
          <a:bodyPr/>
          <a:lstStyle/>
          <a:p>
            <a:fld id="{AE333481-8EE1-4890-B7DF-2CC186C3A628}" type="datetimeFigureOut">
              <a:rPr lang="en-IN" smtClean="0"/>
              <a:t>29-04-2024</a:t>
            </a:fld>
            <a:endParaRPr lang="en-IN"/>
          </a:p>
        </p:txBody>
      </p:sp>
      <p:sp>
        <p:nvSpPr>
          <p:cNvPr id="6" name="Footer Placeholder 5">
            <a:extLst>
              <a:ext uri="{FF2B5EF4-FFF2-40B4-BE49-F238E27FC236}">
                <a16:creationId xmlns:a16="http://schemas.microsoft.com/office/drawing/2014/main" id="{5A3CACC7-D8E4-2872-5306-B0210FD168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9B50F1-F7B8-F777-9221-3022F8612B9F}"/>
              </a:ext>
            </a:extLst>
          </p:cNvPr>
          <p:cNvSpPr>
            <a:spLocks noGrp="1"/>
          </p:cNvSpPr>
          <p:nvPr>
            <p:ph type="sldNum" sz="quarter" idx="12"/>
          </p:nvPr>
        </p:nvSpPr>
        <p:spPr/>
        <p:txBody>
          <a:bodyPr/>
          <a:lstStyle/>
          <a:p>
            <a:fld id="{D7C6BB6B-B0FE-4D07-815F-A54894B1486E}" type="slidenum">
              <a:rPr lang="en-IN" smtClean="0"/>
              <a:t>‹#›</a:t>
            </a:fld>
            <a:endParaRPr lang="en-IN"/>
          </a:p>
        </p:txBody>
      </p:sp>
    </p:spTree>
    <p:extLst>
      <p:ext uri="{BB962C8B-B14F-4D97-AF65-F5344CB8AC3E}">
        <p14:creationId xmlns:p14="http://schemas.microsoft.com/office/powerpoint/2010/main" val="75482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04181-09BC-A88C-3A63-6EA7312748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EF7447-25FE-4E2B-6129-A1A041F0DD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1A70A2-7126-CD9C-EFA3-6AC8291747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2C5615-517A-2370-F818-12AA18357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DF508A-0F5D-FA6C-7C81-61A5CA93E3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C9802C-3305-3E3B-757E-B87A1DE4CD59}"/>
              </a:ext>
            </a:extLst>
          </p:cNvPr>
          <p:cNvSpPr>
            <a:spLocks noGrp="1"/>
          </p:cNvSpPr>
          <p:nvPr>
            <p:ph type="dt" sz="half" idx="10"/>
          </p:nvPr>
        </p:nvSpPr>
        <p:spPr/>
        <p:txBody>
          <a:bodyPr/>
          <a:lstStyle/>
          <a:p>
            <a:fld id="{AE333481-8EE1-4890-B7DF-2CC186C3A628}" type="datetimeFigureOut">
              <a:rPr lang="en-IN" smtClean="0"/>
              <a:t>29-04-2024</a:t>
            </a:fld>
            <a:endParaRPr lang="en-IN"/>
          </a:p>
        </p:txBody>
      </p:sp>
      <p:sp>
        <p:nvSpPr>
          <p:cNvPr id="8" name="Footer Placeholder 7">
            <a:extLst>
              <a:ext uri="{FF2B5EF4-FFF2-40B4-BE49-F238E27FC236}">
                <a16:creationId xmlns:a16="http://schemas.microsoft.com/office/drawing/2014/main" id="{74B51AB4-8594-93B4-CD6E-F7A633F61F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7D1C79-C1C5-68BF-8BF6-5D2FC9BE68FA}"/>
              </a:ext>
            </a:extLst>
          </p:cNvPr>
          <p:cNvSpPr>
            <a:spLocks noGrp="1"/>
          </p:cNvSpPr>
          <p:nvPr>
            <p:ph type="sldNum" sz="quarter" idx="12"/>
          </p:nvPr>
        </p:nvSpPr>
        <p:spPr/>
        <p:txBody>
          <a:bodyPr/>
          <a:lstStyle/>
          <a:p>
            <a:fld id="{D7C6BB6B-B0FE-4D07-815F-A54894B1486E}" type="slidenum">
              <a:rPr lang="en-IN" smtClean="0"/>
              <a:t>‹#›</a:t>
            </a:fld>
            <a:endParaRPr lang="en-IN"/>
          </a:p>
        </p:txBody>
      </p:sp>
    </p:spTree>
    <p:extLst>
      <p:ext uri="{BB962C8B-B14F-4D97-AF65-F5344CB8AC3E}">
        <p14:creationId xmlns:p14="http://schemas.microsoft.com/office/powerpoint/2010/main" val="59589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764A-EDF2-F798-0ABB-616672DCC7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33B0C7-E71F-0629-6B24-D125B339CA95}"/>
              </a:ext>
            </a:extLst>
          </p:cNvPr>
          <p:cNvSpPr>
            <a:spLocks noGrp="1"/>
          </p:cNvSpPr>
          <p:nvPr>
            <p:ph type="dt" sz="half" idx="10"/>
          </p:nvPr>
        </p:nvSpPr>
        <p:spPr/>
        <p:txBody>
          <a:bodyPr/>
          <a:lstStyle/>
          <a:p>
            <a:fld id="{AE333481-8EE1-4890-B7DF-2CC186C3A628}" type="datetimeFigureOut">
              <a:rPr lang="en-IN" smtClean="0"/>
              <a:t>29-04-2024</a:t>
            </a:fld>
            <a:endParaRPr lang="en-IN"/>
          </a:p>
        </p:txBody>
      </p:sp>
      <p:sp>
        <p:nvSpPr>
          <p:cNvPr id="4" name="Footer Placeholder 3">
            <a:extLst>
              <a:ext uri="{FF2B5EF4-FFF2-40B4-BE49-F238E27FC236}">
                <a16:creationId xmlns:a16="http://schemas.microsoft.com/office/drawing/2014/main" id="{72E379D8-6575-CC78-2ACA-746132DEE2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962219-5FB2-1DFB-5004-82344ACD50E2}"/>
              </a:ext>
            </a:extLst>
          </p:cNvPr>
          <p:cNvSpPr>
            <a:spLocks noGrp="1"/>
          </p:cNvSpPr>
          <p:nvPr>
            <p:ph type="sldNum" sz="quarter" idx="12"/>
          </p:nvPr>
        </p:nvSpPr>
        <p:spPr/>
        <p:txBody>
          <a:bodyPr/>
          <a:lstStyle/>
          <a:p>
            <a:fld id="{D7C6BB6B-B0FE-4D07-815F-A54894B1486E}" type="slidenum">
              <a:rPr lang="en-IN" smtClean="0"/>
              <a:t>‹#›</a:t>
            </a:fld>
            <a:endParaRPr lang="en-IN"/>
          </a:p>
        </p:txBody>
      </p:sp>
    </p:spTree>
    <p:extLst>
      <p:ext uri="{BB962C8B-B14F-4D97-AF65-F5344CB8AC3E}">
        <p14:creationId xmlns:p14="http://schemas.microsoft.com/office/powerpoint/2010/main" val="284354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2BC4A1-7ECD-3AF9-D4C8-E81EBDE83064}"/>
              </a:ext>
            </a:extLst>
          </p:cNvPr>
          <p:cNvSpPr>
            <a:spLocks noGrp="1"/>
          </p:cNvSpPr>
          <p:nvPr>
            <p:ph type="dt" sz="half" idx="10"/>
          </p:nvPr>
        </p:nvSpPr>
        <p:spPr/>
        <p:txBody>
          <a:bodyPr/>
          <a:lstStyle/>
          <a:p>
            <a:fld id="{AE333481-8EE1-4890-B7DF-2CC186C3A628}" type="datetimeFigureOut">
              <a:rPr lang="en-IN" smtClean="0"/>
              <a:t>29-04-2024</a:t>
            </a:fld>
            <a:endParaRPr lang="en-IN"/>
          </a:p>
        </p:txBody>
      </p:sp>
      <p:sp>
        <p:nvSpPr>
          <p:cNvPr id="3" name="Footer Placeholder 2">
            <a:extLst>
              <a:ext uri="{FF2B5EF4-FFF2-40B4-BE49-F238E27FC236}">
                <a16:creationId xmlns:a16="http://schemas.microsoft.com/office/drawing/2014/main" id="{7BC39C0F-EE4D-ECDE-61A7-506F0165E6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4B8BEA-59BC-89E5-90A4-6EC0F4A44177}"/>
              </a:ext>
            </a:extLst>
          </p:cNvPr>
          <p:cNvSpPr>
            <a:spLocks noGrp="1"/>
          </p:cNvSpPr>
          <p:nvPr>
            <p:ph type="sldNum" sz="quarter" idx="12"/>
          </p:nvPr>
        </p:nvSpPr>
        <p:spPr/>
        <p:txBody>
          <a:bodyPr/>
          <a:lstStyle/>
          <a:p>
            <a:fld id="{D7C6BB6B-B0FE-4D07-815F-A54894B1486E}" type="slidenum">
              <a:rPr lang="en-IN" smtClean="0"/>
              <a:t>‹#›</a:t>
            </a:fld>
            <a:endParaRPr lang="en-IN"/>
          </a:p>
        </p:txBody>
      </p:sp>
    </p:spTree>
    <p:extLst>
      <p:ext uri="{BB962C8B-B14F-4D97-AF65-F5344CB8AC3E}">
        <p14:creationId xmlns:p14="http://schemas.microsoft.com/office/powerpoint/2010/main" val="34838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C7FF-DDB3-3AC4-75C0-8F8BF8FED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8E69B8-1366-971A-32DC-847A33B37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2755F3-DA8D-DF1C-231F-711FCF7C0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4F93A8-CA24-6C3A-ADA5-FD62207645A5}"/>
              </a:ext>
            </a:extLst>
          </p:cNvPr>
          <p:cNvSpPr>
            <a:spLocks noGrp="1"/>
          </p:cNvSpPr>
          <p:nvPr>
            <p:ph type="dt" sz="half" idx="10"/>
          </p:nvPr>
        </p:nvSpPr>
        <p:spPr/>
        <p:txBody>
          <a:bodyPr/>
          <a:lstStyle/>
          <a:p>
            <a:fld id="{AE333481-8EE1-4890-B7DF-2CC186C3A628}" type="datetimeFigureOut">
              <a:rPr lang="en-IN" smtClean="0"/>
              <a:t>29-04-2024</a:t>
            </a:fld>
            <a:endParaRPr lang="en-IN"/>
          </a:p>
        </p:txBody>
      </p:sp>
      <p:sp>
        <p:nvSpPr>
          <p:cNvPr id="6" name="Footer Placeholder 5">
            <a:extLst>
              <a:ext uri="{FF2B5EF4-FFF2-40B4-BE49-F238E27FC236}">
                <a16:creationId xmlns:a16="http://schemas.microsoft.com/office/drawing/2014/main" id="{F6FEAB6E-A354-5FD0-4234-F759A79F15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FDCC11-D431-4855-2200-1D48760920F7}"/>
              </a:ext>
            </a:extLst>
          </p:cNvPr>
          <p:cNvSpPr>
            <a:spLocks noGrp="1"/>
          </p:cNvSpPr>
          <p:nvPr>
            <p:ph type="sldNum" sz="quarter" idx="12"/>
          </p:nvPr>
        </p:nvSpPr>
        <p:spPr/>
        <p:txBody>
          <a:bodyPr/>
          <a:lstStyle/>
          <a:p>
            <a:fld id="{D7C6BB6B-B0FE-4D07-815F-A54894B1486E}" type="slidenum">
              <a:rPr lang="en-IN" smtClean="0"/>
              <a:t>‹#›</a:t>
            </a:fld>
            <a:endParaRPr lang="en-IN"/>
          </a:p>
        </p:txBody>
      </p:sp>
    </p:spTree>
    <p:extLst>
      <p:ext uri="{BB962C8B-B14F-4D97-AF65-F5344CB8AC3E}">
        <p14:creationId xmlns:p14="http://schemas.microsoft.com/office/powerpoint/2010/main" val="741097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E2BA-4E4D-6522-169D-581D16C22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36C0A5-1D57-5ADA-F97A-E72F050D98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5FCE48-87B5-370F-552C-280F4B263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9650A-25AD-122B-45C1-5F73635F9271}"/>
              </a:ext>
            </a:extLst>
          </p:cNvPr>
          <p:cNvSpPr>
            <a:spLocks noGrp="1"/>
          </p:cNvSpPr>
          <p:nvPr>
            <p:ph type="dt" sz="half" idx="10"/>
          </p:nvPr>
        </p:nvSpPr>
        <p:spPr/>
        <p:txBody>
          <a:bodyPr/>
          <a:lstStyle/>
          <a:p>
            <a:fld id="{AE333481-8EE1-4890-B7DF-2CC186C3A628}" type="datetimeFigureOut">
              <a:rPr lang="en-IN" smtClean="0"/>
              <a:t>29-04-2024</a:t>
            </a:fld>
            <a:endParaRPr lang="en-IN"/>
          </a:p>
        </p:txBody>
      </p:sp>
      <p:sp>
        <p:nvSpPr>
          <p:cNvPr id="6" name="Footer Placeholder 5">
            <a:extLst>
              <a:ext uri="{FF2B5EF4-FFF2-40B4-BE49-F238E27FC236}">
                <a16:creationId xmlns:a16="http://schemas.microsoft.com/office/drawing/2014/main" id="{29B751E1-856D-3EE7-5DBA-756BD2EF04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EB5418-7C6B-BC89-F151-9A26FBB00E20}"/>
              </a:ext>
            </a:extLst>
          </p:cNvPr>
          <p:cNvSpPr>
            <a:spLocks noGrp="1"/>
          </p:cNvSpPr>
          <p:nvPr>
            <p:ph type="sldNum" sz="quarter" idx="12"/>
          </p:nvPr>
        </p:nvSpPr>
        <p:spPr/>
        <p:txBody>
          <a:bodyPr/>
          <a:lstStyle/>
          <a:p>
            <a:fld id="{D7C6BB6B-B0FE-4D07-815F-A54894B1486E}" type="slidenum">
              <a:rPr lang="en-IN" smtClean="0"/>
              <a:t>‹#›</a:t>
            </a:fld>
            <a:endParaRPr lang="en-IN"/>
          </a:p>
        </p:txBody>
      </p:sp>
    </p:spTree>
    <p:extLst>
      <p:ext uri="{BB962C8B-B14F-4D97-AF65-F5344CB8AC3E}">
        <p14:creationId xmlns:p14="http://schemas.microsoft.com/office/powerpoint/2010/main" val="296356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B157DC-1AAC-33D9-D235-FA0329C951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9C0F43-FA33-8CCF-41C1-3F431DB244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D26905-6AAD-2B1F-D6F9-728B7032C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33481-8EE1-4890-B7DF-2CC186C3A628}" type="datetimeFigureOut">
              <a:rPr lang="en-IN" smtClean="0"/>
              <a:t>29-04-2024</a:t>
            </a:fld>
            <a:endParaRPr lang="en-IN"/>
          </a:p>
        </p:txBody>
      </p:sp>
      <p:sp>
        <p:nvSpPr>
          <p:cNvPr id="5" name="Footer Placeholder 4">
            <a:extLst>
              <a:ext uri="{FF2B5EF4-FFF2-40B4-BE49-F238E27FC236}">
                <a16:creationId xmlns:a16="http://schemas.microsoft.com/office/drawing/2014/main" id="{5B73EF7B-9BE3-1A42-DF33-5110D99DA6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C9991F-EC97-535D-A7E2-596FB97228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6BB6B-B0FE-4D07-815F-A54894B1486E}" type="slidenum">
              <a:rPr lang="en-IN" smtClean="0"/>
              <a:t>‹#›</a:t>
            </a:fld>
            <a:endParaRPr lang="en-IN"/>
          </a:p>
        </p:txBody>
      </p:sp>
    </p:spTree>
    <p:extLst>
      <p:ext uri="{BB962C8B-B14F-4D97-AF65-F5344CB8AC3E}">
        <p14:creationId xmlns:p14="http://schemas.microsoft.com/office/powerpoint/2010/main" val="245560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4D43FB-7589-6B9B-3C76-7EC86795F1DE}"/>
              </a:ext>
            </a:extLst>
          </p:cNvPr>
          <p:cNvSpPr txBox="1"/>
          <p:nvPr/>
        </p:nvSpPr>
        <p:spPr>
          <a:xfrm>
            <a:off x="1711838" y="1859125"/>
            <a:ext cx="8768324" cy="707886"/>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		</a:t>
            </a:r>
            <a:r>
              <a:rPr lang="en-IN" sz="4000" dirty="0">
                <a:latin typeface="Cambria" panose="02040503050406030204" pitchFamily="18" charset="0"/>
                <a:ea typeface="Cambria" panose="02040503050406030204" pitchFamily="18" charset="0"/>
              </a:rPr>
              <a:t>FlexStream.io</a:t>
            </a:r>
          </a:p>
        </p:txBody>
      </p:sp>
      <p:sp>
        <p:nvSpPr>
          <p:cNvPr id="5" name="TextBox 4">
            <a:extLst>
              <a:ext uri="{FF2B5EF4-FFF2-40B4-BE49-F238E27FC236}">
                <a16:creationId xmlns:a16="http://schemas.microsoft.com/office/drawing/2014/main" id="{A2486200-9148-0681-53E7-B230AF2B2DA2}"/>
              </a:ext>
            </a:extLst>
          </p:cNvPr>
          <p:cNvSpPr txBox="1"/>
          <p:nvPr/>
        </p:nvSpPr>
        <p:spPr>
          <a:xfrm>
            <a:off x="1711838" y="2782669"/>
            <a:ext cx="8768324"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Brief – FlexStream.io gives you the power to bend time with your live streams. Rewind, pause and catch up on your schedule.</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9720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C12BF0-C4D7-190D-D1C5-B19D81EEE6F5}"/>
              </a:ext>
            </a:extLst>
          </p:cNvPr>
          <p:cNvSpPr txBox="1"/>
          <p:nvPr/>
        </p:nvSpPr>
        <p:spPr>
          <a:xfrm>
            <a:off x="1298448" y="3154680"/>
            <a:ext cx="8851392" cy="646331"/>
          </a:xfrm>
          <a:prstGeom prst="rect">
            <a:avLst/>
          </a:prstGeom>
          <a:noFill/>
        </p:spPr>
        <p:txBody>
          <a:bodyPr wrap="square" rtlCol="0">
            <a:spAutoFit/>
          </a:bodyPr>
          <a:lstStyle/>
          <a:p>
            <a:pPr algn="ctr"/>
            <a:r>
              <a:rPr lang="en-IN" sz="3600" b="1" dirty="0">
                <a:latin typeface="Segoe UI" panose="020B0502040204020203" pitchFamily="34" charset="0"/>
                <a:cs typeface="Segoe UI" panose="020B0502040204020203" pitchFamily="34" charset="0"/>
              </a:rPr>
              <a:t>Requirement Analysis</a:t>
            </a:r>
          </a:p>
        </p:txBody>
      </p:sp>
    </p:spTree>
    <p:extLst>
      <p:ext uri="{BB962C8B-B14F-4D97-AF65-F5344CB8AC3E}">
        <p14:creationId xmlns:p14="http://schemas.microsoft.com/office/powerpoint/2010/main" val="381847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MVP – Requirement Analysis</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008376" y="281326"/>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0B90494C-F7EC-547A-8FF1-263E1A4EEF99}"/>
              </a:ext>
            </a:extLst>
          </p:cNvPr>
          <p:cNvSpPr txBox="1"/>
          <p:nvPr/>
        </p:nvSpPr>
        <p:spPr>
          <a:xfrm>
            <a:off x="457200" y="1366897"/>
            <a:ext cx="11109960" cy="2062103"/>
          </a:xfrm>
          <a:prstGeom prst="rect">
            <a:avLst/>
          </a:prstGeom>
          <a:noFill/>
        </p:spPr>
        <p:txBody>
          <a:bodyPr wrap="square">
            <a:spAutoFit/>
          </a:bodyPr>
          <a:lstStyle/>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General Requirements</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Scalability:</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Ensure the backend infrastructure using AWS is scalable to handle high concurrent user loads and data throughput.</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Cross-Platform Support:</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Develop using technologies like React Native (for mobile) and Electron (for desktop) to maintain a single codebase across platforms.</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Security:</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Implement robust security measures to protect user data and content integrity.</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Compliance: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Adhere to accessibility and data protection regulations relevant to all operating regions.</a:t>
            </a:r>
          </a:p>
        </p:txBody>
      </p:sp>
      <p:sp>
        <p:nvSpPr>
          <p:cNvPr id="3" name="TextBox 2">
            <a:extLst>
              <a:ext uri="{FF2B5EF4-FFF2-40B4-BE49-F238E27FC236}">
                <a16:creationId xmlns:a16="http://schemas.microsoft.com/office/drawing/2014/main" id="{FACA5791-3474-E84E-D7A8-78004238FA6B}"/>
              </a:ext>
            </a:extLst>
          </p:cNvPr>
          <p:cNvSpPr txBox="1"/>
          <p:nvPr/>
        </p:nvSpPr>
        <p:spPr>
          <a:xfrm>
            <a:off x="457200" y="4115461"/>
            <a:ext cx="11109960" cy="1231106"/>
          </a:xfrm>
          <a:prstGeom prst="rect">
            <a:avLst/>
          </a:prstGeom>
          <a:noFill/>
        </p:spPr>
        <p:txBody>
          <a:bodyPr wrap="square">
            <a:spAutoFit/>
          </a:bodyPr>
          <a:lstStyle/>
          <a:p>
            <a:r>
              <a:rPr lang="en-IN" sz="2000" b="1" dirty="0">
                <a:latin typeface="Segoe UI" panose="020B0502040204020203" pitchFamily="34" charset="0"/>
                <a:cs typeface="Segoe UI" panose="020B0502040204020203" pitchFamily="34" charset="0"/>
              </a:rPr>
              <a:t>Technical Considerations</a:t>
            </a:r>
            <a:endParaRPr lang="en-IN" sz="20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IN" b="1" dirty="0">
                <a:latin typeface="Segoe UI" panose="020B0502040204020203" pitchFamily="34" charset="0"/>
                <a:cs typeface="Segoe UI" panose="020B0502040204020203" pitchFamily="34" charset="0"/>
              </a:rPr>
              <a:t>Backend:</a:t>
            </a:r>
            <a:r>
              <a:rPr lang="en-IN" dirty="0">
                <a:latin typeface="Segoe UI" panose="020B0502040204020203" pitchFamily="34" charset="0"/>
                <a:cs typeface="Segoe UI" panose="020B0502040204020203" pitchFamily="34" charset="0"/>
              </a:rPr>
              <a:t> Explore a serverless architecture (AWS Lambda, Azure Functions)</a:t>
            </a:r>
          </a:p>
          <a:p>
            <a:pPr>
              <a:buFont typeface="Arial" panose="020B0604020202020204" pitchFamily="34" charset="0"/>
              <a:buChar char="•"/>
            </a:pPr>
            <a:r>
              <a:rPr lang="en-IN" b="1" dirty="0">
                <a:latin typeface="Segoe UI" panose="020B0502040204020203" pitchFamily="34" charset="0"/>
                <a:cs typeface="Segoe UI" panose="020B0502040204020203" pitchFamily="34" charset="0"/>
              </a:rPr>
              <a:t>Frontend:</a:t>
            </a:r>
            <a:r>
              <a:rPr lang="en-IN" dirty="0">
                <a:latin typeface="Segoe UI" panose="020B0502040204020203" pitchFamily="34" charset="0"/>
                <a:cs typeface="Segoe UI" panose="020B0502040204020203" pitchFamily="34" charset="0"/>
              </a:rPr>
              <a:t> Choose a modern JavaScript framework (React, Vue, Angular)</a:t>
            </a:r>
          </a:p>
          <a:p>
            <a:pPr>
              <a:buFont typeface="Arial" panose="020B0604020202020204" pitchFamily="34" charset="0"/>
              <a:buChar char="•"/>
            </a:pPr>
            <a:r>
              <a:rPr lang="en-IN" b="1" dirty="0">
                <a:latin typeface="Segoe UI" panose="020B0502040204020203" pitchFamily="34" charset="0"/>
                <a:cs typeface="Segoe UI" panose="020B0502040204020203" pitchFamily="34" charset="0"/>
              </a:rPr>
              <a:t>Media Player:</a:t>
            </a:r>
            <a:r>
              <a:rPr lang="en-IN" dirty="0">
                <a:latin typeface="Segoe UI" panose="020B0502040204020203" pitchFamily="34" charset="0"/>
                <a:cs typeface="Segoe UI" panose="020B0502040204020203" pitchFamily="34" charset="0"/>
              </a:rPr>
              <a:t> Video.js, Hls.js, etc.</a:t>
            </a:r>
          </a:p>
        </p:txBody>
      </p:sp>
    </p:spTree>
    <p:extLst>
      <p:ext uri="{BB962C8B-B14F-4D97-AF65-F5344CB8AC3E}">
        <p14:creationId xmlns:p14="http://schemas.microsoft.com/office/powerpoint/2010/main" val="381399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MVP – Requirement Analysis</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008376" y="281326"/>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0B90494C-F7EC-547A-8FF1-263E1A4EEF99}"/>
              </a:ext>
            </a:extLst>
          </p:cNvPr>
          <p:cNvSpPr txBox="1"/>
          <p:nvPr/>
        </p:nvSpPr>
        <p:spPr>
          <a:xfrm>
            <a:off x="457200" y="1358634"/>
            <a:ext cx="11109960" cy="5047536"/>
          </a:xfrm>
          <a:prstGeom prst="rect">
            <a:avLst/>
          </a:prstGeom>
          <a:noFill/>
        </p:spPr>
        <p:txBody>
          <a:bodyPr wrap="square">
            <a:spAutoFit/>
          </a:bodyPr>
          <a:lstStyle/>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1. Immediate Time Shift (up to 30 minutes)</a:t>
            </a: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Purpose: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Enable users to control live stream playback, including pausing, rewinding, and fast-forwarding up to 30 minutes to accommodate late joiners or replay specific moments without missing ongoing content.</a:t>
            </a:r>
          </a:p>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Functionality:</a:t>
            </a:r>
            <a:endParaRPr lang="en-US" sz="2000" b="0" i="0" dirty="0">
              <a:solidFill>
                <a:srgbClr val="0D0D0D"/>
              </a:solidFill>
              <a:effectLst/>
              <a:highlight>
                <a:srgbClr val="FFFFFF"/>
              </a:highlight>
              <a:latin typeface="Segoe UI" panose="020B0502040204020203" pitchFamily="34" charset="0"/>
              <a:cs typeface="Segoe UI" panose="020B0502040204020203" pitchFamily="34" charset="0"/>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Users can pause live streaming at any moment.</a:t>
            </a:r>
          </a:p>
          <a:p>
            <a:pPr marL="285750" indent="-285750"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Users can rewind up to 30 minutes from the current live point.</a:t>
            </a:r>
          </a:p>
          <a:p>
            <a:pPr marL="285750" indent="-285750"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Users can fast-forward to catch up to the live broadcast if they have rewound or paused.</a:t>
            </a:r>
          </a:p>
          <a:p>
            <a:pPr marL="285750" indent="-285750"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Implement a visual timeline/progress bar indicating the time-shift window and current position within the stream.</a:t>
            </a:r>
          </a:p>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Technical Requirements:</a:t>
            </a:r>
            <a:endParaRPr lang="en-US" sz="2000"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Buffer Management:</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Efficient handling of buffer to provide seamless switching between live and time-shifted content without buffering issues.</a:t>
            </a:r>
          </a:p>
          <a:p>
            <a:pPr indent="-342900">
              <a:buFont typeface="Arial" panose="020B0604020202020204" pitchFamily="34" charset="0"/>
              <a:buChar char="•"/>
            </a:pPr>
            <a:r>
              <a:rPr lang="en-US" b="1" dirty="0">
                <a:solidFill>
                  <a:srgbClr val="0D0D0D"/>
                </a:solidFill>
                <a:highlight>
                  <a:srgbClr val="FFFFFF"/>
                </a:highlight>
                <a:latin typeface="Segoe UI" panose="020B0502040204020203" pitchFamily="34" charset="0"/>
                <a:cs typeface="Segoe UI" panose="020B0502040204020203" pitchFamily="34" charset="0"/>
              </a:rPr>
              <a:t>Storage</a:t>
            </a:r>
            <a:r>
              <a:rPr lang="en-US" dirty="0">
                <a:solidFill>
                  <a:srgbClr val="0D0D0D"/>
                </a:solidFill>
                <a:highlight>
                  <a:srgbClr val="FFFFFF"/>
                </a:highlight>
                <a:latin typeface="Segoe UI" panose="020B0502040204020203" pitchFamily="34" charset="0"/>
                <a:cs typeface="Segoe UI" panose="020B0502040204020203" pitchFamily="34" charset="0"/>
              </a:rPr>
              <a:t>: Temporary storage solution to hold up to 30 minutes of high-quality video streams for time</a:t>
            </a:r>
          </a:p>
          <a:p>
            <a:r>
              <a:rPr lang="en-US" dirty="0">
                <a:solidFill>
                  <a:srgbClr val="0D0D0D"/>
                </a:solidFill>
                <a:highlight>
                  <a:srgbClr val="FFFFFF"/>
                </a:highlight>
                <a:latin typeface="Segoe UI" panose="020B0502040204020203" pitchFamily="34" charset="0"/>
                <a:cs typeface="Segoe UI" panose="020B0502040204020203" pitchFamily="34" charset="0"/>
              </a:rPr>
              <a:t>     -shift functionality.</a:t>
            </a:r>
          </a:p>
          <a:p>
            <a:pPr indent="-342900">
              <a:buFont typeface="Arial" panose="020B0604020202020204" pitchFamily="34" charset="0"/>
              <a:buChar char="•"/>
            </a:pPr>
            <a:r>
              <a:rPr lang="en-US" b="1" dirty="0">
                <a:solidFill>
                  <a:srgbClr val="0D0D0D"/>
                </a:solidFill>
                <a:highlight>
                  <a:srgbClr val="FFFFFF"/>
                </a:highlight>
                <a:latin typeface="Segoe UI" panose="020B0502040204020203" pitchFamily="34" charset="0"/>
                <a:cs typeface="Segoe UI" panose="020B0502040204020203" pitchFamily="34" charset="0"/>
              </a:rPr>
              <a:t>UI/UX: </a:t>
            </a:r>
            <a:r>
              <a:rPr lang="en-US" dirty="0">
                <a:solidFill>
                  <a:srgbClr val="0D0D0D"/>
                </a:solidFill>
                <a:highlight>
                  <a:srgbClr val="FFFFFF"/>
                </a:highlight>
                <a:latin typeface="Segoe UI" panose="020B0502040204020203" pitchFamily="34" charset="0"/>
                <a:cs typeface="Segoe UI" panose="020B0502040204020203" pitchFamily="34" charset="0"/>
              </a:rPr>
              <a:t>Intuitive controls for time manipulation embedded within the player interface.</a:t>
            </a:r>
          </a:p>
          <a:p>
            <a:pPr indent="-342900">
              <a:buFont typeface="Arial" panose="020B0604020202020204" pitchFamily="34" charset="0"/>
              <a:buChar char="•"/>
            </a:pPr>
            <a:r>
              <a:rPr lang="en-US" b="1" dirty="0">
                <a:solidFill>
                  <a:srgbClr val="0D0D0D"/>
                </a:solidFill>
                <a:highlight>
                  <a:srgbClr val="FFFFFF"/>
                </a:highlight>
                <a:latin typeface="Segoe UI" panose="020B0502040204020203" pitchFamily="34" charset="0"/>
                <a:cs typeface="Segoe UI" panose="020B0502040204020203" pitchFamily="34" charset="0"/>
              </a:rPr>
              <a:t>Compatibility: </a:t>
            </a:r>
            <a:r>
              <a:rPr lang="en-US" dirty="0">
                <a:solidFill>
                  <a:srgbClr val="0D0D0D"/>
                </a:solidFill>
                <a:highlight>
                  <a:srgbClr val="FFFFFF"/>
                </a:highlight>
                <a:latin typeface="Segoe UI" panose="020B0502040204020203" pitchFamily="34" charset="0"/>
                <a:cs typeface="Segoe UI" panose="020B0502040204020203" pitchFamily="34" charset="0"/>
              </a:rPr>
              <a:t>Ensure the feature works uniformly across all supported platforms including desktop,</a:t>
            </a:r>
          </a:p>
          <a:p>
            <a:r>
              <a:rPr lang="en-US" dirty="0">
                <a:solidFill>
                  <a:srgbClr val="0D0D0D"/>
                </a:solidFill>
                <a:highlight>
                  <a:srgbClr val="FFFFFF"/>
                </a:highlight>
                <a:latin typeface="Segoe UI" panose="020B0502040204020203" pitchFamily="34" charset="0"/>
                <a:cs typeface="Segoe UI" panose="020B0502040204020203" pitchFamily="34" charset="0"/>
              </a:rPr>
              <a:t>     mobile, and Samsung Tizen TV.</a:t>
            </a:r>
          </a:p>
        </p:txBody>
      </p:sp>
    </p:spTree>
    <p:extLst>
      <p:ext uri="{BB962C8B-B14F-4D97-AF65-F5344CB8AC3E}">
        <p14:creationId xmlns:p14="http://schemas.microsoft.com/office/powerpoint/2010/main" val="1135925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MVP – Requirement Analysis</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008376" y="281326"/>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429B2652-91A2-535E-D91F-07B700BC8937}"/>
              </a:ext>
            </a:extLst>
          </p:cNvPr>
          <p:cNvSpPr txBox="1"/>
          <p:nvPr/>
        </p:nvSpPr>
        <p:spPr>
          <a:xfrm>
            <a:off x="594360" y="1225688"/>
            <a:ext cx="10908792" cy="4616648"/>
          </a:xfrm>
          <a:prstGeom prst="rect">
            <a:avLst/>
          </a:prstGeom>
          <a:noFill/>
        </p:spPr>
        <p:txBody>
          <a:bodyPr wrap="square">
            <a:spAutoFit/>
          </a:bodyPr>
          <a:lstStyle/>
          <a:p>
            <a:r>
              <a:rPr lang="en-US" sz="2000" b="1" dirty="0">
                <a:latin typeface="Segoe UI" panose="020B0502040204020203" pitchFamily="34" charset="0"/>
                <a:cs typeface="Segoe UI" panose="020B0502040204020203" pitchFamily="34" charset="0"/>
              </a:rPr>
              <a:t>Immediate Time Shift (Up to 30 Minutes)</a:t>
            </a:r>
            <a:endParaRPr lang="en-US" sz="20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2000" b="1" dirty="0">
                <a:latin typeface="Segoe UI" panose="020B0502040204020203" pitchFamily="34" charset="0"/>
                <a:cs typeface="Segoe UI" panose="020B0502040204020203" pitchFamily="34" charset="0"/>
              </a:rPr>
              <a:t>Functional Requirements </a:t>
            </a:r>
          </a:p>
          <a:p>
            <a:pPr marL="742950" lvl="1" indent="-285750">
              <a:buFont typeface="Arial" panose="020B0604020202020204" pitchFamily="34" charset="0"/>
              <a:buChar char="•"/>
            </a:pPr>
            <a:r>
              <a:rPr lang="en-US" b="1" dirty="0">
                <a:latin typeface="Segoe UI" panose="020B0502040204020203" pitchFamily="34" charset="0"/>
                <a:cs typeface="Segoe UI" panose="020B0502040204020203" pitchFamily="34" charset="0"/>
              </a:rPr>
              <a:t>Buffer Management:</a:t>
            </a:r>
            <a:r>
              <a:rPr lang="en-US" dirty="0">
                <a:latin typeface="Segoe UI" panose="020B0502040204020203" pitchFamily="34" charset="0"/>
                <a:cs typeface="Segoe UI" panose="020B0502040204020203" pitchFamily="34" charset="0"/>
              </a:rPr>
              <a:t> The system shall implement a client-side buffer of 30 minutes for live stream data.</a:t>
            </a:r>
          </a:p>
          <a:p>
            <a:pPr marL="742950" lvl="1" indent="-285750">
              <a:buFont typeface="Arial" panose="020B0604020202020204" pitchFamily="34" charset="0"/>
              <a:buChar char="•"/>
            </a:pPr>
            <a:r>
              <a:rPr lang="en-US" b="1" dirty="0">
                <a:latin typeface="Segoe UI" panose="020B0502040204020203" pitchFamily="34" charset="0"/>
                <a:cs typeface="Segoe UI" panose="020B0502040204020203" pitchFamily="34" charset="0"/>
              </a:rPr>
              <a:t>Rewind/Forward:</a:t>
            </a:r>
            <a:r>
              <a:rPr lang="en-US" dirty="0">
                <a:latin typeface="Segoe UI" panose="020B0502040204020203" pitchFamily="34" charset="0"/>
                <a:cs typeface="Segoe UI" panose="020B0502040204020203" pitchFamily="34" charset="0"/>
              </a:rPr>
              <a:t> Users shall be able to rewind and fast-forward seamlessly within the buffer.</a:t>
            </a:r>
          </a:p>
          <a:p>
            <a:pPr marL="742950" lvl="1" indent="-285750">
              <a:buFont typeface="Arial" panose="020B0604020202020204" pitchFamily="34" charset="0"/>
              <a:buChar char="•"/>
            </a:pPr>
            <a:r>
              <a:rPr lang="en-US" b="1" dirty="0">
                <a:latin typeface="Segoe UI" panose="020B0502040204020203" pitchFamily="34" charset="0"/>
                <a:cs typeface="Segoe UI" panose="020B0502040204020203" pitchFamily="34" charset="0"/>
              </a:rPr>
              <a:t>Buffer Transition:</a:t>
            </a:r>
            <a:r>
              <a:rPr lang="en-US" dirty="0">
                <a:latin typeface="Segoe UI" panose="020B0502040204020203" pitchFamily="34" charset="0"/>
                <a:cs typeface="Segoe UI" panose="020B0502040204020203" pitchFamily="34" charset="0"/>
              </a:rPr>
              <a:t> The transition between live and time-shifted playback shall be smooth (minimal latency or buffering).</a:t>
            </a:r>
          </a:p>
          <a:p>
            <a:pPr marL="742950" lvl="1" indent="-285750">
              <a:buFont typeface="Arial" panose="020B0604020202020204" pitchFamily="34" charset="0"/>
              <a:buChar char="•"/>
            </a:pPr>
            <a:r>
              <a:rPr lang="en-US" b="1" dirty="0">
                <a:latin typeface="Segoe UI" panose="020B0502040204020203" pitchFamily="34" charset="0"/>
                <a:cs typeface="Segoe UI" panose="020B0502040204020203" pitchFamily="34" charset="0"/>
              </a:rPr>
              <a:t>Catch-Up to Live:</a:t>
            </a:r>
            <a:r>
              <a:rPr lang="en-US" dirty="0">
                <a:latin typeface="Segoe UI" panose="020B0502040204020203" pitchFamily="34" charset="0"/>
                <a:cs typeface="Segoe UI" panose="020B0502040204020203" pitchFamily="34" charset="0"/>
              </a:rPr>
              <a:t> The system shall provide a clear mechanism to "catch up" to the live point of the stream.</a:t>
            </a:r>
          </a:p>
          <a:p>
            <a:pPr marL="742950" lvl="1" indent="-285750">
              <a:buFont typeface="Arial" panose="020B0604020202020204" pitchFamily="34" charset="0"/>
              <a:buChar char="•"/>
            </a:pPr>
            <a:r>
              <a:rPr lang="en-US" b="1" dirty="0">
                <a:latin typeface="Segoe UI" panose="020B0502040204020203" pitchFamily="34" charset="0"/>
                <a:cs typeface="Segoe UI" panose="020B0502040204020203" pitchFamily="34" charset="0"/>
              </a:rPr>
              <a:t>Progress Indicator:</a:t>
            </a:r>
            <a:r>
              <a:rPr lang="en-US" dirty="0">
                <a:latin typeface="Segoe UI" panose="020B0502040204020203" pitchFamily="34" charset="0"/>
                <a:cs typeface="Segoe UI" panose="020B0502040204020203" pitchFamily="34" charset="0"/>
              </a:rPr>
              <a:t> A visual timeline/progress bar shall indicate the beginning and end of the available time-shift window.</a:t>
            </a:r>
          </a:p>
          <a:p>
            <a:pPr>
              <a:buFont typeface="Arial" panose="020B0604020202020204" pitchFamily="34" charset="0"/>
              <a:buChar char="•"/>
            </a:pPr>
            <a:r>
              <a:rPr lang="en-US" sz="2000" b="1" dirty="0">
                <a:latin typeface="Segoe UI" panose="020B0502040204020203" pitchFamily="34" charset="0"/>
                <a:cs typeface="Segoe UI" panose="020B0502040204020203" pitchFamily="34" charset="0"/>
              </a:rPr>
              <a:t>Non-Functional Requirements </a:t>
            </a:r>
          </a:p>
          <a:p>
            <a:pPr marL="742950" lvl="1" indent="-285750">
              <a:buFont typeface="Arial" panose="020B0604020202020204" pitchFamily="34" charset="0"/>
              <a:buChar char="•"/>
            </a:pPr>
            <a:r>
              <a:rPr lang="en-US" b="1" dirty="0">
                <a:latin typeface="Segoe UI" panose="020B0502040204020203" pitchFamily="34" charset="0"/>
                <a:cs typeface="Segoe UI" panose="020B0502040204020203" pitchFamily="34" charset="0"/>
              </a:rPr>
              <a:t>Buffer Latency:</a:t>
            </a:r>
            <a:r>
              <a:rPr lang="en-US" dirty="0">
                <a:latin typeface="Segoe UI" panose="020B0502040204020203" pitchFamily="34" charset="0"/>
                <a:cs typeface="Segoe UI" panose="020B0502040204020203" pitchFamily="34" charset="0"/>
              </a:rPr>
              <a:t> Rewind and fast-forward actions within the buffer should have minimal delay (&lt;2 seconds).</a:t>
            </a:r>
          </a:p>
          <a:p>
            <a:pPr marL="742950" lvl="1" indent="-285750">
              <a:buFont typeface="Arial" panose="020B0604020202020204" pitchFamily="34" charset="0"/>
              <a:buChar char="•"/>
            </a:pPr>
            <a:r>
              <a:rPr lang="en-US" b="1" dirty="0">
                <a:latin typeface="Segoe UI" panose="020B0502040204020203" pitchFamily="34" charset="0"/>
                <a:cs typeface="Segoe UI" panose="020B0502040204020203" pitchFamily="34" charset="0"/>
              </a:rPr>
              <a:t>Compatibility:</a:t>
            </a:r>
            <a:r>
              <a:rPr lang="en-US" dirty="0">
                <a:latin typeface="Segoe UI" panose="020B0502040204020203" pitchFamily="34" charset="0"/>
                <a:cs typeface="Segoe UI" panose="020B0502040204020203" pitchFamily="34" charset="0"/>
              </a:rPr>
              <a:t> The feature shall be compatible with major streaming formats (HLS, MPEG-DASH, etc.)</a:t>
            </a:r>
          </a:p>
        </p:txBody>
      </p:sp>
    </p:spTree>
    <p:extLst>
      <p:ext uri="{BB962C8B-B14F-4D97-AF65-F5344CB8AC3E}">
        <p14:creationId xmlns:p14="http://schemas.microsoft.com/office/powerpoint/2010/main" val="1993142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MVP – Requirement Analysis</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008376" y="281326"/>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D4676BE5-2067-70ED-A873-B2C4749FC15A}"/>
              </a:ext>
            </a:extLst>
          </p:cNvPr>
          <p:cNvSpPr txBox="1"/>
          <p:nvPr/>
        </p:nvSpPr>
        <p:spPr>
          <a:xfrm>
            <a:off x="457200" y="1339239"/>
            <a:ext cx="11219688" cy="3385542"/>
          </a:xfrm>
          <a:prstGeom prst="rect">
            <a:avLst/>
          </a:prstGeom>
          <a:noFill/>
        </p:spPr>
        <p:txBody>
          <a:bodyPr wrap="square">
            <a:spAutoFit/>
          </a:bodyPr>
          <a:lstStyle/>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2. AI-Enhanced Search Functionality</a:t>
            </a: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Purpose: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Utilize AI to interpret natural language queries to locate specific moments or topics within live streams, facilitating user navigation directly to these segments.</a:t>
            </a: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Functionality:</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1600" b="0" i="0" dirty="0">
                <a:solidFill>
                  <a:srgbClr val="0D0D0D"/>
                </a:solidFill>
                <a:effectLst/>
                <a:highlight>
                  <a:srgbClr val="FFFFFF"/>
                </a:highlight>
                <a:latin typeface="Segoe UI" panose="020B0502040204020203" pitchFamily="34" charset="0"/>
                <a:cs typeface="Segoe UI" panose="020B0502040204020203" pitchFamily="34" charset="0"/>
              </a:rPr>
              <a:t>Natural language processing to understand user queries related to specific moments in the live stream.</a:t>
            </a:r>
          </a:p>
          <a:p>
            <a:pPr algn="l">
              <a:buFont typeface="Arial" panose="020B0604020202020204" pitchFamily="34" charset="0"/>
              <a:buChar char="•"/>
            </a:pPr>
            <a:r>
              <a:rPr lang="en-US" sz="1600" b="0" i="0" dirty="0">
                <a:solidFill>
                  <a:srgbClr val="0D0D0D"/>
                </a:solidFill>
                <a:effectLst/>
                <a:highlight>
                  <a:srgbClr val="FFFFFF"/>
                </a:highlight>
                <a:latin typeface="Segoe UI" panose="020B0502040204020203" pitchFamily="34" charset="0"/>
                <a:cs typeface="Segoe UI" panose="020B0502040204020203" pitchFamily="34" charset="0"/>
              </a:rPr>
              <a:t>Capability to identify and navigate to segments where particular topics are discussed.</a:t>
            </a:r>
          </a:p>
          <a:p>
            <a:pPr algn="l">
              <a:buFont typeface="Arial" panose="020B0604020202020204" pitchFamily="34" charset="0"/>
              <a:buChar char="•"/>
            </a:pPr>
            <a:r>
              <a:rPr lang="en-US" sz="1600" b="0" i="0" dirty="0">
                <a:solidFill>
                  <a:srgbClr val="0D0D0D"/>
                </a:solidFill>
                <a:effectLst/>
                <a:highlight>
                  <a:srgbClr val="FFFFFF"/>
                </a:highlight>
                <a:latin typeface="Segoe UI" panose="020B0502040204020203" pitchFamily="34" charset="0"/>
                <a:cs typeface="Segoe UI" panose="020B0502040204020203" pitchFamily="34" charset="0"/>
              </a:rPr>
              <a:t>Integration with the player’s UI for easy access and simplicity.</a:t>
            </a:r>
          </a:p>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Technical Requirements:</a:t>
            </a:r>
            <a:endParaRPr lang="en-US" sz="2000"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AI Model:</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Deploy a machine learning model capable of understanding and processing natural language queries.</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Indexing:</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Timestamped indexing of stream content to allow quick retrieval based on AI search results.</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Integration:</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Seamless integration with existing player controls and search interfaces.</a:t>
            </a:r>
          </a:p>
        </p:txBody>
      </p:sp>
    </p:spTree>
    <p:extLst>
      <p:ext uri="{BB962C8B-B14F-4D97-AF65-F5344CB8AC3E}">
        <p14:creationId xmlns:p14="http://schemas.microsoft.com/office/powerpoint/2010/main" val="2414744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MVP – Requirement Analysis</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008376" y="281326"/>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61230C86-D1CA-37F7-AD4A-BE63D50F11BA}"/>
              </a:ext>
            </a:extLst>
          </p:cNvPr>
          <p:cNvSpPr txBox="1"/>
          <p:nvPr/>
        </p:nvSpPr>
        <p:spPr>
          <a:xfrm>
            <a:off x="514350" y="1293519"/>
            <a:ext cx="10924794" cy="3231654"/>
          </a:xfrm>
          <a:prstGeom prst="rect">
            <a:avLst/>
          </a:prstGeom>
          <a:noFill/>
        </p:spPr>
        <p:txBody>
          <a:bodyPr wrap="square">
            <a:spAutoFit/>
          </a:bodyPr>
          <a:lstStyle/>
          <a:p>
            <a:r>
              <a:rPr lang="en-US" sz="2000" b="1" dirty="0">
                <a:latin typeface="Segoe UI" panose="020B0502040204020203" pitchFamily="34" charset="0"/>
                <a:cs typeface="Segoe UI" panose="020B0502040204020203" pitchFamily="34" charset="0"/>
              </a:rPr>
              <a:t>Basic AI-Enhanced Search</a:t>
            </a:r>
            <a:endParaRPr lang="en-US" sz="20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2000" b="1" dirty="0">
                <a:latin typeface="Segoe UI" panose="020B0502040204020203" pitchFamily="34" charset="0"/>
                <a:cs typeface="Segoe UI" panose="020B0502040204020203" pitchFamily="34" charset="0"/>
              </a:rPr>
              <a:t>Functional Requirements </a:t>
            </a:r>
          </a:p>
          <a:p>
            <a:pPr marL="742950" lvl="1" indent="-285750">
              <a:buFont typeface="Arial" panose="020B0604020202020204" pitchFamily="34" charset="0"/>
              <a:buChar char="•"/>
            </a:pPr>
            <a:r>
              <a:rPr lang="en-US" b="1" dirty="0">
                <a:latin typeface="Segoe UI" panose="020B0502040204020203" pitchFamily="34" charset="0"/>
                <a:cs typeface="Segoe UI" panose="020B0502040204020203" pitchFamily="34" charset="0"/>
              </a:rPr>
              <a:t>Search Interface:</a:t>
            </a:r>
            <a:r>
              <a:rPr lang="en-US" dirty="0">
                <a:latin typeface="Segoe UI" panose="020B0502040204020203" pitchFamily="34" charset="0"/>
                <a:cs typeface="Segoe UI" panose="020B0502040204020203" pitchFamily="34" charset="0"/>
              </a:rPr>
              <a:t> A simple search bar shall allow users to enter text-based queries.</a:t>
            </a:r>
          </a:p>
          <a:p>
            <a:pPr marL="742950" lvl="1" indent="-285750">
              <a:buFont typeface="Arial" panose="020B0604020202020204" pitchFamily="34" charset="0"/>
              <a:buChar char="•"/>
            </a:pPr>
            <a:r>
              <a:rPr lang="en-US" b="1" dirty="0">
                <a:latin typeface="Segoe UI" panose="020B0502040204020203" pitchFamily="34" charset="0"/>
                <a:cs typeface="Segoe UI" panose="020B0502040204020203" pitchFamily="34" charset="0"/>
              </a:rPr>
              <a:t>NLP Query Processing:</a:t>
            </a:r>
            <a:r>
              <a:rPr lang="en-US" dirty="0">
                <a:latin typeface="Segoe UI" panose="020B0502040204020203" pitchFamily="34" charset="0"/>
                <a:cs typeface="Segoe UI" panose="020B0502040204020203" pitchFamily="34" charset="0"/>
              </a:rPr>
              <a:t> The system shall use basic natural language processing (NLP) techniques to interpret and match queries against available metadata (stream title, basic tags, and potentially closed captions if implemented).</a:t>
            </a:r>
          </a:p>
          <a:p>
            <a:pPr marL="742950" lvl="1" indent="-285750">
              <a:buFont typeface="Arial" panose="020B0604020202020204" pitchFamily="34" charset="0"/>
              <a:buChar char="•"/>
            </a:pPr>
            <a:r>
              <a:rPr lang="en-US" b="1" dirty="0">
                <a:latin typeface="Segoe UI" panose="020B0502040204020203" pitchFamily="34" charset="0"/>
                <a:cs typeface="Segoe UI" panose="020B0502040204020203" pitchFamily="34" charset="0"/>
              </a:rPr>
              <a:t>Timestamped Results:</a:t>
            </a:r>
            <a:r>
              <a:rPr lang="en-US" dirty="0">
                <a:latin typeface="Segoe UI" panose="020B0502040204020203" pitchFamily="34" charset="0"/>
                <a:cs typeface="Segoe UI" panose="020B0502040204020203" pitchFamily="34" charset="0"/>
              </a:rPr>
              <a:t> Search results shall present matching points within the stream as clickable timestamps.</a:t>
            </a:r>
          </a:p>
          <a:p>
            <a:pPr>
              <a:buFont typeface="Arial" panose="020B0604020202020204" pitchFamily="34" charset="0"/>
              <a:buChar char="•"/>
            </a:pPr>
            <a:r>
              <a:rPr lang="en-US" sz="2000" b="1" dirty="0">
                <a:latin typeface="Segoe UI" panose="020B0502040204020203" pitchFamily="34" charset="0"/>
                <a:cs typeface="Segoe UI" panose="020B0502040204020203" pitchFamily="34" charset="0"/>
              </a:rPr>
              <a:t>Non-Functional Requirements </a:t>
            </a:r>
          </a:p>
          <a:p>
            <a:pPr marL="742950" lvl="1" indent="-285750">
              <a:buFont typeface="Arial" panose="020B0604020202020204" pitchFamily="34" charset="0"/>
              <a:buChar char="•"/>
            </a:pPr>
            <a:r>
              <a:rPr lang="en-US" b="1" dirty="0">
                <a:latin typeface="Segoe UI" panose="020B0502040204020203" pitchFamily="34" charset="0"/>
                <a:cs typeface="Segoe UI" panose="020B0502040204020203" pitchFamily="34" charset="0"/>
              </a:rPr>
              <a:t>Query Scope:</a:t>
            </a:r>
            <a:r>
              <a:rPr lang="en-US" dirty="0">
                <a:latin typeface="Segoe UI" panose="020B0502040204020203" pitchFamily="34" charset="0"/>
                <a:cs typeface="Segoe UI" panose="020B0502040204020203" pitchFamily="34" charset="0"/>
              </a:rPr>
              <a:t> Searches shall be limited to the content of the currently loaded stream.</a:t>
            </a:r>
          </a:p>
          <a:p>
            <a:pPr marL="742950" lvl="1" indent="-285750">
              <a:buFont typeface="Arial" panose="020B0604020202020204" pitchFamily="34" charset="0"/>
              <a:buChar char="•"/>
            </a:pPr>
            <a:r>
              <a:rPr lang="en-US" b="1" dirty="0">
                <a:latin typeface="Segoe UI" panose="020B0502040204020203" pitchFamily="34" charset="0"/>
                <a:cs typeface="Segoe UI" panose="020B0502040204020203" pitchFamily="34" charset="0"/>
              </a:rPr>
              <a:t>Relevance Ranking:</a:t>
            </a:r>
            <a:r>
              <a:rPr lang="en-US" dirty="0">
                <a:latin typeface="Segoe UI" panose="020B0502040204020203" pitchFamily="34" charset="0"/>
                <a:cs typeface="Segoe UI" panose="020B0502040204020203" pitchFamily="34" charset="0"/>
              </a:rPr>
              <a:t> Search results should be ranked with the most relevant matches at the top.</a:t>
            </a:r>
          </a:p>
        </p:txBody>
      </p:sp>
    </p:spTree>
    <p:extLst>
      <p:ext uri="{BB962C8B-B14F-4D97-AF65-F5344CB8AC3E}">
        <p14:creationId xmlns:p14="http://schemas.microsoft.com/office/powerpoint/2010/main" val="1935637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MVP – Requirement Analysis</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008376" y="281326"/>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A9B795C3-A25B-5537-047D-37A5B677D7DF}"/>
              </a:ext>
            </a:extLst>
          </p:cNvPr>
          <p:cNvSpPr txBox="1"/>
          <p:nvPr/>
        </p:nvSpPr>
        <p:spPr>
          <a:xfrm>
            <a:off x="448056" y="1166843"/>
            <a:ext cx="11146536" cy="3477875"/>
          </a:xfrm>
          <a:prstGeom prst="rect">
            <a:avLst/>
          </a:prstGeom>
          <a:noFill/>
        </p:spPr>
        <p:txBody>
          <a:bodyPr wrap="square">
            <a:spAutoFit/>
          </a:bodyPr>
          <a:lstStyle/>
          <a:p>
            <a:r>
              <a:rPr lang="en-US" b="1" i="0" dirty="0">
                <a:solidFill>
                  <a:srgbClr val="0D0D0D"/>
                </a:solidFill>
                <a:effectLst/>
                <a:highlight>
                  <a:srgbClr val="FFFFFF"/>
                </a:highlight>
                <a:latin typeface="Segoe UI" panose="020B0502040204020203" pitchFamily="34" charset="0"/>
                <a:cs typeface="Segoe UI" panose="020B0502040204020203" pitchFamily="34" charset="0"/>
              </a:rPr>
              <a:t>3. </a:t>
            </a:r>
            <a:r>
              <a:rPr lang="en-US" sz="2000" b="1" dirty="0">
                <a:solidFill>
                  <a:srgbClr val="0D0D0D"/>
                </a:solidFill>
                <a:highlight>
                  <a:srgbClr val="FFFFFF"/>
                </a:highlight>
                <a:latin typeface="Segoe UI" panose="020B0502040204020203" pitchFamily="34" charset="0"/>
                <a:cs typeface="Segoe UI" panose="020B0502040204020203" pitchFamily="34" charset="0"/>
              </a:rPr>
              <a:t>Generative AI for Automatic Highlight Generation</a:t>
            </a: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Purpose: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Automatically generate highlights from live streams, allowing users to quickly access and view significant moments.</a:t>
            </a: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Functionality:</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Detect and compile key moments from live streams into highlight reels based on viewer engagement metrics and AI analysis.</a:t>
            </a: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Allow users to access these highlights through a dedicated section within the app.</a:t>
            </a:r>
          </a:p>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Technical Requirements:</a:t>
            </a:r>
            <a:endParaRPr lang="en-US" sz="2000"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AI Model:</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Utilize a generative AI model to analyze content and determine highlight-worthy moments.</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Processing:</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Real-time processing capabilities to generate highlights without significant delays.</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User Interface: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Design an interface within the app where users can view and interact with generated highlights.</a:t>
            </a:r>
          </a:p>
        </p:txBody>
      </p:sp>
    </p:spTree>
    <p:extLst>
      <p:ext uri="{BB962C8B-B14F-4D97-AF65-F5344CB8AC3E}">
        <p14:creationId xmlns:p14="http://schemas.microsoft.com/office/powerpoint/2010/main" val="1643670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MVP – Requirement Analysis</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008376" y="281326"/>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0846129C-A419-BBED-B2B6-E665C8806185}"/>
              </a:ext>
            </a:extLst>
          </p:cNvPr>
          <p:cNvSpPr txBox="1"/>
          <p:nvPr/>
        </p:nvSpPr>
        <p:spPr>
          <a:xfrm>
            <a:off x="356616" y="1443841"/>
            <a:ext cx="11274552" cy="3170099"/>
          </a:xfrm>
          <a:prstGeom prst="rect">
            <a:avLst/>
          </a:prstGeom>
          <a:noFill/>
        </p:spPr>
        <p:txBody>
          <a:bodyPr wrap="square">
            <a:spAutoFit/>
          </a:bodyPr>
          <a:lstStyle/>
          <a:p>
            <a:r>
              <a:rPr lang="en-US" sz="2000" b="1" dirty="0">
                <a:solidFill>
                  <a:srgbClr val="0D0D0D"/>
                </a:solidFill>
                <a:highlight>
                  <a:srgbClr val="FFFFFF"/>
                </a:highlight>
                <a:latin typeface="Segoe UI" panose="020B0502040204020203" pitchFamily="34" charset="0"/>
                <a:cs typeface="Segoe UI" panose="020B0502040204020203" pitchFamily="34" charset="0"/>
              </a:rPr>
              <a:t>Generative AI for Automatic Highlight Generation</a:t>
            </a:r>
            <a:endParaRPr lang="en-US" sz="2000" b="1" dirty="0">
              <a:latin typeface="Segoe UI" panose="020B0502040204020203" pitchFamily="34" charset="0"/>
              <a:cs typeface="Segoe UI" panose="020B0502040204020203" pitchFamily="34" charset="0"/>
            </a:endParaRPr>
          </a:p>
          <a:p>
            <a:endParaRPr lang="en-US" b="1"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Functional Requirements</a:t>
            </a:r>
            <a:endParaRPr lang="en-US"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dirty="0">
                <a:latin typeface="Segoe UI" panose="020B0502040204020203" pitchFamily="34" charset="0"/>
                <a:cs typeface="Segoe UI" panose="020B0502040204020203" pitchFamily="34" charset="0"/>
              </a:rPr>
              <a:t>The system shall automatically detect and compile key moments from live streams.</a:t>
            </a:r>
          </a:p>
          <a:p>
            <a:pPr>
              <a:buFont typeface="Arial" panose="020B0604020202020204" pitchFamily="34" charset="0"/>
              <a:buChar char="•"/>
            </a:pPr>
            <a:r>
              <a:rPr lang="en-US" dirty="0">
                <a:latin typeface="Segoe UI" panose="020B0502040204020203" pitchFamily="34" charset="0"/>
                <a:cs typeface="Segoe UI" panose="020B0502040204020203" pitchFamily="34" charset="0"/>
              </a:rPr>
              <a:t>This compilation should be based on viewer engagement metrics and AI analysis.</a:t>
            </a:r>
          </a:p>
          <a:p>
            <a:pPr>
              <a:buFont typeface="Arial" panose="020B0604020202020204" pitchFamily="34" charset="0"/>
              <a:buChar char="•"/>
            </a:pPr>
            <a:r>
              <a:rPr lang="en-US" dirty="0">
                <a:latin typeface="Segoe UI" panose="020B0502040204020203" pitchFamily="34" charset="0"/>
                <a:cs typeface="Segoe UI" panose="020B0502040204020203" pitchFamily="34" charset="0"/>
              </a:rPr>
              <a:t>The system shall allow users to access these highlights through a dedicated section within the app.</a:t>
            </a:r>
          </a:p>
          <a:p>
            <a:pPr>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Non-Functional Requirements</a:t>
            </a:r>
            <a:endParaRPr lang="en-US"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dirty="0">
                <a:latin typeface="Segoe UI" panose="020B0502040204020203" pitchFamily="34" charset="0"/>
                <a:cs typeface="Segoe UI" panose="020B0502040204020203" pitchFamily="34" charset="0"/>
              </a:rPr>
              <a:t>Highlight generation should occur without significant delay relative to the live stream.</a:t>
            </a:r>
          </a:p>
          <a:p>
            <a:pPr>
              <a:buFont typeface="Arial" panose="020B0604020202020204" pitchFamily="34" charset="0"/>
              <a:buChar char="•"/>
            </a:pPr>
            <a:r>
              <a:rPr lang="en-US" dirty="0">
                <a:latin typeface="Segoe UI" panose="020B0502040204020203" pitchFamily="34" charset="0"/>
                <a:cs typeface="Segoe UI" panose="020B0502040204020203" pitchFamily="34" charset="0"/>
              </a:rPr>
              <a:t>The system should be able to handle a variety of live-stream content types (e.g., sports, news, gaming).</a:t>
            </a:r>
          </a:p>
          <a:p>
            <a:pPr>
              <a:buFont typeface="Arial" panose="020B0604020202020204" pitchFamily="34" charset="0"/>
              <a:buChar char="•"/>
            </a:pPr>
            <a:r>
              <a:rPr lang="en-US" dirty="0">
                <a:latin typeface="Segoe UI" panose="020B0502040204020203" pitchFamily="34" charset="0"/>
                <a:cs typeface="Segoe UI" panose="020B0502040204020203" pitchFamily="34" charset="0"/>
              </a:rPr>
              <a:t>The system should be able to scale to accommodate a large number of concurrent viewers.</a:t>
            </a:r>
          </a:p>
        </p:txBody>
      </p:sp>
    </p:spTree>
    <p:extLst>
      <p:ext uri="{BB962C8B-B14F-4D97-AF65-F5344CB8AC3E}">
        <p14:creationId xmlns:p14="http://schemas.microsoft.com/office/powerpoint/2010/main" val="1831475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MVP – Requirement Analysis</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008376" y="281326"/>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A9B795C3-A25B-5537-047D-37A5B677D7DF}"/>
              </a:ext>
            </a:extLst>
          </p:cNvPr>
          <p:cNvSpPr txBox="1"/>
          <p:nvPr/>
        </p:nvSpPr>
        <p:spPr>
          <a:xfrm>
            <a:off x="448056" y="1166843"/>
            <a:ext cx="11146536" cy="4308872"/>
          </a:xfrm>
          <a:prstGeom prst="rect">
            <a:avLst/>
          </a:prstGeom>
          <a:noFill/>
        </p:spPr>
        <p:txBody>
          <a:bodyPr wrap="square">
            <a:spAutoFit/>
          </a:bodyPr>
          <a:lstStyle/>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4. </a:t>
            </a:r>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AI-Powered Summarization During Rewind</a:t>
            </a: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Purpose: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Provide a textual summary of past segments during rewind mode, aiding users in catching up quickly without watching the entire content.</a:t>
            </a: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Functionality:</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Offer a "Summarize" button during rewind mode that, when clicked, displays a concise textual summary of the missed content.</a:t>
            </a: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Summaries are generated in real-time using AI, based on the segment's audio and visual data.</a:t>
            </a:r>
          </a:p>
          <a:p>
            <a:r>
              <a:rPr lang="en-US" sz="2000" b="1" dirty="0">
                <a:solidFill>
                  <a:srgbClr val="0D0D0D"/>
                </a:solidFill>
                <a:highlight>
                  <a:srgbClr val="FFFFFF"/>
                </a:highlight>
                <a:latin typeface="Segoe UI" panose="020B0502040204020203" pitchFamily="34" charset="0"/>
                <a:cs typeface="Segoe UI" panose="020B0502040204020203" pitchFamily="34" charset="0"/>
              </a:rPr>
              <a:t>Technical Requirements:</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AI Model:</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Implement a short-text summarization AI that can generate accurate and concise summaries from multimedia input.</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Integration:</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Embed the summarization feature seamlessly within the playback controls, ensuring ease of access.</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Performance: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Ensure the summarization process is quick and does not impede the streaming quality or user experience.</a:t>
            </a:r>
          </a:p>
          <a:p>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49318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MVP – Requirement Analysis</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008376" y="281326"/>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05F2BFAF-9D0E-C201-BC20-5D8151ED3F8C}"/>
              </a:ext>
            </a:extLst>
          </p:cNvPr>
          <p:cNvSpPr txBox="1"/>
          <p:nvPr/>
        </p:nvSpPr>
        <p:spPr>
          <a:xfrm>
            <a:off x="690372" y="1582340"/>
            <a:ext cx="10776204" cy="3262432"/>
          </a:xfrm>
          <a:prstGeom prst="rect">
            <a:avLst/>
          </a:prstGeom>
          <a:noFill/>
        </p:spPr>
        <p:txBody>
          <a:bodyPr wrap="square">
            <a:spAutoFit/>
          </a:bodyPr>
          <a:lstStyle/>
          <a:p>
            <a:r>
              <a:rPr lang="en-US" sz="2000" b="1" dirty="0">
                <a:latin typeface="Segoe UI" panose="020B0502040204020203" pitchFamily="34" charset="0"/>
                <a:cs typeface="Segoe UI" panose="020B0502040204020203" pitchFamily="34" charset="0"/>
              </a:rPr>
              <a:t>AI-Powered Summarization</a:t>
            </a:r>
          </a:p>
          <a:p>
            <a:endParaRPr lang="en-US" sz="2000" dirty="0">
              <a:latin typeface="Segoe UI" panose="020B0502040204020203" pitchFamily="34" charset="0"/>
              <a:cs typeface="Segoe UI" panose="020B0502040204020203" pitchFamily="34" charset="0"/>
            </a:endParaRPr>
          </a:p>
          <a:p>
            <a:pPr indent="-285750">
              <a:buFont typeface="Arial" panose="020B0604020202020204" pitchFamily="34" charset="0"/>
              <a:buChar char="•"/>
            </a:pPr>
            <a:r>
              <a:rPr lang="en-US" sz="2000" b="1" dirty="0">
                <a:latin typeface="Segoe UI" panose="020B0502040204020203" pitchFamily="34" charset="0"/>
                <a:cs typeface="Segoe UI" panose="020B0502040204020203" pitchFamily="34" charset="0"/>
              </a:rPr>
              <a:t>Functional Requirements </a:t>
            </a:r>
          </a:p>
          <a:p>
            <a:pPr marL="742950" lvl="1" indent="-285750">
              <a:buFont typeface="Arial" panose="020B0604020202020204" pitchFamily="34" charset="0"/>
              <a:buChar char="•"/>
            </a:pPr>
            <a:r>
              <a:rPr lang="en-US" b="1" dirty="0">
                <a:latin typeface="Segoe UI" panose="020B0502040204020203" pitchFamily="34" charset="0"/>
                <a:cs typeface="Segoe UI" panose="020B0502040204020203" pitchFamily="34" charset="0"/>
              </a:rPr>
              <a:t>"Summarize" Button:</a:t>
            </a:r>
            <a:r>
              <a:rPr lang="en-US" dirty="0">
                <a:latin typeface="Segoe UI" panose="020B0502040204020203" pitchFamily="34" charset="0"/>
                <a:cs typeface="Segoe UI" panose="020B0502040204020203" pitchFamily="34" charset="0"/>
              </a:rPr>
              <a:t> A "Summarize" option shall be available during rewind mode.</a:t>
            </a:r>
          </a:p>
          <a:p>
            <a:pPr marL="742950" lvl="1" indent="-285750">
              <a:buFont typeface="Arial" panose="020B0604020202020204" pitchFamily="34" charset="0"/>
              <a:buChar char="•"/>
            </a:pPr>
            <a:r>
              <a:rPr lang="en-US" b="1" dirty="0">
                <a:latin typeface="Segoe UI" panose="020B0502040204020203" pitchFamily="34" charset="0"/>
                <a:cs typeface="Segoe UI" panose="020B0502040204020203" pitchFamily="34" charset="0"/>
              </a:rPr>
              <a:t>Missed Segment Length:</a:t>
            </a:r>
            <a:r>
              <a:rPr lang="en-US" dirty="0">
                <a:latin typeface="Segoe UI" panose="020B0502040204020203" pitchFamily="34" charset="0"/>
                <a:cs typeface="Segoe UI" panose="020B0502040204020203" pitchFamily="34" charset="0"/>
              </a:rPr>
              <a:t> The summarization function shall operate on a configurable time interval (e.g., last 5 minutes, last 10 minutes, etc.)</a:t>
            </a:r>
          </a:p>
          <a:p>
            <a:pPr marL="742950" lvl="1" indent="-285750">
              <a:buFont typeface="Arial" panose="020B0604020202020204" pitchFamily="34" charset="0"/>
              <a:buChar char="•"/>
            </a:pPr>
            <a:r>
              <a:rPr lang="en-US" b="1" dirty="0">
                <a:latin typeface="Segoe UI" panose="020B0502040204020203" pitchFamily="34" charset="0"/>
                <a:cs typeface="Segoe UI" panose="020B0502040204020203" pitchFamily="34" charset="0"/>
              </a:rPr>
              <a:t>Short-Text Output:</a:t>
            </a:r>
            <a:r>
              <a:rPr lang="en-US" dirty="0">
                <a:latin typeface="Segoe UI" panose="020B0502040204020203" pitchFamily="34" charset="0"/>
                <a:cs typeface="Segoe UI" panose="020B0502040204020203" pitchFamily="34" charset="0"/>
              </a:rPr>
              <a:t> The summarization model shall generate a concise text summary (1-3 sentences) of the selected segment.</a:t>
            </a:r>
          </a:p>
          <a:p>
            <a:pPr indent="-285750">
              <a:buFont typeface="Arial" panose="020B0604020202020204" pitchFamily="34" charset="0"/>
              <a:buChar char="•"/>
            </a:pPr>
            <a:r>
              <a:rPr lang="en-US" sz="2000" b="1" dirty="0">
                <a:latin typeface="Segoe UI" panose="020B0502040204020203" pitchFamily="34" charset="0"/>
                <a:cs typeface="Segoe UI" panose="020B0502040204020203" pitchFamily="34" charset="0"/>
              </a:rPr>
              <a:t>Non-Functional Requirements: </a:t>
            </a:r>
          </a:p>
          <a:p>
            <a:pPr marL="742950" lvl="1" indent="-285750">
              <a:buFont typeface="Arial" panose="020B0604020202020204" pitchFamily="34" charset="0"/>
              <a:buChar char="•"/>
            </a:pPr>
            <a:r>
              <a:rPr lang="en-US" b="1" dirty="0">
                <a:latin typeface="Segoe UI" panose="020B0502040204020203" pitchFamily="34" charset="0"/>
                <a:cs typeface="Segoe UI" panose="020B0502040204020203" pitchFamily="34" charset="0"/>
              </a:rPr>
              <a:t>Summary Accuracy:</a:t>
            </a:r>
            <a:r>
              <a:rPr lang="en-US" dirty="0">
                <a:latin typeface="Segoe UI" panose="020B0502040204020203" pitchFamily="34" charset="0"/>
                <a:cs typeface="Segoe UI" panose="020B0502040204020203" pitchFamily="34" charset="0"/>
              </a:rPr>
              <a:t> The summary shall focus on key events or topics, aiming for factual representation.</a:t>
            </a:r>
          </a:p>
        </p:txBody>
      </p:sp>
    </p:spTree>
    <p:extLst>
      <p:ext uri="{BB962C8B-B14F-4D97-AF65-F5344CB8AC3E}">
        <p14:creationId xmlns:p14="http://schemas.microsoft.com/office/powerpoint/2010/main" val="227772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3701034" cy="373692"/>
          </a:xfrm>
          <a:prstGeom prst="rect">
            <a:avLst/>
          </a:prstGeom>
          <a:noFill/>
        </p:spPr>
        <p:txBody>
          <a:bodyPr wrap="square">
            <a:spAutoFit/>
          </a:bodyPr>
          <a:lstStyle/>
          <a:p>
            <a:pPr marL="0" marR="0">
              <a:lnSpc>
                <a:spcPct val="107000"/>
              </a:lnSpc>
              <a:spcBef>
                <a:spcPts val="0"/>
              </a:spcBef>
              <a:spcAft>
                <a:spcPts val="800"/>
              </a:spcAft>
            </a:pPr>
            <a:r>
              <a:rPr lang="en-IN" sz="1800" b="1" kern="0" dirty="0">
                <a:solidFill>
                  <a:srgbClr val="0D0D0D"/>
                </a:solidFill>
                <a:effectLst/>
                <a:highlight>
                  <a:srgbClr val="FFFFFF"/>
                </a:highlight>
                <a:latin typeface="Segoe UI" panose="020B0502040204020203" pitchFamily="34" charset="0"/>
                <a:ea typeface="Times New Roman" panose="02020603050405020304" pitchFamily="18" charset="0"/>
                <a:cs typeface="Mangal" panose="02040503050203030202" pitchFamily="18" charset="0"/>
              </a:rPr>
              <a:t>Minimum Viable Product (MVP)</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008376" y="283464"/>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79AF1FFE-3F6F-0275-3181-97FC49744B33}"/>
              </a:ext>
            </a:extLst>
          </p:cNvPr>
          <p:cNvSpPr txBox="1"/>
          <p:nvPr/>
        </p:nvSpPr>
        <p:spPr>
          <a:xfrm>
            <a:off x="615315" y="1185604"/>
            <a:ext cx="10961370" cy="2771080"/>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2000" b="1" kern="0" dirty="0">
                <a:solidFill>
                  <a:srgbClr val="0D0D0D"/>
                </a:solidFill>
                <a:effectLst/>
                <a:highlight>
                  <a:srgbClr val="FFFFFF"/>
                </a:highlight>
                <a:latin typeface="Segoe UI" panose="020B0502040204020203" pitchFamily="34" charset="0"/>
                <a:ea typeface="Times New Roman" panose="02020603050405020304" pitchFamily="18" charset="0"/>
                <a:cs typeface="Mangal" panose="02040503050203030202" pitchFamily="18" charset="0"/>
              </a:rPr>
              <a:t>Immediate Time Shift (up to 30 minutes):</a:t>
            </a:r>
            <a:endParaRPr lang="en-IN" kern="100" dirty="0">
              <a:solidFill>
                <a:srgbClr val="0D0D0D"/>
              </a:solidFill>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0"/>
              </a:spcAft>
              <a:buSzPts val="1000"/>
              <a:buFont typeface="Wingdings" panose="05000000000000000000" pitchFamily="2" charset="2"/>
              <a:buChar char="ü"/>
              <a:tabLst>
                <a:tab pos="914400" algn="l"/>
              </a:tabLst>
            </a:pPr>
            <a:r>
              <a:rPr lang="en-IN" kern="0" dirty="0">
                <a:solidFill>
                  <a:srgbClr val="0D0D0D"/>
                </a:solidFill>
                <a:effectLst/>
                <a:highlight>
                  <a:srgbClr val="FFFFFF"/>
                </a:highlight>
                <a:latin typeface="Segoe UI" panose="020B0502040204020203" pitchFamily="34" charset="0"/>
                <a:ea typeface="Times New Roman" panose="02020603050405020304" pitchFamily="18" charset="0"/>
                <a:cs typeface="Mangal" panose="02040503050203030202" pitchFamily="18" charset="0"/>
              </a:rPr>
              <a:t>Allow users to pause, rewind, and fast-forward a live stream for up to 30 minutes. This feature is crucial for users who join late or want to replay a moment of the live event without missing the current live content.</a:t>
            </a:r>
            <a:endParaRPr lang="en-IN" kern="100" dirty="0">
              <a:solidFill>
                <a:srgbClr val="0D0D0D"/>
              </a:solidFill>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628650" marR="0" lvl="1" indent="-171450">
              <a:lnSpc>
                <a:spcPct val="107000"/>
              </a:lnSpc>
              <a:spcBef>
                <a:spcPts val="0"/>
              </a:spcBef>
              <a:spcAft>
                <a:spcPts val="0"/>
              </a:spcAft>
              <a:buSzPts val="1000"/>
              <a:buFont typeface="Wingdings" panose="05000000000000000000" pitchFamily="2" charset="2"/>
              <a:buChar char="ü"/>
              <a:tabLst>
                <a:tab pos="914400" algn="l"/>
              </a:tabLst>
            </a:pPr>
            <a:r>
              <a:rPr lang="en-IN" kern="0" dirty="0">
                <a:solidFill>
                  <a:srgbClr val="0D0D0D"/>
                </a:solidFill>
                <a:effectLst/>
                <a:highlight>
                  <a:srgbClr val="FFFFFF"/>
                </a:highlight>
                <a:latin typeface="Segoe UI" panose="020B0502040204020203" pitchFamily="34" charset="0"/>
                <a:ea typeface="Times New Roman" panose="02020603050405020304" pitchFamily="18" charset="0"/>
                <a:cs typeface="Mangal" panose="02040503050203030202" pitchFamily="18" charset="0"/>
              </a:rPr>
              <a:t>Implement buffer management to ensure smooth playback and minimal interruption when switching between live and time-shifted content.</a:t>
            </a:r>
          </a:p>
          <a:p>
            <a:pPr marL="628650" lvl="1" indent="-171450">
              <a:lnSpc>
                <a:spcPct val="107000"/>
              </a:lnSpc>
              <a:buSzPts val="1000"/>
              <a:buFont typeface="Wingdings" panose="05000000000000000000" pitchFamily="2" charset="2"/>
              <a:buChar char="ü"/>
              <a:tabLst>
                <a:tab pos="914400" algn="l"/>
              </a:tabLst>
            </a:pPr>
            <a:r>
              <a:rPr lang="en-IN" kern="0" dirty="0">
                <a:solidFill>
                  <a:srgbClr val="404040"/>
                </a:solidFill>
                <a:effectLst/>
                <a:highlight>
                  <a:srgbClr val="FFFFFF"/>
                </a:highlight>
                <a:latin typeface="Arial" panose="020B0604020202020204" pitchFamily="34" charset="0"/>
                <a:ea typeface="Times New Roman" panose="02020603050405020304" pitchFamily="18" charset="0"/>
                <a:cs typeface="Mangal" panose="02040503050203030202" pitchFamily="18" charset="0"/>
              </a:rPr>
              <a:t>The media player software should also allow viewers to view live streams from the beginning, even if they join the stream late. This will ensure that viewers don't miss out on any content.</a:t>
            </a:r>
          </a:p>
          <a:p>
            <a:pPr marL="742950" marR="0" lvl="1" indent="-285750">
              <a:lnSpc>
                <a:spcPct val="107000"/>
              </a:lnSpc>
              <a:spcBef>
                <a:spcPts val="0"/>
              </a:spcBef>
              <a:spcAft>
                <a:spcPts val="800"/>
              </a:spcAft>
              <a:buSzPts val="1000"/>
              <a:buFont typeface="Wingdings" panose="05000000000000000000" pitchFamily="2" charset="2"/>
              <a:buChar char="ü"/>
              <a:tabLst>
                <a:tab pos="914400" algn="l"/>
              </a:tabLst>
            </a:pPr>
            <a:r>
              <a:rPr lang="en-IN" kern="0" dirty="0">
                <a:solidFill>
                  <a:srgbClr val="404040"/>
                </a:solidFill>
                <a:highlight>
                  <a:srgbClr val="FFFFFF"/>
                </a:highlight>
                <a:latin typeface="Arial" panose="020B0604020202020204" pitchFamily="34" charset="0"/>
                <a:cs typeface="Mangal" panose="02040503050203030202" pitchFamily="18" charset="0"/>
              </a:rPr>
              <a:t>Visual timeline/progress bar to indicate the available time-shift window.</a:t>
            </a:r>
          </a:p>
        </p:txBody>
      </p:sp>
      <p:sp>
        <p:nvSpPr>
          <p:cNvPr id="15" name="TextBox 14">
            <a:extLst>
              <a:ext uri="{FF2B5EF4-FFF2-40B4-BE49-F238E27FC236}">
                <a16:creationId xmlns:a16="http://schemas.microsoft.com/office/drawing/2014/main" id="{816C3130-FA37-1541-265F-52CF4A238FA8}"/>
              </a:ext>
            </a:extLst>
          </p:cNvPr>
          <p:cNvSpPr txBox="1"/>
          <p:nvPr/>
        </p:nvSpPr>
        <p:spPr>
          <a:xfrm>
            <a:off x="615315" y="4304792"/>
            <a:ext cx="10961369" cy="1881925"/>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2000" b="1" kern="0" dirty="0">
                <a:solidFill>
                  <a:srgbClr val="0D0D0D"/>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AI-Enhanced Search Functionality:</a:t>
            </a:r>
            <a:endParaRPr lang="en-IN" sz="2000" kern="100" dirty="0">
              <a:solidFill>
                <a:srgbClr val="0D0D0D"/>
              </a:solidFill>
              <a:effectLst/>
              <a:highlight>
                <a:srgbClr val="FFFFFF"/>
              </a:highlight>
              <a:latin typeface="Segoe UI" panose="020B0502040204020203" pitchFamily="34" charset="0"/>
              <a:ea typeface="Calibri" panose="020F0502020204030204" pitchFamily="34" charset="0"/>
              <a:cs typeface="Segoe UI" panose="020B0502040204020203" pitchFamily="34" charset="0"/>
            </a:endParaRPr>
          </a:p>
          <a:p>
            <a:pPr marL="800100" marR="0" lvl="1" indent="-342900">
              <a:lnSpc>
                <a:spcPct val="107000"/>
              </a:lnSpc>
              <a:spcBef>
                <a:spcPts val="0"/>
              </a:spcBef>
              <a:spcAft>
                <a:spcPts val="0"/>
              </a:spcAft>
              <a:buSzPts val="1000"/>
              <a:buFont typeface="Wingdings" panose="05000000000000000000" pitchFamily="2" charset="2"/>
              <a:buChar char="ü"/>
              <a:tabLst>
                <a:tab pos="914400" algn="l"/>
              </a:tabLst>
            </a:pPr>
            <a:r>
              <a:rPr lang="en-IN" kern="0" dirty="0">
                <a:solidFill>
                  <a:srgbClr val="0D0D0D"/>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Implement AI to understand natural language queries to find specific moments in the live stream or identify when particular topics are discussed, helping users navigate directly to these segments.</a:t>
            </a:r>
          </a:p>
          <a:p>
            <a:pPr marL="742950" lvl="1" indent="-285750">
              <a:lnSpc>
                <a:spcPct val="107000"/>
              </a:lnSpc>
              <a:buSzPts val="1000"/>
              <a:buFont typeface="Wingdings" panose="05000000000000000000" pitchFamily="2" charset="2"/>
              <a:buChar char="ü"/>
              <a:tabLst>
                <a:tab pos="914400" algn="l"/>
              </a:tabLst>
            </a:pPr>
            <a:r>
              <a:rPr lang="en-IN" kern="0" dirty="0">
                <a:solidFill>
                  <a:srgbClr val="404040"/>
                </a:solidFill>
                <a:effectLst/>
                <a:highlight>
                  <a:srgbClr val="FFFFFF"/>
                </a:highlight>
                <a:latin typeface="Arial" panose="020B0604020202020204" pitchFamily="34" charset="0"/>
                <a:ea typeface="Times New Roman" panose="02020603050405020304" pitchFamily="18" charset="0"/>
                <a:cs typeface="Mangal" panose="02040503050203030202" pitchFamily="18" charset="0"/>
              </a:rPr>
              <a:t>The media player software should use generative AI to automatically generate highlights from live streams. This will enable viewers to quickly identify and watch important moments from the live stream.</a:t>
            </a:r>
            <a:endParaRPr lang="en-IN" kern="100" dirty="0">
              <a:solidFill>
                <a:srgbClr val="0D0D0D"/>
              </a:solidFill>
              <a:effectLst/>
              <a:highlight>
                <a:srgbClr val="FFFFFF"/>
              </a:highligh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3778759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Advance Feature (Next Phase)</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145536" y="316275"/>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D73DC2F-5CB4-3D9D-0243-3F8E08C4C5D5}"/>
              </a:ext>
            </a:extLst>
          </p:cNvPr>
          <p:cNvSpPr txBox="1"/>
          <p:nvPr/>
        </p:nvSpPr>
        <p:spPr>
          <a:xfrm>
            <a:off x="541782" y="1358867"/>
            <a:ext cx="11016234" cy="4278094"/>
          </a:xfrm>
          <a:prstGeom prst="rect">
            <a:avLst/>
          </a:prstGeom>
          <a:noFill/>
        </p:spPr>
        <p:txBody>
          <a:bodyPr wrap="square">
            <a:spAutoFit/>
          </a:bodyPr>
          <a:lstStyle/>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Extended Time Shift (Multiple Days)</a:t>
            </a: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Purpose: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Use a cloud DVR-like setup to allow users to access and navigate live streams from the beginning, even days after the event has started.</a:t>
            </a:r>
          </a:p>
          <a:p>
            <a:pPr algn="l"/>
            <a:endParaRPr lang="en-US"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Functionality:</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Transition to persistent storage for storing long-duration live streams.</a:t>
            </a: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Segment streams into manageable chunks (e.g., hourly).</a:t>
            </a: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Implement a calendar-like UI for easy navigation of recorded content.</a:t>
            </a:r>
          </a:p>
          <a:p>
            <a:pPr algn="l"/>
            <a:endParaRPr lang="en-US"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Technical Requirements:</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Storage: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Use AWS S3 for durable and scalable object storage.</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Indexing:</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Implement a database solution like AWS DynamoDB to store metadata about each segment for quick retrieval.</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Frontend:</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Build a robust UI that integrates a calendar for date selection and a timeline for intra-day navigation.</a:t>
            </a:r>
          </a:p>
        </p:txBody>
      </p:sp>
    </p:spTree>
    <p:extLst>
      <p:ext uri="{BB962C8B-B14F-4D97-AF65-F5344CB8AC3E}">
        <p14:creationId xmlns:p14="http://schemas.microsoft.com/office/powerpoint/2010/main" val="2396853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Advance Feature (Next Phase)</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145536" y="316275"/>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78C8DA2E-6F29-58BD-BFD8-2DF2765E62A0}"/>
              </a:ext>
            </a:extLst>
          </p:cNvPr>
          <p:cNvSpPr txBox="1"/>
          <p:nvPr/>
        </p:nvSpPr>
        <p:spPr>
          <a:xfrm>
            <a:off x="509016" y="1373368"/>
            <a:ext cx="11173968" cy="3170099"/>
          </a:xfrm>
          <a:prstGeom prst="rect">
            <a:avLst/>
          </a:prstGeom>
          <a:noFill/>
        </p:spPr>
        <p:txBody>
          <a:bodyPr wrap="square">
            <a:spAutoFit/>
          </a:bodyPr>
          <a:lstStyle/>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Segmented Viewing with Bookmarks and Annotations</a:t>
            </a: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Purpose: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Enhance user interaction by allowing them to bookmark and annotate specific segments of live streams.</a:t>
            </a:r>
          </a:p>
          <a:p>
            <a:pPr algn="l"/>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Functionality:</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Users can set bookmarks at key points during a live stream.</a:t>
            </a: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Users can add annotations to these bookmarks for later reference.</a:t>
            </a:r>
          </a:p>
          <a:p>
            <a:pPr algn="l"/>
            <a:endParaRPr lang="en-US"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Technical Requirements:</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Data Handling:</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Store bookmarks and annotations with timestamps in a relational or NoSQL database.</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UI Integration:</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Provide an intuitive interface for setting bookmarks and annotations within the video player.</a:t>
            </a:r>
          </a:p>
        </p:txBody>
      </p:sp>
    </p:spTree>
    <p:extLst>
      <p:ext uri="{BB962C8B-B14F-4D97-AF65-F5344CB8AC3E}">
        <p14:creationId xmlns:p14="http://schemas.microsoft.com/office/powerpoint/2010/main" val="2555561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Advance Feature (Next Phase)</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145536" y="316275"/>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D30FCC38-602C-64A9-07E6-7B20B6894937}"/>
              </a:ext>
            </a:extLst>
          </p:cNvPr>
          <p:cNvSpPr txBox="1"/>
          <p:nvPr/>
        </p:nvSpPr>
        <p:spPr>
          <a:xfrm>
            <a:off x="621792" y="1166843"/>
            <a:ext cx="10863072" cy="3724096"/>
          </a:xfrm>
          <a:prstGeom prst="rect">
            <a:avLst/>
          </a:prstGeom>
          <a:noFill/>
        </p:spPr>
        <p:txBody>
          <a:bodyPr wrap="square">
            <a:spAutoFit/>
          </a:bodyPr>
          <a:lstStyle/>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Integrated Social Sharing Options</a:t>
            </a: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Purpose: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Facilitate sharing specific live stream segments on social media and within the platform, boosting user engagement and content visibility.</a:t>
            </a:r>
          </a:p>
          <a:p>
            <a:pPr algn="l"/>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Functionality:</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Users can create clips from live streams.</a:t>
            </a: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Enable sharing of these clips on social media platforms.</a:t>
            </a: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Allow real-time viewer interaction with the live stream through comments.</a:t>
            </a:r>
          </a:p>
          <a:p>
            <a:pPr algn="l"/>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Technical Requirements:</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Clip Generation:</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Implement server-side logic to extract and process video clips.</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Social Integration:</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Use APIs for social media platforms to facilitate sharing.</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Interaction Layer:</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Develop a real-time commenting system using WebSockets or similar technology.</a:t>
            </a:r>
          </a:p>
        </p:txBody>
      </p:sp>
    </p:spTree>
    <p:extLst>
      <p:ext uri="{BB962C8B-B14F-4D97-AF65-F5344CB8AC3E}">
        <p14:creationId xmlns:p14="http://schemas.microsoft.com/office/powerpoint/2010/main" val="1224521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Advance Feature (Next Phase)</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145536" y="316275"/>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D389E509-A5FA-AE04-0797-C752D2B751AA}"/>
              </a:ext>
            </a:extLst>
          </p:cNvPr>
          <p:cNvSpPr txBox="1"/>
          <p:nvPr/>
        </p:nvSpPr>
        <p:spPr>
          <a:xfrm>
            <a:off x="685800" y="1582341"/>
            <a:ext cx="10945368" cy="3170099"/>
          </a:xfrm>
          <a:prstGeom prst="rect">
            <a:avLst/>
          </a:prstGeom>
          <a:noFill/>
        </p:spPr>
        <p:txBody>
          <a:bodyPr wrap="square">
            <a:spAutoFit/>
          </a:bodyPr>
          <a:lstStyle/>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Multi-view Feature</a:t>
            </a: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Purpose: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Offer a more immersive viewing experience by allowing users to watch multiple camera angles or streams simultaneously.</a:t>
            </a:r>
          </a:p>
          <a:p>
            <a:pPr algn="l"/>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Functionality:</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Provide options to select different camera angles or audio tracks.</a:t>
            </a: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Synchronize multiple video streams for concurrent playback.</a:t>
            </a:r>
          </a:p>
          <a:p>
            <a:pPr algn="l"/>
            <a:endParaRPr lang="en-US"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Technical Requirements:</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Stream Management:</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Handle multiple video streams and sync them.</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UI/UX:</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Design a user-friendly interface to switch between different streams or angles.</a:t>
            </a:r>
          </a:p>
        </p:txBody>
      </p:sp>
    </p:spTree>
    <p:extLst>
      <p:ext uri="{BB962C8B-B14F-4D97-AF65-F5344CB8AC3E}">
        <p14:creationId xmlns:p14="http://schemas.microsoft.com/office/powerpoint/2010/main" val="2325361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Advance Feature (Next Phase)</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145536" y="316275"/>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D8E54BC8-2360-A1FA-6547-A79BC86057B8}"/>
              </a:ext>
            </a:extLst>
          </p:cNvPr>
          <p:cNvSpPr txBox="1"/>
          <p:nvPr/>
        </p:nvSpPr>
        <p:spPr>
          <a:xfrm>
            <a:off x="493776" y="1859340"/>
            <a:ext cx="11036808" cy="3170099"/>
          </a:xfrm>
          <a:prstGeom prst="rect">
            <a:avLst/>
          </a:prstGeom>
          <a:noFill/>
        </p:spPr>
        <p:txBody>
          <a:bodyPr wrap="square">
            <a:spAutoFit/>
          </a:bodyPr>
          <a:lstStyle/>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AI-Generated Highlights and Summaries</a:t>
            </a: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Purpose: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Automatically generate highlights and summaries from live events to help users catch up on key moments.</a:t>
            </a:r>
          </a:p>
          <a:p>
            <a:pPr algn="l"/>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Functionality:</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AI analyzes video content to identify and compile highlights.</a:t>
            </a: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Generate concise summaries of live streams for quick review.</a:t>
            </a:r>
          </a:p>
          <a:p>
            <a:pPr algn="l"/>
            <a:endParaRPr lang="en-US"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Technical Requirements:</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AI/ML:</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Leverage machine learning models to analyze and summarize content.</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Processing:</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Ensure the backend is capable of intensive video processing tasks.</a:t>
            </a:r>
          </a:p>
        </p:txBody>
      </p:sp>
    </p:spTree>
    <p:extLst>
      <p:ext uri="{BB962C8B-B14F-4D97-AF65-F5344CB8AC3E}">
        <p14:creationId xmlns:p14="http://schemas.microsoft.com/office/powerpoint/2010/main" val="1636900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Advance Feature (Next Phase)</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145536" y="316275"/>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AA38CD05-7DF7-12B7-85B4-AEF3727560E2}"/>
              </a:ext>
            </a:extLst>
          </p:cNvPr>
          <p:cNvSpPr txBox="1"/>
          <p:nvPr/>
        </p:nvSpPr>
        <p:spPr>
          <a:xfrm>
            <a:off x="466344" y="1419088"/>
            <a:ext cx="10908792" cy="3170099"/>
          </a:xfrm>
          <a:prstGeom prst="rect">
            <a:avLst/>
          </a:prstGeom>
          <a:noFill/>
        </p:spPr>
        <p:txBody>
          <a:bodyPr wrap="square">
            <a:spAutoFit/>
          </a:bodyPr>
          <a:lstStyle/>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AI-Driven Accessibility Features</a:t>
            </a: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Purpose: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Make live streams more accessible by providing real-time closed captioning, audio descriptions, and multi-language translation.</a:t>
            </a:r>
          </a:p>
          <a:p>
            <a:pPr algn="l"/>
            <a:endParaRPr lang="en-US"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Functionality:</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Real-time captioning and descriptions.</a:t>
            </a: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Translate spoken content into multiple languages.</a:t>
            </a:r>
          </a:p>
          <a:p>
            <a:pPr algn="l"/>
            <a:endParaRPr lang="en-US"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Technical Requirements:</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AI Translation and Captioning:</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Utilize AI services like AWS Transcribe and Translate.</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Integration:</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Seamlessly integrate these features into the video player without affecting performance.</a:t>
            </a:r>
          </a:p>
        </p:txBody>
      </p:sp>
    </p:spTree>
    <p:extLst>
      <p:ext uri="{BB962C8B-B14F-4D97-AF65-F5344CB8AC3E}">
        <p14:creationId xmlns:p14="http://schemas.microsoft.com/office/powerpoint/2010/main" val="1355405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Advance Feature (Next Phase)</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145536" y="316275"/>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6ED5E302-7D03-4528-C52B-D8522AFCC150}"/>
              </a:ext>
            </a:extLst>
          </p:cNvPr>
          <p:cNvSpPr txBox="1"/>
          <p:nvPr/>
        </p:nvSpPr>
        <p:spPr>
          <a:xfrm>
            <a:off x="569214" y="1592824"/>
            <a:ext cx="10851642" cy="2893100"/>
          </a:xfrm>
          <a:prstGeom prst="rect">
            <a:avLst/>
          </a:prstGeom>
          <a:noFill/>
        </p:spPr>
        <p:txBody>
          <a:bodyPr wrap="square">
            <a:spAutoFit/>
          </a:bodyPr>
          <a:lstStyle/>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Variable Rewind Speed and Content-Aware Search</a:t>
            </a: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Purpose: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Enhance user control over playback and enable advanced content search within videos.</a:t>
            </a:r>
          </a:p>
          <a:p>
            <a:pPr algn="l"/>
            <a:endParaRPr lang="en-US"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Functionality:</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Allow users to adjust the rewind speed.</a:t>
            </a:r>
          </a:p>
          <a:p>
            <a:pPr algn="l">
              <a:buFont typeface="Arial" panose="020B0604020202020204" pitchFamily="34" charset="0"/>
              <a:buChar char="•"/>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Enable searching for visual elements within the video (e.g., "find the moment a red car appears").</a:t>
            </a:r>
          </a:p>
          <a:p>
            <a:pPr algn="l"/>
            <a:endParaRPr lang="en-US"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Technical Requirements:</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User Controls:</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Develop frontend controls for variable speed playback.</a:t>
            </a: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Advanced AI Search:</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Implement object recognition or scene detection models for visual searches.</a:t>
            </a:r>
          </a:p>
        </p:txBody>
      </p:sp>
    </p:spTree>
    <p:extLst>
      <p:ext uri="{BB962C8B-B14F-4D97-AF65-F5344CB8AC3E}">
        <p14:creationId xmlns:p14="http://schemas.microsoft.com/office/powerpoint/2010/main" val="1733647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C12BF0-C4D7-190D-D1C5-B19D81EEE6F5}"/>
              </a:ext>
            </a:extLst>
          </p:cNvPr>
          <p:cNvSpPr txBox="1"/>
          <p:nvPr/>
        </p:nvSpPr>
        <p:spPr>
          <a:xfrm>
            <a:off x="1298448" y="3154680"/>
            <a:ext cx="8851392" cy="954107"/>
          </a:xfrm>
          <a:prstGeom prst="rect">
            <a:avLst/>
          </a:prstGeom>
          <a:noFill/>
        </p:spPr>
        <p:txBody>
          <a:bodyPr wrap="square" rtlCol="0">
            <a:spAutoFit/>
          </a:bodyPr>
          <a:lstStyle/>
          <a:p>
            <a:pPr algn="ctr"/>
            <a:r>
              <a:rPr lang="en-IN" sz="3600" b="1" dirty="0">
                <a:latin typeface="Segoe UI" panose="020B0502040204020203" pitchFamily="34" charset="0"/>
                <a:cs typeface="Segoe UI" panose="020B0502040204020203" pitchFamily="34" charset="0"/>
              </a:rPr>
              <a:t>System Design</a:t>
            </a:r>
          </a:p>
          <a:p>
            <a:pPr algn="ctr"/>
            <a:r>
              <a:rPr lang="en-IN" sz="2000" dirty="0">
                <a:latin typeface="Segoe UI" panose="020B0502040204020203" pitchFamily="34" charset="0"/>
                <a:cs typeface="Segoe UI" panose="020B0502040204020203" pitchFamily="34" charset="0"/>
              </a:rPr>
              <a:t>Iterative development model</a:t>
            </a:r>
          </a:p>
        </p:txBody>
      </p:sp>
    </p:spTree>
    <p:extLst>
      <p:ext uri="{BB962C8B-B14F-4D97-AF65-F5344CB8AC3E}">
        <p14:creationId xmlns:p14="http://schemas.microsoft.com/office/powerpoint/2010/main" val="3847307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System Design</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230118" y="281326"/>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E420B411-D908-A78B-B995-4D0B05F1DE58}"/>
              </a:ext>
            </a:extLst>
          </p:cNvPr>
          <p:cNvSpPr txBox="1"/>
          <p:nvPr/>
        </p:nvSpPr>
        <p:spPr>
          <a:xfrm>
            <a:off x="582168" y="1221362"/>
            <a:ext cx="11027664" cy="5355312"/>
          </a:xfrm>
          <a:prstGeom prst="rect">
            <a:avLst/>
          </a:prstGeom>
          <a:noFill/>
        </p:spPr>
        <p:txBody>
          <a:bodyPr wrap="square">
            <a:spAutoFit/>
          </a:bodyPr>
          <a:lstStyle/>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System Design Considerations</a:t>
            </a:r>
          </a:p>
          <a:p>
            <a:pPr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Data Storage and Retrieval</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a:t>
            </a:r>
          </a:p>
          <a:p>
            <a:pPr marL="742950" lvl="1" indent="-285750"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Approach 1: In-memory caching</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using services like Redis or Memcached, which can offer very fast data retrieval but may be more costly and limited in storage capacity.</a:t>
            </a:r>
          </a:p>
          <a:p>
            <a:pPr marL="742950" lvl="1" indent="-285750"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Approach 2: Use of persistent storage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such as Amazon S3 combined with a caching layer to store video chunks, which balances cost and performance.</a:t>
            </a:r>
          </a:p>
          <a:p>
            <a:pPr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Content Delivery</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a:t>
            </a:r>
          </a:p>
          <a:p>
            <a:pPr marL="742950" lvl="1" indent="-285750"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Approach 1: AWS Elemental </a:t>
            </a:r>
            <a:r>
              <a:rPr lang="en-US" b="1" i="0" dirty="0" err="1">
                <a:solidFill>
                  <a:srgbClr val="0D0D0D"/>
                </a:solidFill>
                <a:effectLst/>
                <a:highlight>
                  <a:srgbClr val="FFFFFF"/>
                </a:highlight>
                <a:latin typeface="Segoe UI" panose="020B0502040204020203" pitchFamily="34" charset="0"/>
                <a:cs typeface="Segoe UI" panose="020B0502040204020203" pitchFamily="34" charset="0"/>
              </a:rPr>
              <a:t>MediaLive</a:t>
            </a:r>
            <a:r>
              <a:rPr lang="en-US" b="1" i="0" dirty="0">
                <a:solidFill>
                  <a:srgbClr val="0D0D0D"/>
                </a:solidFill>
                <a:effectLst/>
                <a:highlight>
                  <a:srgbClr val="FFFFFF"/>
                </a:highlight>
                <a:latin typeface="Segoe UI" panose="020B0502040204020203" pitchFamily="34" charset="0"/>
                <a:cs typeface="Segoe UI" panose="020B0502040204020203" pitchFamily="34" charset="0"/>
              </a:rPr>
              <a:t> for real-time video processing</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and AWS Elemental MediaStore as a high-performance storage service optimized for media.</a:t>
            </a:r>
          </a:p>
          <a:p>
            <a:pPr marL="742950" lvl="1" indent="-285750"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Approach 2: Custom solution using Amazon S3 for storage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and Amazon CloudFront for distribution, providing a more flexible and possibly cost-effective solution.</a:t>
            </a:r>
          </a:p>
          <a:p>
            <a:pPr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Video Processing</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a:t>
            </a:r>
          </a:p>
          <a:p>
            <a:pPr marL="742950" lvl="1" indent="-285750"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Approach 1: Serverless video processing</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using AWS Lambda to handle video chunking and indexing.</a:t>
            </a:r>
          </a:p>
          <a:p>
            <a:pPr marL="742950" lvl="1" indent="-285750"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Approach 2: Use of EC2 instances or ECS</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for more persistent processing needs, which can handle more complex processing tasks but may increase costs.</a:t>
            </a:r>
          </a:p>
          <a:p>
            <a:pPr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Metadata Management</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a:t>
            </a:r>
          </a:p>
          <a:p>
            <a:pPr marL="742950" lvl="1" indent="-285750" algn="l">
              <a:buFont typeface="+mj-lt"/>
              <a:buAutoNum type="arabicPeriod"/>
            </a:pPr>
            <a:r>
              <a:rPr lang="en-US" b="0" i="0" dirty="0">
                <a:solidFill>
                  <a:srgbClr val="0D0D0D"/>
                </a:solidFill>
                <a:effectLst/>
                <a:highlight>
                  <a:srgbClr val="FFFFFF"/>
                </a:highlight>
                <a:latin typeface="Segoe UI" panose="020B0502040204020203" pitchFamily="34" charset="0"/>
                <a:cs typeface="Segoe UI" panose="020B0502040204020203" pitchFamily="34" charset="0"/>
              </a:rPr>
              <a:t>Using a combination of Amazon DynamoDB for fast metadata retrieval and Amazon RDS/Aurora for more complex queries if needed.</a:t>
            </a:r>
          </a:p>
        </p:txBody>
      </p:sp>
    </p:spTree>
    <p:extLst>
      <p:ext uri="{BB962C8B-B14F-4D97-AF65-F5344CB8AC3E}">
        <p14:creationId xmlns:p14="http://schemas.microsoft.com/office/powerpoint/2010/main" val="1762298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System Design</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230118" y="281326"/>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CBA2770F-44B5-D729-6408-FB8986615F5C}"/>
              </a:ext>
            </a:extLst>
          </p:cNvPr>
          <p:cNvSpPr txBox="1"/>
          <p:nvPr/>
        </p:nvSpPr>
        <p:spPr>
          <a:xfrm>
            <a:off x="386334" y="1298645"/>
            <a:ext cx="11235690" cy="5109091"/>
          </a:xfrm>
          <a:prstGeom prst="rect">
            <a:avLst/>
          </a:prstGeom>
          <a:noFill/>
        </p:spPr>
        <p:txBody>
          <a:bodyPr wrap="square">
            <a:spAutoFit/>
          </a:bodyPr>
          <a:lstStyle/>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Proposed System Design</a:t>
            </a:r>
          </a:p>
          <a:p>
            <a:pPr algn="l"/>
            <a:r>
              <a:rPr lang="en-US" b="0" i="0" dirty="0">
                <a:solidFill>
                  <a:srgbClr val="0D0D0D"/>
                </a:solidFill>
                <a:effectLst/>
                <a:highlight>
                  <a:srgbClr val="FFFFFF"/>
                </a:highlight>
                <a:latin typeface="Segoe UI" panose="020B0502040204020203" pitchFamily="34" charset="0"/>
                <a:cs typeface="Segoe UI" panose="020B0502040204020203" pitchFamily="34" charset="0"/>
              </a:rPr>
              <a:t>Given the requirements and cost constraints, I suggest a design that combines persistent storage with a serverless architecture for scalability and cost-effectiveness:</a:t>
            </a:r>
          </a:p>
          <a:p>
            <a:pPr algn="l"/>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Storage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Use Amazon S3 to store video streams in small chunks (e.g., 1-minute segments). S3 is cost-effective and scales automatically.</a:t>
            </a:r>
          </a:p>
          <a:p>
            <a:pPr algn="l">
              <a:buFont typeface="Arial" panose="020B0604020202020204" pitchFamily="34" charset="0"/>
              <a:buChar char="•"/>
            </a:pP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Video Processing</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Use AWS Lambda for processing video chunks. Lambda can trigger on new files added to S3 (via S3 Events), process them for availability, and store metadata in DynamoDB.</a:t>
            </a:r>
          </a:p>
          <a:p>
            <a:pPr algn="l">
              <a:buFont typeface="Arial" panose="020B0604020202020204" pitchFamily="34" charset="0"/>
              <a:buChar char="•"/>
            </a:pP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Content Delivery</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Use AWS CloudFront to distribute the video content efficiently across geographic locations.</a:t>
            </a:r>
          </a:p>
          <a:p>
            <a:pPr algn="l">
              <a:buFont typeface="Arial" panose="020B0604020202020204" pitchFamily="34" charset="0"/>
              <a:buChar char="•"/>
            </a:pP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Metadata Management</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Use Amazon DynamoDB to store and retrieve metadata about video chunks quickly, such as timestamps and availability.</a:t>
            </a:r>
          </a:p>
          <a:p>
            <a:pPr algn="l">
              <a:buFont typeface="Arial" panose="020B0604020202020204" pitchFamily="34" charset="0"/>
              <a:buChar char="•"/>
            </a:pP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User Interface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Build the frontend with React and integrate AWS Amplify for quick deployment and easy scalability. The frontend will communicate with AWS services via API Gateway and Lambda functions.</a:t>
            </a:r>
          </a:p>
        </p:txBody>
      </p:sp>
    </p:spTree>
    <p:extLst>
      <p:ext uri="{BB962C8B-B14F-4D97-AF65-F5344CB8AC3E}">
        <p14:creationId xmlns:p14="http://schemas.microsoft.com/office/powerpoint/2010/main" val="359082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3701034" cy="373692"/>
          </a:xfrm>
          <a:prstGeom prst="rect">
            <a:avLst/>
          </a:prstGeom>
          <a:noFill/>
        </p:spPr>
        <p:txBody>
          <a:bodyPr wrap="square">
            <a:spAutoFit/>
          </a:bodyPr>
          <a:lstStyle/>
          <a:p>
            <a:pPr marL="0" marR="0">
              <a:lnSpc>
                <a:spcPct val="107000"/>
              </a:lnSpc>
              <a:spcBef>
                <a:spcPts val="0"/>
              </a:spcBef>
              <a:spcAft>
                <a:spcPts val="800"/>
              </a:spcAft>
            </a:pPr>
            <a:r>
              <a:rPr lang="en-IN" sz="1800" b="1" kern="0" dirty="0">
                <a:solidFill>
                  <a:srgbClr val="0D0D0D"/>
                </a:solidFill>
                <a:effectLst/>
                <a:highlight>
                  <a:srgbClr val="FFFFFF"/>
                </a:highlight>
                <a:latin typeface="Segoe UI" panose="020B0502040204020203" pitchFamily="34" charset="0"/>
                <a:ea typeface="Times New Roman" panose="02020603050405020304" pitchFamily="18" charset="0"/>
                <a:cs typeface="Mangal" panose="02040503050203030202" pitchFamily="18" charset="0"/>
              </a:rPr>
              <a:t>Minimum Viable Product (MVP)</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008376" y="283464"/>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816C3130-FA37-1541-265F-52CF4A238FA8}"/>
              </a:ext>
            </a:extLst>
          </p:cNvPr>
          <p:cNvSpPr txBox="1"/>
          <p:nvPr/>
        </p:nvSpPr>
        <p:spPr>
          <a:xfrm>
            <a:off x="505587" y="1102458"/>
            <a:ext cx="10961369" cy="2234586"/>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2000" b="1" kern="0" dirty="0">
                <a:solidFill>
                  <a:srgbClr val="0D0D0D"/>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AI-Enhanced Search Functionality:</a:t>
            </a:r>
            <a:endParaRPr lang="en-IN" sz="2000" kern="100" dirty="0">
              <a:solidFill>
                <a:srgbClr val="0D0D0D"/>
              </a:solidFill>
              <a:effectLst/>
              <a:highlight>
                <a:srgbClr val="FFFFFF"/>
              </a:highlight>
              <a:latin typeface="Segoe UI" panose="020B0502040204020203" pitchFamily="34" charset="0"/>
              <a:ea typeface="Calibri" panose="020F0502020204030204" pitchFamily="34" charset="0"/>
              <a:cs typeface="Segoe UI" panose="020B0502040204020203" pitchFamily="34" charset="0"/>
            </a:endParaRPr>
          </a:p>
          <a:p>
            <a:pPr marL="800100" lvl="1" indent="-342900">
              <a:lnSpc>
                <a:spcPct val="107000"/>
              </a:lnSpc>
              <a:spcBef>
                <a:spcPts val="600"/>
              </a:spcBef>
              <a:spcAft>
                <a:spcPts val="600"/>
              </a:spcAft>
              <a:buSzPts val="1000"/>
              <a:buFont typeface="Wingdings" panose="05000000000000000000" pitchFamily="2" charset="2"/>
              <a:buChar char="ü"/>
              <a:tabLst>
                <a:tab pos="457200" algn="l"/>
              </a:tabLst>
            </a:pPr>
            <a:r>
              <a:rPr lang="en-IN" kern="0" dirty="0">
                <a:solidFill>
                  <a:srgbClr val="404040"/>
                </a:solidFill>
                <a:effectLst/>
                <a:highlight>
                  <a:srgbClr val="FFFFFF"/>
                </a:highlight>
                <a:latin typeface="Arial" panose="020B0604020202020204" pitchFamily="34" charset="0"/>
                <a:ea typeface="Times New Roman" panose="02020603050405020304" pitchFamily="18" charset="0"/>
                <a:cs typeface="Mangal" panose="02040503050203030202" pitchFamily="18" charset="0"/>
              </a:rPr>
              <a:t>The media player software should use generative AI to automatically generate captions for live streams. This will make the content more accessible to viewers who are deaf or hard of hearing.</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0" dirty="0">
                <a:effectLst/>
                <a:latin typeface="Segoe UI" panose="020B0502040204020203" pitchFamily="34" charset="0"/>
                <a:ea typeface="Times New Roman" panose="02020603050405020304" pitchFamily="18" charset="0"/>
                <a:cs typeface="Segoe UI" panose="020B0502040204020203" pitchFamily="34" charset="0"/>
              </a:rPr>
              <a:t>AI-Powered Summarization (MVP):</a:t>
            </a:r>
            <a:r>
              <a:rPr lang="en-IN" sz="2000" kern="0" dirty="0">
                <a:effectLst/>
                <a:latin typeface="Segoe UI" panose="020B0502040204020203" pitchFamily="34" charset="0"/>
                <a:ea typeface="Times New Roman" panose="02020603050405020304" pitchFamily="18" charset="0"/>
                <a:cs typeface="Segoe UI" panose="020B0502040204020203" pitchFamily="34" charset="0"/>
              </a:rPr>
              <a:t> </a:t>
            </a: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a:p>
            <a:pPr marL="800100" marR="0" lvl="1" indent="-342900">
              <a:lnSpc>
                <a:spcPct val="107000"/>
              </a:lnSpc>
              <a:spcBef>
                <a:spcPts val="0"/>
              </a:spcBef>
              <a:spcAft>
                <a:spcPts val="800"/>
              </a:spcAft>
              <a:buSzPts val="1000"/>
              <a:buFont typeface="Wingdings" panose="05000000000000000000" pitchFamily="2" charset="2"/>
              <a:buChar char="ü"/>
              <a:tabLst>
                <a:tab pos="914400" algn="l"/>
              </a:tabLst>
            </a:pPr>
            <a:r>
              <a:rPr lang="en-IN" kern="0" dirty="0">
                <a:effectLst/>
                <a:latin typeface="Segoe UI" panose="020B0502040204020203" pitchFamily="34" charset="0"/>
                <a:ea typeface="Times New Roman" panose="02020603050405020304" pitchFamily="18" charset="0"/>
                <a:cs typeface="Segoe UI" panose="020B0502040204020203" pitchFamily="34" charset="0"/>
              </a:rPr>
              <a:t>During rewind mode, offer a "Summarize" option that uses a short-text summarization AI model to provide a quick textual recap of the missed segment</a:t>
            </a:r>
            <a:endParaRPr lang="en-IN" kern="1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431858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System Design</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230118" y="281326"/>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A5228EF3-49E6-79F4-4C94-742DD8BEE205}"/>
              </a:ext>
            </a:extLst>
          </p:cNvPr>
          <p:cNvSpPr txBox="1"/>
          <p:nvPr/>
        </p:nvSpPr>
        <p:spPr>
          <a:xfrm>
            <a:off x="368046" y="1212218"/>
            <a:ext cx="11290554" cy="4555093"/>
          </a:xfrm>
          <a:prstGeom prst="rect">
            <a:avLst/>
          </a:prstGeom>
          <a:noFill/>
        </p:spPr>
        <p:txBody>
          <a:bodyPr wrap="square">
            <a:spAutoFit/>
          </a:bodyPr>
          <a:lstStyle/>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Development Item 1: Pause and Resume Functionality</a:t>
            </a: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Understanding and Challenges:</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Pausing and resuming a live stream effectively requires a mechanism to buffer the live stream so that users can return to the point where they paused. The key challenges include managing latency, synchronizing the live stream post-resume, and ensuring that the buffer does not overflow or lose data.</a:t>
            </a:r>
          </a:p>
          <a:p>
            <a:pPr algn="l"/>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Approaches:</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In-memory buffer on the client side: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Quick access but limited by client device capabilities and potential for data loss if the browser is refreshed.</a:t>
            </a:r>
          </a:p>
          <a:p>
            <a:pPr algn="l">
              <a:buFont typeface="+mj-lt"/>
              <a:buAutoNum type="arabicPeriod"/>
            </a:pP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Server-side buffer using Elasticache or a similar in-memory data store: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More robust and centralized but could be more costly and complex to implement.</a:t>
            </a:r>
          </a:p>
          <a:p>
            <a:pPr algn="l"/>
            <a:endParaRPr lang="en-US"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Selected Approach:</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Use a server-side buffer strategy with AWS Elasticache to manage the pause and resume functionality. This approach offers a good balance between performance and reliability, with a slightly higher cost. It simplifies client-side operations and provides a centralized control mechanism.</a:t>
            </a:r>
          </a:p>
        </p:txBody>
      </p:sp>
    </p:spTree>
    <p:extLst>
      <p:ext uri="{BB962C8B-B14F-4D97-AF65-F5344CB8AC3E}">
        <p14:creationId xmlns:p14="http://schemas.microsoft.com/office/powerpoint/2010/main" val="661589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System Design</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230118" y="281326"/>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34C0E068-7AED-3BC3-65FB-5C98C4DE1A3F}"/>
              </a:ext>
            </a:extLst>
          </p:cNvPr>
          <p:cNvSpPr txBox="1"/>
          <p:nvPr/>
        </p:nvSpPr>
        <p:spPr>
          <a:xfrm>
            <a:off x="523494" y="1132324"/>
            <a:ext cx="11043666" cy="5416868"/>
          </a:xfrm>
          <a:prstGeom prst="rect">
            <a:avLst/>
          </a:prstGeom>
          <a:noFill/>
        </p:spPr>
        <p:txBody>
          <a:bodyPr wrap="square">
            <a:spAutoFit/>
          </a:bodyPr>
          <a:lstStyle/>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Development Item 2: Rewind and Fast-Forward Functionality</a:t>
            </a:r>
          </a:p>
          <a:p>
            <a:pPr algn="l"/>
            <a:endParaRPr lang="en-US" sz="2000"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Understanding the Challenges:</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Enabling users to rewind and fast-forward through a live stream involves segmenting the video stream and storing these segments in a way that they can be quickly accessed. Challenges include efficient data storage, quick retrieval of video segments, and maintaining stream continuity during such operations.</a:t>
            </a:r>
          </a:p>
          <a:p>
            <a:pPr algn="l"/>
            <a:endParaRPr lang="en-US"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Approaches:</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marL="342900" indent="-342900"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 Store segments in Amazon S3:</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a:t>
            </a:r>
          </a:p>
          <a:p>
            <a:pPr algn="l"/>
            <a:r>
              <a:rPr lang="en-US" b="0" i="0" dirty="0">
                <a:solidFill>
                  <a:srgbClr val="0D0D0D"/>
                </a:solidFill>
                <a:effectLst/>
                <a:highlight>
                  <a:srgbClr val="FFFFFF"/>
                </a:highlight>
                <a:latin typeface="Segoe UI" panose="020B0502040204020203" pitchFamily="34" charset="0"/>
                <a:cs typeface="Segoe UI" panose="020B0502040204020203" pitchFamily="34" charset="0"/>
              </a:rPr>
              <a:t>Using S3 for storing video segments, which can be retrieved and streamed as needed.</a:t>
            </a:r>
          </a:p>
          <a:p>
            <a:pPr algn="l">
              <a:buFont typeface="+mj-lt"/>
              <a:buAutoNum type="arabicPeriod"/>
            </a:pP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marL="342900" indent="-342900" algn="l">
              <a:buFont typeface="+mj-lt"/>
              <a:buAutoNum type="arabicPeriod" startAt="2"/>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Dynamic segmentation with HLS or DASH:</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Implement HTTP Live Streaming (HLS) or Dynamic Adaptive Streaming over HTTP (DASH), which naturally divides the stream into smaller, manageable chunks.</a:t>
            </a:r>
          </a:p>
          <a:p>
            <a:pPr algn="l"/>
            <a:endParaRPr lang="en-US"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Selected Approach:</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Implement HLS or DASH for dynamic segmentation. This method automatically handles segment creation and is well supported across platforms. It simplifies the architecture and reduces the need for complex buffer management. This approach is cost-effective and scalable, reducing complexity and focusing on compatibility.</a:t>
            </a:r>
          </a:p>
        </p:txBody>
      </p:sp>
    </p:spTree>
    <p:extLst>
      <p:ext uri="{BB962C8B-B14F-4D97-AF65-F5344CB8AC3E}">
        <p14:creationId xmlns:p14="http://schemas.microsoft.com/office/powerpoint/2010/main" val="2089076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System Design</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230118" y="281326"/>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885363C9-CF56-67F2-7AD4-30106F76802E}"/>
              </a:ext>
            </a:extLst>
          </p:cNvPr>
          <p:cNvSpPr txBox="1"/>
          <p:nvPr/>
        </p:nvSpPr>
        <p:spPr>
          <a:xfrm>
            <a:off x="560070" y="1267427"/>
            <a:ext cx="10897362" cy="4555093"/>
          </a:xfrm>
          <a:prstGeom prst="rect">
            <a:avLst/>
          </a:prstGeom>
          <a:noFill/>
        </p:spPr>
        <p:txBody>
          <a:bodyPr wrap="square">
            <a:spAutoFit/>
          </a:bodyPr>
          <a:lstStyle/>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Development Item 3: Visual Timeline/Progress Bar</a:t>
            </a:r>
          </a:p>
          <a:p>
            <a:pPr algn="l"/>
            <a:endParaRPr lang="en-US"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Understanding and Challenges:</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Implementing a visual timeline that accurately reflects the position within a live stream and available buffered content is challenging, particularly in syncing the timeline with the actual media playback position.</a:t>
            </a:r>
          </a:p>
          <a:p>
            <a:pPr algn="l"/>
            <a:endParaRPr lang="en-US"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Approaches:</a:t>
            </a: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Client-side timeline management:</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Using JavaScript to update the timeline based on the playback position reported by the media player.</a:t>
            </a:r>
          </a:p>
          <a:p>
            <a:pPr algn="l">
              <a:buFont typeface="+mj-lt"/>
              <a:buAutoNum type="arabicPeriod"/>
            </a:pPr>
            <a:endParaRPr lang="en-US" b="0"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Server-side event signaling:</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Sending periodic timestamps from the server to ensure the client’s timeline aligns with the server-side buffer state.</a:t>
            </a:r>
          </a:p>
          <a:p>
            <a:pPr algn="l"/>
            <a:endParaRPr lang="en-US"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r>
              <a:rPr lang="en-US" b="1" i="0" dirty="0">
                <a:solidFill>
                  <a:srgbClr val="0D0D0D"/>
                </a:solidFill>
                <a:effectLst/>
                <a:highlight>
                  <a:srgbClr val="FFFFFF"/>
                </a:highlight>
                <a:latin typeface="Segoe UI" panose="020B0502040204020203" pitchFamily="34" charset="0"/>
                <a:cs typeface="Segoe UI" panose="020B0502040204020203" pitchFamily="34" charset="0"/>
              </a:rPr>
              <a:t>Selected Approach:</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Use client-side timeline management with periodic checks to the server for alignment. This approach minimizes server load and leverages the client’s capabilities to manage UI elements,</a:t>
            </a:r>
          </a:p>
        </p:txBody>
      </p:sp>
    </p:spTree>
    <p:extLst>
      <p:ext uri="{BB962C8B-B14F-4D97-AF65-F5344CB8AC3E}">
        <p14:creationId xmlns:p14="http://schemas.microsoft.com/office/powerpoint/2010/main" val="3965676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System Design</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230118" y="281326"/>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60F1A442-9814-55BD-A936-489CFB129359}"/>
              </a:ext>
            </a:extLst>
          </p:cNvPr>
          <p:cNvSpPr txBox="1"/>
          <p:nvPr/>
        </p:nvSpPr>
        <p:spPr>
          <a:xfrm>
            <a:off x="331470" y="1193810"/>
            <a:ext cx="11345418" cy="5416868"/>
          </a:xfrm>
          <a:prstGeom prst="rect">
            <a:avLst/>
          </a:prstGeom>
          <a:noFill/>
        </p:spPr>
        <p:txBody>
          <a:bodyPr wrap="square">
            <a:spAutoFit/>
          </a:bodyPr>
          <a:lstStyle/>
          <a:p>
            <a:pPr algn="l"/>
            <a:r>
              <a:rPr lang="en-US" sz="2000" b="1" i="0" dirty="0">
                <a:solidFill>
                  <a:srgbClr val="0D0D0D"/>
                </a:solidFill>
                <a:effectLst/>
                <a:highlight>
                  <a:srgbClr val="FFFFFF"/>
                </a:highlight>
                <a:latin typeface="Segoe UI" panose="020B0502040204020203" pitchFamily="34" charset="0"/>
                <a:cs typeface="Segoe UI" panose="020B0502040204020203" pitchFamily="34" charset="0"/>
              </a:rPr>
              <a:t>System Design Explanation</a:t>
            </a:r>
          </a:p>
          <a:p>
            <a:pPr algn="l"/>
            <a:endParaRPr lang="en-US" sz="2000" b="1" i="0" dirty="0">
              <a:solidFill>
                <a:srgbClr val="0D0D0D"/>
              </a:solidFill>
              <a:effectLst/>
              <a:highlight>
                <a:srgbClr val="FFFFFF"/>
              </a:highlight>
              <a:latin typeface="Segoe UI" panose="020B0502040204020203" pitchFamily="34" charset="0"/>
              <a:cs typeface="Segoe UI" panose="020B0502040204020203" pitchFamily="34" charset="0"/>
            </a:endParaRPr>
          </a:p>
          <a:p>
            <a:pPr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AWS API Gateway</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acts as the entry point for all backend service requests from the client. It routes requests to the appropriate AWS Lambda functions based on API paths and methods.</a:t>
            </a:r>
          </a:p>
          <a:p>
            <a:pPr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AWS Lambda</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handles various backend processes, including session management, playback control commands (e.g., pause, play, rewind, fast-forward), and coordination between AWS Elasticache and Amazon S3 for data management.</a:t>
            </a:r>
          </a:p>
          <a:p>
            <a:pPr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AWS Elasticache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is used for real-time data buffering. It temporarily stores the live stream data to allow quick retrieval when users pause and then play the stream. This ensures a seamless viewing experience without having to rebuff from the start.</a:t>
            </a:r>
          </a:p>
          <a:p>
            <a:pPr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HLS/DASH Streaming Engine</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processes the live stream into smaller segments stored in Amazon S3. This is crucial for enabling rewind and fast-forward features as it allows users to access historical segments.</a:t>
            </a:r>
          </a:p>
          <a:p>
            <a:pPr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Amazon S3</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acts as the storage for segmented video content, making older content accessible during operations like rewinds that exceed the buffer period held in AWS Elasticache.</a:t>
            </a:r>
          </a:p>
          <a:p>
            <a:pPr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AWS CloudFront</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serves as the CDN to efficiently distribute both live and stored video content to users, reducing latency and improving load times across different geographical locations.</a:t>
            </a:r>
          </a:p>
          <a:p>
            <a:pPr algn="l">
              <a:buFont typeface="+mj-lt"/>
              <a:buAutoNum type="arabicPeriod"/>
            </a:pPr>
            <a:r>
              <a:rPr lang="en-US" b="1" i="0" dirty="0">
                <a:solidFill>
                  <a:srgbClr val="0D0D0D"/>
                </a:solidFill>
                <a:effectLst/>
                <a:highlight>
                  <a:srgbClr val="FFFFFF"/>
                </a:highlight>
                <a:latin typeface="Segoe UI" panose="020B0502040204020203" pitchFamily="34" charset="0"/>
                <a:cs typeface="Segoe UI" panose="020B0502040204020203" pitchFamily="34" charset="0"/>
              </a:rPr>
              <a:t>The client (Web/Mobile/Tizen)</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 interacts directly with the HLS/DASH streaming engine via CloudFront to play live streams. It communicates with AWS API Gateway to send control commands (like pause and rewind) which are processed by Lambda functions.</a:t>
            </a:r>
          </a:p>
        </p:txBody>
      </p:sp>
    </p:spTree>
    <p:extLst>
      <p:ext uri="{BB962C8B-B14F-4D97-AF65-F5344CB8AC3E}">
        <p14:creationId xmlns:p14="http://schemas.microsoft.com/office/powerpoint/2010/main" val="3453585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3D372-302E-500B-75AB-DBFF06F68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888" y="191716"/>
            <a:ext cx="8075343" cy="6474568"/>
          </a:xfrm>
          <a:prstGeom prst="rect">
            <a:avLst/>
          </a:prstGeom>
        </p:spPr>
      </p:pic>
      <p:sp>
        <p:nvSpPr>
          <p:cNvPr id="7" name="TextBox 6">
            <a:extLst>
              <a:ext uri="{FF2B5EF4-FFF2-40B4-BE49-F238E27FC236}">
                <a16:creationId xmlns:a16="http://schemas.microsoft.com/office/drawing/2014/main" id="{55DB7AC0-BF68-B149-73A3-74A1CB5BA344}"/>
              </a:ext>
            </a:extLst>
          </p:cNvPr>
          <p:cNvSpPr txBox="1"/>
          <p:nvPr/>
        </p:nvSpPr>
        <p:spPr>
          <a:xfrm>
            <a:off x="292608" y="2933241"/>
            <a:ext cx="2962656" cy="470000"/>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Block diagram</a:t>
            </a: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251460" y="2810633"/>
            <a:ext cx="3108960" cy="71521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88942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DB7AC0-BF68-B149-73A3-74A1CB5BA344}"/>
              </a:ext>
            </a:extLst>
          </p:cNvPr>
          <p:cNvSpPr txBox="1"/>
          <p:nvPr/>
        </p:nvSpPr>
        <p:spPr>
          <a:xfrm>
            <a:off x="292608" y="2933241"/>
            <a:ext cx="2962656" cy="1260345"/>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Livestream processing and storage</a:t>
            </a: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219456" y="2933241"/>
            <a:ext cx="3108960" cy="1428447"/>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9FAEC34E-4A4A-B6DA-AB0D-5E639DEF4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048" y="1386894"/>
            <a:ext cx="8181344" cy="4032694"/>
          </a:xfrm>
          <a:prstGeom prst="rect">
            <a:avLst/>
          </a:prstGeom>
        </p:spPr>
      </p:pic>
      <p:sp>
        <p:nvSpPr>
          <p:cNvPr id="5" name="Rectangle 4">
            <a:extLst>
              <a:ext uri="{FF2B5EF4-FFF2-40B4-BE49-F238E27FC236}">
                <a16:creationId xmlns:a16="http://schemas.microsoft.com/office/drawing/2014/main" id="{9672D5AD-3818-E035-B3FD-14F03BED212D}"/>
              </a:ext>
            </a:extLst>
          </p:cNvPr>
          <p:cNvSpPr/>
          <p:nvPr/>
        </p:nvSpPr>
        <p:spPr>
          <a:xfrm>
            <a:off x="3465576" y="1197864"/>
            <a:ext cx="8506968" cy="44348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530576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DB7AC0-BF68-B149-73A3-74A1CB5BA344}"/>
              </a:ext>
            </a:extLst>
          </p:cNvPr>
          <p:cNvSpPr txBox="1"/>
          <p:nvPr/>
        </p:nvSpPr>
        <p:spPr>
          <a:xfrm>
            <a:off x="292608" y="2933241"/>
            <a:ext cx="2962656" cy="865173"/>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Content delivery via </a:t>
            </a:r>
            <a:r>
              <a:rPr lang="en-IN" sz="2400" b="1" kern="100" dirty="0">
                <a:highlight>
                  <a:srgbClr val="FFFFFF"/>
                </a:highlight>
                <a:latin typeface="Calibri" panose="020F0502020204030204" pitchFamily="34" charset="0"/>
                <a:ea typeface="Calibri" panose="020F0502020204030204" pitchFamily="34" charset="0"/>
                <a:cs typeface="Mangal" panose="02040503050203030202" pitchFamily="18" charset="0"/>
              </a:rPr>
              <a:t>C</a:t>
            </a: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loudfront</a:t>
            </a: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292608" y="2757255"/>
            <a:ext cx="3108960" cy="121714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5CCCFE6F-600A-546E-680C-D66453691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862" y="1604168"/>
            <a:ext cx="7392610" cy="3649664"/>
          </a:xfrm>
          <a:prstGeom prst="rect">
            <a:avLst/>
          </a:prstGeom>
        </p:spPr>
      </p:pic>
      <p:sp>
        <p:nvSpPr>
          <p:cNvPr id="6" name="Rectangle 5">
            <a:extLst>
              <a:ext uri="{FF2B5EF4-FFF2-40B4-BE49-F238E27FC236}">
                <a16:creationId xmlns:a16="http://schemas.microsoft.com/office/drawing/2014/main" id="{0742DA08-1CFB-FFAE-6C66-2EE9E25E665A}"/>
              </a:ext>
            </a:extLst>
          </p:cNvPr>
          <p:cNvSpPr/>
          <p:nvPr/>
        </p:nvSpPr>
        <p:spPr>
          <a:xfrm>
            <a:off x="3877056" y="1371600"/>
            <a:ext cx="7927848" cy="442569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196299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DB7AC0-BF68-B149-73A3-74A1CB5BA344}"/>
              </a:ext>
            </a:extLst>
          </p:cNvPr>
          <p:cNvSpPr txBox="1"/>
          <p:nvPr/>
        </p:nvSpPr>
        <p:spPr>
          <a:xfrm>
            <a:off x="292608" y="2992341"/>
            <a:ext cx="3575304" cy="873316"/>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Client-Backend</a:t>
            </a:r>
          </a:p>
          <a:p>
            <a:pPr marL="0" marR="0" algn="ctr">
              <a:lnSpc>
                <a:spcPct val="107000"/>
              </a:lnSpc>
              <a:spcBef>
                <a:spcPts val="0"/>
              </a:spcBef>
              <a:spcAft>
                <a:spcPts val="800"/>
              </a:spcAft>
            </a:pPr>
            <a:r>
              <a:rPr lang="en-IN" b="1" kern="100" dirty="0">
                <a:highlight>
                  <a:srgbClr val="FFFFFF"/>
                </a:highlight>
                <a:latin typeface="Calibri" panose="020F0502020204030204" pitchFamily="34" charset="0"/>
                <a:ea typeface="Calibri" panose="020F0502020204030204" pitchFamily="34" charset="0"/>
                <a:cs typeface="Mangal" panose="02040503050203030202" pitchFamily="18" charset="0"/>
              </a:rPr>
              <a:t>Interaction for control commands</a:t>
            </a:r>
            <a:endParaRPr lang="en-IN"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438912" y="2820427"/>
            <a:ext cx="3429000" cy="121714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2ED32160-4694-F2F3-40FB-09A7545A3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366" y="1593805"/>
            <a:ext cx="7268337" cy="3670389"/>
          </a:xfrm>
          <a:prstGeom prst="rect">
            <a:avLst/>
          </a:prstGeom>
        </p:spPr>
      </p:pic>
      <p:sp>
        <p:nvSpPr>
          <p:cNvPr id="5" name="Rectangle 4">
            <a:extLst>
              <a:ext uri="{FF2B5EF4-FFF2-40B4-BE49-F238E27FC236}">
                <a16:creationId xmlns:a16="http://schemas.microsoft.com/office/drawing/2014/main" id="{923F8BF9-255C-3E97-E47F-1BDC9F6F30D1}"/>
              </a:ext>
            </a:extLst>
          </p:cNvPr>
          <p:cNvSpPr/>
          <p:nvPr/>
        </p:nvSpPr>
        <p:spPr>
          <a:xfrm>
            <a:off x="4014216" y="1042416"/>
            <a:ext cx="7885176" cy="47640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3466017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DB7AC0-BF68-B149-73A3-74A1CB5BA344}"/>
              </a:ext>
            </a:extLst>
          </p:cNvPr>
          <p:cNvSpPr txBox="1"/>
          <p:nvPr/>
        </p:nvSpPr>
        <p:spPr>
          <a:xfrm>
            <a:off x="100584" y="2992342"/>
            <a:ext cx="3575304" cy="873316"/>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Buffer </a:t>
            </a:r>
            <a:r>
              <a:rPr lang="en-IN" sz="2400" b="1" kern="100" dirty="0">
                <a:highlight>
                  <a:srgbClr val="FFFFFF"/>
                </a:highlight>
                <a:latin typeface="Calibri" panose="020F0502020204030204" pitchFamily="34" charset="0"/>
                <a:ea typeface="Calibri" panose="020F0502020204030204" pitchFamily="34" charset="0"/>
                <a:cs typeface="Mangal" panose="02040503050203030202" pitchFamily="18" charset="0"/>
              </a:rPr>
              <a:t>Management</a:t>
            </a:r>
            <a:endPar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800"/>
              </a:spcAft>
            </a:pPr>
            <a:r>
              <a:rPr lang="en-IN" b="1" kern="100" dirty="0">
                <a:highlight>
                  <a:srgbClr val="FFFFFF"/>
                </a:highlight>
                <a:latin typeface="Calibri" panose="020F0502020204030204" pitchFamily="34" charset="0"/>
                <a:ea typeface="Calibri" panose="020F0502020204030204" pitchFamily="34" charset="0"/>
                <a:cs typeface="Mangal" panose="02040503050203030202" pitchFamily="18" charset="0"/>
              </a:rPr>
              <a:t>Elastic cache and Lambda</a:t>
            </a:r>
            <a:endParaRPr lang="en-IN"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246888" y="2820427"/>
            <a:ext cx="3429000" cy="121714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8B2BC9F6-EC72-C8AE-180D-723ECA79F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5134" y="1774602"/>
            <a:ext cx="7956346" cy="3308795"/>
          </a:xfrm>
          <a:prstGeom prst="rect">
            <a:avLst/>
          </a:prstGeom>
        </p:spPr>
      </p:pic>
      <p:sp>
        <p:nvSpPr>
          <p:cNvPr id="6" name="Rectangle 5">
            <a:extLst>
              <a:ext uri="{FF2B5EF4-FFF2-40B4-BE49-F238E27FC236}">
                <a16:creationId xmlns:a16="http://schemas.microsoft.com/office/drawing/2014/main" id="{CD1196C8-8ADD-23BC-68F8-1910F672D2B2}"/>
              </a:ext>
            </a:extLst>
          </p:cNvPr>
          <p:cNvSpPr/>
          <p:nvPr/>
        </p:nvSpPr>
        <p:spPr>
          <a:xfrm>
            <a:off x="3885134" y="1133856"/>
            <a:ext cx="8059978" cy="457200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402456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Advance Feature (Next Phase)</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145536" y="316275"/>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08D29254-B9D6-C39A-3C66-ECD32A02366E}"/>
              </a:ext>
            </a:extLst>
          </p:cNvPr>
          <p:cNvSpPr txBox="1"/>
          <p:nvPr/>
        </p:nvSpPr>
        <p:spPr>
          <a:xfrm>
            <a:off x="615316" y="1102458"/>
            <a:ext cx="10961369" cy="1881669"/>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2000" b="1" kern="0" dirty="0">
                <a:solidFill>
                  <a:srgbClr val="0D0D0D"/>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Extended Time Shift (Multiple Days):</a:t>
            </a:r>
            <a:endParaRPr lang="en-IN" sz="2000" kern="100" dirty="0">
              <a:solidFill>
                <a:srgbClr val="0D0D0D"/>
              </a:solidFill>
              <a:effectLst/>
              <a:highlight>
                <a:srgbClr val="FFFFFF"/>
              </a:highlight>
              <a:latin typeface="Segoe UI" panose="020B0502040204020203" pitchFamily="34" charset="0"/>
              <a:ea typeface="Calibri" panose="020F0502020204030204" pitchFamily="34" charset="0"/>
              <a:cs typeface="Segoe UI" panose="020B0502040204020203"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kern="0" dirty="0">
                <a:solidFill>
                  <a:srgbClr val="0D0D0D"/>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Gradually extend the time-shift capability to include multiple days, allowing users to access a live stream from the beginning even if they join days after the event started. This would be stored in a cloud DVR setup where users can navigate to any point in the stored stream.</a:t>
            </a:r>
            <a:endParaRPr lang="en-IN" kern="100" dirty="0">
              <a:solidFill>
                <a:srgbClr val="0D0D0D"/>
              </a:solidFill>
              <a:effectLst/>
              <a:highlight>
                <a:srgbClr val="FFFFFF"/>
              </a:highlight>
              <a:latin typeface="Segoe UI" panose="020B0502040204020203" pitchFamily="34" charset="0"/>
              <a:ea typeface="Calibri" panose="020F0502020204030204" pitchFamily="34" charset="0"/>
              <a:cs typeface="Segoe UI" panose="020B0502040204020203"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kern="0" dirty="0">
                <a:solidFill>
                  <a:srgbClr val="0D0D0D"/>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This feature would require robust storage solutions and efficient data retrieval systems to handle long-duration content without degrading performance or quality.</a:t>
            </a:r>
            <a:endParaRPr lang="en-IN" kern="100" dirty="0">
              <a:solidFill>
                <a:srgbClr val="0D0D0D"/>
              </a:solidFill>
              <a:effectLst/>
              <a:highlight>
                <a:srgbClr val="FFFFFF"/>
              </a:highlight>
              <a:latin typeface="Segoe UI" panose="020B0502040204020203" pitchFamily="34" charset="0"/>
              <a:ea typeface="Calibri" panose="020F0502020204030204" pitchFamily="34" charset="0"/>
              <a:cs typeface="Segoe UI" panose="020B0502040204020203" pitchFamily="34" charset="0"/>
            </a:endParaRPr>
          </a:p>
        </p:txBody>
      </p:sp>
      <p:sp>
        <p:nvSpPr>
          <p:cNvPr id="3" name="TextBox 2">
            <a:extLst>
              <a:ext uri="{FF2B5EF4-FFF2-40B4-BE49-F238E27FC236}">
                <a16:creationId xmlns:a16="http://schemas.microsoft.com/office/drawing/2014/main" id="{2B21AC69-8F65-DA8D-13EB-B9078E9C239A}"/>
              </a:ext>
            </a:extLst>
          </p:cNvPr>
          <p:cNvSpPr txBox="1"/>
          <p:nvPr/>
        </p:nvSpPr>
        <p:spPr>
          <a:xfrm>
            <a:off x="615316" y="5084545"/>
            <a:ext cx="10961368" cy="1063625"/>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2000" b="1" kern="0" dirty="0">
                <a:solidFill>
                  <a:srgbClr val="0D0D0D"/>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Segmented Viewing with Bookmarks and Annotations:</a:t>
            </a:r>
            <a:endParaRPr lang="en-IN" sz="2000" kern="100" dirty="0">
              <a:solidFill>
                <a:srgbClr val="0D0D0D"/>
              </a:solidFill>
              <a:effectLst/>
              <a:highlight>
                <a:srgbClr val="FFFFFF"/>
              </a:highlight>
              <a:latin typeface="Segoe UI" panose="020B0502040204020203" pitchFamily="34" charset="0"/>
              <a:ea typeface="Calibri" panose="020F0502020204030204" pitchFamily="34" charset="0"/>
              <a:cs typeface="Segoe UI" panose="020B0502040204020203"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kern="0" dirty="0">
                <a:solidFill>
                  <a:srgbClr val="0D0D0D"/>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Allow users to bookmark segments of the live stream for easy access and reference. Annotations can be added to these bookmarks to provide context or notes</a:t>
            </a:r>
            <a:r>
              <a:rPr lang="en-IN" sz="2000" kern="0" dirty="0">
                <a:solidFill>
                  <a:srgbClr val="0D0D0D"/>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a:t>
            </a:r>
            <a:endParaRPr lang="en-IN" sz="2000" kern="100" dirty="0">
              <a:solidFill>
                <a:srgbClr val="0D0D0D"/>
              </a:solidFill>
              <a:effectLst/>
              <a:highlight>
                <a:srgbClr val="FFFFFF"/>
              </a:highlight>
              <a:latin typeface="Segoe UI" panose="020B0502040204020203" pitchFamily="34" charset="0"/>
              <a:ea typeface="Calibri" panose="020F0502020204030204" pitchFamily="34" charset="0"/>
              <a:cs typeface="Segoe UI" panose="020B0502040204020203" pitchFamily="34" charset="0"/>
            </a:endParaRPr>
          </a:p>
        </p:txBody>
      </p:sp>
      <p:sp>
        <p:nvSpPr>
          <p:cNvPr id="9" name="TextBox 8">
            <a:extLst>
              <a:ext uri="{FF2B5EF4-FFF2-40B4-BE49-F238E27FC236}">
                <a16:creationId xmlns:a16="http://schemas.microsoft.com/office/drawing/2014/main" id="{BAC3F221-5610-41FD-FBE2-637540081702}"/>
              </a:ext>
            </a:extLst>
          </p:cNvPr>
          <p:cNvSpPr txBox="1"/>
          <p:nvPr/>
        </p:nvSpPr>
        <p:spPr>
          <a:xfrm>
            <a:off x="615318" y="3218215"/>
            <a:ext cx="10961367" cy="1632242"/>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0" dirty="0">
                <a:effectLst/>
                <a:latin typeface="Segoe UI" panose="020B0502040204020203" pitchFamily="34" charset="0"/>
                <a:ea typeface="Times New Roman" panose="02020603050405020304" pitchFamily="18" charset="0"/>
                <a:cs typeface="Segoe UI" panose="020B0502040204020203" pitchFamily="34" charset="0"/>
              </a:rPr>
              <a:t>Multi-Day Time Shift:</a:t>
            </a: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a:p>
            <a:pPr marL="742950" marR="0" lvl="1" indent="-285750">
              <a:spcBef>
                <a:spcPts val="0"/>
              </a:spcBef>
              <a:buSzPts val="1000"/>
              <a:buFont typeface="Courier New" panose="02070309020205020404" pitchFamily="49" charset="0"/>
              <a:buChar char="o"/>
              <a:tabLst>
                <a:tab pos="914400" algn="l"/>
              </a:tabLst>
            </a:pPr>
            <a:r>
              <a:rPr lang="en-IN" kern="0" dirty="0">
                <a:effectLst/>
                <a:latin typeface="Segoe UI" panose="020B0502040204020203" pitchFamily="34" charset="0"/>
                <a:ea typeface="Times New Roman" panose="02020603050405020304" pitchFamily="18" charset="0"/>
                <a:cs typeface="Segoe UI" panose="020B0502040204020203" pitchFamily="34" charset="0"/>
              </a:rPr>
              <a:t>Transition from a circular buffer to persistent storage (e.g., object storage like Amazon S3).</a:t>
            </a:r>
            <a:endParaRPr lang="en-IN" kern="100" dirty="0">
              <a:effectLst/>
              <a:latin typeface="Segoe UI" panose="020B0502040204020203" pitchFamily="34" charset="0"/>
              <a:ea typeface="Calibri" panose="020F0502020204030204" pitchFamily="34" charset="0"/>
              <a:cs typeface="Segoe UI" panose="020B0502040204020203" pitchFamily="34" charset="0"/>
            </a:endParaRPr>
          </a:p>
          <a:p>
            <a:pPr marL="742950" marR="0" lvl="1" indent="-285750">
              <a:spcBef>
                <a:spcPts val="0"/>
              </a:spcBef>
              <a:buSzPts val="1000"/>
              <a:buFont typeface="Courier New" panose="02070309020205020404" pitchFamily="49" charset="0"/>
              <a:buChar char="o"/>
              <a:tabLst>
                <a:tab pos="914400" algn="l"/>
              </a:tabLst>
            </a:pPr>
            <a:r>
              <a:rPr lang="en-IN" kern="0" dirty="0">
                <a:effectLst/>
                <a:latin typeface="Segoe UI" panose="020B0502040204020203" pitchFamily="34" charset="0"/>
                <a:ea typeface="Times New Roman" panose="02020603050405020304" pitchFamily="18" charset="0"/>
                <a:cs typeface="Segoe UI" panose="020B0502040204020203" pitchFamily="34" charset="0"/>
              </a:rPr>
              <a:t>Segment live stream data into chunks representing specific time durations (e.g., hourly segments).</a:t>
            </a:r>
            <a:endParaRPr lang="en-IN" kern="100" dirty="0">
              <a:effectLst/>
              <a:latin typeface="Segoe UI" panose="020B0502040204020203" pitchFamily="34" charset="0"/>
              <a:ea typeface="Calibri" panose="020F0502020204030204" pitchFamily="34" charset="0"/>
              <a:cs typeface="Segoe UI" panose="020B0502040204020203" pitchFamily="34" charset="0"/>
            </a:endParaRPr>
          </a:p>
          <a:p>
            <a:pPr marL="742950" marR="0" lvl="1" indent="-285750">
              <a:spcBef>
                <a:spcPts val="0"/>
              </a:spcBef>
              <a:buSzPts val="1000"/>
              <a:buFont typeface="Courier New" panose="02070309020205020404" pitchFamily="49" charset="0"/>
              <a:buChar char="o"/>
              <a:tabLst>
                <a:tab pos="914400" algn="l"/>
              </a:tabLst>
            </a:pPr>
            <a:r>
              <a:rPr lang="en-IN" kern="0" dirty="0">
                <a:effectLst/>
                <a:latin typeface="Segoe UI" panose="020B0502040204020203" pitchFamily="34" charset="0"/>
                <a:ea typeface="Times New Roman" panose="02020603050405020304" pitchFamily="18" charset="0"/>
                <a:cs typeface="Segoe UI" panose="020B0502040204020203" pitchFamily="34" charset="0"/>
              </a:rPr>
              <a:t>Allow users to navigate between days using a calendar-like UI and select specific time segments for playback.</a:t>
            </a:r>
            <a:endParaRPr lang="en-IN" kern="1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2015309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Advance Feature (Next Phase)</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145536" y="316275"/>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04E71566-E1B1-24B0-5EA1-1650E8C36841}"/>
              </a:ext>
            </a:extLst>
          </p:cNvPr>
          <p:cNvSpPr txBox="1"/>
          <p:nvPr/>
        </p:nvSpPr>
        <p:spPr>
          <a:xfrm>
            <a:off x="395860" y="1185409"/>
            <a:ext cx="10961367" cy="3668505"/>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2000" b="1" kern="0" dirty="0">
                <a:solidFill>
                  <a:srgbClr val="0D0D0D"/>
                </a:solidFill>
                <a:effectLst/>
                <a:highlight>
                  <a:srgbClr val="FFFFFF"/>
                </a:highlight>
                <a:latin typeface="Segoe UI" panose="020B0502040204020203" pitchFamily="34" charset="0"/>
                <a:ea typeface="Times New Roman" panose="02020603050405020304" pitchFamily="18" charset="0"/>
                <a:cs typeface="Mangal" panose="02040503050203030202" pitchFamily="18" charset="0"/>
              </a:rPr>
              <a:t>Integrated Social Sharing Options:</a:t>
            </a:r>
            <a:endParaRPr lang="en-IN" sz="2000" kern="100" dirty="0">
              <a:solidFill>
                <a:srgbClr val="0D0D0D"/>
              </a:solidFill>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IN" kern="0" dirty="0">
                <a:solidFill>
                  <a:srgbClr val="0D0D0D"/>
                </a:solidFill>
                <a:effectLst/>
                <a:highlight>
                  <a:srgbClr val="FFFFFF"/>
                </a:highlight>
                <a:latin typeface="Segoe UI" panose="020B0502040204020203" pitchFamily="34" charset="0"/>
                <a:ea typeface="Times New Roman" panose="02020603050405020304" pitchFamily="18" charset="0"/>
                <a:cs typeface="Mangal" panose="02040503050203030202" pitchFamily="18" charset="0"/>
              </a:rPr>
              <a:t>Enable users to share specific time-shifted segments of the live stream on social media or within the platform to enhance engagement and interactivity.</a:t>
            </a:r>
          </a:p>
          <a:p>
            <a:pPr marL="742950" lvl="1" indent="-285750">
              <a:lnSpc>
                <a:spcPct val="107000"/>
              </a:lnSpc>
              <a:buSzPts val="1000"/>
              <a:buFont typeface="Symbol" panose="05050102010706020507" pitchFamily="18" charset="2"/>
              <a:buChar char=""/>
              <a:tabLst>
                <a:tab pos="914400" algn="l"/>
              </a:tabLst>
            </a:pPr>
            <a:r>
              <a:rPr lang="en-IN" sz="1800" kern="0" dirty="0">
                <a:solidFill>
                  <a:srgbClr val="404040"/>
                </a:solidFill>
                <a:effectLst/>
                <a:highlight>
                  <a:srgbClr val="FFFFFF"/>
                </a:highlight>
                <a:latin typeface="Arial" panose="020B0604020202020204" pitchFamily="34" charset="0"/>
                <a:ea typeface="Times New Roman" panose="02020603050405020304" pitchFamily="18" charset="0"/>
                <a:cs typeface="Mangal" panose="02040503050203030202" pitchFamily="18" charset="0"/>
              </a:rPr>
              <a:t>The media player software should allow viewers to create clips from live streams and share them on social media. This will enable viewers to easily share important moments from the livestream with others.</a:t>
            </a:r>
          </a:p>
          <a:p>
            <a:pPr marL="742950" lvl="1" indent="-285750">
              <a:lnSpc>
                <a:spcPct val="107000"/>
              </a:lnSpc>
              <a:buSzPts val="1000"/>
              <a:buFont typeface="Symbol" panose="05050102010706020507" pitchFamily="18" charset="2"/>
              <a:buChar char=""/>
              <a:tabLst>
                <a:tab pos="914400" algn="l"/>
              </a:tabLst>
            </a:pPr>
            <a:r>
              <a:rPr lang="en-IN" sz="1800" kern="0" dirty="0">
                <a:solidFill>
                  <a:srgbClr val="404040"/>
                </a:solidFill>
                <a:effectLst/>
                <a:highlight>
                  <a:srgbClr val="FFFFFF"/>
                </a:highlight>
                <a:latin typeface="Arial" panose="020B0604020202020204" pitchFamily="34" charset="0"/>
                <a:ea typeface="Times New Roman" panose="02020603050405020304" pitchFamily="18" charset="0"/>
                <a:cs typeface="Mangal" panose="02040503050203030202" pitchFamily="18" charset="0"/>
              </a:rPr>
              <a:t>The media player software should allow viewers to interact with the live stream by submitting comments or questions in real time. This will enable viewers to engage with the content and provide feedback to the broadcaster.</a:t>
            </a:r>
          </a:p>
          <a:p>
            <a:pPr marL="742950" lvl="1" indent="-285750">
              <a:lnSpc>
                <a:spcPct val="107000"/>
              </a:lnSpc>
              <a:buSzPts val="1000"/>
              <a:buFont typeface="Symbol" panose="05050102010706020507" pitchFamily="18" charset="2"/>
              <a:buChar char=""/>
              <a:tabLst>
                <a:tab pos="914400" algn="l"/>
              </a:tabLst>
            </a:pPr>
            <a:r>
              <a:rPr lang="en-IN" sz="1800" kern="0" dirty="0">
                <a:solidFill>
                  <a:srgbClr val="404040"/>
                </a:solidFill>
                <a:effectLst/>
                <a:highlight>
                  <a:srgbClr val="FFFFFF"/>
                </a:highlight>
                <a:latin typeface="Arial" panose="020B0604020202020204" pitchFamily="34" charset="0"/>
                <a:ea typeface="Times New Roman" panose="02020603050405020304" pitchFamily="18" charset="0"/>
                <a:cs typeface="Mangal" panose="02040503050203030202" pitchFamily="18" charset="0"/>
              </a:rPr>
              <a:t>The media player software should allow broadcasters to insert ads into the live stream. This will provide a revenue stream for the broadcaster and enable them to monetize their content</a:t>
            </a:r>
            <a:endParaRPr lang="en-IN" sz="1800" kern="100" dirty="0">
              <a:solidFill>
                <a:srgbClr val="404040"/>
              </a:solidFill>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buSzPts val="1000"/>
              <a:buFont typeface="Symbol" panose="05050102010706020507" pitchFamily="18" charset="2"/>
              <a:buChar char=""/>
              <a:tabLst>
                <a:tab pos="914400" algn="l"/>
              </a:tabLst>
            </a:pPr>
            <a:endParaRPr lang="en-IN" sz="1800" kern="100" dirty="0">
              <a:solidFill>
                <a:srgbClr val="404040"/>
              </a:solidFill>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07151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Advance Feature (Next Phase)</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145536" y="316275"/>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1D2C8F6A-D12C-238D-368D-E93B273C1970}"/>
              </a:ext>
            </a:extLst>
          </p:cNvPr>
          <p:cNvSpPr txBox="1"/>
          <p:nvPr/>
        </p:nvSpPr>
        <p:spPr>
          <a:xfrm>
            <a:off x="615316" y="1270328"/>
            <a:ext cx="10961366" cy="2474395"/>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2000" b="1" kern="0" dirty="0">
                <a:solidFill>
                  <a:srgbClr val="0D0D0D"/>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Multi-view Feature:</a:t>
            </a:r>
            <a:endParaRPr lang="en-IN" sz="2000" kern="100" dirty="0">
              <a:solidFill>
                <a:srgbClr val="0D0D0D"/>
              </a:solidFill>
              <a:effectLst/>
              <a:highlight>
                <a:srgbClr val="FFFFFF"/>
              </a:highlight>
              <a:latin typeface="Segoe UI" panose="020B0502040204020203" pitchFamily="34" charset="0"/>
              <a:ea typeface="Calibri" panose="020F0502020204030204" pitchFamily="34" charset="0"/>
              <a:cs typeface="Segoe UI" panose="020B0502040204020203" pitchFamily="34" charset="0"/>
            </a:endParaRPr>
          </a:p>
          <a:p>
            <a:pPr marL="742950" marR="0" lvl="1" indent="-285750">
              <a:lnSpc>
                <a:spcPct val="107000"/>
              </a:lnSpc>
              <a:spcBef>
                <a:spcPts val="0"/>
              </a:spcBef>
              <a:spcAft>
                <a:spcPts val="0"/>
              </a:spcAft>
              <a:buSzPts val="1000"/>
              <a:buFont typeface="Wingdings" panose="05000000000000000000" pitchFamily="2" charset="2"/>
              <a:buChar char="ü"/>
              <a:tabLst>
                <a:tab pos="914400" algn="l"/>
              </a:tabLst>
            </a:pPr>
            <a:r>
              <a:rPr lang="en-IN" kern="0" dirty="0">
                <a:solidFill>
                  <a:srgbClr val="0D0D0D"/>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Provide an option to view multiple angles or streams of the same live event simultaneously. For example, different camera angles at a sports event or concert can be chosen and viewed side by side.</a:t>
            </a:r>
          </a:p>
          <a:p>
            <a:pPr marL="742950" lvl="1" indent="-285750">
              <a:lnSpc>
                <a:spcPct val="107000"/>
              </a:lnSpc>
              <a:buSzPts val="1000"/>
              <a:buFont typeface="Wingdings" panose="05000000000000000000" pitchFamily="2" charset="2"/>
              <a:buChar char="ü"/>
              <a:tabLst>
                <a:tab pos="914400" algn="l"/>
              </a:tabLst>
            </a:pPr>
            <a:r>
              <a:rPr lang="en-IN" sz="1800" kern="0" dirty="0">
                <a:solidFill>
                  <a:srgbClr val="404040"/>
                </a:solidFill>
                <a:effectLst/>
                <a:highlight>
                  <a:srgbClr val="FFFFFF"/>
                </a:highlight>
                <a:latin typeface="Arial" panose="020B0604020202020204" pitchFamily="34" charset="0"/>
                <a:ea typeface="Times New Roman" panose="02020603050405020304" pitchFamily="18" charset="0"/>
                <a:cs typeface="Mangal" panose="02040503050203030202" pitchFamily="18" charset="0"/>
              </a:rPr>
              <a:t>The media player software should allow viewers to customize their viewing experience by selecting different camera angles or audio tracks. This will provide viewers with a more personalized and engaging experience.</a:t>
            </a:r>
            <a:endParaRPr lang="en-IN" sz="1800" kern="100" dirty="0">
              <a:solidFill>
                <a:srgbClr val="404040"/>
              </a:solidFill>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R="0" lvl="1">
              <a:lnSpc>
                <a:spcPct val="107000"/>
              </a:lnSpc>
              <a:spcBef>
                <a:spcPts val="0"/>
              </a:spcBef>
              <a:spcAft>
                <a:spcPts val="0"/>
              </a:spcAft>
              <a:buSzPts val="1000"/>
              <a:tabLst>
                <a:tab pos="914400" algn="l"/>
              </a:tabLst>
            </a:pPr>
            <a:endParaRPr lang="en-IN" kern="100" dirty="0">
              <a:solidFill>
                <a:srgbClr val="0D0D0D"/>
              </a:solidFill>
              <a:effectLst/>
              <a:highlight>
                <a:srgbClr val="FFFFFF"/>
              </a:highlight>
              <a:latin typeface="Segoe UI" panose="020B0502040204020203" pitchFamily="34" charset="0"/>
              <a:ea typeface="Calibri" panose="020F0502020204030204" pitchFamily="34" charset="0"/>
              <a:cs typeface="Segoe UI" panose="020B0502040204020203" pitchFamily="34" charset="0"/>
            </a:endParaRPr>
          </a:p>
        </p:txBody>
      </p:sp>
      <p:sp>
        <p:nvSpPr>
          <p:cNvPr id="9" name="TextBox 8">
            <a:extLst>
              <a:ext uri="{FF2B5EF4-FFF2-40B4-BE49-F238E27FC236}">
                <a16:creationId xmlns:a16="http://schemas.microsoft.com/office/drawing/2014/main" id="{D2A9BCDC-58B3-B5D6-888C-B5BC176B5841}"/>
              </a:ext>
            </a:extLst>
          </p:cNvPr>
          <p:cNvSpPr txBox="1"/>
          <p:nvPr/>
        </p:nvSpPr>
        <p:spPr>
          <a:xfrm>
            <a:off x="615316" y="4020909"/>
            <a:ext cx="10961366" cy="2186689"/>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2000" b="1" kern="0" dirty="0">
                <a:solidFill>
                  <a:srgbClr val="0D0D0D"/>
                </a:solidFill>
                <a:effectLst/>
                <a:highlight>
                  <a:srgbClr val="FFFFFF"/>
                </a:highlight>
                <a:latin typeface="Segoe UI" panose="020B0502040204020203" pitchFamily="34" charset="0"/>
                <a:ea typeface="Times New Roman" panose="02020603050405020304" pitchFamily="18" charset="0"/>
                <a:cs typeface="Mangal" panose="02040503050203030202" pitchFamily="18" charset="0"/>
              </a:rPr>
              <a:t>AI-Generated Highlights and Summaries:</a:t>
            </a:r>
            <a:endParaRPr lang="en-IN" sz="2000" kern="100" dirty="0">
              <a:solidFill>
                <a:srgbClr val="0D0D0D"/>
              </a:solidFill>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0"/>
              </a:spcAft>
              <a:buSzPts val="1000"/>
              <a:buFont typeface="Wingdings" panose="05000000000000000000" pitchFamily="2" charset="2"/>
              <a:buChar char="ü"/>
              <a:tabLst>
                <a:tab pos="914400" algn="l"/>
              </a:tabLst>
            </a:pPr>
            <a:r>
              <a:rPr lang="en-IN" kern="0" dirty="0">
                <a:solidFill>
                  <a:srgbClr val="0D0D0D"/>
                </a:solidFill>
                <a:effectLst/>
                <a:highlight>
                  <a:srgbClr val="FFFFFF"/>
                </a:highlight>
                <a:latin typeface="Segoe UI" panose="020B0502040204020203" pitchFamily="34" charset="0"/>
                <a:ea typeface="Times New Roman" panose="02020603050405020304" pitchFamily="18" charset="0"/>
                <a:cs typeface="Mangal" panose="02040503050203030202" pitchFamily="18" charset="0"/>
              </a:rPr>
              <a:t>Use AI to automatically generate highlights or summaries of live events based on engagement metrics like most rewatched scenes, increase in viewership, or social media activity.</a:t>
            </a:r>
          </a:p>
          <a:p>
            <a:pPr marL="742950" lvl="1" indent="-285750">
              <a:lnSpc>
                <a:spcPct val="107000"/>
              </a:lnSpc>
              <a:buSzPts val="1000"/>
              <a:buFont typeface="Wingdings" panose="05000000000000000000" pitchFamily="2" charset="2"/>
              <a:buChar char="ü"/>
              <a:tabLst>
                <a:tab pos="914400" algn="l"/>
              </a:tabLst>
            </a:pPr>
            <a:r>
              <a:rPr lang="en-IN" sz="1800" kern="0" dirty="0">
                <a:solidFill>
                  <a:srgbClr val="404040"/>
                </a:solidFill>
                <a:effectLst/>
                <a:highlight>
                  <a:srgbClr val="FFFFFF"/>
                </a:highlight>
                <a:latin typeface="Arial" panose="020B0604020202020204" pitchFamily="34" charset="0"/>
                <a:ea typeface="Times New Roman" panose="02020603050405020304" pitchFamily="18" charset="0"/>
                <a:cs typeface="Mangal" panose="02040503050203030202" pitchFamily="18" charset="0"/>
              </a:rPr>
              <a:t>The media player software should use generative AI to automatically generate transcripts of live streams. This will make the content more accessible to viewers who prefer to read rather than watch the content.</a:t>
            </a:r>
            <a:endParaRPr lang="en-IN" sz="1800" kern="100" dirty="0">
              <a:solidFill>
                <a:srgbClr val="404040"/>
              </a:solidFill>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endParaRPr lang="en-IN" kern="100" dirty="0">
              <a:solidFill>
                <a:srgbClr val="0D0D0D"/>
              </a:solidFill>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12987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Advance Feature (Next Phase)</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145536" y="316275"/>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EE207A3A-3E32-EBC8-CC86-A35335396EBB}"/>
              </a:ext>
            </a:extLst>
          </p:cNvPr>
          <p:cNvSpPr txBox="1"/>
          <p:nvPr/>
        </p:nvSpPr>
        <p:spPr>
          <a:xfrm>
            <a:off x="615315" y="1192826"/>
            <a:ext cx="10961366" cy="2186689"/>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2000" b="1" kern="0" dirty="0">
                <a:solidFill>
                  <a:srgbClr val="0D0D0D"/>
                </a:solidFill>
                <a:effectLst/>
                <a:highlight>
                  <a:srgbClr val="FFFFFF"/>
                </a:highlight>
                <a:latin typeface="Segoe UI" panose="020B0502040204020203" pitchFamily="34" charset="0"/>
                <a:ea typeface="Times New Roman" panose="02020603050405020304" pitchFamily="18" charset="0"/>
                <a:cs typeface="Mangal" panose="02040503050203030202" pitchFamily="18" charset="0"/>
              </a:rPr>
              <a:t>AI-Driven </a:t>
            </a:r>
            <a:r>
              <a:rPr lang="en-IN" sz="2000" b="1" kern="0" dirty="0">
                <a:solidFill>
                  <a:srgbClr val="0D0D0D"/>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Accessibility</a:t>
            </a:r>
            <a:r>
              <a:rPr lang="en-IN" sz="2000" b="1" kern="0" dirty="0">
                <a:solidFill>
                  <a:srgbClr val="0D0D0D"/>
                </a:solidFill>
                <a:effectLst/>
                <a:highlight>
                  <a:srgbClr val="FFFFFF"/>
                </a:highlight>
                <a:latin typeface="Segoe UI" panose="020B0502040204020203" pitchFamily="34" charset="0"/>
                <a:ea typeface="Times New Roman" panose="02020603050405020304" pitchFamily="18" charset="0"/>
                <a:cs typeface="Mangal" panose="02040503050203030202" pitchFamily="18" charset="0"/>
              </a:rPr>
              <a:t> Features:</a:t>
            </a:r>
            <a:endParaRPr lang="en-IN" sz="2000" kern="100" dirty="0">
              <a:solidFill>
                <a:srgbClr val="0D0D0D"/>
              </a:solidFill>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0"/>
              </a:spcAft>
              <a:buSzPts val="1000"/>
              <a:buFont typeface="Wingdings" panose="05000000000000000000" pitchFamily="2" charset="2"/>
              <a:buChar char="ü"/>
              <a:tabLst>
                <a:tab pos="914400" algn="l"/>
              </a:tabLst>
            </a:pPr>
            <a:r>
              <a:rPr lang="en-IN" kern="0" dirty="0">
                <a:solidFill>
                  <a:srgbClr val="0D0D0D"/>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Implement AI to provide real-time closed captioning, audio descriptions, and language translation, making the live streams more accessible to a diverse audience.</a:t>
            </a:r>
          </a:p>
          <a:p>
            <a:pPr marL="742950" lvl="1" indent="-285750">
              <a:lnSpc>
                <a:spcPct val="107000"/>
              </a:lnSpc>
              <a:buSzPts val="1000"/>
              <a:buFont typeface="Wingdings" panose="05000000000000000000" pitchFamily="2" charset="2"/>
              <a:buChar char="ü"/>
              <a:tabLst>
                <a:tab pos="914400" algn="l"/>
              </a:tabLst>
            </a:pPr>
            <a:r>
              <a:rPr lang="en-IN" sz="1800" kern="0" dirty="0">
                <a:solidFill>
                  <a:srgbClr val="404040"/>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The media player software should use generative AI to automatically translate live streams into different languages. This will make the content more accessible to viewers who speak different languages.</a:t>
            </a:r>
            <a:endParaRPr lang="en-IN" sz="1800" kern="100" dirty="0">
              <a:solidFill>
                <a:srgbClr val="404040"/>
              </a:solidFill>
              <a:effectLst/>
              <a:highlight>
                <a:srgbClr val="FFFFFF"/>
              </a:highlight>
              <a:latin typeface="Segoe UI" panose="020B0502040204020203" pitchFamily="34" charset="0"/>
              <a:ea typeface="Calibri" panose="020F0502020204030204" pitchFamily="34" charset="0"/>
              <a:cs typeface="Segoe UI" panose="020B0502040204020203"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endParaRPr lang="en-IN" kern="100" dirty="0">
              <a:solidFill>
                <a:srgbClr val="0D0D0D"/>
              </a:solidFill>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p:txBody>
      </p:sp>
      <p:sp>
        <p:nvSpPr>
          <p:cNvPr id="3" name="TextBox 2">
            <a:extLst>
              <a:ext uri="{FF2B5EF4-FFF2-40B4-BE49-F238E27FC236}">
                <a16:creationId xmlns:a16="http://schemas.microsoft.com/office/drawing/2014/main" id="{083583E3-5465-8103-1BA2-B3AA02CF61EC}"/>
              </a:ext>
            </a:extLst>
          </p:cNvPr>
          <p:cNvSpPr txBox="1"/>
          <p:nvPr/>
        </p:nvSpPr>
        <p:spPr>
          <a:xfrm>
            <a:off x="615315" y="3551978"/>
            <a:ext cx="10961365" cy="2449132"/>
          </a:xfrm>
          <a:prstGeom prst="rect">
            <a:avLst/>
          </a:prstGeom>
          <a:noFill/>
        </p:spPr>
        <p:txBody>
          <a:bodyPr wrap="square">
            <a:spAutoFit/>
          </a:bodyPr>
          <a:lstStyle/>
          <a:p>
            <a:pPr marL="342900" marR="0" lvl="0" indent="-342900">
              <a:lnSpc>
                <a:spcPct val="107000"/>
              </a:lnSpc>
              <a:spcBef>
                <a:spcPts val="0"/>
              </a:spcBef>
              <a:buSzPts val="1000"/>
              <a:buFont typeface="Symbol" panose="05050102010706020507" pitchFamily="18" charset="2"/>
              <a:buChar char=""/>
              <a:tabLst>
                <a:tab pos="457200" algn="l"/>
              </a:tabLst>
            </a:pPr>
            <a:r>
              <a:rPr lang="en-IN" sz="2000" b="1" kern="0" dirty="0">
                <a:effectLst/>
                <a:latin typeface="Segoe UI" panose="020B0502040204020203" pitchFamily="34" charset="0"/>
                <a:ea typeface="Times New Roman" panose="02020603050405020304" pitchFamily="18" charset="0"/>
                <a:cs typeface="Segoe UI" panose="020B0502040204020203" pitchFamily="34" charset="0"/>
              </a:rPr>
              <a:t>Variable Rewind Speed:</a:t>
            </a:r>
            <a:r>
              <a:rPr lang="en-IN" sz="2000" kern="0" dirty="0">
                <a:effectLst/>
                <a:latin typeface="Segoe UI" panose="020B0502040204020203" pitchFamily="34" charset="0"/>
                <a:ea typeface="Times New Roman" panose="02020603050405020304" pitchFamily="18" charset="0"/>
                <a:cs typeface="Segoe UI" panose="020B0502040204020203" pitchFamily="34" charset="0"/>
              </a:rPr>
              <a:t> </a:t>
            </a:r>
          </a:p>
          <a:p>
            <a:pPr marL="742950" lvl="1" indent="-285750">
              <a:lnSpc>
                <a:spcPct val="107000"/>
              </a:lnSpc>
              <a:buSzPts val="1000"/>
              <a:buFont typeface="Wingdings" panose="05000000000000000000" pitchFamily="2" charset="2"/>
              <a:buChar char="ü"/>
              <a:tabLst>
                <a:tab pos="457200" algn="l"/>
              </a:tabLst>
            </a:pPr>
            <a:r>
              <a:rPr lang="en-IN" kern="0" dirty="0">
                <a:effectLst/>
                <a:latin typeface="Segoe UI" panose="020B0502040204020203" pitchFamily="34" charset="0"/>
                <a:ea typeface="Times New Roman" panose="02020603050405020304" pitchFamily="18" charset="0"/>
                <a:cs typeface="Segoe UI" panose="020B0502040204020203" pitchFamily="34" charset="0"/>
              </a:rPr>
              <a:t>Allow users to control playback speed while in rewind mode (e.g., 2x, 4x, for rapid review)</a:t>
            </a:r>
            <a:endParaRPr lang="en-IN"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0" dirty="0">
                <a:effectLst/>
                <a:latin typeface="Segoe UI" panose="020B0502040204020203" pitchFamily="34" charset="0"/>
                <a:ea typeface="Times New Roman" panose="02020603050405020304" pitchFamily="18" charset="0"/>
                <a:cs typeface="Segoe UI" panose="020B0502040204020203" pitchFamily="34" charset="0"/>
              </a:rPr>
              <a:t>Event-Driven Highlights:</a:t>
            </a:r>
            <a:r>
              <a:rPr lang="en-IN" sz="2000" kern="0" dirty="0">
                <a:effectLst/>
                <a:latin typeface="Segoe UI" panose="020B0502040204020203" pitchFamily="34" charset="0"/>
                <a:ea typeface="Times New Roman" panose="02020603050405020304" pitchFamily="18" charset="0"/>
                <a:cs typeface="Segoe UI" panose="020B0502040204020203" pitchFamily="34" charset="0"/>
              </a:rPr>
              <a:t> </a:t>
            </a: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a:p>
            <a:pPr marL="800100" marR="0" lvl="1" indent="-342900">
              <a:lnSpc>
                <a:spcPct val="107000"/>
              </a:lnSpc>
              <a:spcBef>
                <a:spcPts val="0"/>
              </a:spcBef>
              <a:buSzPts val="1000"/>
              <a:buFont typeface="Wingdings" panose="05000000000000000000" pitchFamily="2" charset="2"/>
              <a:buChar char="ü"/>
              <a:tabLst>
                <a:tab pos="914400" algn="l"/>
              </a:tabLst>
            </a:pPr>
            <a:r>
              <a:rPr lang="en-IN" kern="0" dirty="0">
                <a:effectLst/>
                <a:latin typeface="Segoe UI" panose="020B0502040204020203" pitchFamily="34" charset="0"/>
                <a:ea typeface="Times New Roman" panose="02020603050405020304" pitchFamily="18" charset="0"/>
                <a:cs typeface="Segoe UI" panose="020B0502040204020203" pitchFamily="34" charset="0"/>
              </a:rPr>
              <a:t>Option to configure keyword/event triggers (provided by an external integration perhaps)</a:t>
            </a:r>
            <a:endParaRPr lang="en-IN" kern="100" dirty="0">
              <a:effectLst/>
              <a:latin typeface="Segoe UI" panose="020B0502040204020203" pitchFamily="34" charset="0"/>
              <a:ea typeface="Calibri" panose="020F0502020204030204" pitchFamily="34" charset="0"/>
              <a:cs typeface="Segoe UI" panose="020B0502040204020203" pitchFamily="34" charset="0"/>
            </a:endParaRPr>
          </a:p>
          <a:p>
            <a:pPr marL="800100" marR="0" lvl="1" indent="-342900">
              <a:lnSpc>
                <a:spcPct val="107000"/>
              </a:lnSpc>
              <a:spcBef>
                <a:spcPts val="0"/>
              </a:spcBef>
              <a:buSzPts val="1000"/>
              <a:buFont typeface="Wingdings" panose="05000000000000000000" pitchFamily="2" charset="2"/>
              <a:buChar char="ü"/>
              <a:tabLst>
                <a:tab pos="914400" algn="l"/>
              </a:tabLst>
            </a:pPr>
            <a:r>
              <a:rPr lang="en-IN" kern="0" dirty="0">
                <a:effectLst/>
                <a:latin typeface="Segoe UI" panose="020B0502040204020203" pitchFamily="34" charset="0"/>
                <a:ea typeface="Times New Roman" panose="02020603050405020304" pitchFamily="18" charset="0"/>
                <a:cs typeface="Segoe UI" panose="020B0502040204020203" pitchFamily="34" charset="0"/>
              </a:rPr>
              <a:t>Create automatic "highlight clips" within the time-shifted window based on those triggers.</a:t>
            </a:r>
            <a:endParaRPr lang="en-IN"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0" dirty="0">
                <a:effectLst/>
                <a:latin typeface="Segoe UI" panose="020B0502040204020203" pitchFamily="34" charset="0"/>
                <a:ea typeface="Times New Roman" panose="02020603050405020304" pitchFamily="18" charset="0"/>
                <a:cs typeface="Segoe UI" panose="020B0502040204020203" pitchFamily="34" charset="0"/>
              </a:rPr>
              <a:t>Social Sharing:</a:t>
            </a:r>
            <a:r>
              <a:rPr lang="en-IN" sz="2000" kern="0" dirty="0">
                <a:effectLst/>
                <a:latin typeface="Segoe UI" panose="020B0502040204020203" pitchFamily="34" charset="0"/>
                <a:ea typeface="Times New Roman" panose="02020603050405020304" pitchFamily="18" charset="0"/>
                <a:cs typeface="Segoe UI" panose="020B0502040204020203" pitchFamily="34" charset="0"/>
              </a:rPr>
              <a:t> </a:t>
            </a: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a:p>
            <a:pPr marL="742950" marR="0" lvl="1" indent="-285750">
              <a:lnSpc>
                <a:spcPct val="107000"/>
              </a:lnSpc>
              <a:spcBef>
                <a:spcPts val="0"/>
              </a:spcBef>
              <a:spcAft>
                <a:spcPts val="800"/>
              </a:spcAft>
              <a:buSzPts val="1000"/>
              <a:buFont typeface="Wingdings" panose="05000000000000000000" pitchFamily="2" charset="2"/>
              <a:buChar char="ü"/>
              <a:tabLst>
                <a:tab pos="914400" algn="l"/>
              </a:tabLst>
            </a:pPr>
            <a:r>
              <a:rPr lang="en-IN" kern="0" dirty="0">
                <a:effectLst/>
                <a:latin typeface="Segoe UI" panose="020B0502040204020203" pitchFamily="34" charset="0"/>
                <a:ea typeface="Times New Roman" panose="02020603050405020304" pitchFamily="18" charset="0"/>
                <a:cs typeface="Segoe UI" panose="020B0502040204020203" pitchFamily="34" charset="0"/>
              </a:rPr>
              <a:t>Enable users to share short clips from the time-shift buffer to social media platforms.</a:t>
            </a:r>
            <a:endParaRPr lang="en-IN" kern="1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393805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Advance Feature (Next Phase)</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145536" y="316275"/>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EE207A3A-3E32-EBC8-CC86-A35335396EBB}"/>
              </a:ext>
            </a:extLst>
          </p:cNvPr>
          <p:cNvSpPr txBox="1"/>
          <p:nvPr/>
        </p:nvSpPr>
        <p:spPr>
          <a:xfrm>
            <a:off x="615317" y="1102458"/>
            <a:ext cx="10961366" cy="1881669"/>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2000" b="1" kern="0" dirty="0">
                <a:solidFill>
                  <a:srgbClr val="0D0D0D"/>
                </a:solidFill>
                <a:effectLst/>
                <a:highlight>
                  <a:srgbClr val="FFFFFF"/>
                </a:highlight>
                <a:latin typeface="Segoe UI" panose="020B0502040204020203" pitchFamily="34" charset="0"/>
                <a:ea typeface="Times New Roman" panose="02020603050405020304" pitchFamily="18" charset="0"/>
                <a:cs typeface="Mangal" panose="02040503050203030202" pitchFamily="18" charset="0"/>
              </a:rPr>
              <a:t>AI-Driven </a:t>
            </a:r>
            <a:r>
              <a:rPr lang="en-IN" sz="2000" b="1" kern="0" dirty="0">
                <a:solidFill>
                  <a:srgbClr val="0D0D0D"/>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Accessibility</a:t>
            </a:r>
            <a:r>
              <a:rPr lang="en-IN" sz="2000" b="1" kern="0" dirty="0">
                <a:solidFill>
                  <a:srgbClr val="0D0D0D"/>
                </a:solidFill>
                <a:effectLst/>
                <a:highlight>
                  <a:srgbClr val="FFFFFF"/>
                </a:highlight>
                <a:latin typeface="Segoe UI" panose="020B0502040204020203" pitchFamily="34" charset="0"/>
                <a:ea typeface="Times New Roman" panose="02020603050405020304" pitchFamily="18" charset="0"/>
                <a:cs typeface="Mangal" panose="02040503050203030202" pitchFamily="18" charset="0"/>
              </a:rPr>
              <a:t> Features:</a:t>
            </a:r>
            <a:endParaRPr lang="en-IN" sz="2000" kern="100" dirty="0">
              <a:solidFill>
                <a:srgbClr val="0D0D0D"/>
              </a:solidFill>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0"/>
              </a:spcAft>
              <a:buSzPts val="1000"/>
              <a:buFont typeface="Wingdings" panose="05000000000000000000" pitchFamily="2" charset="2"/>
              <a:buChar char="ü"/>
              <a:tabLst>
                <a:tab pos="914400" algn="l"/>
              </a:tabLst>
            </a:pPr>
            <a:r>
              <a:rPr lang="en-IN" kern="0" dirty="0">
                <a:solidFill>
                  <a:srgbClr val="0D0D0D"/>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Implement AI to provide real-time closed captioning, audio descriptions, and language translation, making the live streams more accessible to a diverse audience.</a:t>
            </a:r>
          </a:p>
          <a:p>
            <a:pPr marL="742950" lvl="1" indent="-285750">
              <a:lnSpc>
                <a:spcPct val="107000"/>
              </a:lnSpc>
              <a:buSzPts val="1000"/>
              <a:buFont typeface="Wingdings" panose="05000000000000000000" pitchFamily="2" charset="2"/>
              <a:buChar char="ü"/>
              <a:tabLst>
                <a:tab pos="914400" algn="l"/>
              </a:tabLst>
            </a:pPr>
            <a:r>
              <a:rPr lang="en-IN" sz="1800" kern="0" dirty="0">
                <a:solidFill>
                  <a:srgbClr val="404040"/>
                </a:solidFill>
                <a:effectLst/>
                <a:highlight>
                  <a:srgbClr val="FFFFFF"/>
                </a:highlight>
                <a:latin typeface="Segoe UI" panose="020B0502040204020203" pitchFamily="34" charset="0"/>
                <a:ea typeface="Times New Roman" panose="02020603050405020304" pitchFamily="18" charset="0"/>
                <a:cs typeface="Segoe UI" panose="020B0502040204020203" pitchFamily="34" charset="0"/>
              </a:rPr>
              <a:t>The media player software should use generative AI to automatically translate live streams into different languages. This will make the content more accessible to viewers who speak different languages.</a:t>
            </a:r>
            <a:endParaRPr lang="en-IN" sz="1800" kern="100" dirty="0">
              <a:solidFill>
                <a:srgbClr val="404040"/>
              </a:solidFill>
              <a:effectLst/>
              <a:highlight>
                <a:srgbClr val="FFFFFF"/>
              </a:highlight>
              <a:latin typeface="Segoe UI" panose="020B0502040204020203" pitchFamily="34" charset="0"/>
              <a:ea typeface="Calibri" panose="020F0502020204030204" pitchFamily="34" charset="0"/>
              <a:cs typeface="Segoe UI" panose="020B0502040204020203" pitchFamily="34" charset="0"/>
            </a:endParaRPr>
          </a:p>
        </p:txBody>
      </p:sp>
      <p:sp>
        <p:nvSpPr>
          <p:cNvPr id="4" name="TextBox 3">
            <a:extLst>
              <a:ext uri="{FF2B5EF4-FFF2-40B4-BE49-F238E27FC236}">
                <a16:creationId xmlns:a16="http://schemas.microsoft.com/office/drawing/2014/main" id="{FD55BE6D-FC21-011F-B916-6F373E53FA10}"/>
              </a:ext>
            </a:extLst>
          </p:cNvPr>
          <p:cNvSpPr txBox="1"/>
          <p:nvPr/>
        </p:nvSpPr>
        <p:spPr>
          <a:xfrm>
            <a:off x="615317" y="3105734"/>
            <a:ext cx="10961365" cy="1095172"/>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0" dirty="0">
                <a:effectLst/>
                <a:latin typeface="Segoe UI" panose="020B0502040204020203" pitchFamily="34" charset="0"/>
                <a:ea typeface="Times New Roman" panose="02020603050405020304" pitchFamily="18" charset="0"/>
                <a:cs typeface="Segoe UI" panose="020B0502040204020203" pitchFamily="34" charset="0"/>
              </a:rPr>
              <a:t>Content-Aware Search (Advanced):</a:t>
            </a:r>
            <a:r>
              <a:rPr lang="en-IN" sz="2000" kern="0" dirty="0">
                <a:effectLst/>
                <a:latin typeface="Segoe UI" panose="020B0502040204020203" pitchFamily="34" charset="0"/>
                <a:ea typeface="Times New Roman" panose="02020603050405020304" pitchFamily="18" charset="0"/>
                <a:cs typeface="Segoe UI" panose="020B0502040204020203" pitchFamily="34" charset="0"/>
              </a:rPr>
              <a:t> </a:t>
            </a: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a:p>
            <a:pPr marL="742950" marR="0" lvl="1" indent="-285750">
              <a:lnSpc>
                <a:spcPct val="107000"/>
              </a:lnSpc>
              <a:spcBef>
                <a:spcPts val="0"/>
              </a:spcBef>
              <a:spcAft>
                <a:spcPts val="800"/>
              </a:spcAft>
              <a:buSzPts val="1000"/>
              <a:buFont typeface="Wingdings" panose="05000000000000000000" pitchFamily="2" charset="2"/>
              <a:buChar char="ü"/>
              <a:tabLst>
                <a:tab pos="914400" algn="l"/>
              </a:tabLst>
            </a:pPr>
            <a:r>
              <a:rPr lang="en-IN" kern="0" dirty="0">
                <a:effectLst/>
                <a:latin typeface="Segoe UI" panose="020B0502040204020203" pitchFamily="34" charset="0"/>
                <a:ea typeface="Times New Roman" panose="02020603050405020304" pitchFamily="18" charset="0"/>
                <a:cs typeface="Segoe UI" panose="020B0502040204020203" pitchFamily="34" charset="0"/>
              </a:rPr>
              <a:t>Use object recognition or scene detection models to enable users to search within the time-shift window using visual queries (e.g., "find the moment a red car appears").</a:t>
            </a:r>
            <a:endParaRPr lang="en-IN" kern="1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209273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7779D7-60E2-0ED1-DBDA-765FD05FD302}"/>
              </a:ext>
            </a:extLst>
          </p:cNvPr>
          <p:cNvSpPr txBox="1"/>
          <p:nvPr/>
        </p:nvSpPr>
        <p:spPr>
          <a:xfrm>
            <a:off x="3230118" y="398370"/>
            <a:ext cx="4103370" cy="470000"/>
          </a:xfrm>
          <a:prstGeom prst="rect">
            <a:avLst/>
          </a:prstGeom>
          <a:noFill/>
        </p:spPr>
        <p:txBody>
          <a:bodyPr wrap="square">
            <a:spAutoFit/>
          </a:bodyPr>
          <a:lstStyle/>
          <a:p>
            <a:pPr marL="0" marR="0">
              <a:lnSpc>
                <a:spcPct val="107000"/>
              </a:lnSpc>
              <a:spcBef>
                <a:spcPts val="0"/>
              </a:spcBef>
              <a:spcAft>
                <a:spcPts val="800"/>
              </a:spcAft>
            </a:pPr>
            <a:r>
              <a:rPr lang="en-IN" sz="2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Advance Feature (Next Phase)</a:t>
            </a:r>
          </a:p>
        </p:txBody>
      </p:sp>
      <p:sp>
        <p:nvSpPr>
          <p:cNvPr id="6" name="Rectangle: Rounded Corners 5">
            <a:extLst>
              <a:ext uri="{FF2B5EF4-FFF2-40B4-BE49-F238E27FC236}">
                <a16:creationId xmlns:a16="http://schemas.microsoft.com/office/drawing/2014/main" id="{0140516B-9020-15D1-2183-3F7F62C530A9}"/>
              </a:ext>
            </a:extLst>
          </p:cNvPr>
          <p:cNvSpPr/>
          <p:nvPr/>
        </p:nvSpPr>
        <p:spPr>
          <a:xfrm>
            <a:off x="3145536" y="316275"/>
            <a:ext cx="4187952" cy="7040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6B09A344-60D7-FA9B-3A9F-02F182702839}"/>
              </a:ext>
            </a:extLst>
          </p:cNvPr>
          <p:cNvSpPr txBox="1"/>
          <p:nvPr/>
        </p:nvSpPr>
        <p:spPr>
          <a:xfrm>
            <a:off x="615317" y="1221330"/>
            <a:ext cx="10961365" cy="4202048"/>
          </a:xfrm>
          <a:prstGeom prst="rect">
            <a:avLst/>
          </a:prstGeom>
          <a:noFill/>
        </p:spPr>
        <p:txBody>
          <a:bodyPr wrap="square">
            <a:spAutoFit/>
          </a:bodyPr>
          <a:lstStyle/>
          <a:p>
            <a:pPr marL="0" marR="0">
              <a:lnSpc>
                <a:spcPct val="107000"/>
              </a:lnSpc>
              <a:spcBef>
                <a:spcPts val="0"/>
              </a:spcBef>
              <a:spcAft>
                <a:spcPts val="800"/>
              </a:spcAft>
            </a:pPr>
            <a:r>
              <a:rPr lang="en-IN" sz="2000" b="1" kern="0" dirty="0">
                <a:effectLst/>
                <a:latin typeface="Segoe UI" panose="020B0502040204020203" pitchFamily="34" charset="0"/>
                <a:ea typeface="Times New Roman" panose="02020603050405020304" pitchFamily="18" charset="0"/>
                <a:cs typeface="Segoe UI" panose="020B0502040204020203" pitchFamily="34" charset="0"/>
              </a:rPr>
              <a:t>Technical Considerations:</a:t>
            </a: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0" dirty="0">
                <a:effectLst/>
                <a:latin typeface="Segoe UI" panose="020B0502040204020203" pitchFamily="34" charset="0"/>
                <a:ea typeface="Times New Roman" panose="02020603050405020304" pitchFamily="18" charset="0"/>
                <a:cs typeface="Segoe UI" panose="020B0502040204020203" pitchFamily="34" charset="0"/>
              </a:rPr>
              <a:t>Backend Architecture:</a:t>
            </a:r>
            <a:r>
              <a:rPr lang="en-IN" sz="2000" kern="0" dirty="0">
                <a:effectLst/>
                <a:latin typeface="Segoe UI" panose="020B0502040204020203" pitchFamily="34" charset="0"/>
                <a:ea typeface="Times New Roman" panose="02020603050405020304" pitchFamily="18" charset="0"/>
                <a:cs typeface="Segoe UI" panose="020B0502040204020203" pitchFamily="34" charset="0"/>
              </a:rPr>
              <a:t> </a:t>
            </a: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a:p>
            <a:pPr marL="742950" marR="0" lvl="1" indent="-285750">
              <a:lnSpc>
                <a:spcPct val="107000"/>
              </a:lnSpc>
              <a:spcBef>
                <a:spcPts val="0"/>
              </a:spcBef>
              <a:buSzPts val="1000"/>
              <a:buFont typeface="Wingdings" panose="05000000000000000000" pitchFamily="2" charset="2"/>
              <a:buChar char="ü"/>
              <a:tabLst>
                <a:tab pos="914400" algn="l"/>
              </a:tabLst>
            </a:pPr>
            <a:r>
              <a:rPr lang="en-IN" kern="0" dirty="0">
                <a:effectLst/>
                <a:latin typeface="Segoe UI" panose="020B0502040204020203" pitchFamily="34" charset="0"/>
                <a:ea typeface="Times New Roman" panose="02020603050405020304" pitchFamily="18" charset="0"/>
                <a:cs typeface="Segoe UI" panose="020B0502040204020203" pitchFamily="34" charset="0"/>
              </a:rPr>
              <a:t>Consider serverless architectures (e.g., AWS Lambda, Azure Functions) for scalability and cost-efficiency.</a:t>
            </a:r>
            <a:endParaRPr lang="en-IN" kern="100" dirty="0">
              <a:effectLst/>
              <a:latin typeface="Segoe UI" panose="020B0502040204020203" pitchFamily="34" charset="0"/>
              <a:ea typeface="Calibri" panose="020F0502020204030204" pitchFamily="34" charset="0"/>
              <a:cs typeface="Segoe UI" panose="020B0502040204020203" pitchFamily="34" charset="0"/>
            </a:endParaRPr>
          </a:p>
          <a:p>
            <a:pPr marL="742950" marR="0" lvl="1" indent="-285750">
              <a:lnSpc>
                <a:spcPct val="107000"/>
              </a:lnSpc>
              <a:spcBef>
                <a:spcPts val="0"/>
              </a:spcBef>
              <a:buSzPts val="1000"/>
              <a:buFont typeface="Wingdings" panose="05000000000000000000" pitchFamily="2" charset="2"/>
              <a:buChar char="ü"/>
              <a:tabLst>
                <a:tab pos="914400" algn="l"/>
              </a:tabLst>
            </a:pPr>
            <a:r>
              <a:rPr lang="en-IN" kern="0" dirty="0">
                <a:effectLst/>
                <a:latin typeface="Segoe UI" panose="020B0502040204020203" pitchFamily="34" charset="0"/>
                <a:ea typeface="Times New Roman" panose="02020603050405020304" pitchFamily="18" charset="0"/>
                <a:cs typeface="Segoe UI" panose="020B0502040204020203" pitchFamily="34" charset="0"/>
              </a:rPr>
              <a:t>Optimize storage strategies based on expected time-shift duration and cost considerations.</a:t>
            </a:r>
            <a:endParaRPr lang="en-IN"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0" dirty="0">
                <a:effectLst/>
                <a:latin typeface="Segoe UI" panose="020B0502040204020203" pitchFamily="34" charset="0"/>
                <a:ea typeface="Times New Roman" panose="02020603050405020304" pitchFamily="18" charset="0"/>
                <a:cs typeface="Segoe UI" panose="020B0502040204020203" pitchFamily="34" charset="0"/>
              </a:rPr>
              <a:t>Frontend Development:</a:t>
            </a:r>
            <a:r>
              <a:rPr lang="en-IN" sz="2000" kern="0" dirty="0">
                <a:effectLst/>
                <a:latin typeface="Segoe UI" panose="020B0502040204020203" pitchFamily="34" charset="0"/>
                <a:ea typeface="Times New Roman" panose="02020603050405020304" pitchFamily="18" charset="0"/>
                <a:cs typeface="Segoe UI" panose="020B0502040204020203" pitchFamily="34" charset="0"/>
              </a:rPr>
              <a:t> </a:t>
            </a: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a:p>
            <a:pPr marL="742950" marR="0" lvl="1" indent="-285750">
              <a:lnSpc>
                <a:spcPct val="107000"/>
              </a:lnSpc>
              <a:spcBef>
                <a:spcPts val="0"/>
              </a:spcBef>
              <a:buSzPts val="1000"/>
              <a:buFont typeface="Wingdings" panose="05000000000000000000" pitchFamily="2" charset="2"/>
              <a:buChar char="ü"/>
              <a:tabLst>
                <a:tab pos="914400" algn="l"/>
              </a:tabLst>
            </a:pPr>
            <a:r>
              <a:rPr lang="en-IN" kern="0" dirty="0">
                <a:effectLst/>
                <a:latin typeface="Segoe UI" panose="020B0502040204020203" pitchFamily="34" charset="0"/>
                <a:ea typeface="Times New Roman" panose="02020603050405020304" pitchFamily="18" charset="0"/>
                <a:cs typeface="Segoe UI" panose="020B0502040204020203" pitchFamily="34" charset="0"/>
              </a:rPr>
              <a:t>Choose a modern JavaScript framework like React, Vue, or Angular for a responsive and interactive user interface.</a:t>
            </a:r>
            <a:endParaRPr lang="en-IN" kern="100" dirty="0">
              <a:effectLst/>
              <a:latin typeface="Segoe UI" panose="020B0502040204020203" pitchFamily="34" charset="0"/>
              <a:ea typeface="Calibri" panose="020F0502020204030204" pitchFamily="34" charset="0"/>
              <a:cs typeface="Segoe UI" panose="020B0502040204020203" pitchFamily="34" charset="0"/>
            </a:endParaRPr>
          </a:p>
          <a:p>
            <a:pPr marL="742950" marR="0" lvl="1" indent="-285750">
              <a:lnSpc>
                <a:spcPct val="107000"/>
              </a:lnSpc>
              <a:spcBef>
                <a:spcPts val="0"/>
              </a:spcBef>
              <a:buSzPts val="1000"/>
              <a:buFont typeface="Wingdings" panose="05000000000000000000" pitchFamily="2" charset="2"/>
              <a:buChar char="ü"/>
              <a:tabLst>
                <a:tab pos="914400" algn="l"/>
              </a:tabLst>
            </a:pPr>
            <a:r>
              <a:rPr lang="en-IN" kern="0" dirty="0">
                <a:effectLst/>
                <a:latin typeface="Segoe UI" panose="020B0502040204020203" pitchFamily="34" charset="0"/>
                <a:ea typeface="Times New Roman" panose="02020603050405020304" pitchFamily="18" charset="0"/>
                <a:cs typeface="Segoe UI" panose="020B0502040204020203" pitchFamily="34" charset="0"/>
              </a:rPr>
              <a:t>Use a video player library like Video.js or Hls.js for video streaming and playback controls</a:t>
            </a:r>
            <a:r>
              <a:rPr lang="en-IN" sz="2000" kern="0" dirty="0">
                <a:effectLst/>
                <a:latin typeface="Segoe UI" panose="020B0502040204020203" pitchFamily="34" charset="0"/>
                <a:ea typeface="Times New Roman" panose="02020603050405020304" pitchFamily="18" charset="0"/>
                <a:cs typeface="Segoe UI" panose="020B0502040204020203" pitchFamily="34" charset="0"/>
              </a:rPr>
              <a:t>.</a:t>
            </a: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0" dirty="0">
                <a:effectLst/>
                <a:latin typeface="Segoe UI" panose="020B0502040204020203" pitchFamily="34" charset="0"/>
                <a:ea typeface="Times New Roman" panose="02020603050405020304" pitchFamily="18" charset="0"/>
                <a:cs typeface="Segoe UI" panose="020B0502040204020203" pitchFamily="34" charset="0"/>
              </a:rPr>
              <a:t>AI Integration:</a:t>
            </a:r>
            <a:r>
              <a:rPr lang="en-IN" sz="2000" kern="0" dirty="0">
                <a:effectLst/>
                <a:latin typeface="Segoe UI" panose="020B0502040204020203" pitchFamily="34" charset="0"/>
                <a:ea typeface="Times New Roman" panose="02020603050405020304" pitchFamily="18" charset="0"/>
                <a:cs typeface="Segoe UI" panose="020B0502040204020203" pitchFamily="34" charset="0"/>
              </a:rPr>
              <a:t> </a:t>
            </a: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a:p>
            <a:pPr marL="742950" marR="0" lvl="1" indent="-285750">
              <a:lnSpc>
                <a:spcPct val="107000"/>
              </a:lnSpc>
              <a:spcBef>
                <a:spcPts val="0"/>
              </a:spcBef>
              <a:spcAft>
                <a:spcPts val="800"/>
              </a:spcAft>
              <a:buSzPts val="1000"/>
              <a:buFont typeface="Wingdings" panose="05000000000000000000" pitchFamily="2" charset="2"/>
              <a:buChar char="ü"/>
              <a:tabLst>
                <a:tab pos="914400" algn="l"/>
              </a:tabLst>
            </a:pPr>
            <a:r>
              <a:rPr lang="en-IN" kern="0" dirty="0">
                <a:effectLst/>
                <a:latin typeface="Segoe UI" panose="020B0502040204020203" pitchFamily="34" charset="0"/>
                <a:ea typeface="Times New Roman" panose="02020603050405020304" pitchFamily="18" charset="0"/>
                <a:cs typeface="Segoe UI" panose="020B0502040204020203" pitchFamily="34" charset="0"/>
              </a:rPr>
              <a:t>Leverage pre-trained models from providers like Amazon Comprehend, and Google Natural Language, or consider open-source options.</a:t>
            </a:r>
            <a:endParaRPr lang="en-IN" kern="1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1005843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4042</Words>
  <Application>Microsoft Office PowerPoint</Application>
  <PresentationFormat>Widescreen</PresentationFormat>
  <Paragraphs>323</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Cambria</vt:lpstr>
      <vt:lpstr>Courier New</vt:lpstr>
      <vt:lpstr>Segoe UI</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82</cp:revision>
  <dcterms:created xsi:type="dcterms:W3CDTF">2024-04-27T13:31:08Z</dcterms:created>
  <dcterms:modified xsi:type="dcterms:W3CDTF">2024-04-29T00:38:24Z</dcterms:modified>
</cp:coreProperties>
</file>