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6" r:id="rId3"/>
    <p:sldId id="279" r:id="rId4"/>
    <p:sldId id="280" r:id="rId5"/>
    <p:sldId id="277"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4" r:id="rId19"/>
    <p:sldId id="29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100" d="100"/>
          <a:sy n="100" d="100"/>
        </p:scale>
        <p:origin x="9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8975F-8D51-D347-BCCA-7699286D2A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0B2807-0C78-7073-926B-1A4652102E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514B35-7858-F626-C9CD-D3462AEAE696}"/>
              </a:ext>
            </a:extLst>
          </p:cNvPr>
          <p:cNvSpPr>
            <a:spLocks noGrp="1"/>
          </p:cNvSpPr>
          <p:nvPr>
            <p:ph type="dt" sz="half" idx="10"/>
          </p:nvPr>
        </p:nvSpPr>
        <p:spPr/>
        <p:txBody>
          <a:bodyPr/>
          <a:lstStyle/>
          <a:p>
            <a:fld id="{E5D0C577-32FE-47BD-98F8-BBB247CFA39E}" type="datetimeFigureOut">
              <a:rPr lang="en-IN" smtClean="0"/>
              <a:t>12-05-2024</a:t>
            </a:fld>
            <a:endParaRPr lang="en-IN"/>
          </a:p>
        </p:txBody>
      </p:sp>
      <p:sp>
        <p:nvSpPr>
          <p:cNvPr id="5" name="Footer Placeholder 4">
            <a:extLst>
              <a:ext uri="{FF2B5EF4-FFF2-40B4-BE49-F238E27FC236}">
                <a16:creationId xmlns:a16="http://schemas.microsoft.com/office/drawing/2014/main" id="{281E313E-1078-233C-90F9-E883982C32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6E08D1-6017-3742-46C3-75E3B059EDC7}"/>
              </a:ext>
            </a:extLst>
          </p:cNvPr>
          <p:cNvSpPr>
            <a:spLocks noGrp="1"/>
          </p:cNvSpPr>
          <p:nvPr>
            <p:ph type="sldNum" sz="quarter" idx="12"/>
          </p:nvPr>
        </p:nvSpPr>
        <p:spPr/>
        <p:txBody>
          <a:bodyPr/>
          <a:lstStyle/>
          <a:p>
            <a:fld id="{E8F9EF1B-2568-4F06-B65F-E353E9BA2086}" type="slidenum">
              <a:rPr lang="en-IN" smtClean="0"/>
              <a:t>‹#›</a:t>
            </a:fld>
            <a:endParaRPr lang="en-IN"/>
          </a:p>
        </p:txBody>
      </p:sp>
    </p:spTree>
    <p:extLst>
      <p:ext uri="{BB962C8B-B14F-4D97-AF65-F5344CB8AC3E}">
        <p14:creationId xmlns:p14="http://schemas.microsoft.com/office/powerpoint/2010/main" val="304948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DDC60-1451-A1B1-E60C-FFAA966F30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EF16DA-67D3-6A7B-0AB9-6E5F9C82B3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94545D-9AB9-FFC9-5A84-0C90DEE0E19E}"/>
              </a:ext>
            </a:extLst>
          </p:cNvPr>
          <p:cNvSpPr>
            <a:spLocks noGrp="1"/>
          </p:cNvSpPr>
          <p:nvPr>
            <p:ph type="dt" sz="half" idx="10"/>
          </p:nvPr>
        </p:nvSpPr>
        <p:spPr/>
        <p:txBody>
          <a:bodyPr/>
          <a:lstStyle/>
          <a:p>
            <a:fld id="{E5D0C577-32FE-47BD-98F8-BBB247CFA39E}" type="datetimeFigureOut">
              <a:rPr lang="en-IN" smtClean="0"/>
              <a:t>12-05-2024</a:t>
            </a:fld>
            <a:endParaRPr lang="en-IN"/>
          </a:p>
        </p:txBody>
      </p:sp>
      <p:sp>
        <p:nvSpPr>
          <p:cNvPr id="5" name="Footer Placeholder 4">
            <a:extLst>
              <a:ext uri="{FF2B5EF4-FFF2-40B4-BE49-F238E27FC236}">
                <a16:creationId xmlns:a16="http://schemas.microsoft.com/office/drawing/2014/main" id="{6727A84D-6C8E-4283-6FA4-F015FAF4CB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711A22-929D-46B2-36BB-7763793925FA}"/>
              </a:ext>
            </a:extLst>
          </p:cNvPr>
          <p:cNvSpPr>
            <a:spLocks noGrp="1"/>
          </p:cNvSpPr>
          <p:nvPr>
            <p:ph type="sldNum" sz="quarter" idx="12"/>
          </p:nvPr>
        </p:nvSpPr>
        <p:spPr/>
        <p:txBody>
          <a:bodyPr/>
          <a:lstStyle/>
          <a:p>
            <a:fld id="{E8F9EF1B-2568-4F06-B65F-E353E9BA2086}" type="slidenum">
              <a:rPr lang="en-IN" smtClean="0"/>
              <a:t>‹#›</a:t>
            </a:fld>
            <a:endParaRPr lang="en-IN"/>
          </a:p>
        </p:txBody>
      </p:sp>
    </p:spTree>
    <p:extLst>
      <p:ext uri="{BB962C8B-B14F-4D97-AF65-F5344CB8AC3E}">
        <p14:creationId xmlns:p14="http://schemas.microsoft.com/office/powerpoint/2010/main" val="995024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73EC80-5B54-2CE0-E804-C0FEADA169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F681AA-F208-E100-B1EB-28C64CDB16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EF1F78-0C89-01CB-B86B-AC6AA1D93CB7}"/>
              </a:ext>
            </a:extLst>
          </p:cNvPr>
          <p:cNvSpPr>
            <a:spLocks noGrp="1"/>
          </p:cNvSpPr>
          <p:nvPr>
            <p:ph type="dt" sz="half" idx="10"/>
          </p:nvPr>
        </p:nvSpPr>
        <p:spPr/>
        <p:txBody>
          <a:bodyPr/>
          <a:lstStyle/>
          <a:p>
            <a:fld id="{E5D0C577-32FE-47BD-98F8-BBB247CFA39E}" type="datetimeFigureOut">
              <a:rPr lang="en-IN" smtClean="0"/>
              <a:t>12-05-2024</a:t>
            </a:fld>
            <a:endParaRPr lang="en-IN"/>
          </a:p>
        </p:txBody>
      </p:sp>
      <p:sp>
        <p:nvSpPr>
          <p:cNvPr id="5" name="Footer Placeholder 4">
            <a:extLst>
              <a:ext uri="{FF2B5EF4-FFF2-40B4-BE49-F238E27FC236}">
                <a16:creationId xmlns:a16="http://schemas.microsoft.com/office/drawing/2014/main" id="{6FC5982B-D750-6EA2-DD86-B13C15BAF5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7013D0-9F6A-B62D-C5D8-DCB96AB0FCFF}"/>
              </a:ext>
            </a:extLst>
          </p:cNvPr>
          <p:cNvSpPr>
            <a:spLocks noGrp="1"/>
          </p:cNvSpPr>
          <p:nvPr>
            <p:ph type="sldNum" sz="quarter" idx="12"/>
          </p:nvPr>
        </p:nvSpPr>
        <p:spPr/>
        <p:txBody>
          <a:bodyPr/>
          <a:lstStyle/>
          <a:p>
            <a:fld id="{E8F9EF1B-2568-4F06-B65F-E353E9BA2086}" type="slidenum">
              <a:rPr lang="en-IN" smtClean="0"/>
              <a:t>‹#›</a:t>
            </a:fld>
            <a:endParaRPr lang="en-IN"/>
          </a:p>
        </p:txBody>
      </p:sp>
    </p:spTree>
    <p:extLst>
      <p:ext uri="{BB962C8B-B14F-4D97-AF65-F5344CB8AC3E}">
        <p14:creationId xmlns:p14="http://schemas.microsoft.com/office/powerpoint/2010/main" val="3835429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601C-F796-8F88-0FE2-8CF3E5BEB1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4AA568-FF98-A85A-74C6-E8B2F3771C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C5E924-4717-C164-3E1B-DEF73CD30486}"/>
              </a:ext>
            </a:extLst>
          </p:cNvPr>
          <p:cNvSpPr>
            <a:spLocks noGrp="1"/>
          </p:cNvSpPr>
          <p:nvPr>
            <p:ph type="dt" sz="half" idx="10"/>
          </p:nvPr>
        </p:nvSpPr>
        <p:spPr/>
        <p:txBody>
          <a:bodyPr/>
          <a:lstStyle/>
          <a:p>
            <a:fld id="{E5D0C577-32FE-47BD-98F8-BBB247CFA39E}" type="datetimeFigureOut">
              <a:rPr lang="en-IN" smtClean="0"/>
              <a:t>12-05-2024</a:t>
            </a:fld>
            <a:endParaRPr lang="en-IN"/>
          </a:p>
        </p:txBody>
      </p:sp>
      <p:sp>
        <p:nvSpPr>
          <p:cNvPr id="5" name="Footer Placeholder 4">
            <a:extLst>
              <a:ext uri="{FF2B5EF4-FFF2-40B4-BE49-F238E27FC236}">
                <a16:creationId xmlns:a16="http://schemas.microsoft.com/office/drawing/2014/main" id="{887CBAC9-D5D0-EBCD-0525-E66E46B6E1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CBCC03-267A-48A7-BAAF-33167CD44B16}"/>
              </a:ext>
            </a:extLst>
          </p:cNvPr>
          <p:cNvSpPr>
            <a:spLocks noGrp="1"/>
          </p:cNvSpPr>
          <p:nvPr>
            <p:ph type="sldNum" sz="quarter" idx="12"/>
          </p:nvPr>
        </p:nvSpPr>
        <p:spPr/>
        <p:txBody>
          <a:bodyPr/>
          <a:lstStyle/>
          <a:p>
            <a:fld id="{E8F9EF1B-2568-4F06-B65F-E353E9BA2086}" type="slidenum">
              <a:rPr lang="en-IN" smtClean="0"/>
              <a:t>‹#›</a:t>
            </a:fld>
            <a:endParaRPr lang="en-IN"/>
          </a:p>
        </p:txBody>
      </p:sp>
    </p:spTree>
    <p:extLst>
      <p:ext uri="{BB962C8B-B14F-4D97-AF65-F5344CB8AC3E}">
        <p14:creationId xmlns:p14="http://schemas.microsoft.com/office/powerpoint/2010/main" val="1018797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B1AA0-A621-5E9B-2DC7-98CEA7C22F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BED0DD-0D7A-F622-ED56-87A10DFAC8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04FBBE-A9F0-23A6-6092-CD313CC555EB}"/>
              </a:ext>
            </a:extLst>
          </p:cNvPr>
          <p:cNvSpPr>
            <a:spLocks noGrp="1"/>
          </p:cNvSpPr>
          <p:nvPr>
            <p:ph type="dt" sz="half" idx="10"/>
          </p:nvPr>
        </p:nvSpPr>
        <p:spPr/>
        <p:txBody>
          <a:bodyPr/>
          <a:lstStyle/>
          <a:p>
            <a:fld id="{E5D0C577-32FE-47BD-98F8-BBB247CFA39E}" type="datetimeFigureOut">
              <a:rPr lang="en-IN" smtClean="0"/>
              <a:t>12-05-2024</a:t>
            </a:fld>
            <a:endParaRPr lang="en-IN"/>
          </a:p>
        </p:txBody>
      </p:sp>
      <p:sp>
        <p:nvSpPr>
          <p:cNvPr id="5" name="Footer Placeholder 4">
            <a:extLst>
              <a:ext uri="{FF2B5EF4-FFF2-40B4-BE49-F238E27FC236}">
                <a16:creationId xmlns:a16="http://schemas.microsoft.com/office/drawing/2014/main" id="{265FA138-5A10-0F2F-B617-55D7AF8392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AFD490-472F-11E8-36C2-D68DFD4F506E}"/>
              </a:ext>
            </a:extLst>
          </p:cNvPr>
          <p:cNvSpPr>
            <a:spLocks noGrp="1"/>
          </p:cNvSpPr>
          <p:nvPr>
            <p:ph type="sldNum" sz="quarter" idx="12"/>
          </p:nvPr>
        </p:nvSpPr>
        <p:spPr/>
        <p:txBody>
          <a:bodyPr/>
          <a:lstStyle/>
          <a:p>
            <a:fld id="{E8F9EF1B-2568-4F06-B65F-E353E9BA2086}" type="slidenum">
              <a:rPr lang="en-IN" smtClean="0"/>
              <a:t>‹#›</a:t>
            </a:fld>
            <a:endParaRPr lang="en-IN"/>
          </a:p>
        </p:txBody>
      </p:sp>
    </p:spTree>
    <p:extLst>
      <p:ext uri="{BB962C8B-B14F-4D97-AF65-F5344CB8AC3E}">
        <p14:creationId xmlns:p14="http://schemas.microsoft.com/office/powerpoint/2010/main" val="73781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3A6FB-038D-AA73-5C40-540725C64A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F4DC4A-DACB-58B8-97B3-9DF0494AF2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21A12E-C181-8499-18D6-D6DAABAE08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D10FA0-A8FC-3D18-980B-30D111D9AEC4}"/>
              </a:ext>
            </a:extLst>
          </p:cNvPr>
          <p:cNvSpPr>
            <a:spLocks noGrp="1"/>
          </p:cNvSpPr>
          <p:nvPr>
            <p:ph type="dt" sz="half" idx="10"/>
          </p:nvPr>
        </p:nvSpPr>
        <p:spPr/>
        <p:txBody>
          <a:bodyPr/>
          <a:lstStyle/>
          <a:p>
            <a:fld id="{E5D0C577-32FE-47BD-98F8-BBB247CFA39E}" type="datetimeFigureOut">
              <a:rPr lang="en-IN" smtClean="0"/>
              <a:t>12-05-2024</a:t>
            </a:fld>
            <a:endParaRPr lang="en-IN"/>
          </a:p>
        </p:txBody>
      </p:sp>
      <p:sp>
        <p:nvSpPr>
          <p:cNvPr id="6" name="Footer Placeholder 5">
            <a:extLst>
              <a:ext uri="{FF2B5EF4-FFF2-40B4-BE49-F238E27FC236}">
                <a16:creationId xmlns:a16="http://schemas.microsoft.com/office/drawing/2014/main" id="{8B7BDAA7-5B38-AF8C-DECC-8C8360629C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4D6E3C-5F63-203E-B4AD-9EE1FF19D6E4}"/>
              </a:ext>
            </a:extLst>
          </p:cNvPr>
          <p:cNvSpPr>
            <a:spLocks noGrp="1"/>
          </p:cNvSpPr>
          <p:nvPr>
            <p:ph type="sldNum" sz="quarter" idx="12"/>
          </p:nvPr>
        </p:nvSpPr>
        <p:spPr/>
        <p:txBody>
          <a:bodyPr/>
          <a:lstStyle/>
          <a:p>
            <a:fld id="{E8F9EF1B-2568-4F06-B65F-E353E9BA2086}" type="slidenum">
              <a:rPr lang="en-IN" smtClean="0"/>
              <a:t>‹#›</a:t>
            </a:fld>
            <a:endParaRPr lang="en-IN"/>
          </a:p>
        </p:txBody>
      </p:sp>
    </p:spTree>
    <p:extLst>
      <p:ext uri="{BB962C8B-B14F-4D97-AF65-F5344CB8AC3E}">
        <p14:creationId xmlns:p14="http://schemas.microsoft.com/office/powerpoint/2010/main" val="1755671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0B558-022B-4569-5E14-092B878754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F6D45A-23A4-2F7D-03AF-0106D6B12B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CC90B6-EEBF-8C63-3954-02337F6CCF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33C714-6221-7AEE-143F-B7A594D6AE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F3154E-C497-E178-6879-F7B1AD1D94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A02308-64D5-03AE-815E-AFEADF49D548}"/>
              </a:ext>
            </a:extLst>
          </p:cNvPr>
          <p:cNvSpPr>
            <a:spLocks noGrp="1"/>
          </p:cNvSpPr>
          <p:nvPr>
            <p:ph type="dt" sz="half" idx="10"/>
          </p:nvPr>
        </p:nvSpPr>
        <p:spPr/>
        <p:txBody>
          <a:bodyPr/>
          <a:lstStyle/>
          <a:p>
            <a:fld id="{E5D0C577-32FE-47BD-98F8-BBB247CFA39E}" type="datetimeFigureOut">
              <a:rPr lang="en-IN" smtClean="0"/>
              <a:t>12-05-2024</a:t>
            </a:fld>
            <a:endParaRPr lang="en-IN"/>
          </a:p>
        </p:txBody>
      </p:sp>
      <p:sp>
        <p:nvSpPr>
          <p:cNvPr id="8" name="Footer Placeholder 7">
            <a:extLst>
              <a:ext uri="{FF2B5EF4-FFF2-40B4-BE49-F238E27FC236}">
                <a16:creationId xmlns:a16="http://schemas.microsoft.com/office/drawing/2014/main" id="{6077A68C-FF77-F419-CF81-591E82280D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E417061-EE4A-AFA4-6C34-AC41CC6E16C3}"/>
              </a:ext>
            </a:extLst>
          </p:cNvPr>
          <p:cNvSpPr>
            <a:spLocks noGrp="1"/>
          </p:cNvSpPr>
          <p:nvPr>
            <p:ph type="sldNum" sz="quarter" idx="12"/>
          </p:nvPr>
        </p:nvSpPr>
        <p:spPr/>
        <p:txBody>
          <a:bodyPr/>
          <a:lstStyle/>
          <a:p>
            <a:fld id="{E8F9EF1B-2568-4F06-B65F-E353E9BA2086}" type="slidenum">
              <a:rPr lang="en-IN" smtClean="0"/>
              <a:t>‹#›</a:t>
            </a:fld>
            <a:endParaRPr lang="en-IN"/>
          </a:p>
        </p:txBody>
      </p:sp>
    </p:spTree>
    <p:extLst>
      <p:ext uri="{BB962C8B-B14F-4D97-AF65-F5344CB8AC3E}">
        <p14:creationId xmlns:p14="http://schemas.microsoft.com/office/powerpoint/2010/main" val="3950427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F599-102A-5DE8-684E-FE05BD6886F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2ED578-1008-F6D0-AC92-433532C23E73}"/>
              </a:ext>
            </a:extLst>
          </p:cNvPr>
          <p:cNvSpPr>
            <a:spLocks noGrp="1"/>
          </p:cNvSpPr>
          <p:nvPr>
            <p:ph type="dt" sz="half" idx="10"/>
          </p:nvPr>
        </p:nvSpPr>
        <p:spPr/>
        <p:txBody>
          <a:bodyPr/>
          <a:lstStyle/>
          <a:p>
            <a:fld id="{E5D0C577-32FE-47BD-98F8-BBB247CFA39E}" type="datetimeFigureOut">
              <a:rPr lang="en-IN" smtClean="0"/>
              <a:t>12-05-2024</a:t>
            </a:fld>
            <a:endParaRPr lang="en-IN"/>
          </a:p>
        </p:txBody>
      </p:sp>
      <p:sp>
        <p:nvSpPr>
          <p:cNvPr id="4" name="Footer Placeholder 3">
            <a:extLst>
              <a:ext uri="{FF2B5EF4-FFF2-40B4-BE49-F238E27FC236}">
                <a16:creationId xmlns:a16="http://schemas.microsoft.com/office/drawing/2014/main" id="{6D00F269-7606-641C-FAA4-219F7B1035B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8FFE6B-A605-3787-FCEF-BEF2C5C3F8A5}"/>
              </a:ext>
            </a:extLst>
          </p:cNvPr>
          <p:cNvSpPr>
            <a:spLocks noGrp="1"/>
          </p:cNvSpPr>
          <p:nvPr>
            <p:ph type="sldNum" sz="quarter" idx="12"/>
          </p:nvPr>
        </p:nvSpPr>
        <p:spPr/>
        <p:txBody>
          <a:bodyPr/>
          <a:lstStyle/>
          <a:p>
            <a:fld id="{E8F9EF1B-2568-4F06-B65F-E353E9BA2086}" type="slidenum">
              <a:rPr lang="en-IN" smtClean="0"/>
              <a:t>‹#›</a:t>
            </a:fld>
            <a:endParaRPr lang="en-IN"/>
          </a:p>
        </p:txBody>
      </p:sp>
    </p:spTree>
    <p:extLst>
      <p:ext uri="{BB962C8B-B14F-4D97-AF65-F5344CB8AC3E}">
        <p14:creationId xmlns:p14="http://schemas.microsoft.com/office/powerpoint/2010/main" val="393820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1D858-A75A-44BB-2F0D-59BFB5403588}"/>
              </a:ext>
            </a:extLst>
          </p:cNvPr>
          <p:cNvSpPr>
            <a:spLocks noGrp="1"/>
          </p:cNvSpPr>
          <p:nvPr>
            <p:ph type="dt" sz="half" idx="10"/>
          </p:nvPr>
        </p:nvSpPr>
        <p:spPr/>
        <p:txBody>
          <a:bodyPr/>
          <a:lstStyle/>
          <a:p>
            <a:fld id="{E5D0C577-32FE-47BD-98F8-BBB247CFA39E}" type="datetimeFigureOut">
              <a:rPr lang="en-IN" smtClean="0"/>
              <a:t>12-05-2024</a:t>
            </a:fld>
            <a:endParaRPr lang="en-IN"/>
          </a:p>
        </p:txBody>
      </p:sp>
      <p:sp>
        <p:nvSpPr>
          <p:cNvPr id="3" name="Footer Placeholder 2">
            <a:extLst>
              <a:ext uri="{FF2B5EF4-FFF2-40B4-BE49-F238E27FC236}">
                <a16:creationId xmlns:a16="http://schemas.microsoft.com/office/drawing/2014/main" id="{50C0DDB4-089E-AE48-D5A3-7128B6D4EA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7467BB-F44D-CC56-43EA-51A28D7E080C}"/>
              </a:ext>
            </a:extLst>
          </p:cNvPr>
          <p:cNvSpPr>
            <a:spLocks noGrp="1"/>
          </p:cNvSpPr>
          <p:nvPr>
            <p:ph type="sldNum" sz="quarter" idx="12"/>
          </p:nvPr>
        </p:nvSpPr>
        <p:spPr/>
        <p:txBody>
          <a:bodyPr/>
          <a:lstStyle/>
          <a:p>
            <a:fld id="{E8F9EF1B-2568-4F06-B65F-E353E9BA2086}" type="slidenum">
              <a:rPr lang="en-IN" smtClean="0"/>
              <a:t>‹#›</a:t>
            </a:fld>
            <a:endParaRPr lang="en-IN"/>
          </a:p>
        </p:txBody>
      </p:sp>
    </p:spTree>
    <p:extLst>
      <p:ext uri="{BB962C8B-B14F-4D97-AF65-F5344CB8AC3E}">
        <p14:creationId xmlns:p14="http://schemas.microsoft.com/office/powerpoint/2010/main" val="932565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813F-2C84-B25D-FBBA-FB595DF996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BB63C0-FEF2-30B8-2F3B-38C66C10FA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E91BA72-987D-5EEC-198D-1196641CBC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821FEF-433D-0112-D417-4606BCE183EF}"/>
              </a:ext>
            </a:extLst>
          </p:cNvPr>
          <p:cNvSpPr>
            <a:spLocks noGrp="1"/>
          </p:cNvSpPr>
          <p:nvPr>
            <p:ph type="dt" sz="half" idx="10"/>
          </p:nvPr>
        </p:nvSpPr>
        <p:spPr/>
        <p:txBody>
          <a:bodyPr/>
          <a:lstStyle/>
          <a:p>
            <a:fld id="{E5D0C577-32FE-47BD-98F8-BBB247CFA39E}" type="datetimeFigureOut">
              <a:rPr lang="en-IN" smtClean="0"/>
              <a:t>12-05-2024</a:t>
            </a:fld>
            <a:endParaRPr lang="en-IN"/>
          </a:p>
        </p:txBody>
      </p:sp>
      <p:sp>
        <p:nvSpPr>
          <p:cNvPr id="6" name="Footer Placeholder 5">
            <a:extLst>
              <a:ext uri="{FF2B5EF4-FFF2-40B4-BE49-F238E27FC236}">
                <a16:creationId xmlns:a16="http://schemas.microsoft.com/office/drawing/2014/main" id="{AFA3EF00-D5FC-F0B2-1F5E-2928C12672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B05AFA-83A8-A14B-6F22-F742FCAB118A}"/>
              </a:ext>
            </a:extLst>
          </p:cNvPr>
          <p:cNvSpPr>
            <a:spLocks noGrp="1"/>
          </p:cNvSpPr>
          <p:nvPr>
            <p:ph type="sldNum" sz="quarter" idx="12"/>
          </p:nvPr>
        </p:nvSpPr>
        <p:spPr/>
        <p:txBody>
          <a:bodyPr/>
          <a:lstStyle/>
          <a:p>
            <a:fld id="{E8F9EF1B-2568-4F06-B65F-E353E9BA2086}" type="slidenum">
              <a:rPr lang="en-IN" smtClean="0"/>
              <a:t>‹#›</a:t>
            </a:fld>
            <a:endParaRPr lang="en-IN"/>
          </a:p>
        </p:txBody>
      </p:sp>
    </p:spTree>
    <p:extLst>
      <p:ext uri="{BB962C8B-B14F-4D97-AF65-F5344CB8AC3E}">
        <p14:creationId xmlns:p14="http://schemas.microsoft.com/office/powerpoint/2010/main" val="30257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A9F47-56C9-08F9-E07B-667976290C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07D32E-60F3-CDAB-C98B-7D445CB8DC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0E8F9E8-3834-0524-00DE-7CE0CECDB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D6DD36-40A3-FC9A-263E-CF396A5D7289}"/>
              </a:ext>
            </a:extLst>
          </p:cNvPr>
          <p:cNvSpPr>
            <a:spLocks noGrp="1"/>
          </p:cNvSpPr>
          <p:nvPr>
            <p:ph type="dt" sz="half" idx="10"/>
          </p:nvPr>
        </p:nvSpPr>
        <p:spPr/>
        <p:txBody>
          <a:bodyPr/>
          <a:lstStyle/>
          <a:p>
            <a:fld id="{E5D0C577-32FE-47BD-98F8-BBB247CFA39E}" type="datetimeFigureOut">
              <a:rPr lang="en-IN" smtClean="0"/>
              <a:t>12-05-2024</a:t>
            </a:fld>
            <a:endParaRPr lang="en-IN"/>
          </a:p>
        </p:txBody>
      </p:sp>
      <p:sp>
        <p:nvSpPr>
          <p:cNvPr id="6" name="Footer Placeholder 5">
            <a:extLst>
              <a:ext uri="{FF2B5EF4-FFF2-40B4-BE49-F238E27FC236}">
                <a16:creationId xmlns:a16="http://schemas.microsoft.com/office/drawing/2014/main" id="{ADC6F9EB-AF86-C5B9-66E5-B6D7F7EC35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04C748-3BD1-FA5F-8AEC-932A868D29EF}"/>
              </a:ext>
            </a:extLst>
          </p:cNvPr>
          <p:cNvSpPr>
            <a:spLocks noGrp="1"/>
          </p:cNvSpPr>
          <p:nvPr>
            <p:ph type="sldNum" sz="quarter" idx="12"/>
          </p:nvPr>
        </p:nvSpPr>
        <p:spPr/>
        <p:txBody>
          <a:bodyPr/>
          <a:lstStyle/>
          <a:p>
            <a:fld id="{E8F9EF1B-2568-4F06-B65F-E353E9BA2086}" type="slidenum">
              <a:rPr lang="en-IN" smtClean="0"/>
              <a:t>‹#›</a:t>
            </a:fld>
            <a:endParaRPr lang="en-IN"/>
          </a:p>
        </p:txBody>
      </p:sp>
    </p:spTree>
    <p:extLst>
      <p:ext uri="{BB962C8B-B14F-4D97-AF65-F5344CB8AC3E}">
        <p14:creationId xmlns:p14="http://schemas.microsoft.com/office/powerpoint/2010/main" val="3645185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8B8EC4-2FD6-0B9D-4669-A4A07C2BF5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8A95A2-3205-098C-D160-E4EB751CD8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C60A00-448A-477C-5D7C-2804F36027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D0C577-32FE-47BD-98F8-BBB247CFA39E}" type="datetimeFigureOut">
              <a:rPr lang="en-IN" smtClean="0"/>
              <a:t>12-05-2024</a:t>
            </a:fld>
            <a:endParaRPr lang="en-IN"/>
          </a:p>
        </p:txBody>
      </p:sp>
      <p:sp>
        <p:nvSpPr>
          <p:cNvPr id="5" name="Footer Placeholder 4">
            <a:extLst>
              <a:ext uri="{FF2B5EF4-FFF2-40B4-BE49-F238E27FC236}">
                <a16:creationId xmlns:a16="http://schemas.microsoft.com/office/drawing/2014/main" id="{E18395D4-B43B-D6B0-6722-DB5DBD761D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F9BFE3A-E24F-606B-E0CA-CBFF10AEAA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EF1B-2568-4F06-B65F-E353E9BA2086}" type="slidenum">
              <a:rPr lang="en-IN" smtClean="0"/>
              <a:t>‹#›</a:t>
            </a:fld>
            <a:endParaRPr lang="en-IN"/>
          </a:p>
        </p:txBody>
      </p:sp>
    </p:spTree>
    <p:extLst>
      <p:ext uri="{BB962C8B-B14F-4D97-AF65-F5344CB8AC3E}">
        <p14:creationId xmlns:p14="http://schemas.microsoft.com/office/powerpoint/2010/main" val="1602647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265965-136C-12A1-055A-8C1D00DA0493}"/>
              </a:ext>
            </a:extLst>
          </p:cNvPr>
          <p:cNvSpPr txBox="1"/>
          <p:nvPr/>
        </p:nvSpPr>
        <p:spPr>
          <a:xfrm>
            <a:off x="2552700" y="2898648"/>
            <a:ext cx="6611112" cy="646331"/>
          </a:xfrm>
          <a:prstGeom prst="rect">
            <a:avLst/>
          </a:prstGeom>
          <a:noFill/>
        </p:spPr>
        <p:txBody>
          <a:bodyPr wrap="square" rtlCol="0">
            <a:spAutoFit/>
          </a:bodyPr>
          <a:lstStyle/>
          <a:p>
            <a:r>
              <a:rPr lang="en-IN" dirty="0"/>
              <a:t>How to build 2 min Trailor from the 30 min HLS Stream data Stored in Given S3 Bucket </a:t>
            </a:r>
          </a:p>
        </p:txBody>
      </p:sp>
      <p:sp>
        <p:nvSpPr>
          <p:cNvPr id="5" name="Rectangle 4">
            <a:extLst>
              <a:ext uri="{FF2B5EF4-FFF2-40B4-BE49-F238E27FC236}">
                <a16:creationId xmlns:a16="http://schemas.microsoft.com/office/drawing/2014/main" id="{90A2BB5E-5F62-3F95-1353-5AA51A4FD941}"/>
              </a:ext>
            </a:extLst>
          </p:cNvPr>
          <p:cNvSpPr/>
          <p:nvPr/>
        </p:nvSpPr>
        <p:spPr>
          <a:xfrm>
            <a:off x="2438400" y="2778329"/>
            <a:ext cx="6839712" cy="886968"/>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019792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1A56E-FE04-C7B8-C3C8-5635AC2489BE}"/>
              </a:ext>
            </a:extLst>
          </p:cNvPr>
          <p:cNvSpPr txBox="1"/>
          <p:nvPr/>
        </p:nvSpPr>
        <p:spPr>
          <a:xfrm>
            <a:off x="1733549" y="2697718"/>
            <a:ext cx="7210425" cy="954107"/>
          </a:xfrm>
          <a:prstGeom prst="rect">
            <a:avLst/>
          </a:prstGeom>
          <a:noFill/>
        </p:spPr>
        <p:txBody>
          <a:bodyPr wrap="square" rtlCol="0">
            <a:spAutoFit/>
          </a:bodyPr>
          <a:lstStyle/>
          <a:p>
            <a:r>
              <a:rPr lang="en-US" sz="2800" b="0" i="0" dirty="0">
                <a:solidFill>
                  <a:srgbClr val="0D0D0D"/>
                </a:solidFill>
                <a:effectLst/>
                <a:highlight>
                  <a:srgbClr val="FFFFFF"/>
                </a:highlight>
                <a:latin typeface="Söhne"/>
              </a:rPr>
              <a:t>NLP Module: Implementing LLM for audio and text analysis?</a:t>
            </a:r>
            <a:endParaRPr lang="en-IN" sz="2800" dirty="0"/>
          </a:p>
        </p:txBody>
      </p:sp>
      <p:sp>
        <p:nvSpPr>
          <p:cNvPr id="3" name="Rectangle 2">
            <a:extLst>
              <a:ext uri="{FF2B5EF4-FFF2-40B4-BE49-F238E27FC236}">
                <a16:creationId xmlns:a16="http://schemas.microsoft.com/office/drawing/2014/main" id="{DD54446A-BF4C-72BD-DBDF-85CB4EB51106}"/>
              </a:ext>
            </a:extLst>
          </p:cNvPr>
          <p:cNvSpPr/>
          <p:nvPr/>
        </p:nvSpPr>
        <p:spPr>
          <a:xfrm>
            <a:off x="1514475" y="2495550"/>
            <a:ext cx="7210425" cy="1514475"/>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760848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17746A-77C6-3F82-7479-7BD3C9558C17}"/>
              </a:ext>
            </a:extLst>
          </p:cNvPr>
          <p:cNvSpPr txBox="1"/>
          <p:nvPr/>
        </p:nvSpPr>
        <p:spPr>
          <a:xfrm>
            <a:off x="561975" y="904012"/>
            <a:ext cx="10839450" cy="5078313"/>
          </a:xfrm>
          <a:prstGeom prst="rect">
            <a:avLst/>
          </a:prstGeom>
          <a:noFill/>
        </p:spPr>
        <p:txBody>
          <a:bodyPr wrap="square">
            <a:spAutoFit/>
          </a:bodyPr>
          <a:lstStyle/>
          <a:p>
            <a:pPr marL="342900" indent="-342900" algn="l">
              <a:buFont typeface="+mj-lt"/>
              <a:buAutoNum type="arabicPeriod"/>
            </a:pPr>
            <a:r>
              <a:rPr lang="en-US" b="1" i="0" dirty="0">
                <a:solidFill>
                  <a:srgbClr val="0D0D0D"/>
                </a:solidFill>
                <a:effectLst/>
                <a:highlight>
                  <a:srgbClr val="FFFFFF"/>
                </a:highlight>
                <a:latin typeface="Söhne"/>
              </a:rPr>
              <a:t>Overall Objective</a:t>
            </a:r>
          </a:p>
          <a:p>
            <a:pPr algn="l"/>
            <a:r>
              <a:rPr lang="en-US" b="0" i="0" dirty="0">
                <a:solidFill>
                  <a:srgbClr val="0D0D0D"/>
                </a:solidFill>
                <a:effectLst/>
                <a:highlight>
                  <a:srgbClr val="FFFFFF"/>
                </a:highlight>
                <a:latin typeface="Söhne"/>
              </a:rPr>
              <a:t>The objective of the NLP module using LLM is to analyze audio (and potentially the associated text) from video content to extract meaningful and relevant information that can be used to determine the most significant segments for inclusion in a trailer.</a:t>
            </a:r>
          </a:p>
          <a:p>
            <a:pPr algn="l"/>
            <a:endParaRPr lang="en-US" dirty="0">
              <a:solidFill>
                <a:srgbClr val="0D0D0D"/>
              </a:solidFill>
              <a:highlight>
                <a:srgbClr val="FFFFFF"/>
              </a:highlight>
              <a:latin typeface="Söhne"/>
            </a:endParaRPr>
          </a:p>
          <a:p>
            <a:pPr marL="342900" indent="-342900">
              <a:buFont typeface="+mj-lt"/>
              <a:buAutoNum type="arabicPeriod" startAt="2"/>
            </a:pPr>
            <a:r>
              <a:rPr lang="en-IN" b="1" i="0" dirty="0">
                <a:solidFill>
                  <a:srgbClr val="0D0D0D"/>
                </a:solidFill>
                <a:effectLst/>
                <a:highlight>
                  <a:srgbClr val="FFFFFF"/>
                </a:highlight>
                <a:latin typeface="Söhne"/>
              </a:rPr>
              <a:t>Design Considerations</a:t>
            </a:r>
          </a:p>
          <a:p>
            <a:pPr algn="l"/>
            <a:r>
              <a:rPr lang="en-US" b="1" i="0" dirty="0">
                <a:solidFill>
                  <a:srgbClr val="0D0D0D"/>
                </a:solidFill>
                <a:effectLst/>
                <a:highlight>
                  <a:srgbClr val="FFFFFF"/>
                </a:highlight>
                <a:latin typeface="Söhne"/>
              </a:rPr>
              <a:t>Data Flow:</a:t>
            </a:r>
          </a:p>
          <a:p>
            <a:pPr algn="l">
              <a:buFont typeface="Arial" panose="020B0604020202020204" pitchFamily="34" charset="0"/>
              <a:buChar char="•"/>
            </a:pPr>
            <a:r>
              <a:rPr lang="en-US" b="1" i="0" dirty="0">
                <a:solidFill>
                  <a:srgbClr val="0D0D0D"/>
                </a:solidFill>
                <a:effectLst/>
                <a:highlight>
                  <a:srgbClr val="FFFFFF"/>
                </a:highlight>
                <a:latin typeface="Söhne"/>
              </a:rPr>
              <a:t>Input</a:t>
            </a:r>
            <a:r>
              <a:rPr lang="en-US" b="0" i="0" dirty="0">
                <a:solidFill>
                  <a:srgbClr val="0D0D0D"/>
                </a:solidFill>
                <a:effectLst/>
                <a:highlight>
                  <a:srgbClr val="FFFFFF"/>
                </a:highlight>
                <a:latin typeface="Söhne"/>
              </a:rPr>
              <a:t>: The primary input for the LLM is the transcript of the audio from the video content, which might be obtained directly (if already available) or through a speech-to-text process.</a:t>
            </a:r>
          </a:p>
          <a:p>
            <a:pPr algn="l"/>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Processing</a:t>
            </a:r>
            <a:r>
              <a:rPr lang="en-US" b="0" i="0" dirty="0">
                <a:solidFill>
                  <a:srgbClr val="0D0D0D"/>
                </a:solidFill>
                <a:effectLst/>
                <a:highlight>
                  <a:srgbClr val="FFFFFF"/>
                </a:highlight>
                <a:latin typeface="Söhne"/>
              </a:rPr>
              <a:t>: The LLM processes this textual data to perform tasks such as sentiment analysis, keyword extraction, summarization, and thematic analysis.</a:t>
            </a:r>
          </a:p>
          <a:p>
            <a:pPr algn="l"/>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Output</a:t>
            </a:r>
            <a:r>
              <a:rPr lang="en-US" b="0" i="0" dirty="0">
                <a:solidFill>
                  <a:srgbClr val="0D0D0D"/>
                </a:solidFill>
                <a:effectLst/>
                <a:highlight>
                  <a:srgbClr val="FFFFFF"/>
                </a:highlight>
                <a:latin typeface="Söhne"/>
              </a:rPr>
              <a:t>: The output will be structured data indicating key points, timestamps, summaries, or other metadata that can be used further in the content emphasis and trailer generation process.</a:t>
            </a:r>
          </a:p>
          <a:p>
            <a:pPr algn="l"/>
            <a:endParaRPr lang="en-US" dirty="0">
              <a:solidFill>
                <a:srgbClr val="0D0D0D"/>
              </a:solidFill>
              <a:highlight>
                <a:srgbClr val="FFFFFF"/>
              </a:highlight>
              <a:latin typeface="Söhne"/>
            </a:endParaRP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01827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17746A-77C6-3F82-7479-7BD3C9558C17}"/>
              </a:ext>
            </a:extLst>
          </p:cNvPr>
          <p:cNvSpPr txBox="1"/>
          <p:nvPr/>
        </p:nvSpPr>
        <p:spPr>
          <a:xfrm>
            <a:off x="561975" y="904012"/>
            <a:ext cx="10839450" cy="3693319"/>
          </a:xfrm>
          <a:prstGeom prst="rect">
            <a:avLst/>
          </a:prstGeom>
          <a:noFill/>
        </p:spPr>
        <p:txBody>
          <a:bodyPr wrap="square">
            <a:spAutoFit/>
          </a:bodyPr>
          <a:lstStyle/>
          <a:p>
            <a:pPr algn="l"/>
            <a:r>
              <a:rPr lang="en-US" b="1" i="0" dirty="0">
                <a:solidFill>
                  <a:srgbClr val="0D0D0D"/>
                </a:solidFill>
                <a:effectLst/>
                <a:highlight>
                  <a:srgbClr val="FFFFFF"/>
                </a:highlight>
                <a:latin typeface="Söhne"/>
              </a:rPr>
              <a:t>Model Selection:</a:t>
            </a:r>
          </a:p>
          <a:p>
            <a:pPr algn="l">
              <a:buFont typeface="Arial" panose="020B0604020202020204" pitchFamily="34" charset="0"/>
              <a:buChar char="•"/>
            </a:pPr>
            <a:r>
              <a:rPr lang="en-US" b="1" i="0" dirty="0">
                <a:solidFill>
                  <a:srgbClr val="0D0D0D"/>
                </a:solidFill>
                <a:effectLst/>
                <a:highlight>
                  <a:srgbClr val="FFFFFF"/>
                </a:highlight>
                <a:latin typeface="Söhne"/>
              </a:rPr>
              <a:t>Pre-Trained vs. Custom Models</a:t>
            </a:r>
            <a:r>
              <a:rPr lang="en-US" b="0" i="0" dirty="0">
                <a:solidFill>
                  <a:srgbClr val="0D0D0D"/>
                </a:solidFill>
                <a:effectLst/>
                <a:highlight>
                  <a:srgbClr val="FFFFFF"/>
                </a:highlight>
                <a:latin typeface="Söhne"/>
              </a:rPr>
              <a:t>: Depending on the specific needs and the nature of the content, you can choose between using pre-trained models such as OpenAI's GPT series, or training a custom model. Pre-trained models are generally quicker to implement and can provide robust performance across a wide range of topics. Custom models, however, may provide better results for specialized content but require more resources and time to develop.</a:t>
            </a:r>
          </a:p>
          <a:p>
            <a:pPr algn="l">
              <a:buFont typeface="Arial" panose="020B0604020202020204" pitchFamily="34" charset="0"/>
              <a:buChar char="•"/>
            </a:pPr>
            <a:endParaRPr lang="en-US" dirty="0">
              <a:solidFill>
                <a:srgbClr val="0D0D0D"/>
              </a:solidFill>
              <a:highlight>
                <a:srgbClr val="FFFFFF"/>
              </a:highlight>
              <a:latin typeface="Söhne"/>
            </a:endParaRPr>
          </a:p>
          <a:p>
            <a:pPr algn="l"/>
            <a:r>
              <a:rPr lang="en-US" b="1" i="0" dirty="0">
                <a:solidFill>
                  <a:srgbClr val="0D0D0D"/>
                </a:solidFill>
                <a:effectLst/>
                <a:highlight>
                  <a:srgbClr val="FFFFFF"/>
                </a:highlight>
                <a:latin typeface="Söhne"/>
              </a:rPr>
              <a:t>Integration:</a:t>
            </a:r>
          </a:p>
          <a:p>
            <a:pPr algn="l">
              <a:buFont typeface="Arial" panose="020B0604020202020204" pitchFamily="34" charset="0"/>
              <a:buChar char="•"/>
            </a:pPr>
            <a:r>
              <a:rPr lang="en-US" b="1" i="0" dirty="0">
                <a:solidFill>
                  <a:srgbClr val="0D0D0D"/>
                </a:solidFill>
                <a:effectLst/>
                <a:highlight>
                  <a:srgbClr val="FFFFFF"/>
                </a:highlight>
                <a:latin typeface="Söhne"/>
              </a:rPr>
              <a:t>Interfacing with Other Modules</a:t>
            </a:r>
            <a:r>
              <a:rPr lang="en-US" b="0" i="0" dirty="0">
                <a:solidFill>
                  <a:srgbClr val="0D0D0D"/>
                </a:solidFill>
                <a:effectLst/>
                <a:highlight>
                  <a:srgbClr val="FFFFFF"/>
                </a:highlight>
                <a:latin typeface="Söhne"/>
              </a:rPr>
              <a:t>: The LLM will need to interface seamlessly with the video processing modules (for obtaining the correct timestamps and clips) and the object detection modules (to correlate textual and visual data).</a:t>
            </a: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62498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17746A-77C6-3F82-7479-7BD3C9558C17}"/>
              </a:ext>
            </a:extLst>
          </p:cNvPr>
          <p:cNvSpPr txBox="1"/>
          <p:nvPr/>
        </p:nvSpPr>
        <p:spPr>
          <a:xfrm>
            <a:off x="533400" y="694462"/>
            <a:ext cx="10839450" cy="4478149"/>
          </a:xfrm>
          <a:prstGeom prst="rect">
            <a:avLst/>
          </a:prstGeom>
          <a:noFill/>
        </p:spPr>
        <p:txBody>
          <a:bodyPr wrap="square">
            <a:spAutoFit/>
          </a:bodyPr>
          <a:lstStyle/>
          <a:p>
            <a:pPr marL="342900" indent="-342900">
              <a:buFont typeface="+mj-lt"/>
              <a:buAutoNum type="arabicPeriod" startAt="3"/>
            </a:pPr>
            <a:r>
              <a:rPr lang="en-IN" sz="2400" b="1" i="0" dirty="0">
                <a:solidFill>
                  <a:srgbClr val="0D0D0D"/>
                </a:solidFill>
                <a:effectLst/>
                <a:highlight>
                  <a:srgbClr val="FFFFFF"/>
                </a:highlight>
                <a:latin typeface="Söhne"/>
              </a:rPr>
              <a:t>Development Steps</a:t>
            </a:r>
          </a:p>
          <a:p>
            <a:endParaRPr lang="en-IN" b="1" dirty="0">
              <a:solidFill>
                <a:srgbClr val="0D0D0D"/>
              </a:solidFill>
              <a:highlight>
                <a:srgbClr val="FFFFFF"/>
              </a:highlight>
              <a:latin typeface="Söhne"/>
            </a:endParaRPr>
          </a:p>
          <a:p>
            <a:pPr algn="l"/>
            <a:r>
              <a:rPr lang="en-US" b="1" i="0" dirty="0">
                <a:solidFill>
                  <a:srgbClr val="0D0D0D"/>
                </a:solidFill>
                <a:effectLst/>
                <a:highlight>
                  <a:srgbClr val="FFFFFF"/>
                </a:highlight>
                <a:latin typeface="Söhne"/>
              </a:rPr>
              <a:t>Step 1: Speech to Text</a:t>
            </a:r>
          </a:p>
          <a:p>
            <a:pPr marL="285750" indent="-285750" algn="l">
              <a:buFont typeface="Arial" panose="020B0604020202020204" pitchFamily="34" charset="0"/>
              <a:buChar char="•"/>
            </a:pPr>
            <a:r>
              <a:rPr lang="en-US" b="1" i="0" dirty="0">
                <a:solidFill>
                  <a:srgbClr val="0D0D0D"/>
                </a:solidFill>
                <a:effectLst/>
                <a:highlight>
                  <a:srgbClr val="FFFFFF"/>
                </a:highlight>
                <a:latin typeface="Söhne"/>
              </a:rPr>
              <a:t>Tools</a:t>
            </a:r>
            <a:r>
              <a:rPr lang="en-US" b="0" i="0" dirty="0">
                <a:solidFill>
                  <a:srgbClr val="0D0D0D"/>
                </a:solidFill>
                <a:effectLst/>
                <a:highlight>
                  <a:srgbClr val="FFFFFF"/>
                </a:highlight>
                <a:latin typeface="Söhne"/>
              </a:rPr>
              <a:t>: Use services like </a:t>
            </a:r>
            <a:r>
              <a:rPr lang="en-US" b="1" i="0" dirty="0">
                <a:solidFill>
                  <a:srgbClr val="0D0D0D"/>
                </a:solidFill>
                <a:effectLst/>
                <a:highlight>
                  <a:srgbClr val="FFFFFF"/>
                </a:highlight>
                <a:latin typeface="Söhne"/>
              </a:rPr>
              <a:t>AWS Transcribe</a:t>
            </a:r>
            <a:r>
              <a:rPr lang="en-US" b="0" i="0" dirty="0">
                <a:solidFill>
                  <a:srgbClr val="0D0D0D"/>
                </a:solidFill>
                <a:effectLst/>
                <a:highlight>
                  <a:srgbClr val="FFFFFF"/>
                </a:highlight>
                <a:latin typeface="Söhne"/>
              </a:rPr>
              <a:t> or open-source tools like Mozilla’s DeepSpeech or </a:t>
            </a:r>
            <a:r>
              <a:rPr lang="en-US" b="1" i="1" dirty="0">
                <a:solidFill>
                  <a:srgbClr val="0070C0"/>
                </a:solidFill>
                <a:effectLst/>
                <a:highlight>
                  <a:srgbClr val="FFFFFF"/>
                </a:highlight>
                <a:latin typeface="Söhne"/>
              </a:rPr>
              <a:t>OpenAI Whisper</a:t>
            </a:r>
            <a:r>
              <a:rPr lang="en-US" b="0" i="0" dirty="0">
                <a:solidFill>
                  <a:srgbClr val="0070C0"/>
                </a:solidFill>
                <a:effectLst/>
                <a:highlight>
                  <a:srgbClr val="FFFFFF"/>
                </a:highlight>
                <a:latin typeface="Söhne"/>
              </a:rPr>
              <a:t> </a:t>
            </a:r>
            <a:r>
              <a:rPr lang="en-US" b="0" i="0" dirty="0">
                <a:solidFill>
                  <a:srgbClr val="0D0D0D"/>
                </a:solidFill>
                <a:effectLst/>
                <a:highlight>
                  <a:srgbClr val="FFFFFF"/>
                </a:highlight>
                <a:latin typeface="Söhne"/>
              </a:rPr>
              <a:t>to convert audio to text. This text will then be the input for further analysis by the LLM. </a:t>
            </a:r>
          </a:p>
          <a:p>
            <a:pPr marL="285750" indent="-285750" algn="l">
              <a:lnSpc>
                <a:spcPct val="150000"/>
              </a:lnSpc>
              <a:buFont typeface="Arial" panose="020B0604020202020204" pitchFamily="34" charset="0"/>
              <a:buChar char="•"/>
            </a:pPr>
            <a:r>
              <a:rPr lang="en-US" b="1" i="0" dirty="0">
                <a:solidFill>
                  <a:srgbClr val="0D0D0D"/>
                </a:solidFill>
                <a:effectLst/>
                <a:highlight>
                  <a:srgbClr val="FFFFFF"/>
                </a:highlight>
                <a:latin typeface="Söhne"/>
              </a:rPr>
              <a:t>Considerations</a:t>
            </a:r>
            <a:r>
              <a:rPr lang="en-US" b="0" i="0" dirty="0">
                <a:solidFill>
                  <a:srgbClr val="0D0D0D"/>
                </a:solidFill>
                <a:effectLst/>
                <a:highlight>
                  <a:srgbClr val="FFFFFF"/>
                </a:highlight>
                <a:latin typeface="Söhne"/>
              </a:rPr>
              <a:t>: Ensure accuracy in transcription, as errors can propagate through to the analysis phase.</a:t>
            </a:r>
          </a:p>
          <a:p>
            <a:endParaRPr lang="en-IN" b="1" i="0" dirty="0">
              <a:solidFill>
                <a:srgbClr val="0D0D0D"/>
              </a:solidFill>
              <a:effectLst/>
              <a:highlight>
                <a:srgbClr val="FFFFFF"/>
              </a:highlight>
              <a:latin typeface="Söhne"/>
            </a:endParaRPr>
          </a:p>
          <a:p>
            <a:r>
              <a:rPr lang="en-US" b="1" i="0" dirty="0">
                <a:solidFill>
                  <a:srgbClr val="0D0D0D"/>
                </a:solidFill>
                <a:effectLst/>
                <a:highlight>
                  <a:srgbClr val="FFFFFF"/>
                </a:highlight>
                <a:latin typeface="Söhne"/>
              </a:rPr>
              <a:t>Step 2: Text Analysis with LLM</a:t>
            </a:r>
          </a:p>
          <a:p>
            <a:pPr marL="285750" indent="-285750">
              <a:buFont typeface="Arial" panose="020B0604020202020204" pitchFamily="34" charset="0"/>
              <a:buChar char="•"/>
            </a:pPr>
            <a:r>
              <a:rPr lang="en-US" b="1" i="0" dirty="0">
                <a:solidFill>
                  <a:srgbClr val="0D0D0D"/>
                </a:solidFill>
                <a:effectLst/>
                <a:highlight>
                  <a:srgbClr val="FFFFFF"/>
                </a:highlight>
                <a:latin typeface="Söhne"/>
              </a:rPr>
              <a:t>Tools</a:t>
            </a:r>
            <a:r>
              <a:rPr lang="en-US" b="0" i="0" dirty="0">
                <a:solidFill>
                  <a:srgbClr val="0D0D0D"/>
                </a:solidFill>
                <a:effectLst/>
                <a:highlight>
                  <a:srgbClr val="FFFFFF"/>
                </a:highlight>
                <a:latin typeface="Söhne"/>
              </a:rPr>
              <a:t>: Implement LLM using platforms like OpenAI's GPT-3 or alternatives like Hugging Face’s Transformers.</a:t>
            </a:r>
          </a:p>
          <a:p>
            <a:pPr marL="285750" indent="-285750">
              <a:buFont typeface="Arial" panose="020B0604020202020204" pitchFamily="34" charset="0"/>
              <a:buChar char="•"/>
            </a:pPr>
            <a:r>
              <a:rPr lang="en-IN" b="1" i="0" dirty="0">
                <a:solidFill>
                  <a:srgbClr val="0D0D0D"/>
                </a:solidFill>
                <a:effectLst/>
                <a:highlight>
                  <a:srgbClr val="FFFFFF"/>
                </a:highlight>
                <a:latin typeface="Söhne"/>
              </a:rPr>
              <a:t>Processes</a:t>
            </a:r>
            <a:r>
              <a:rPr lang="en-IN" b="0" i="0" dirty="0">
                <a:solidFill>
                  <a:srgbClr val="0D0D0D"/>
                </a:solidFill>
                <a:effectLst/>
                <a:highlight>
                  <a:srgbClr val="FFFFFF"/>
                </a:highlight>
                <a:latin typeface="Söhne"/>
              </a:rPr>
              <a:t>:</a:t>
            </a:r>
          </a:p>
          <a:p>
            <a:pPr marL="742950" lvl="1" indent="-285750">
              <a:buFont typeface="Wingdings" panose="05000000000000000000" pitchFamily="2" charset="2"/>
              <a:buChar char="ü"/>
            </a:pPr>
            <a:r>
              <a:rPr lang="en-US" b="1" i="0" dirty="0">
                <a:solidFill>
                  <a:srgbClr val="0D0D0D"/>
                </a:solidFill>
                <a:effectLst/>
                <a:highlight>
                  <a:srgbClr val="FFFFFF"/>
                </a:highlight>
                <a:latin typeface="Söhne"/>
              </a:rPr>
              <a:t>Keyword Extraction</a:t>
            </a:r>
            <a:r>
              <a:rPr lang="en-US" b="0" i="0" dirty="0">
                <a:solidFill>
                  <a:srgbClr val="0D0D0D"/>
                </a:solidFill>
                <a:effectLst/>
                <a:highlight>
                  <a:srgbClr val="FFFFFF"/>
                </a:highlight>
                <a:latin typeface="Söhne"/>
              </a:rPr>
              <a:t>: Identify key terms that signify important events or topics.</a:t>
            </a:r>
          </a:p>
          <a:p>
            <a:pPr marL="742950" lvl="1" indent="-285750">
              <a:buFont typeface="Wingdings" panose="05000000000000000000" pitchFamily="2" charset="2"/>
              <a:buChar char="ü"/>
            </a:pPr>
            <a:r>
              <a:rPr lang="en-US" b="1" i="0" dirty="0">
                <a:solidFill>
                  <a:srgbClr val="0D0D0D"/>
                </a:solidFill>
                <a:effectLst/>
                <a:highlight>
                  <a:srgbClr val="FFFFFF"/>
                </a:highlight>
                <a:latin typeface="Söhne"/>
              </a:rPr>
              <a:t>Summarization</a:t>
            </a:r>
            <a:r>
              <a:rPr lang="en-US" b="0" i="0" dirty="0">
                <a:solidFill>
                  <a:srgbClr val="0D0D0D"/>
                </a:solidFill>
                <a:effectLst/>
                <a:highlight>
                  <a:srgbClr val="FFFFFF"/>
                </a:highlight>
                <a:latin typeface="Söhne"/>
              </a:rPr>
              <a:t>: Generate concise summaries of the content that highlight significant parts.</a:t>
            </a:r>
          </a:p>
          <a:p>
            <a:pPr marL="742950" lvl="1" indent="-285750">
              <a:buFont typeface="Wingdings" panose="05000000000000000000" pitchFamily="2" charset="2"/>
              <a:buChar char="ü"/>
            </a:pPr>
            <a:r>
              <a:rPr lang="en-US" b="1" i="0" dirty="0">
                <a:solidFill>
                  <a:srgbClr val="0D0D0D"/>
                </a:solidFill>
                <a:effectLst/>
                <a:highlight>
                  <a:srgbClr val="FFFFFF"/>
                </a:highlight>
                <a:latin typeface="Söhne"/>
              </a:rPr>
              <a:t>Sentiment Analysis</a:t>
            </a:r>
            <a:r>
              <a:rPr lang="en-US" b="0" i="0" dirty="0">
                <a:solidFill>
                  <a:srgbClr val="0D0D0D"/>
                </a:solidFill>
                <a:effectLst/>
                <a:highlight>
                  <a:srgbClr val="FFFFFF"/>
                </a:highlight>
                <a:latin typeface="Söhne"/>
              </a:rPr>
              <a:t>: Determine the sentiment of different sections to identify impactful moments.</a:t>
            </a:r>
          </a:p>
          <a:p>
            <a:pPr marL="742950" lvl="1" indent="-285750">
              <a:buFont typeface="Wingdings" panose="05000000000000000000" pitchFamily="2" charset="2"/>
              <a:buChar char="ü"/>
            </a:pPr>
            <a:r>
              <a:rPr lang="en-US" b="1" i="0" dirty="0">
                <a:solidFill>
                  <a:srgbClr val="0D0D0D"/>
                </a:solidFill>
                <a:effectLst/>
                <a:highlight>
                  <a:srgbClr val="FFFFFF"/>
                </a:highlight>
                <a:latin typeface="Söhne"/>
              </a:rPr>
              <a:t>Thematic Analysis</a:t>
            </a:r>
            <a:r>
              <a:rPr lang="en-US" b="0" i="0" dirty="0">
                <a:solidFill>
                  <a:srgbClr val="0D0D0D"/>
                </a:solidFill>
                <a:effectLst/>
                <a:highlight>
                  <a:srgbClr val="FFFFFF"/>
                </a:highlight>
                <a:latin typeface="Söhne"/>
              </a:rPr>
              <a:t>: Understand the themes throughout the content to guide the selection of clips that best represent the overall narrative.</a:t>
            </a:r>
          </a:p>
        </p:txBody>
      </p:sp>
    </p:spTree>
    <p:extLst>
      <p:ext uri="{BB962C8B-B14F-4D97-AF65-F5344CB8AC3E}">
        <p14:creationId xmlns:p14="http://schemas.microsoft.com/office/powerpoint/2010/main" val="1442309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17746A-77C6-3F82-7479-7BD3C9558C17}"/>
              </a:ext>
            </a:extLst>
          </p:cNvPr>
          <p:cNvSpPr txBox="1"/>
          <p:nvPr/>
        </p:nvSpPr>
        <p:spPr>
          <a:xfrm>
            <a:off x="533400" y="694462"/>
            <a:ext cx="10839450" cy="4662815"/>
          </a:xfrm>
          <a:prstGeom prst="rect">
            <a:avLst/>
          </a:prstGeom>
          <a:noFill/>
        </p:spPr>
        <p:txBody>
          <a:bodyPr wrap="square">
            <a:spAutoFit/>
          </a:bodyPr>
          <a:lstStyle/>
          <a:p>
            <a:pPr algn="l"/>
            <a:r>
              <a:rPr lang="en-US" b="1" i="0" dirty="0">
                <a:solidFill>
                  <a:srgbClr val="0D0D0D"/>
                </a:solidFill>
                <a:effectLst/>
                <a:highlight>
                  <a:srgbClr val="FFFFFF"/>
                </a:highlight>
                <a:latin typeface="Söhne"/>
              </a:rPr>
              <a:t>Step 3: Integration with Other Systems</a:t>
            </a:r>
          </a:p>
          <a:p>
            <a:pPr marL="285750" indent="-285750" algn="l">
              <a:lnSpc>
                <a:spcPct val="150000"/>
              </a:lnSpc>
              <a:buFont typeface="Arial" panose="020B0604020202020204" pitchFamily="34" charset="0"/>
              <a:buChar char="•"/>
            </a:pPr>
            <a:r>
              <a:rPr lang="en-US" b="1" i="0" dirty="0">
                <a:solidFill>
                  <a:srgbClr val="0D0D0D"/>
                </a:solidFill>
                <a:effectLst/>
                <a:highlight>
                  <a:srgbClr val="FFFFFF"/>
                </a:highlight>
                <a:latin typeface="Söhne"/>
              </a:rPr>
              <a:t>APIs</a:t>
            </a:r>
            <a:r>
              <a:rPr lang="en-US" b="0" i="0" dirty="0">
                <a:solidFill>
                  <a:srgbClr val="0D0D0D"/>
                </a:solidFill>
                <a:effectLst/>
                <a:highlight>
                  <a:srgbClr val="FFFFFF"/>
                </a:highlight>
                <a:latin typeface="Söhne"/>
              </a:rPr>
              <a:t>: Develop APIs that allow the transfer of processed data to other components of the trailer creation system.</a:t>
            </a:r>
          </a:p>
          <a:p>
            <a:pPr marL="285750" indent="-285750" algn="l">
              <a:buFont typeface="Arial" panose="020B0604020202020204" pitchFamily="34" charset="0"/>
              <a:buChar char="•"/>
            </a:pPr>
            <a:r>
              <a:rPr lang="en-US" b="1" i="0" dirty="0">
                <a:solidFill>
                  <a:srgbClr val="0D0D0D"/>
                </a:solidFill>
                <a:effectLst/>
                <a:highlight>
                  <a:srgbClr val="FFFFFF"/>
                </a:highlight>
                <a:latin typeface="Söhne"/>
              </a:rPr>
              <a:t>Data Handling</a:t>
            </a:r>
            <a:r>
              <a:rPr lang="en-US" b="0" i="0" dirty="0">
                <a:solidFill>
                  <a:srgbClr val="0D0D0D"/>
                </a:solidFill>
                <a:effectLst/>
                <a:highlight>
                  <a:srgbClr val="FFFFFF"/>
                </a:highlight>
                <a:latin typeface="Söhne"/>
              </a:rPr>
              <a:t>: Ensure robust data handling to manage the inputs and outputs between different components seamlessly.</a:t>
            </a:r>
          </a:p>
          <a:p>
            <a:pPr marL="285750" indent="-285750" algn="l">
              <a:buFont typeface="Arial" panose="020B0604020202020204" pitchFamily="34" charset="0"/>
              <a:buChar char="•"/>
            </a:pPr>
            <a:endParaRPr lang="en-US" dirty="0">
              <a:solidFill>
                <a:srgbClr val="0D0D0D"/>
              </a:solidFill>
              <a:highlight>
                <a:srgbClr val="FFFFFF"/>
              </a:highlight>
              <a:latin typeface="Söhne"/>
            </a:endParaRPr>
          </a:p>
          <a:p>
            <a:pPr marL="342900" indent="-342900" algn="l">
              <a:buFont typeface="+mj-lt"/>
              <a:buAutoNum type="arabicPeriod" startAt="4"/>
            </a:pPr>
            <a:r>
              <a:rPr lang="en-US" b="1" i="0" dirty="0">
                <a:solidFill>
                  <a:srgbClr val="0D0D0D"/>
                </a:solidFill>
                <a:effectLst/>
                <a:highlight>
                  <a:srgbClr val="FFFFFF"/>
                </a:highlight>
                <a:latin typeface="Söhne"/>
              </a:rPr>
              <a:t>Challenges and Considerations</a:t>
            </a:r>
          </a:p>
          <a:p>
            <a:pPr marL="285750" indent="-285750" algn="l">
              <a:buFont typeface="Arial" panose="020B0604020202020204" pitchFamily="34" charset="0"/>
              <a:buChar char="•"/>
            </a:pPr>
            <a:r>
              <a:rPr lang="en-US" b="1" i="0" dirty="0">
                <a:solidFill>
                  <a:srgbClr val="0D0D0D"/>
                </a:solidFill>
                <a:effectLst/>
                <a:highlight>
                  <a:srgbClr val="FFFFFF"/>
                </a:highlight>
                <a:latin typeface="Söhne"/>
              </a:rPr>
              <a:t>Accuracy</a:t>
            </a:r>
            <a:r>
              <a:rPr lang="en-US" b="0" i="0" dirty="0">
                <a:solidFill>
                  <a:srgbClr val="0D0D0D"/>
                </a:solidFill>
                <a:effectLst/>
                <a:highlight>
                  <a:srgbClr val="FFFFFF"/>
                </a:highlight>
                <a:latin typeface="Söhne"/>
              </a:rPr>
              <a:t>: The effectiveness of an LLM in understanding and summarizing content is heavily reliant on the quality of the data input and the appropriateness of the model to the domain of the content.</a:t>
            </a:r>
          </a:p>
          <a:p>
            <a:pPr marL="285750" indent="-285750" algn="l">
              <a:buFont typeface="Arial" panose="020B0604020202020204" pitchFamily="34" charset="0"/>
              <a:buChar char="•"/>
            </a:pPr>
            <a:r>
              <a:rPr lang="en-US" b="1" i="0" dirty="0">
                <a:solidFill>
                  <a:srgbClr val="0D0D0D"/>
                </a:solidFill>
                <a:effectLst/>
                <a:highlight>
                  <a:srgbClr val="FFFFFF"/>
                </a:highlight>
                <a:latin typeface="Söhne"/>
              </a:rPr>
              <a:t>Latency</a:t>
            </a:r>
            <a:r>
              <a:rPr lang="en-US" b="0" i="0" dirty="0">
                <a:solidFill>
                  <a:srgbClr val="0D0D0D"/>
                </a:solidFill>
                <a:effectLst/>
                <a:highlight>
                  <a:srgbClr val="FFFFFF"/>
                </a:highlight>
                <a:latin typeface="Söhne"/>
              </a:rPr>
              <a:t>: Depending on the complexity of the tasks and the processing power available, the latency introduced by LLM processing can be significant.</a:t>
            </a:r>
          </a:p>
          <a:p>
            <a:pPr marL="285750" indent="-285750" algn="l">
              <a:buFont typeface="Arial" panose="020B0604020202020204" pitchFamily="34" charset="0"/>
              <a:buChar char="•"/>
            </a:pPr>
            <a:r>
              <a:rPr lang="en-US" b="1" i="0" dirty="0">
                <a:solidFill>
                  <a:srgbClr val="0D0D0D"/>
                </a:solidFill>
                <a:effectLst/>
                <a:highlight>
                  <a:srgbClr val="FFFFFF"/>
                </a:highlight>
                <a:latin typeface="Söhne"/>
              </a:rPr>
              <a:t>Cost</a:t>
            </a:r>
            <a:r>
              <a:rPr lang="en-US" b="0" i="0" dirty="0">
                <a:solidFill>
                  <a:srgbClr val="0D0D0D"/>
                </a:solidFill>
                <a:effectLst/>
                <a:highlight>
                  <a:srgbClr val="FFFFFF"/>
                </a:highlight>
                <a:latin typeface="Söhne"/>
              </a:rPr>
              <a:t>: Utilizing cloud-based LLM services can introduce considerable costs, especially with large datasets or extensive processing needs.</a:t>
            </a:r>
          </a:p>
          <a:p>
            <a:pPr marL="285750" indent="-285750" algn="l">
              <a:buFont typeface="Arial" panose="020B0604020202020204" pitchFamily="34" charset="0"/>
              <a:buChar char="•"/>
            </a:pPr>
            <a:r>
              <a:rPr lang="en-US" b="1" i="0" dirty="0">
                <a:solidFill>
                  <a:srgbClr val="0D0D0D"/>
                </a:solidFill>
                <a:effectLst/>
                <a:highlight>
                  <a:srgbClr val="FFFFFF"/>
                </a:highlight>
                <a:latin typeface="Söhne"/>
              </a:rPr>
              <a:t>Scalability</a:t>
            </a:r>
            <a:r>
              <a:rPr lang="en-US" b="0" i="0" dirty="0">
                <a:solidFill>
                  <a:srgbClr val="0D0D0D"/>
                </a:solidFill>
                <a:effectLst/>
                <a:highlight>
                  <a:srgbClr val="FFFFFF"/>
                </a:highlight>
                <a:latin typeface="Söhne"/>
              </a:rPr>
              <a:t>: The system should be designed to handle varying loads, especially if the content length or volume can vary significantly.</a:t>
            </a:r>
          </a:p>
          <a:p>
            <a:pPr algn="l"/>
            <a:endParaRPr lang="en-US" b="0" i="0" dirty="0">
              <a:solidFill>
                <a:srgbClr val="0D0D0D"/>
              </a:solidFill>
              <a:effectLst/>
              <a:highlight>
                <a:srgbClr val="FFFFFF"/>
              </a:highlight>
              <a:latin typeface="Söhne"/>
            </a:endParaRPr>
          </a:p>
          <a:p>
            <a:endParaRPr lang="en-IN" b="1"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264064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437AE7-86AD-1BE4-5873-42B1AE9B3FB9}"/>
              </a:ext>
            </a:extLst>
          </p:cNvPr>
          <p:cNvSpPr txBox="1"/>
          <p:nvPr/>
        </p:nvSpPr>
        <p:spPr>
          <a:xfrm>
            <a:off x="361950" y="877093"/>
            <a:ext cx="4695825" cy="5584994"/>
          </a:xfrm>
          <a:prstGeom prst="rect">
            <a:avLst/>
          </a:prstGeom>
          <a:noFill/>
        </p:spPr>
        <p:txBody>
          <a:bodyPr wrap="square">
            <a:spAutoFit/>
          </a:bodyPr>
          <a:lstStyle/>
          <a:p>
            <a:pPr algn="l"/>
            <a:r>
              <a:rPr lang="en-US" b="1" i="0" dirty="0">
                <a:solidFill>
                  <a:srgbClr val="0D0D0D"/>
                </a:solidFill>
                <a:effectLst/>
                <a:highlight>
                  <a:srgbClr val="FFFFFF"/>
                </a:highlight>
                <a:latin typeface="Söhne"/>
              </a:rPr>
              <a:t>Step 1: Speech to Text</a:t>
            </a:r>
          </a:p>
          <a:p>
            <a:pPr marL="285750" indent="-285750" algn="l">
              <a:buFont typeface="Arial" panose="020B0604020202020204" pitchFamily="34" charset="0"/>
              <a:buChar char="•"/>
            </a:pPr>
            <a:r>
              <a:rPr lang="en-US" b="1" i="0" dirty="0">
                <a:solidFill>
                  <a:srgbClr val="0D0D0D"/>
                </a:solidFill>
                <a:effectLst/>
                <a:highlight>
                  <a:srgbClr val="FFFFFF"/>
                </a:highlight>
                <a:latin typeface="Söhne"/>
              </a:rPr>
              <a:t>Tools</a:t>
            </a:r>
            <a:r>
              <a:rPr lang="en-US" b="0" i="0" dirty="0">
                <a:solidFill>
                  <a:srgbClr val="0D0D0D"/>
                </a:solidFill>
                <a:effectLst/>
                <a:highlight>
                  <a:srgbClr val="FFFFFF"/>
                </a:highlight>
                <a:latin typeface="Söhne"/>
              </a:rPr>
              <a:t>: Use services like </a:t>
            </a:r>
            <a:r>
              <a:rPr lang="en-US" b="1" i="0" dirty="0">
                <a:solidFill>
                  <a:srgbClr val="0D0D0D"/>
                </a:solidFill>
                <a:effectLst/>
                <a:highlight>
                  <a:srgbClr val="FFFFFF"/>
                </a:highlight>
                <a:latin typeface="Söhne"/>
              </a:rPr>
              <a:t>AWS Transcribe</a:t>
            </a:r>
            <a:r>
              <a:rPr lang="en-US" b="0" i="0" dirty="0">
                <a:solidFill>
                  <a:srgbClr val="0D0D0D"/>
                </a:solidFill>
                <a:effectLst/>
                <a:highlight>
                  <a:srgbClr val="FFFFFF"/>
                </a:highlight>
                <a:latin typeface="Söhne"/>
              </a:rPr>
              <a:t> or open-source tools like Mozilla’s DeepSpeech or </a:t>
            </a:r>
            <a:r>
              <a:rPr lang="en-US" b="1" i="1" dirty="0">
                <a:solidFill>
                  <a:srgbClr val="0070C0"/>
                </a:solidFill>
                <a:effectLst/>
                <a:highlight>
                  <a:srgbClr val="FFFFFF"/>
                </a:highlight>
                <a:latin typeface="Söhne"/>
              </a:rPr>
              <a:t>OpenAI Whisper</a:t>
            </a:r>
            <a:r>
              <a:rPr lang="en-US" b="0" i="0" dirty="0">
                <a:solidFill>
                  <a:srgbClr val="0070C0"/>
                </a:solidFill>
                <a:effectLst/>
                <a:highlight>
                  <a:srgbClr val="FFFFFF"/>
                </a:highlight>
                <a:latin typeface="Söhne"/>
              </a:rPr>
              <a:t> </a:t>
            </a:r>
            <a:r>
              <a:rPr lang="en-US" b="0" i="0" dirty="0">
                <a:solidFill>
                  <a:srgbClr val="0D0D0D"/>
                </a:solidFill>
                <a:effectLst/>
                <a:highlight>
                  <a:srgbClr val="FFFFFF"/>
                </a:highlight>
                <a:latin typeface="Söhne"/>
              </a:rPr>
              <a:t>to convert audio to text. This text will then be the input for further analysis by the LLM. </a:t>
            </a:r>
          </a:p>
          <a:p>
            <a:pPr marL="285750" indent="-285750" algn="l">
              <a:lnSpc>
                <a:spcPct val="150000"/>
              </a:lnSpc>
              <a:buFont typeface="Arial" panose="020B0604020202020204" pitchFamily="34" charset="0"/>
              <a:buChar char="•"/>
            </a:pPr>
            <a:r>
              <a:rPr lang="en-US" b="1" i="0" dirty="0">
                <a:solidFill>
                  <a:srgbClr val="0D0D0D"/>
                </a:solidFill>
                <a:effectLst/>
                <a:highlight>
                  <a:srgbClr val="FFFFFF"/>
                </a:highlight>
                <a:latin typeface="Söhne"/>
              </a:rPr>
              <a:t>Considerations</a:t>
            </a:r>
            <a:r>
              <a:rPr lang="en-US" b="0" i="0" dirty="0">
                <a:solidFill>
                  <a:srgbClr val="0D0D0D"/>
                </a:solidFill>
                <a:effectLst/>
                <a:highlight>
                  <a:srgbClr val="FFFFFF"/>
                </a:highlight>
                <a:latin typeface="Söhne"/>
              </a:rPr>
              <a:t>: Ensure accuracy in transcription, as errors can propagate through to the analysis phase.</a:t>
            </a:r>
          </a:p>
          <a:p>
            <a:pPr algn="l">
              <a:lnSpc>
                <a:spcPct val="150000"/>
              </a:lnSpc>
            </a:pPr>
            <a:r>
              <a:rPr lang="en-US" b="1" i="0" dirty="0">
                <a:solidFill>
                  <a:srgbClr val="0070C0"/>
                </a:solidFill>
                <a:effectLst/>
                <a:highlight>
                  <a:srgbClr val="FFFFFF"/>
                </a:highlight>
                <a:latin typeface="Söhne"/>
              </a:rPr>
              <a:t>Challenge/Constraint</a:t>
            </a:r>
            <a:r>
              <a:rPr lang="en-US" b="1" i="0" dirty="0">
                <a:solidFill>
                  <a:srgbClr val="0D0D0D"/>
                </a:solidFill>
                <a:effectLst/>
                <a:highlight>
                  <a:srgbClr val="FFFFFF"/>
                </a:highlight>
                <a:latin typeface="Söhne"/>
              </a:rPr>
              <a:t>: </a:t>
            </a:r>
            <a:r>
              <a:rPr lang="en-US" b="0" i="0" dirty="0">
                <a:solidFill>
                  <a:srgbClr val="0D0D0D"/>
                </a:solidFill>
                <a:effectLst/>
                <a:highlight>
                  <a:srgbClr val="FFFFFF"/>
                </a:highlight>
                <a:latin typeface="Söhne"/>
              </a:rPr>
              <a:t>We have the following challenge here in this approach.</a:t>
            </a:r>
          </a:p>
          <a:p>
            <a:pPr algn="l">
              <a:lnSpc>
                <a:spcPct val="150000"/>
              </a:lnSpc>
            </a:pPr>
            <a:r>
              <a:rPr lang="en-US" b="0" i="0" dirty="0">
                <a:solidFill>
                  <a:srgbClr val="0D0D0D"/>
                </a:solidFill>
                <a:effectLst/>
                <a:highlight>
                  <a:srgbClr val="FFFFFF"/>
                </a:highlight>
                <a:latin typeface="Söhne"/>
              </a:rPr>
              <a:t>Identification of the Speaker is a challenge, so as a first step in today’s POC, </a:t>
            </a:r>
            <a:r>
              <a:rPr lang="en-US" b="1" i="0" dirty="0">
                <a:solidFill>
                  <a:srgbClr val="0070C0"/>
                </a:solidFill>
                <a:effectLst/>
                <a:highlight>
                  <a:srgbClr val="FFFFFF"/>
                </a:highlight>
                <a:latin typeface="Söhne"/>
              </a:rPr>
              <a:t>My target is to create the Transcript file with the Speaker identification and create the raw transcript file.</a:t>
            </a:r>
          </a:p>
        </p:txBody>
      </p:sp>
      <p:pic>
        <p:nvPicPr>
          <p:cNvPr id="6" name="Picture 5">
            <a:extLst>
              <a:ext uri="{FF2B5EF4-FFF2-40B4-BE49-F238E27FC236}">
                <a16:creationId xmlns:a16="http://schemas.microsoft.com/office/drawing/2014/main" id="{582C37CE-A3F1-93F7-1FD3-3A692B0C4047}"/>
              </a:ext>
            </a:extLst>
          </p:cNvPr>
          <p:cNvPicPr>
            <a:picLocks noChangeAspect="1"/>
          </p:cNvPicPr>
          <p:nvPr/>
        </p:nvPicPr>
        <p:blipFill>
          <a:blip r:embed="rId2"/>
          <a:stretch>
            <a:fillRect/>
          </a:stretch>
        </p:blipFill>
        <p:spPr>
          <a:xfrm>
            <a:off x="4771249" y="886618"/>
            <a:ext cx="7420751" cy="4887461"/>
          </a:xfrm>
          <a:prstGeom prst="rect">
            <a:avLst/>
          </a:prstGeom>
        </p:spPr>
      </p:pic>
    </p:spTree>
    <p:extLst>
      <p:ext uri="{BB962C8B-B14F-4D97-AF65-F5344CB8AC3E}">
        <p14:creationId xmlns:p14="http://schemas.microsoft.com/office/powerpoint/2010/main" val="4024951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8166E8-AD34-553B-F05D-691650F89653}"/>
              </a:ext>
            </a:extLst>
          </p:cNvPr>
          <p:cNvSpPr txBox="1"/>
          <p:nvPr/>
        </p:nvSpPr>
        <p:spPr>
          <a:xfrm>
            <a:off x="681037" y="1305341"/>
            <a:ext cx="10829925" cy="2814617"/>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IN" sz="2000" dirty="0"/>
              <a:t>Use AWS Platform for doing this POC</a:t>
            </a:r>
          </a:p>
          <a:p>
            <a:pPr marL="342900" indent="-342900">
              <a:lnSpc>
                <a:spcPct val="150000"/>
              </a:lnSpc>
              <a:buFont typeface="Wingdings" panose="05000000000000000000" pitchFamily="2" charset="2"/>
              <a:buChar char="Ø"/>
            </a:pPr>
            <a:r>
              <a:rPr lang="en-IN" sz="2000" dirty="0"/>
              <a:t>S3 bucket used for uploading this audio file</a:t>
            </a:r>
          </a:p>
          <a:p>
            <a:pPr marL="342900" indent="-342900">
              <a:lnSpc>
                <a:spcPct val="150000"/>
              </a:lnSpc>
              <a:buFont typeface="Wingdings" panose="05000000000000000000" pitchFamily="2" charset="2"/>
              <a:buChar char="Ø"/>
            </a:pPr>
            <a:r>
              <a:rPr lang="en-IN" sz="2000" dirty="0"/>
              <a:t>Choice of using OpenAI Whisper or AWS Transcribe, and finally decided to use AWS Transcribe</a:t>
            </a:r>
          </a:p>
          <a:p>
            <a:pPr marL="342900" indent="-342900">
              <a:lnSpc>
                <a:spcPct val="150000"/>
              </a:lnSpc>
              <a:buFont typeface="Wingdings" panose="05000000000000000000" pitchFamily="2" charset="2"/>
              <a:buChar char="Ø"/>
            </a:pPr>
            <a:r>
              <a:rPr lang="en-IN" sz="2000" dirty="0"/>
              <a:t>Speaker identification from audio-only is a little complex but achieved with custom code and ML</a:t>
            </a:r>
          </a:p>
          <a:p>
            <a:pPr marL="342900" indent="-342900">
              <a:lnSpc>
                <a:spcPct val="150000"/>
              </a:lnSpc>
              <a:buFont typeface="Wingdings" panose="05000000000000000000" pitchFamily="2" charset="2"/>
              <a:buChar char="Ø"/>
            </a:pPr>
            <a:r>
              <a:rPr lang="en-IN" sz="2000" dirty="0"/>
              <a:t>Design discussion (Next few slides used to explain the design)</a:t>
            </a:r>
          </a:p>
          <a:p>
            <a:pPr marL="342900" indent="-342900">
              <a:lnSpc>
                <a:spcPct val="150000"/>
              </a:lnSpc>
              <a:buFont typeface="Wingdings" panose="05000000000000000000" pitchFamily="2" charset="2"/>
              <a:buChar char="Ø"/>
            </a:pPr>
            <a:r>
              <a:rPr lang="en-IN" sz="2000" dirty="0"/>
              <a:t>Code explanation in brief ( At the End will share the overview of the code)</a:t>
            </a:r>
          </a:p>
        </p:txBody>
      </p:sp>
    </p:spTree>
    <p:extLst>
      <p:ext uri="{BB962C8B-B14F-4D97-AF65-F5344CB8AC3E}">
        <p14:creationId xmlns:p14="http://schemas.microsoft.com/office/powerpoint/2010/main" val="2640699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B4B1D7-DAF8-6111-366E-CCDD39D65205}"/>
              </a:ext>
            </a:extLst>
          </p:cNvPr>
          <p:cNvPicPr>
            <a:picLocks noChangeAspect="1"/>
          </p:cNvPicPr>
          <p:nvPr/>
        </p:nvPicPr>
        <p:blipFill>
          <a:blip r:embed="rId2"/>
          <a:stretch>
            <a:fillRect/>
          </a:stretch>
        </p:blipFill>
        <p:spPr>
          <a:xfrm>
            <a:off x="1013703" y="1285576"/>
            <a:ext cx="10164594" cy="4286848"/>
          </a:xfrm>
          <a:prstGeom prst="rect">
            <a:avLst/>
          </a:prstGeom>
        </p:spPr>
      </p:pic>
      <p:sp>
        <p:nvSpPr>
          <p:cNvPr id="5" name="TextBox 4">
            <a:extLst>
              <a:ext uri="{FF2B5EF4-FFF2-40B4-BE49-F238E27FC236}">
                <a16:creationId xmlns:a16="http://schemas.microsoft.com/office/drawing/2014/main" id="{FC3438A0-5848-BCF2-D3B7-998C9CEAB23B}"/>
              </a:ext>
            </a:extLst>
          </p:cNvPr>
          <p:cNvSpPr txBox="1"/>
          <p:nvPr/>
        </p:nvSpPr>
        <p:spPr>
          <a:xfrm>
            <a:off x="3933825" y="561975"/>
            <a:ext cx="3181350" cy="523220"/>
          </a:xfrm>
          <a:prstGeom prst="rect">
            <a:avLst/>
          </a:prstGeom>
          <a:noFill/>
        </p:spPr>
        <p:txBody>
          <a:bodyPr wrap="square" rtlCol="0">
            <a:spAutoFit/>
          </a:bodyPr>
          <a:lstStyle/>
          <a:p>
            <a:r>
              <a:rPr lang="en-IN" sz="2800" dirty="0"/>
              <a:t>Overview of Process</a:t>
            </a:r>
          </a:p>
        </p:txBody>
      </p:sp>
      <p:sp>
        <p:nvSpPr>
          <p:cNvPr id="6" name="Rectangle 5">
            <a:extLst>
              <a:ext uri="{FF2B5EF4-FFF2-40B4-BE49-F238E27FC236}">
                <a16:creationId xmlns:a16="http://schemas.microsoft.com/office/drawing/2014/main" id="{FE665FB0-CB87-0490-2109-704502B8E3A9}"/>
              </a:ext>
            </a:extLst>
          </p:cNvPr>
          <p:cNvSpPr/>
          <p:nvPr/>
        </p:nvSpPr>
        <p:spPr>
          <a:xfrm>
            <a:off x="3609975" y="381000"/>
            <a:ext cx="3829050" cy="1019175"/>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787472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3438A0-5848-BCF2-D3B7-998C9CEAB23B}"/>
              </a:ext>
            </a:extLst>
          </p:cNvPr>
          <p:cNvSpPr txBox="1"/>
          <p:nvPr/>
        </p:nvSpPr>
        <p:spPr>
          <a:xfrm>
            <a:off x="1876425" y="2992291"/>
            <a:ext cx="3181350" cy="523220"/>
          </a:xfrm>
          <a:prstGeom prst="rect">
            <a:avLst/>
          </a:prstGeom>
          <a:noFill/>
        </p:spPr>
        <p:txBody>
          <a:bodyPr wrap="square" rtlCol="0">
            <a:spAutoFit/>
          </a:bodyPr>
          <a:lstStyle/>
          <a:p>
            <a:r>
              <a:rPr lang="en-IN" sz="2800" dirty="0"/>
              <a:t>Components/STEPS</a:t>
            </a:r>
          </a:p>
        </p:txBody>
      </p:sp>
      <p:sp>
        <p:nvSpPr>
          <p:cNvPr id="6" name="Rectangle 5">
            <a:extLst>
              <a:ext uri="{FF2B5EF4-FFF2-40B4-BE49-F238E27FC236}">
                <a16:creationId xmlns:a16="http://schemas.microsoft.com/office/drawing/2014/main" id="{FE665FB0-CB87-0490-2109-704502B8E3A9}"/>
              </a:ext>
            </a:extLst>
          </p:cNvPr>
          <p:cNvSpPr/>
          <p:nvPr/>
        </p:nvSpPr>
        <p:spPr>
          <a:xfrm>
            <a:off x="1390650" y="2744313"/>
            <a:ext cx="3829050" cy="1019175"/>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64B28C6B-B4D6-A9F9-6937-A63CCEA037ED}"/>
              </a:ext>
            </a:extLst>
          </p:cNvPr>
          <p:cNvPicPr>
            <a:picLocks noChangeAspect="1"/>
          </p:cNvPicPr>
          <p:nvPr/>
        </p:nvPicPr>
        <p:blipFill>
          <a:blip r:embed="rId2"/>
          <a:stretch>
            <a:fillRect/>
          </a:stretch>
        </p:blipFill>
        <p:spPr>
          <a:xfrm>
            <a:off x="5219700" y="95250"/>
            <a:ext cx="6562725" cy="6660859"/>
          </a:xfrm>
          <a:prstGeom prst="rect">
            <a:avLst/>
          </a:prstGeom>
        </p:spPr>
      </p:pic>
    </p:spTree>
    <p:extLst>
      <p:ext uri="{BB962C8B-B14F-4D97-AF65-F5344CB8AC3E}">
        <p14:creationId xmlns:p14="http://schemas.microsoft.com/office/powerpoint/2010/main" val="1902657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3438A0-5848-BCF2-D3B7-998C9CEAB23B}"/>
              </a:ext>
            </a:extLst>
          </p:cNvPr>
          <p:cNvSpPr txBox="1"/>
          <p:nvPr/>
        </p:nvSpPr>
        <p:spPr>
          <a:xfrm>
            <a:off x="3514725" y="561975"/>
            <a:ext cx="3600450" cy="523220"/>
          </a:xfrm>
          <a:prstGeom prst="rect">
            <a:avLst/>
          </a:prstGeom>
          <a:noFill/>
        </p:spPr>
        <p:txBody>
          <a:bodyPr wrap="square" rtlCol="0">
            <a:spAutoFit/>
          </a:bodyPr>
          <a:lstStyle/>
          <a:p>
            <a:r>
              <a:rPr lang="en-IN" sz="2800" dirty="0"/>
              <a:t>Challenges/Solutions</a:t>
            </a:r>
          </a:p>
        </p:txBody>
      </p:sp>
      <p:sp>
        <p:nvSpPr>
          <p:cNvPr id="6" name="Rectangle 5">
            <a:extLst>
              <a:ext uri="{FF2B5EF4-FFF2-40B4-BE49-F238E27FC236}">
                <a16:creationId xmlns:a16="http://schemas.microsoft.com/office/drawing/2014/main" id="{FE665FB0-CB87-0490-2109-704502B8E3A9}"/>
              </a:ext>
            </a:extLst>
          </p:cNvPr>
          <p:cNvSpPr/>
          <p:nvPr/>
        </p:nvSpPr>
        <p:spPr>
          <a:xfrm>
            <a:off x="3190875" y="313997"/>
            <a:ext cx="3829050" cy="1019175"/>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E6D04988-4207-5012-4BA2-11A426C07D14}"/>
              </a:ext>
            </a:extLst>
          </p:cNvPr>
          <p:cNvSpPr txBox="1"/>
          <p:nvPr/>
        </p:nvSpPr>
        <p:spPr>
          <a:xfrm>
            <a:off x="619125" y="1582340"/>
            <a:ext cx="10953750" cy="3693319"/>
          </a:xfrm>
          <a:prstGeom prst="rect">
            <a:avLst/>
          </a:prstGeom>
          <a:noFill/>
        </p:spPr>
        <p:txBody>
          <a:bodyPr wrap="square">
            <a:spAutoFit/>
          </a:bodyPr>
          <a:lstStyle/>
          <a:p>
            <a:pPr algn="l"/>
            <a:r>
              <a:rPr lang="en-US" b="1" i="0" dirty="0">
                <a:solidFill>
                  <a:srgbClr val="0D0D0D"/>
                </a:solidFill>
                <a:effectLst/>
                <a:highlight>
                  <a:srgbClr val="FFFFFF"/>
                </a:highlight>
                <a:latin typeface="Söhne"/>
              </a:rPr>
              <a:t>Key Challenge:</a:t>
            </a:r>
          </a:p>
          <a:p>
            <a:pPr algn="l"/>
            <a:endParaRPr lang="en-US" b="1"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The main challenge in this process is efficiently managing the state and response of the AWS Transcribe service, which is handled asynchronously. Polling the service to determine when the transcription job is completed can introduce delays and requires robust error handling to manage possible failures in the transcription process.</a:t>
            </a:r>
          </a:p>
          <a:p>
            <a:pPr algn="l"/>
            <a:endParaRPr lang="en-US" dirty="0">
              <a:solidFill>
                <a:srgbClr val="0D0D0D"/>
              </a:solidFill>
              <a:highlight>
                <a:srgbClr val="FFFFFF"/>
              </a:highlight>
              <a:latin typeface="Söhne"/>
            </a:endParaRPr>
          </a:p>
          <a:p>
            <a:pPr algn="l"/>
            <a:r>
              <a:rPr lang="en-US" b="1" i="0" dirty="0">
                <a:solidFill>
                  <a:srgbClr val="0D0D0D"/>
                </a:solidFill>
                <a:effectLst/>
                <a:highlight>
                  <a:srgbClr val="FFFFFF"/>
                </a:highlight>
                <a:latin typeface="Söhne"/>
              </a:rPr>
              <a:t>Solution Implemented in Code:</a:t>
            </a:r>
          </a:p>
          <a:p>
            <a:pPr algn="l"/>
            <a:endParaRPr lang="en-US" b="1" i="0" dirty="0">
              <a:solidFill>
                <a:srgbClr val="0D0D0D"/>
              </a:solidFill>
              <a:effectLst/>
              <a:highlight>
                <a:srgbClr val="FFFFFF"/>
              </a:highlight>
              <a:latin typeface="Söhne"/>
            </a:endParaRPr>
          </a:p>
          <a:p>
            <a:pPr marL="285750" indent="-285750" algn="l">
              <a:buFont typeface="Arial" panose="020B0604020202020204" pitchFamily="34" charset="0"/>
              <a:buChar char="•"/>
            </a:pPr>
            <a:r>
              <a:rPr lang="en-US" b="1" i="0" dirty="0">
                <a:solidFill>
                  <a:srgbClr val="0D0D0D"/>
                </a:solidFill>
                <a:effectLst/>
                <a:highlight>
                  <a:srgbClr val="FFFFFF"/>
                </a:highlight>
                <a:latin typeface="Söhne"/>
              </a:rPr>
              <a:t>Asynchronous Handling</a:t>
            </a:r>
            <a:r>
              <a:rPr lang="en-US" b="0" i="0" dirty="0">
                <a:solidFill>
                  <a:srgbClr val="0D0D0D"/>
                </a:solidFill>
                <a:effectLst/>
                <a:highlight>
                  <a:srgbClr val="FFFFFF"/>
                </a:highlight>
                <a:latin typeface="Söhne"/>
              </a:rPr>
              <a:t>: The code uses a loop to continuously check the status of the transcription job, effectively handling the asynchronous nature of AWS Transcribe.</a:t>
            </a:r>
          </a:p>
          <a:p>
            <a:pPr marL="285750" indent="-285750" algn="l">
              <a:buFont typeface="Arial" panose="020B0604020202020204" pitchFamily="34" charset="0"/>
              <a:buChar char="•"/>
            </a:pPr>
            <a:r>
              <a:rPr lang="en-US" b="1" i="0" dirty="0">
                <a:solidFill>
                  <a:srgbClr val="0D0D0D"/>
                </a:solidFill>
                <a:effectLst/>
                <a:highlight>
                  <a:srgbClr val="FFFFFF"/>
                </a:highlight>
                <a:latin typeface="Söhne"/>
              </a:rPr>
              <a:t>Error Handling</a:t>
            </a:r>
            <a:r>
              <a:rPr lang="en-US" b="0" i="0" dirty="0">
                <a:solidFill>
                  <a:srgbClr val="0D0D0D"/>
                </a:solidFill>
                <a:effectLst/>
                <a:highlight>
                  <a:srgbClr val="FFFFFF"/>
                </a:highlight>
                <a:latin typeface="Söhne"/>
              </a:rPr>
              <a:t>: Robust error handling is implemented to catch and log errors during file upload, transcription requests, and status checks. This ensures the process can gracefully handle and report failures.</a:t>
            </a:r>
          </a:p>
          <a:p>
            <a:pPr algn="l"/>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946897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883516-DB47-C0BF-D05D-E2A25D9A75AC}"/>
              </a:ext>
            </a:extLst>
          </p:cNvPr>
          <p:cNvSpPr txBox="1"/>
          <p:nvPr/>
        </p:nvSpPr>
        <p:spPr>
          <a:xfrm>
            <a:off x="329184" y="1033272"/>
            <a:ext cx="11109960" cy="4832092"/>
          </a:xfrm>
          <a:prstGeom prst="rect">
            <a:avLst/>
          </a:prstGeom>
          <a:noFill/>
        </p:spPr>
        <p:txBody>
          <a:bodyPr wrap="square">
            <a:spAutoFit/>
          </a:bodyPr>
          <a:lstStyle/>
          <a:p>
            <a:pPr algn="l"/>
            <a:r>
              <a:rPr lang="en-US" sz="1600" b="1" i="0" dirty="0">
                <a:solidFill>
                  <a:srgbClr val="404040"/>
                </a:solidFill>
                <a:effectLst/>
                <a:highlight>
                  <a:srgbClr val="FFFFFF"/>
                </a:highlight>
                <a:latin typeface="Söhne"/>
              </a:rPr>
              <a:t>For Developers:</a:t>
            </a:r>
          </a:p>
          <a:p>
            <a:pPr marL="342900" indent="-342900" algn="l">
              <a:buFont typeface="+mj-lt"/>
              <a:buAutoNum type="arabicPeriod"/>
            </a:pPr>
            <a:r>
              <a:rPr lang="en-US" sz="1600" b="1" i="0" dirty="0">
                <a:solidFill>
                  <a:srgbClr val="0D0D0D"/>
                </a:solidFill>
                <a:effectLst/>
                <a:highlight>
                  <a:srgbClr val="FFFFFF"/>
                </a:highlight>
                <a:latin typeface="Söhne"/>
              </a:rPr>
              <a:t>FFMPEG Usage</a:t>
            </a:r>
            <a:r>
              <a:rPr lang="en-US" sz="1600" b="0" i="0" dirty="0">
                <a:solidFill>
                  <a:srgbClr val="0D0D0D"/>
                </a:solidFill>
                <a:effectLst/>
                <a:highlight>
                  <a:srgbClr val="FFFFFF"/>
                </a:highlight>
                <a:latin typeface="Söhne"/>
              </a:rPr>
              <a:t>: Develop scripts to extract specific clips from HLS stream files (index.m3u8 and *.</a:t>
            </a:r>
            <a:r>
              <a:rPr lang="en-US" sz="1600" b="0" i="0" dirty="0" err="1">
                <a:solidFill>
                  <a:srgbClr val="0D0D0D"/>
                </a:solidFill>
                <a:effectLst/>
                <a:highlight>
                  <a:srgbClr val="FFFFFF"/>
                </a:highlight>
                <a:latin typeface="Söhne"/>
              </a:rPr>
              <a:t>ts</a:t>
            </a:r>
            <a:r>
              <a:rPr lang="en-US" sz="1600" b="0" i="0" dirty="0">
                <a:solidFill>
                  <a:srgbClr val="0D0D0D"/>
                </a:solidFill>
                <a:effectLst/>
                <a:highlight>
                  <a:srgbClr val="FFFFFF"/>
                </a:highlight>
                <a:latin typeface="Söhne"/>
              </a:rPr>
              <a:t> files) based on the timestamps the summarization model provides.</a:t>
            </a:r>
          </a:p>
          <a:p>
            <a:pPr marL="342900" indent="-342900">
              <a:buFont typeface="+mj-lt"/>
              <a:buAutoNum type="arabicPeriod"/>
            </a:pPr>
            <a:r>
              <a:rPr lang="en-US" sz="1600" b="1" i="0" dirty="0">
                <a:solidFill>
                  <a:srgbClr val="0D0D0D"/>
                </a:solidFill>
                <a:effectLst/>
                <a:highlight>
                  <a:srgbClr val="FFFFFF"/>
                </a:highlight>
                <a:latin typeface="Söhne"/>
              </a:rPr>
              <a:t>LLM Integration</a:t>
            </a:r>
            <a:r>
              <a:rPr lang="en-US" sz="1600" b="0" i="0" dirty="0">
                <a:solidFill>
                  <a:srgbClr val="0D0D0D"/>
                </a:solidFill>
                <a:effectLst/>
                <a:highlight>
                  <a:srgbClr val="FFFFFF"/>
                </a:highlight>
                <a:latin typeface="Söhne"/>
              </a:rPr>
              <a:t>: Implement NLP models to analyze the video's audio and text content to identify key highlights and generate timestamps for important segments.</a:t>
            </a:r>
          </a:p>
          <a:p>
            <a:pPr marL="342900" indent="-342900">
              <a:buFont typeface="+mj-lt"/>
              <a:buAutoNum type="arabicPeriod"/>
            </a:pPr>
            <a:r>
              <a:rPr lang="en-US" sz="1600" b="1" i="0" dirty="0">
                <a:solidFill>
                  <a:srgbClr val="0D0D0D"/>
                </a:solidFill>
                <a:effectLst/>
                <a:highlight>
                  <a:srgbClr val="FFFFFF"/>
                </a:highlight>
                <a:latin typeface="Söhne"/>
              </a:rPr>
              <a:t>Object Detection</a:t>
            </a:r>
            <a:r>
              <a:rPr lang="en-US" sz="1600" b="0" i="0" dirty="0">
                <a:solidFill>
                  <a:srgbClr val="0D0D0D"/>
                </a:solidFill>
                <a:effectLst/>
                <a:highlight>
                  <a:srgbClr val="FFFFFF"/>
                </a:highlight>
                <a:latin typeface="Söhne"/>
              </a:rPr>
              <a:t>: Use computer vision models to detect significant visual elements within the video to enrich the summarization process.</a:t>
            </a:r>
          </a:p>
          <a:p>
            <a:pPr marL="800100" lvl="1" indent="-342900">
              <a:buFont typeface="Wingdings" panose="05000000000000000000" pitchFamily="2" charset="2"/>
              <a:buChar char="ü"/>
            </a:pPr>
            <a:r>
              <a:rPr lang="en-US" sz="1600" b="0" i="0" dirty="0">
                <a:solidFill>
                  <a:srgbClr val="404040"/>
                </a:solidFill>
                <a:effectLst/>
                <a:highlight>
                  <a:srgbClr val="FFFFFF"/>
                </a:highlight>
                <a:latin typeface="Söhne"/>
              </a:rPr>
              <a:t>Implement an object detection algorithm that can identify and track key objects and scenes in the video.</a:t>
            </a:r>
          </a:p>
          <a:p>
            <a:pPr marL="342900" indent="-342900">
              <a:buFont typeface="+mj-lt"/>
              <a:buAutoNum type="arabicPeriod"/>
            </a:pPr>
            <a:r>
              <a:rPr lang="en-US" sz="1600" b="1" dirty="0">
                <a:solidFill>
                  <a:srgbClr val="0D0D0D"/>
                </a:solidFill>
                <a:highlight>
                  <a:srgbClr val="FFFFFF"/>
                </a:highlight>
                <a:latin typeface="Söhne"/>
              </a:rPr>
              <a:t>Content Emphasis: </a:t>
            </a:r>
            <a:r>
              <a:rPr lang="en-US" sz="1600" dirty="0">
                <a:solidFill>
                  <a:srgbClr val="0D0D0D"/>
                </a:solidFill>
                <a:highlight>
                  <a:srgbClr val="FFFFFF"/>
                </a:highlight>
                <a:latin typeface="Söhne"/>
              </a:rPr>
              <a:t>Develop algorithms to determine the intensity and importance of different scenes and sounds, prioritizing them during trailer creation.</a:t>
            </a:r>
          </a:p>
          <a:p>
            <a:pPr marL="800100" lvl="1" indent="-342900">
              <a:buFont typeface="Wingdings" panose="05000000000000000000" pitchFamily="2" charset="2"/>
              <a:buChar char="ü"/>
            </a:pPr>
            <a:r>
              <a:rPr lang="en-US" sz="1600" dirty="0">
                <a:solidFill>
                  <a:srgbClr val="404040"/>
                </a:solidFill>
                <a:highlight>
                  <a:srgbClr val="FFFFFF"/>
                </a:highlight>
                <a:latin typeface="Söhne"/>
              </a:rPr>
              <a:t>Develop a content emphasis algorithm to analyze the video and identify the most important and engaging parts.</a:t>
            </a:r>
          </a:p>
          <a:p>
            <a:pPr marL="342900" indent="-342900" algn="l">
              <a:buFont typeface="+mj-lt"/>
              <a:buAutoNum type="arabicPeriod"/>
            </a:pPr>
            <a:r>
              <a:rPr lang="en-US" sz="1600" b="0" i="0" dirty="0">
                <a:solidFill>
                  <a:srgbClr val="404040"/>
                </a:solidFill>
                <a:effectLst/>
                <a:highlight>
                  <a:srgbClr val="FFFFFF"/>
                </a:highlight>
                <a:latin typeface="Söhne"/>
              </a:rPr>
              <a:t>Implement a summarization algorithm that can condense the 30-minute video into a 2-minute trailer, while ensuring that the key objects, scenes, and content are included.</a:t>
            </a:r>
          </a:p>
          <a:p>
            <a:pPr marL="342900" indent="-342900" algn="l">
              <a:buFont typeface="+mj-lt"/>
              <a:buAutoNum type="arabicPeriod"/>
            </a:pPr>
            <a:r>
              <a:rPr lang="en-US" sz="1600" b="0" i="0" dirty="0">
                <a:solidFill>
                  <a:srgbClr val="404040"/>
                </a:solidFill>
                <a:effectLst/>
                <a:highlight>
                  <a:srgbClr val="FFFFFF"/>
                </a:highlight>
                <a:latin typeface="Söhne"/>
              </a:rPr>
              <a:t>Use LLMs to fine-tune and optimize the performance of the algorithms.</a:t>
            </a:r>
          </a:p>
          <a:p>
            <a:pPr marL="342900" indent="-342900" algn="l">
              <a:buFont typeface="+mj-lt"/>
              <a:buAutoNum type="arabicPeriod"/>
            </a:pPr>
            <a:r>
              <a:rPr lang="en-US" sz="1600" b="0" i="0" dirty="0">
                <a:solidFill>
                  <a:srgbClr val="404040"/>
                </a:solidFill>
                <a:effectLst/>
                <a:highlight>
                  <a:srgbClr val="FFFFFF"/>
                </a:highlight>
                <a:latin typeface="Söhne"/>
              </a:rPr>
              <a:t>Integrate FFMPEG to handle the video processing tasks, such as cutting, merging, and encoding.</a:t>
            </a:r>
          </a:p>
          <a:p>
            <a:pPr marL="342900" indent="-342900" algn="l">
              <a:buFont typeface="+mj-lt"/>
              <a:buAutoNum type="arabicPeriod"/>
            </a:pPr>
            <a:r>
              <a:rPr lang="en-US" sz="1600" b="0" i="0" dirty="0">
                <a:solidFill>
                  <a:srgbClr val="404040"/>
                </a:solidFill>
                <a:effectLst/>
                <a:highlight>
                  <a:srgbClr val="FFFFFF"/>
                </a:highlight>
                <a:latin typeface="Söhne"/>
              </a:rPr>
              <a:t>Ensure the system is scalable, robust, and can simultaneously handle multiple video streams.</a:t>
            </a:r>
          </a:p>
          <a:p>
            <a:pPr marL="342900" indent="-342900">
              <a:buFont typeface="+mj-lt"/>
              <a:buAutoNum type="arabicPeriod"/>
            </a:pPr>
            <a:r>
              <a:rPr lang="en-US" sz="1600" b="1" i="0" dirty="0">
                <a:solidFill>
                  <a:srgbClr val="0D0D0D"/>
                </a:solidFill>
                <a:effectLst/>
                <a:highlight>
                  <a:srgbClr val="FFFFFF"/>
                </a:highlight>
                <a:latin typeface="Söhne"/>
              </a:rPr>
              <a:t>AWS and Boto3</a:t>
            </a:r>
            <a:r>
              <a:rPr lang="en-US" sz="1600" b="0" i="0" dirty="0">
                <a:solidFill>
                  <a:srgbClr val="0D0D0D"/>
                </a:solidFill>
                <a:effectLst/>
                <a:highlight>
                  <a:srgbClr val="FFFFFF"/>
                </a:highlight>
                <a:latin typeface="Söhne"/>
              </a:rPr>
              <a:t>: Utilize AWS SDK for Python (Boto3) to manage and interact with AWS services such as S3 for accessing the HLS stream files</a:t>
            </a:r>
            <a:r>
              <a:rPr lang="en-US" b="0" i="0" dirty="0">
                <a:solidFill>
                  <a:srgbClr val="0D0D0D"/>
                </a:solidFill>
                <a:effectLst/>
                <a:highlight>
                  <a:srgbClr val="FFFFFF"/>
                </a:highlight>
                <a:latin typeface="Söhne"/>
              </a:rPr>
              <a:t>.</a:t>
            </a:r>
          </a:p>
          <a:p>
            <a:pPr marL="342900" indent="-342900" algn="l">
              <a:buFont typeface="+mj-lt"/>
              <a:buAutoNum type="arabicPeriod"/>
            </a:pPr>
            <a:endParaRPr lang="en-IN" dirty="0">
              <a:latin typeface="Söhne"/>
            </a:endParaRPr>
          </a:p>
        </p:txBody>
      </p:sp>
      <p:sp>
        <p:nvSpPr>
          <p:cNvPr id="6" name="TextBox 5">
            <a:extLst>
              <a:ext uri="{FF2B5EF4-FFF2-40B4-BE49-F238E27FC236}">
                <a16:creationId xmlns:a16="http://schemas.microsoft.com/office/drawing/2014/main" id="{F1C64ADB-9F22-0F00-C7AF-077055D482B8}"/>
              </a:ext>
            </a:extLst>
          </p:cNvPr>
          <p:cNvSpPr txBox="1"/>
          <p:nvPr/>
        </p:nvSpPr>
        <p:spPr>
          <a:xfrm>
            <a:off x="4435602" y="325059"/>
            <a:ext cx="2897124" cy="369332"/>
          </a:xfrm>
          <a:prstGeom prst="rect">
            <a:avLst/>
          </a:prstGeom>
          <a:noFill/>
        </p:spPr>
        <p:txBody>
          <a:bodyPr wrap="square" rtlCol="0">
            <a:spAutoFit/>
          </a:bodyPr>
          <a:lstStyle/>
          <a:p>
            <a:r>
              <a:rPr lang="en-IN" dirty="0"/>
              <a:t>Requirement Breakdown</a:t>
            </a:r>
          </a:p>
        </p:txBody>
      </p:sp>
      <p:sp>
        <p:nvSpPr>
          <p:cNvPr id="7" name="Rectangle 6">
            <a:extLst>
              <a:ext uri="{FF2B5EF4-FFF2-40B4-BE49-F238E27FC236}">
                <a16:creationId xmlns:a16="http://schemas.microsoft.com/office/drawing/2014/main" id="{90B42EB0-DE77-647A-E910-35F6DB4B94F0}"/>
              </a:ext>
            </a:extLst>
          </p:cNvPr>
          <p:cNvSpPr/>
          <p:nvPr/>
        </p:nvSpPr>
        <p:spPr>
          <a:xfrm>
            <a:off x="3912870" y="146304"/>
            <a:ext cx="3320034" cy="74066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205286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883516-DB47-C0BF-D05D-E2A25D9A75AC}"/>
              </a:ext>
            </a:extLst>
          </p:cNvPr>
          <p:cNvSpPr txBox="1"/>
          <p:nvPr/>
        </p:nvSpPr>
        <p:spPr>
          <a:xfrm>
            <a:off x="329184" y="1033272"/>
            <a:ext cx="11109960" cy="5632311"/>
          </a:xfrm>
          <a:prstGeom prst="rect">
            <a:avLst/>
          </a:prstGeom>
          <a:noFill/>
        </p:spPr>
        <p:txBody>
          <a:bodyPr wrap="square">
            <a:spAutoFit/>
          </a:bodyPr>
          <a:lstStyle/>
          <a:p>
            <a:pPr algn="l"/>
            <a:r>
              <a:rPr lang="en-US" b="1" i="0" dirty="0">
                <a:solidFill>
                  <a:srgbClr val="404040"/>
                </a:solidFill>
                <a:effectLst/>
                <a:highlight>
                  <a:srgbClr val="FFFFFF"/>
                </a:highlight>
                <a:latin typeface="ui-sans-serif"/>
              </a:rPr>
              <a:t>For Architects:</a:t>
            </a:r>
          </a:p>
          <a:p>
            <a:pPr marL="342900" indent="-342900">
              <a:buFont typeface="+mj-lt"/>
              <a:buAutoNum type="arabicPeriod"/>
            </a:pPr>
            <a:r>
              <a:rPr lang="en-US" b="1" i="0" dirty="0">
                <a:solidFill>
                  <a:srgbClr val="0D0D0D"/>
                </a:solidFill>
                <a:effectLst/>
                <a:highlight>
                  <a:srgbClr val="FFFFFF"/>
                </a:highlight>
                <a:latin typeface="Söhne"/>
              </a:rPr>
              <a:t>System Design</a:t>
            </a:r>
            <a:r>
              <a:rPr lang="en-US" b="0" i="0" dirty="0">
                <a:solidFill>
                  <a:srgbClr val="0D0D0D"/>
                </a:solidFill>
                <a:effectLst/>
                <a:highlight>
                  <a:srgbClr val="FFFFFF"/>
                </a:highlight>
                <a:latin typeface="Söhne"/>
              </a:rPr>
              <a:t>: Design a robust architecture that integrates FFMPEG, LLMs, object detection, and content emphasis modules effectively.</a:t>
            </a:r>
          </a:p>
          <a:p>
            <a:pPr marL="800100" lvl="1" indent="-342900">
              <a:buFont typeface="Wingdings" panose="05000000000000000000" pitchFamily="2" charset="2"/>
              <a:buChar char="ü"/>
            </a:pPr>
            <a:r>
              <a:rPr lang="en-US" b="0" i="0" dirty="0">
                <a:solidFill>
                  <a:srgbClr val="404040"/>
                </a:solidFill>
                <a:effectLst/>
                <a:highlight>
                  <a:srgbClr val="FFFFFF"/>
                </a:highlight>
                <a:latin typeface="ui-sans-serif"/>
              </a:rPr>
              <a:t>Design a high-level architecture for the system, including the various components, their interactions, and the data flow.</a:t>
            </a:r>
          </a:p>
          <a:p>
            <a:pPr marL="800100" lvl="1" indent="-342900">
              <a:buFont typeface="Wingdings" panose="05000000000000000000" pitchFamily="2" charset="2"/>
              <a:buChar char="ü"/>
            </a:pPr>
            <a:r>
              <a:rPr lang="en-US" b="1" i="0" dirty="0">
                <a:solidFill>
                  <a:srgbClr val="0D0D0D"/>
                </a:solidFill>
                <a:effectLst/>
                <a:highlight>
                  <a:srgbClr val="FFFFFF"/>
                </a:highlight>
                <a:latin typeface="Söhne"/>
              </a:rPr>
              <a:t>Data Flow</a:t>
            </a:r>
            <a:r>
              <a:rPr lang="en-US" b="0" i="0" dirty="0">
                <a:solidFill>
                  <a:srgbClr val="0D0D0D"/>
                </a:solidFill>
                <a:effectLst/>
                <a:highlight>
                  <a:srgbClr val="FFFFFF"/>
                </a:highlight>
                <a:latin typeface="Söhne"/>
              </a:rPr>
              <a:t>: Outline the flow of data between modules and ensure efficient handling of video data through the pipeline.</a:t>
            </a:r>
          </a:p>
          <a:p>
            <a:pPr marL="342900" indent="-342900" algn="l">
              <a:buFont typeface="+mj-lt"/>
              <a:buAutoNum type="arabicPeriod"/>
            </a:pPr>
            <a:r>
              <a:rPr lang="en-US" b="0" i="0" dirty="0">
                <a:solidFill>
                  <a:srgbClr val="404040"/>
                </a:solidFill>
                <a:effectLst/>
                <a:highlight>
                  <a:srgbClr val="FFFFFF"/>
                </a:highlight>
                <a:latin typeface="ui-sans-serif"/>
              </a:rPr>
              <a:t>Select the appropriate AWS services, such as S3, Lambda, EC2, and Elastic Transcoder, to implement the architecture.</a:t>
            </a:r>
          </a:p>
          <a:p>
            <a:pPr marL="342900" indent="-342900">
              <a:buFont typeface="+mj-lt"/>
              <a:buAutoNum type="arabicPeriod"/>
            </a:pPr>
            <a:r>
              <a:rPr lang="en-US" b="1" i="0" dirty="0">
                <a:solidFill>
                  <a:srgbClr val="0D0D0D"/>
                </a:solidFill>
                <a:effectLst/>
                <a:highlight>
                  <a:srgbClr val="FFFFFF"/>
                </a:highlight>
                <a:latin typeface="Söhne"/>
              </a:rPr>
              <a:t>Scalability and Performance</a:t>
            </a:r>
            <a:r>
              <a:rPr lang="en-US" b="0" i="0" dirty="0">
                <a:solidFill>
                  <a:srgbClr val="0D0D0D"/>
                </a:solidFill>
                <a:effectLst/>
                <a:highlight>
                  <a:srgbClr val="FFFFFF"/>
                </a:highlight>
                <a:latin typeface="Söhne"/>
              </a:rPr>
              <a:t>: Ensure the system is scalable and can handle multiple trailer generation tasks concurrently without performance bottlenecks.</a:t>
            </a:r>
          </a:p>
          <a:p>
            <a:pPr marL="800100" lvl="1" indent="-342900">
              <a:buFont typeface="Wingdings" panose="05000000000000000000" pitchFamily="2" charset="2"/>
              <a:buChar char="ü"/>
            </a:pPr>
            <a:r>
              <a:rPr lang="en-US" b="0" i="0" dirty="0">
                <a:solidFill>
                  <a:srgbClr val="404040"/>
                </a:solidFill>
                <a:effectLst/>
                <a:highlight>
                  <a:srgbClr val="FFFFFF"/>
                </a:highlight>
                <a:latin typeface="ui-sans-serif"/>
              </a:rPr>
              <a:t>Ensure that the architecture is highly available, fault-tolerant, and can handle failures and errors gracefully.</a:t>
            </a:r>
          </a:p>
          <a:p>
            <a:pPr marL="342900" indent="-342900">
              <a:buFont typeface="+mj-lt"/>
              <a:buAutoNum type="arabicPeriod"/>
            </a:pPr>
            <a:r>
              <a:rPr lang="en-US" b="1" i="0" dirty="0">
                <a:solidFill>
                  <a:srgbClr val="0D0D0D"/>
                </a:solidFill>
                <a:effectLst/>
                <a:highlight>
                  <a:srgbClr val="FFFFFF"/>
                </a:highlight>
                <a:latin typeface="Söhne"/>
              </a:rPr>
              <a:t>Security and Compliance</a:t>
            </a:r>
            <a:r>
              <a:rPr lang="en-US" b="0" i="0" dirty="0">
                <a:solidFill>
                  <a:srgbClr val="0D0D0D"/>
                </a:solidFill>
                <a:effectLst/>
                <a:highlight>
                  <a:srgbClr val="FFFFFF"/>
                </a:highlight>
                <a:latin typeface="Söhne"/>
              </a:rPr>
              <a:t>: Ensure all data handling complies with relevant data protection regulations and secure access to AWS resources.</a:t>
            </a:r>
          </a:p>
          <a:p>
            <a:pPr marL="800100" lvl="1" indent="-342900">
              <a:buFont typeface="Wingdings" panose="05000000000000000000" pitchFamily="2" charset="2"/>
              <a:buChar char="ü"/>
            </a:pPr>
            <a:r>
              <a:rPr lang="en-US" b="0" i="0" dirty="0">
                <a:solidFill>
                  <a:srgbClr val="404040"/>
                </a:solidFill>
                <a:effectLst/>
                <a:highlight>
                  <a:srgbClr val="FFFFFF"/>
                </a:highlight>
                <a:latin typeface="ui-sans-serif"/>
              </a:rPr>
              <a:t>Implement the necessary security and compliance measures, such as encryption, access control, and audit logging.</a:t>
            </a:r>
          </a:p>
          <a:p>
            <a:pPr marL="342900" indent="-342900" algn="l">
              <a:buFont typeface="+mj-lt"/>
              <a:buAutoNum type="arabicPeriod"/>
            </a:pPr>
            <a:r>
              <a:rPr lang="en-US" b="1" i="0" dirty="0">
                <a:solidFill>
                  <a:srgbClr val="404040"/>
                </a:solidFill>
                <a:effectLst/>
                <a:highlight>
                  <a:srgbClr val="FFFFFF"/>
                </a:highlight>
                <a:latin typeface="ui-sans-serif"/>
              </a:rPr>
              <a:t>Develop a monitoring and alerting strategy </a:t>
            </a:r>
            <a:r>
              <a:rPr lang="en-US" b="0" i="0" dirty="0">
                <a:solidFill>
                  <a:srgbClr val="404040"/>
                </a:solidFill>
                <a:effectLst/>
                <a:highlight>
                  <a:srgbClr val="FFFFFF"/>
                </a:highlight>
                <a:latin typeface="ui-sans-serif"/>
              </a:rPr>
              <a:t>to ensure that the system is performing optimally and any issues are detected and addressed promptly.</a:t>
            </a:r>
          </a:p>
          <a:p>
            <a:endParaRPr lang="en-US" dirty="0">
              <a:solidFill>
                <a:srgbClr val="404040"/>
              </a:solidFill>
              <a:highlight>
                <a:srgbClr val="FFFFFF"/>
              </a:highlight>
              <a:latin typeface="ui-sans-serif"/>
            </a:endParaRPr>
          </a:p>
          <a:p>
            <a:endParaRPr lang="en-IN" dirty="0"/>
          </a:p>
        </p:txBody>
      </p:sp>
      <p:sp>
        <p:nvSpPr>
          <p:cNvPr id="6" name="TextBox 5">
            <a:extLst>
              <a:ext uri="{FF2B5EF4-FFF2-40B4-BE49-F238E27FC236}">
                <a16:creationId xmlns:a16="http://schemas.microsoft.com/office/drawing/2014/main" id="{F1C64ADB-9F22-0F00-C7AF-077055D482B8}"/>
              </a:ext>
            </a:extLst>
          </p:cNvPr>
          <p:cNvSpPr txBox="1"/>
          <p:nvPr/>
        </p:nvSpPr>
        <p:spPr>
          <a:xfrm>
            <a:off x="4435602" y="325059"/>
            <a:ext cx="2897124" cy="369332"/>
          </a:xfrm>
          <a:prstGeom prst="rect">
            <a:avLst/>
          </a:prstGeom>
          <a:noFill/>
        </p:spPr>
        <p:txBody>
          <a:bodyPr wrap="square" rtlCol="0">
            <a:spAutoFit/>
          </a:bodyPr>
          <a:lstStyle/>
          <a:p>
            <a:r>
              <a:rPr lang="en-IN" dirty="0"/>
              <a:t>Requirement Breakdown</a:t>
            </a:r>
          </a:p>
        </p:txBody>
      </p:sp>
      <p:sp>
        <p:nvSpPr>
          <p:cNvPr id="7" name="Rectangle 6">
            <a:extLst>
              <a:ext uri="{FF2B5EF4-FFF2-40B4-BE49-F238E27FC236}">
                <a16:creationId xmlns:a16="http://schemas.microsoft.com/office/drawing/2014/main" id="{90B42EB0-DE77-647A-E910-35F6DB4B94F0}"/>
              </a:ext>
            </a:extLst>
          </p:cNvPr>
          <p:cNvSpPr/>
          <p:nvPr/>
        </p:nvSpPr>
        <p:spPr>
          <a:xfrm>
            <a:off x="3912870" y="146304"/>
            <a:ext cx="3320034" cy="74066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18509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883516-DB47-C0BF-D05D-E2A25D9A75AC}"/>
              </a:ext>
            </a:extLst>
          </p:cNvPr>
          <p:cNvSpPr txBox="1"/>
          <p:nvPr/>
        </p:nvSpPr>
        <p:spPr>
          <a:xfrm>
            <a:off x="347472" y="1335024"/>
            <a:ext cx="11338560" cy="5078313"/>
          </a:xfrm>
          <a:prstGeom prst="rect">
            <a:avLst/>
          </a:prstGeom>
          <a:noFill/>
        </p:spPr>
        <p:txBody>
          <a:bodyPr wrap="square">
            <a:spAutoFit/>
          </a:bodyPr>
          <a:lstStyle/>
          <a:p>
            <a:pPr algn="l"/>
            <a:r>
              <a:rPr lang="en-US" b="1" i="0" dirty="0">
                <a:solidFill>
                  <a:srgbClr val="404040"/>
                </a:solidFill>
                <a:effectLst/>
                <a:highlight>
                  <a:srgbClr val="FFFFFF"/>
                </a:highlight>
                <a:latin typeface="ui-sans-serif"/>
              </a:rPr>
              <a:t>For Engineering Leaders:</a:t>
            </a:r>
          </a:p>
          <a:p>
            <a:pPr marL="342900" indent="-342900">
              <a:buFont typeface="+mj-lt"/>
              <a:buAutoNum type="arabicPeriod"/>
            </a:pPr>
            <a:r>
              <a:rPr lang="en-US" b="1" i="0" dirty="0">
                <a:solidFill>
                  <a:srgbClr val="0D0D0D"/>
                </a:solidFill>
                <a:effectLst/>
                <a:highlight>
                  <a:srgbClr val="FFFFFF"/>
                </a:highlight>
                <a:latin typeface="Söhne"/>
              </a:rPr>
              <a:t>Timeline and Milestones</a:t>
            </a:r>
            <a:r>
              <a:rPr lang="en-US" b="0" i="0" dirty="0">
                <a:solidFill>
                  <a:srgbClr val="0D0D0D"/>
                </a:solidFill>
                <a:effectLst/>
                <a:highlight>
                  <a:srgbClr val="FFFFFF"/>
                </a:highlight>
                <a:latin typeface="Söhne"/>
              </a:rPr>
              <a:t>: Set realistic timelines and define milestones for the project to track progress and ensure timely delivery.</a:t>
            </a:r>
          </a:p>
          <a:p>
            <a:pPr marL="800100" lvl="1" indent="-342900">
              <a:buFont typeface="Wingdings" panose="05000000000000000000" pitchFamily="2" charset="2"/>
              <a:buChar char="ü"/>
            </a:pPr>
            <a:r>
              <a:rPr lang="en-US" b="0" i="0" dirty="0">
                <a:solidFill>
                  <a:srgbClr val="404040"/>
                </a:solidFill>
                <a:effectLst/>
                <a:highlight>
                  <a:srgbClr val="FFFFFF"/>
                </a:highlight>
                <a:latin typeface="ui-sans-serif"/>
              </a:rPr>
              <a:t>Define the project scope, timeline, and budget, and ensure that the project is delivered on time and within budget.</a:t>
            </a:r>
          </a:p>
          <a:p>
            <a:pPr marL="800100" lvl="1" indent="-342900">
              <a:buFont typeface="Wingdings" panose="05000000000000000000" pitchFamily="2" charset="2"/>
              <a:buChar char="ü"/>
            </a:pPr>
            <a:r>
              <a:rPr lang="en-US" b="0" i="0" dirty="0">
                <a:solidFill>
                  <a:srgbClr val="404040"/>
                </a:solidFill>
                <a:effectLst/>
                <a:highlight>
                  <a:srgbClr val="FFFFFF"/>
                </a:highlight>
                <a:latin typeface="ui-sans-serif"/>
              </a:rPr>
              <a:t>Develop a project plan, including the various tasks, milestones, and dependencies, and track the progress of the team.</a:t>
            </a:r>
          </a:p>
          <a:p>
            <a:pPr marL="342900" indent="-342900">
              <a:buFont typeface="+mj-lt"/>
              <a:buAutoNum type="arabicPeriod"/>
            </a:pPr>
            <a:r>
              <a:rPr lang="en-US" b="1" i="0" dirty="0">
                <a:solidFill>
                  <a:srgbClr val="0D0D0D"/>
                </a:solidFill>
                <a:effectLst/>
                <a:highlight>
                  <a:srgbClr val="FFFFFF"/>
                </a:highlight>
                <a:latin typeface="Söhne"/>
              </a:rPr>
              <a:t>Resource Allocation</a:t>
            </a:r>
            <a:r>
              <a:rPr lang="en-US" b="0" i="0" dirty="0">
                <a:solidFill>
                  <a:srgbClr val="0D0D0D"/>
                </a:solidFill>
                <a:effectLst/>
                <a:highlight>
                  <a:srgbClr val="FFFFFF"/>
                </a:highlight>
                <a:latin typeface="Söhne"/>
              </a:rPr>
              <a:t>: Determine the resources needed for development and deployment, including human resources, computing resources, and budget.</a:t>
            </a:r>
          </a:p>
          <a:p>
            <a:pPr marL="800100" lvl="1" indent="-342900">
              <a:buFont typeface="Wingdings" panose="05000000000000000000" pitchFamily="2" charset="2"/>
              <a:buChar char="ü"/>
            </a:pPr>
            <a:r>
              <a:rPr lang="en-US" b="0" i="0" dirty="0">
                <a:solidFill>
                  <a:srgbClr val="404040"/>
                </a:solidFill>
                <a:effectLst/>
                <a:highlight>
                  <a:srgbClr val="FFFFFF"/>
                </a:highlight>
                <a:latin typeface="ui-sans-serif"/>
              </a:rPr>
              <a:t>Assemble a team of developers, architects, and QA engineers, and provide them with the necessary guidance, resources, and training.</a:t>
            </a:r>
          </a:p>
          <a:p>
            <a:pPr marL="342900" indent="-342900">
              <a:buFont typeface="+mj-lt"/>
              <a:buAutoNum type="arabicPeriod"/>
            </a:pPr>
            <a:r>
              <a:rPr lang="en-US" b="1" i="0" dirty="0">
                <a:solidFill>
                  <a:srgbClr val="0D0D0D"/>
                </a:solidFill>
                <a:effectLst/>
                <a:highlight>
                  <a:srgbClr val="FFFFFF"/>
                </a:highlight>
                <a:latin typeface="Söhne"/>
              </a:rPr>
              <a:t>Quality Assurance</a:t>
            </a:r>
            <a:r>
              <a:rPr lang="en-US" b="0" i="0" dirty="0">
                <a:solidFill>
                  <a:srgbClr val="0D0D0D"/>
                </a:solidFill>
                <a:effectLst/>
                <a:highlight>
                  <a:srgbClr val="FFFFFF"/>
                </a:highlight>
                <a:latin typeface="Söhne"/>
              </a:rPr>
              <a:t>: Implement quality assurance processes to ensure the trailers meet the required standards and are generated accurately.</a:t>
            </a:r>
          </a:p>
          <a:p>
            <a:pPr marL="800100" lvl="1" indent="-342900">
              <a:buFont typeface="Wingdings" panose="05000000000000000000" pitchFamily="2" charset="2"/>
              <a:buChar char="ü"/>
            </a:pPr>
            <a:r>
              <a:rPr lang="en-US" b="0" i="0" dirty="0">
                <a:solidFill>
                  <a:srgbClr val="404040"/>
                </a:solidFill>
                <a:effectLst/>
                <a:highlight>
                  <a:srgbClr val="FFFFFF"/>
                </a:highlight>
                <a:latin typeface="ui-sans-serif"/>
              </a:rPr>
              <a:t>Ensure that the team is following the best practices, such as agile methodology, code reviews, and continuous integration and deployment.</a:t>
            </a:r>
          </a:p>
          <a:p>
            <a:pPr marL="800100" lvl="1" indent="-342900">
              <a:buFont typeface="Wingdings" panose="05000000000000000000" pitchFamily="2" charset="2"/>
              <a:buChar char="ü"/>
            </a:pPr>
            <a:r>
              <a:rPr lang="en-US" b="0" i="0" dirty="0">
                <a:solidFill>
                  <a:srgbClr val="404040"/>
                </a:solidFill>
                <a:effectLst/>
                <a:highlight>
                  <a:srgbClr val="FFFFFF"/>
                </a:highlight>
                <a:latin typeface="ui-sans-serif"/>
              </a:rPr>
              <a:t>Manage the risks and issues associated with the project, and develop contingency plans as necessary.</a:t>
            </a:r>
          </a:p>
          <a:p>
            <a:endParaRPr lang="en-US" dirty="0">
              <a:solidFill>
                <a:srgbClr val="404040"/>
              </a:solidFill>
              <a:highlight>
                <a:srgbClr val="FFFFFF"/>
              </a:highlight>
              <a:latin typeface="ui-sans-serif"/>
            </a:endParaRPr>
          </a:p>
          <a:p>
            <a:endParaRPr lang="en-IN" dirty="0"/>
          </a:p>
        </p:txBody>
      </p:sp>
      <p:sp>
        <p:nvSpPr>
          <p:cNvPr id="6" name="TextBox 5">
            <a:extLst>
              <a:ext uri="{FF2B5EF4-FFF2-40B4-BE49-F238E27FC236}">
                <a16:creationId xmlns:a16="http://schemas.microsoft.com/office/drawing/2014/main" id="{F1C64ADB-9F22-0F00-C7AF-077055D482B8}"/>
              </a:ext>
            </a:extLst>
          </p:cNvPr>
          <p:cNvSpPr txBox="1"/>
          <p:nvPr/>
        </p:nvSpPr>
        <p:spPr>
          <a:xfrm>
            <a:off x="4435602" y="325059"/>
            <a:ext cx="2897124" cy="369332"/>
          </a:xfrm>
          <a:prstGeom prst="rect">
            <a:avLst/>
          </a:prstGeom>
          <a:noFill/>
        </p:spPr>
        <p:txBody>
          <a:bodyPr wrap="square" rtlCol="0">
            <a:spAutoFit/>
          </a:bodyPr>
          <a:lstStyle/>
          <a:p>
            <a:r>
              <a:rPr lang="en-IN" dirty="0"/>
              <a:t>Requirement Breakdown</a:t>
            </a:r>
          </a:p>
        </p:txBody>
      </p:sp>
      <p:sp>
        <p:nvSpPr>
          <p:cNvPr id="7" name="Rectangle 6">
            <a:extLst>
              <a:ext uri="{FF2B5EF4-FFF2-40B4-BE49-F238E27FC236}">
                <a16:creationId xmlns:a16="http://schemas.microsoft.com/office/drawing/2014/main" id="{90B42EB0-DE77-647A-E910-35F6DB4B94F0}"/>
              </a:ext>
            </a:extLst>
          </p:cNvPr>
          <p:cNvSpPr/>
          <p:nvPr/>
        </p:nvSpPr>
        <p:spPr>
          <a:xfrm>
            <a:off x="3912870" y="146304"/>
            <a:ext cx="3320034" cy="74066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778027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8D432C-E92C-060F-19BE-E6D7B8EF6566}"/>
              </a:ext>
            </a:extLst>
          </p:cNvPr>
          <p:cNvSpPr txBox="1"/>
          <p:nvPr/>
        </p:nvSpPr>
        <p:spPr>
          <a:xfrm>
            <a:off x="476249" y="1276350"/>
            <a:ext cx="11096625" cy="1988365"/>
          </a:xfrm>
          <a:prstGeom prst="rect">
            <a:avLst/>
          </a:prstGeom>
          <a:noFill/>
        </p:spPr>
        <p:txBody>
          <a:bodyPr wrap="square">
            <a:spAutoFit/>
          </a:bodyPr>
          <a:lstStyle/>
          <a:p>
            <a:pPr algn="l"/>
            <a:r>
              <a:rPr lang="en-IN" b="1" i="0" dirty="0">
                <a:solidFill>
                  <a:srgbClr val="0D0D0D"/>
                </a:solidFill>
                <a:effectLst/>
                <a:highlight>
                  <a:srgbClr val="FFFFFF"/>
                </a:highlight>
                <a:latin typeface="Söhne"/>
              </a:rPr>
              <a:t>Development Items:</a:t>
            </a:r>
          </a:p>
          <a:p>
            <a:pPr marL="342900" indent="-342900" algn="l">
              <a:lnSpc>
                <a:spcPct val="150000"/>
              </a:lnSpc>
              <a:buFont typeface="+mj-lt"/>
              <a:buAutoNum type="arabicPeriod"/>
            </a:pPr>
            <a:r>
              <a:rPr lang="en-IN" b="1" i="0" dirty="0">
                <a:solidFill>
                  <a:srgbClr val="0D0D0D"/>
                </a:solidFill>
                <a:effectLst/>
                <a:highlight>
                  <a:srgbClr val="FFFFFF"/>
                </a:highlight>
                <a:latin typeface="Söhne"/>
              </a:rPr>
              <a:t>Video Processing Module</a:t>
            </a:r>
            <a:r>
              <a:rPr lang="en-IN" b="0" i="0" dirty="0">
                <a:solidFill>
                  <a:srgbClr val="0D0D0D"/>
                </a:solidFill>
                <a:effectLst/>
                <a:highlight>
                  <a:srgbClr val="FFFFFF"/>
                </a:highlight>
                <a:latin typeface="Söhne"/>
              </a:rPr>
              <a:t>: Using FFMPEG for cutting and processing video segments.</a:t>
            </a:r>
          </a:p>
          <a:p>
            <a:pPr marL="342900" indent="-342900" algn="l">
              <a:lnSpc>
                <a:spcPct val="150000"/>
              </a:lnSpc>
              <a:buFont typeface="+mj-lt"/>
              <a:buAutoNum type="arabicPeriod"/>
            </a:pPr>
            <a:r>
              <a:rPr lang="en-IN" b="1" i="0" dirty="0">
                <a:solidFill>
                  <a:srgbClr val="0D0D0D"/>
                </a:solidFill>
                <a:effectLst/>
                <a:highlight>
                  <a:srgbClr val="FFFFFF"/>
                </a:highlight>
                <a:latin typeface="Söhne"/>
              </a:rPr>
              <a:t>NLP Module</a:t>
            </a:r>
            <a:r>
              <a:rPr lang="en-IN" b="0" i="0" dirty="0">
                <a:solidFill>
                  <a:srgbClr val="0D0D0D"/>
                </a:solidFill>
                <a:effectLst/>
                <a:highlight>
                  <a:srgbClr val="FFFFFF"/>
                </a:highlight>
                <a:latin typeface="Söhne"/>
              </a:rPr>
              <a:t>: Implementing LLM for audio and text analysis.</a:t>
            </a:r>
          </a:p>
          <a:p>
            <a:pPr marL="342900" indent="-342900" algn="l">
              <a:lnSpc>
                <a:spcPct val="150000"/>
              </a:lnSpc>
              <a:buFont typeface="+mj-lt"/>
              <a:buAutoNum type="arabicPeriod"/>
            </a:pPr>
            <a:r>
              <a:rPr lang="en-IN" b="1" i="0" dirty="0">
                <a:solidFill>
                  <a:srgbClr val="0D0D0D"/>
                </a:solidFill>
                <a:effectLst/>
                <a:highlight>
                  <a:srgbClr val="FFFFFF"/>
                </a:highlight>
                <a:latin typeface="Söhne"/>
              </a:rPr>
              <a:t>Computer Vision Module</a:t>
            </a:r>
            <a:r>
              <a:rPr lang="en-IN" b="0" i="0" dirty="0">
                <a:solidFill>
                  <a:srgbClr val="0D0D0D"/>
                </a:solidFill>
                <a:effectLst/>
                <a:highlight>
                  <a:srgbClr val="FFFFFF"/>
                </a:highlight>
                <a:latin typeface="Söhne"/>
              </a:rPr>
              <a:t>: Integrating object detection to identify visual highlights.</a:t>
            </a:r>
          </a:p>
          <a:p>
            <a:pPr marL="342900" indent="-342900" algn="l">
              <a:lnSpc>
                <a:spcPct val="150000"/>
              </a:lnSpc>
              <a:buFont typeface="+mj-lt"/>
              <a:buAutoNum type="arabicPeriod"/>
            </a:pPr>
            <a:r>
              <a:rPr lang="en-IN" b="1" i="0" dirty="0">
                <a:solidFill>
                  <a:srgbClr val="0D0D0D"/>
                </a:solidFill>
                <a:effectLst/>
                <a:highlight>
                  <a:srgbClr val="FFFFFF"/>
                </a:highlight>
                <a:latin typeface="Söhne"/>
              </a:rPr>
              <a:t>Content Analysis Module</a:t>
            </a:r>
            <a:r>
              <a:rPr lang="en-IN" b="0" i="0" dirty="0">
                <a:solidFill>
                  <a:srgbClr val="0D0D0D"/>
                </a:solidFill>
                <a:effectLst/>
                <a:highlight>
                  <a:srgbClr val="FFFFFF"/>
                </a:highlight>
                <a:latin typeface="Söhne"/>
              </a:rPr>
              <a:t>: Developing algorithms for content emphasis and summarization.</a:t>
            </a:r>
          </a:p>
        </p:txBody>
      </p:sp>
    </p:spTree>
    <p:extLst>
      <p:ext uri="{BB962C8B-B14F-4D97-AF65-F5344CB8AC3E}">
        <p14:creationId xmlns:p14="http://schemas.microsoft.com/office/powerpoint/2010/main" val="725152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0D705E-67DC-177C-01C1-379466C67FD2}"/>
              </a:ext>
            </a:extLst>
          </p:cNvPr>
          <p:cNvSpPr txBox="1"/>
          <p:nvPr/>
        </p:nvSpPr>
        <p:spPr>
          <a:xfrm>
            <a:off x="533399" y="542926"/>
            <a:ext cx="11172825" cy="923330"/>
          </a:xfrm>
          <a:prstGeom prst="rect">
            <a:avLst/>
          </a:prstGeom>
          <a:noFill/>
        </p:spPr>
        <p:txBody>
          <a:bodyPr wrap="square">
            <a:spAutoFit/>
          </a:bodyPr>
          <a:lstStyle/>
          <a:p>
            <a:pPr algn="l">
              <a:buFont typeface="Arial" panose="020B0604020202020204" pitchFamily="34" charset="0"/>
              <a:buChar char="•"/>
            </a:pPr>
            <a:r>
              <a:rPr lang="en-US" b="1" i="0" dirty="0">
                <a:solidFill>
                  <a:srgbClr val="0D0D0D"/>
                </a:solidFill>
                <a:effectLst/>
                <a:highlight>
                  <a:srgbClr val="FFFFFF"/>
                </a:highlight>
                <a:latin typeface="Söhne"/>
              </a:rPr>
              <a:t> Video Processing Module</a:t>
            </a:r>
            <a:r>
              <a:rPr lang="en-US" b="0" i="0" dirty="0">
                <a:solidFill>
                  <a:srgbClr val="0D0D0D"/>
                </a:solidFill>
                <a:effectLst/>
                <a:highlight>
                  <a:srgbClr val="FFFFFF"/>
                </a:highlight>
                <a:latin typeface="Söhne"/>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Use FFMPEG directly on an EC2 instance.</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Use AWS Lambda with FFMPEG layer for serverless operation.</a:t>
            </a:r>
          </a:p>
        </p:txBody>
      </p:sp>
    </p:spTree>
    <p:extLst>
      <p:ext uri="{BB962C8B-B14F-4D97-AF65-F5344CB8AC3E}">
        <p14:creationId xmlns:p14="http://schemas.microsoft.com/office/powerpoint/2010/main" val="3900715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E15032-5630-1117-C087-6AD0B7463678}"/>
              </a:ext>
            </a:extLst>
          </p:cNvPr>
          <p:cNvSpPr txBox="1"/>
          <p:nvPr/>
        </p:nvSpPr>
        <p:spPr>
          <a:xfrm>
            <a:off x="552450" y="523786"/>
            <a:ext cx="11087099" cy="1157368"/>
          </a:xfrm>
          <a:prstGeom prst="rect">
            <a:avLst/>
          </a:prstGeom>
          <a:noFill/>
        </p:spPr>
        <p:txBody>
          <a:bodyPr wrap="square">
            <a:spAutoFit/>
          </a:bodyPr>
          <a:lstStyle/>
          <a:p>
            <a:pPr algn="l">
              <a:buFont typeface="Arial" panose="020B0604020202020204" pitchFamily="34" charset="0"/>
              <a:buChar char="•"/>
            </a:pPr>
            <a:r>
              <a:rPr lang="en-US" b="1" i="0" dirty="0">
                <a:solidFill>
                  <a:srgbClr val="0D0D0D"/>
                </a:solidFill>
                <a:effectLst/>
                <a:highlight>
                  <a:srgbClr val="FFFFFF"/>
                </a:highlight>
                <a:latin typeface="Söhne"/>
              </a:rPr>
              <a:t>NLP Module</a:t>
            </a:r>
            <a:r>
              <a:rPr lang="en-US" b="0" i="0" dirty="0">
                <a:solidFill>
                  <a:srgbClr val="0D0D0D"/>
                </a:solidFill>
                <a:effectLst/>
                <a:highlight>
                  <a:srgbClr val="FFFFFF"/>
                </a:highlight>
                <a:latin typeface="Söhne"/>
              </a:rPr>
              <a:t>:</a:t>
            </a:r>
          </a:p>
          <a:p>
            <a:pPr marL="742950" lvl="1" indent="-285750" algn="l">
              <a:lnSpc>
                <a:spcPct val="150000"/>
              </a:lnSpc>
              <a:buFont typeface="Arial" panose="020B0604020202020204" pitchFamily="34" charset="0"/>
              <a:buChar char="•"/>
            </a:pPr>
            <a:r>
              <a:rPr lang="en-US" b="0" i="0" dirty="0">
                <a:solidFill>
                  <a:srgbClr val="0D0D0D"/>
                </a:solidFill>
                <a:effectLst/>
                <a:highlight>
                  <a:srgbClr val="FFFFFF"/>
                </a:highlight>
                <a:latin typeface="Söhne"/>
              </a:rPr>
              <a:t>Use pre-trained models like GPT-3 for summarization.</a:t>
            </a:r>
          </a:p>
          <a:p>
            <a:pPr marL="742950" lvl="1" indent="-285750" algn="l">
              <a:lnSpc>
                <a:spcPct val="150000"/>
              </a:lnSpc>
              <a:buFont typeface="Arial" panose="020B0604020202020204" pitchFamily="34" charset="0"/>
              <a:buChar char="•"/>
            </a:pPr>
            <a:r>
              <a:rPr lang="en-US" b="0" i="0" dirty="0">
                <a:solidFill>
                  <a:srgbClr val="0D0D0D"/>
                </a:solidFill>
                <a:effectLst/>
                <a:highlight>
                  <a:srgbClr val="FFFFFF"/>
                </a:highlight>
                <a:latin typeface="Söhne"/>
              </a:rPr>
              <a:t>Develop custom models trained on specific video content.</a:t>
            </a:r>
          </a:p>
        </p:txBody>
      </p:sp>
    </p:spTree>
    <p:extLst>
      <p:ext uri="{BB962C8B-B14F-4D97-AF65-F5344CB8AC3E}">
        <p14:creationId xmlns:p14="http://schemas.microsoft.com/office/powerpoint/2010/main" val="2049920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E1F300-B82F-496F-65BC-A6EAA7CE8DD0}"/>
              </a:ext>
            </a:extLst>
          </p:cNvPr>
          <p:cNvSpPr txBox="1"/>
          <p:nvPr/>
        </p:nvSpPr>
        <p:spPr>
          <a:xfrm>
            <a:off x="819150" y="676186"/>
            <a:ext cx="10515600" cy="1157368"/>
          </a:xfrm>
          <a:prstGeom prst="rect">
            <a:avLst/>
          </a:prstGeom>
          <a:noFill/>
        </p:spPr>
        <p:txBody>
          <a:bodyPr wrap="square">
            <a:spAutoFit/>
          </a:bodyPr>
          <a:lstStyle/>
          <a:p>
            <a:pPr algn="l">
              <a:buFont typeface="Arial" panose="020B0604020202020204" pitchFamily="34" charset="0"/>
              <a:buChar char="•"/>
            </a:pPr>
            <a:r>
              <a:rPr lang="en-US" b="1" i="0" dirty="0">
                <a:solidFill>
                  <a:srgbClr val="0D0D0D"/>
                </a:solidFill>
                <a:effectLst/>
                <a:highlight>
                  <a:srgbClr val="FFFFFF"/>
                </a:highlight>
                <a:latin typeface="Söhne"/>
              </a:rPr>
              <a:t>Computer Vision Module</a:t>
            </a:r>
            <a:r>
              <a:rPr lang="en-US" b="0" i="0" dirty="0">
                <a:solidFill>
                  <a:srgbClr val="0D0D0D"/>
                </a:solidFill>
                <a:effectLst/>
                <a:highlight>
                  <a:srgbClr val="FFFFFF"/>
                </a:highlight>
                <a:latin typeface="Söhne"/>
              </a:rPr>
              <a:t>:</a:t>
            </a:r>
          </a:p>
          <a:p>
            <a:pPr marL="742950" lvl="1" indent="-285750" algn="l">
              <a:lnSpc>
                <a:spcPct val="150000"/>
              </a:lnSpc>
              <a:buFont typeface="Arial" panose="020B0604020202020204" pitchFamily="34" charset="0"/>
              <a:buChar char="•"/>
            </a:pPr>
            <a:r>
              <a:rPr lang="en-US" b="0" i="0" dirty="0">
                <a:solidFill>
                  <a:srgbClr val="0D0D0D"/>
                </a:solidFill>
                <a:effectLst/>
                <a:highlight>
                  <a:srgbClr val="FFFFFF"/>
                </a:highlight>
                <a:latin typeface="Söhne"/>
              </a:rPr>
              <a:t>Use OpenCV with pre-trained models for object detection.</a:t>
            </a:r>
          </a:p>
          <a:p>
            <a:pPr marL="742950" lvl="1" indent="-285750" algn="l">
              <a:lnSpc>
                <a:spcPct val="150000"/>
              </a:lnSpc>
              <a:buFont typeface="Arial" panose="020B0604020202020204" pitchFamily="34" charset="0"/>
              <a:buChar char="•"/>
            </a:pPr>
            <a:r>
              <a:rPr lang="en-US" b="0" i="0" dirty="0">
                <a:solidFill>
                  <a:srgbClr val="0D0D0D"/>
                </a:solidFill>
                <a:effectLst/>
                <a:highlight>
                  <a:srgbClr val="FFFFFF"/>
                </a:highlight>
                <a:latin typeface="Söhne"/>
              </a:rPr>
              <a:t>Use AWS Rekognition for managed object detection.</a:t>
            </a:r>
          </a:p>
        </p:txBody>
      </p:sp>
    </p:spTree>
    <p:extLst>
      <p:ext uri="{BB962C8B-B14F-4D97-AF65-F5344CB8AC3E}">
        <p14:creationId xmlns:p14="http://schemas.microsoft.com/office/powerpoint/2010/main" val="962797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36BF80-6F17-F4D8-DB2B-47C1D2FB3499}"/>
              </a:ext>
            </a:extLst>
          </p:cNvPr>
          <p:cNvSpPr txBox="1"/>
          <p:nvPr/>
        </p:nvSpPr>
        <p:spPr>
          <a:xfrm>
            <a:off x="409575" y="561886"/>
            <a:ext cx="11258550" cy="1157368"/>
          </a:xfrm>
          <a:prstGeom prst="rect">
            <a:avLst/>
          </a:prstGeom>
          <a:noFill/>
        </p:spPr>
        <p:txBody>
          <a:bodyPr wrap="square">
            <a:spAutoFit/>
          </a:bodyPr>
          <a:lstStyle/>
          <a:p>
            <a:pPr algn="l">
              <a:buFont typeface="Arial" panose="020B0604020202020204" pitchFamily="34" charset="0"/>
              <a:buChar char="•"/>
            </a:pPr>
            <a:r>
              <a:rPr lang="en-US" b="1" i="0" dirty="0">
                <a:solidFill>
                  <a:srgbClr val="0D0D0D"/>
                </a:solidFill>
                <a:effectLst/>
                <a:highlight>
                  <a:srgbClr val="FFFFFF"/>
                </a:highlight>
                <a:latin typeface="Söhne"/>
              </a:rPr>
              <a:t>Content Analysis Module</a:t>
            </a:r>
            <a:r>
              <a:rPr lang="en-US" b="0" i="0" dirty="0">
                <a:solidFill>
                  <a:srgbClr val="0D0D0D"/>
                </a:solidFill>
                <a:effectLst/>
                <a:highlight>
                  <a:srgbClr val="FFFFFF"/>
                </a:highlight>
                <a:latin typeface="Söhne"/>
              </a:rPr>
              <a:t>:</a:t>
            </a:r>
          </a:p>
          <a:p>
            <a:pPr marL="742950" lvl="1" indent="-285750" algn="l">
              <a:lnSpc>
                <a:spcPct val="150000"/>
              </a:lnSpc>
              <a:buFont typeface="Arial" panose="020B0604020202020204" pitchFamily="34" charset="0"/>
              <a:buChar char="•"/>
            </a:pPr>
            <a:r>
              <a:rPr lang="en-US" b="0" i="0" dirty="0">
                <a:solidFill>
                  <a:srgbClr val="0D0D0D"/>
                </a:solidFill>
                <a:effectLst/>
                <a:highlight>
                  <a:srgbClr val="FFFFFF"/>
                </a:highlight>
                <a:latin typeface="Söhne"/>
              </a:rPr>
              <a:t>Develop heuristic-based algorithms for emphasis.</a:t>
            </a:r>
          </a:p>
          <a:p>
            <a:pPr marL="742950" lvl="1" indent="-285750" algn="l">
              <a:lnSpc>
                <a:spcPct val="150000"/>
              </a:lnSpc>
              <a:buFont typeface="Arial" panose="020B0604020202020204" pitchFamily="34" charset="0"/>
              <a:buChar char="•"/>
            </a:pPr>
            <a:r>
              <a:rPr lang="en-US" b="0" i="0" dirty="0">
                <a:solidFill>
                  <a:srgbClr val="0D0D0D"/>
                </a:solidFill>
                <a:effectLst/>
                <a:highlight>
                  <a:srgbClr val="FFFFFF"/>
                </a:highlight>
                <a:latin typeface="Söhne"/>
              </a:rPr>
              <a:t>Use machine learning models to learn content importance from past data.</a:t>
            </a:r>
          </a:p>
        </p:txBody>
      </p:sp>
    </p:spTree>
    <p:extLst>
      <p:ext uri="{BB962C8B-B14F-4D97-AF65-F5344CB8AC3E}">
        <p14:creationId xmlns:p14="http://schemas.microsoft.com/office/powerpoint/2010/main" val="1733673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1184</TotalTime>
  <Words>1664</Words>
  <Application>Microsoft Office PowerPoint</Application>
  <PresentationFormat>Widescreen</PresentationFormat>
  <Paragraphs>113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Söhne</vt:lpstr>
      <vt:lpstr>ui-sans-serif</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Mishra</dc:creator>
  <cp:lastModifiedBy>Abinash Mishra</cp:lastModifiedBy>
  <cp:revision>20</cp:revision>
  <dcterms:created xsi:type="dcterms:W3CDTF">2024-05-11T20:34:18Z</dcterms:created>
  <dcterms:modified xsi:type="dcterms:W3CDTF">2024-05-12T16:24:52Z</dcterms:modified>
</cp:coreProperties>
</file>