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2" r:id="rId6"/>
    <p:sldId id="259" r:id="rId7"/>
    <p:sldId id="260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4674-F63D-48F5-655C-D2C2AA44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AD84F-921B-8CB3-EC47-9C33A506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067B-F7F5-6C33-3009-84059709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7098-79F2-80EE-9A83-AF2BB654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A4E5-36CC-7BC7-A291-BC59BD1F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979-F735-026D-ACA2-97A5723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E13B1-4548-642A-BDB6-D960CAA1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F1E7-748D-7625-C503-B6CA7C8E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C37E-B0C2-605B-F76A-A0142453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A09C-1201-424E-EFC1-55B193AE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6AB28-DECF-56B4-4F31-51BABA536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2638E-5AC8-45D1-0AF6-E51147632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C1B6-2A7E-1268-F143-29501F15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5C4E-D990-1E8C-7EA2-BC96879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73FA-3F57-0605-ABA1-B1F3BAC1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2EC-C501-F849-9A2D-934C6E36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0109-5860-369C-F3CD-A31FB18F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8FF8-2E6E-B0A4-99C5-E84614FD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4EDA-212C-E17C-2A8D-2658BAC1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74DC-8B3E-7308-4FF2-7C9ACE68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4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F3FA-D527-B72D-E9BC-F533D47E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EC89-60E8-9DD4-7D78-0885780C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B47C-65F1-911A-EF88-B3DBA33D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5D9D-7381-3E39-A09E-A5A008A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A44D-354D-EDBC-7B1F-6CB8346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9AF-6B71-4D95-5B22-1B3D05BD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A993-72DB-8DA4-1A40-C358F23DA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E264-3CB3-3C1E-6948-AE99CBF1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5ECB-2658-45B6-290E-03ABAA7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ED9CC-C3D6-EB32-6F92-3316C27E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273F-EE18-FDC5-1BCD-6D918166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3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0750-50CB-0BFF-37C4-6BF465EB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6C5D-0E00-3862-652A-04655A30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E0FA-02B8-1CC5-C83A-2B0D0F1D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F80E-C447-C4E4-E10B-DA992E487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815A3-F590-A8E9-3BF4-4FBF03BE6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18F0-5321-9787-65E4-9DFC2FA7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5B74B-EFE9-2CCE-2CBA-C9666265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B8CC8-EE6B-76FA-F3FA-6B486272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D3A-F3C7-1D21-A464-316D430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37463-B3A7-E240-0914-DF3A9439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F5EC6-D3E2-C966-ABBC-FDA2DA57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1624A-A6CB-CB90-DDB4-3795CAE8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16EC-E27F-EDEE-7F0F-EBFE3042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A2678-684C-47B7-5E99-01917519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1A90F-7084-388A-2480-AFCD4536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EFB2-9342-9FDD-9112-27EB703C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B492-9EFA-26AC-1ED0-B4B302FA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2BE34-227A-6CA3-BB94-1F8D0CF8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E45B-9DB8-C847-98BC-990AC56B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DC4C-F4F4-06EB-B8FD-713472FC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FFB6-7A2F-6658-2466-3E1061EA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C35C-2DDF-2433-FD64-C32F7722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105FA-83D9-B3AF-D2AF-2023AD0F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EED5-A44B-4704-6923-86C79205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C240-DD7A-AB38-EDA5-E822C88A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3FEF9-538A-5DA7-B775-6F25C00D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CA77-E070-CED0-BBEE-2D415D13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82543-D831-10C9-F2E5-53B4EB37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1553-10C3-1063-8970-3A1990878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22F4-E666-A11D-5E32-CC28BDBB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16D5-050F-4A06-8570-EEC99C0DB5E5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3CD8-3926-CBC1-9B5B-A43AA51F8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33C8-29A2-4BA1-B60C-5B61A224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3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5867-6BE5-F8B1-CF64-B745705CDF5A}"/>
              </a:ext>
            </a:extLst>
          </p:cNvPr>
          <p:cNvSpPr txBox="1"/>
          <p:nvPr/>
        </p:nvSpPr>
        <p:spPr>
          <a:xfrm>
            <a:off x="1308977" y="2761518"/>
            <a:ext cx="80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MP4 To HLS Cloudfront Distribution</a:t>
            </a:r>
          </a:p>
        </p:txBody>
      </p:sp>
      <p:sp>
        <p:nvSpPr>
          <p:cNvPr id="5" name="AutoShape 2" descr="PlantUML diagram">
            <a:extLst>
              <a:ext uri="{FF2B5EF4-FFF2-40B4-BE49-F238E27FC236}">
                <a16:creationId xmlns:a16="http://schemas.microsoft.com/office/drawing/2014/main" id="{0995B04F-E853-DA39-020B-B1802DD51B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27332" y="303322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453752" y="198089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A8F1-8D21-214D-E9FF-F7781E10252B}"/>
              </a:ext>
            </a:extLst>
          </p:cNvPr>
          <p:cNvSpPr/>
          <p:nvPr/>
        </p:nvSpPr>
        <p:spPr>
          <a:xfrm>
            <a:off x="786384" y="1527048"/>
            <a:ext cx="10323576" cy="451713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B08DF-1487-EE23-6FE4-3E74FC75CC10}"/>
              </a:ext>
            </a:extLst>
          </p:cNvPr>
          <p:cNvSpPr txBox="1"/>
          <p:nvPr/>
        </p:nvSpPr>
        <p:spPr>
          <a:xfrm>
            <a:off x="1082040" y="2185416"/>
            <a:ext cx="9595104" cy="294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2: Create a Lambda Function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Navigate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to the AWS Lambda console and click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 function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Choose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Author from scratch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 Enter a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function 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and select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Python 3.8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as the runtime.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Under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Permissions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choose or create an execution role that has at least the basic Lambda permissions plus permissions to read from S3 and invalidate CloudFront distributions.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 function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52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27332" y="303322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453752" y="198089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A8F1-8D21-214D-E9FF-F7781E10252B}"/>
              </a:ext>
            </a:extLst>
          </p:cNvPr>
          <p:cNvSpPr/>
          <p:nvPr/>
        </p:nvSpPr>
        <p:spPr>
          <a:xfrm>
            <a:off x="786384" y="1527048"/>
            <a:ext cx="10323576" cy="451713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E88B9-8C5A-928D-A8F5-6924CAA63974}"/>
              </a:ext>
            </a:extLst>
          </p:cNvPr>
          <p:cNvSpPr txBox="1"/>
          <p:nvPr/>
        </p:nvSpPr>
        <p:spPr>
          <a:xfrm>
            <a:off x="1106424" y="1891187"/>
            <a:ext cx="968349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Step 3: Set S3 Event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Go to your S3 bucket in the S3 console.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Click on Properties &gt; Event notifications.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Click Create event notification.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Name your event, and select All object create events and All object delete events under the “Events”.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Under “Destination”, select the Lambda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Choose the Lambda function you created in Step 2.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Click Save changes.</a:t>
            </a:r>
          </a:p>
        </p:txBody>
      </p:sp>
    </p:spTree>
    <p:extLst>
      <p:ext uri="{BB962C8B-B14F-4D97-AF65-F5344CB8AC3E}">
        <p14:creationId xmlns:p14="http://schemas.microsoft.com/office/powerpoint/2010/main" val="179545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DF3EC-4603-A48E-2A10-F49FA9D92902}"/>
              </a:ext>
            </a:extLst>
          </p:cNvPr>
          <p:cNvSpPr txBox="1"/>
          <p:nvPr/>
        </p:nvSpPr>
        <p:spPr>
          <a:xfrm>
            <a:off x="1207008" y="2399302"/>
            <a:ext cx="10003536" cy="437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boto3</a:t>
            </a:r>
          </a:p>
          <a:p>
            <a:endParaRPr lang="en-IN" sz="1600" dirty="0"/>
          </a:p>
          <a:p>
            <a:r>
              <a:rPr lang="en-IN" sz="1600" dirty="0"/>
              <a:t>def </a:t>
            </a:r>
            <a:r>
              <a:rPr lang="en-IN" sz="1600" dirty="0" err="1"/>
              <a:t>lambda_handler</a:t>
            </a:r>
            <a:r>
              <a:rPr lang="en-IN" sz="1600" dirty="0"/>
              <a:t>(event, context):</a:t>
            </a:r>
          </a:p>
          <a:p>
            <a:r>
              <a:rPr lang="en-IN" sz="1600" dirty="0"/>
              <a:t>    # Create CloudFront client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cf</a:t>
            </a:r>
            <a:r>
              <a:rPr lang="en-IN" sz="1600" dirty="0"/>
              <a:t> = boto3.client(‘CloudFront)</a:t>
            </a:r>
          </a:p>
          <a:p>
            <a:endParaRPr lang="en-IN" sz="1600" dirty="0"/>
          </a:p>
          <a:p>
            <a:r>
              <a:rPr lang="en-IN" sz="1600" dirty="0"/>
              <a:t>    # Define the CloudFront distribution ID and the file paths to invalidate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distribution_id</a:t>
            </a:r>
            <a:r>
              <a:rPr lang="en-IN" sz="1600" dirty="0"/>
              <a:t> = 'YOUR_DISTRIBUTION_ID'</a:t>
            </a:r>
          </a:p>
          <a:p>
            <a:r>
              <a:rPr lang="en-IN" sz="1600" dirty="0"/>
              <a:t>    items = [{'Quantity': </a:t>
            </a:r>
            <a:r>
              <a:rPr lang="en-IN" sz="1600" dirty="0" err="1"/>
              <a:t>len</a:t>
            </a:r>
            <a:r>
              <a:rPr lang="en-IN" sz="1600" dirty="0"/>
              <a:t>(event['Records']), 'Items': [record['s3']['object']['key'] for record in event['Records']]}]</a:t>
            </a:r>
          </a:p>
          <a:p>
            <a:endParaRPr lang="en-IN" sz="1600" dirty="0"/>
          </a:p>
          <a:p>
            <a:r>
              <a:rPr lang="en-IN" sz="1600" dirty="0"/>
              <a:t>    # Create invalidation</a:t>
            </a:r>
          </a:p>
          <a:p>
            <a:r>
              <a:rPr lang="en-IN" sz="1600" dirty="0"/>
              <a:t>    response = </a:t>
            </a:r>
            <a:r>
              <a:rPr lang="en-IN" sz="1600" dirty="0" err="1"/>
              <a:t>cf.create_invalidation</a:t>
            </a:r>
            <a:r>
              <a:rPr lang="en-IN" sz="1600" dirty="0"/>
              <a:t>(</a:t>
            </a:r>
            <a:r>
              <a:rPr lang="en-IN" sz="1600" dirty="0" err="1"/>
              <a:t>DistributionId</a:t>
            </a:r>
            <a:r>
              <a:rPr lang="en-IN" sz="1600" dirty="0"/>
              <a:t>=</a:t>
            </a:r>
            <a:r>
              <a:rPr lang="en-IN" sz="1600" dirty="0" err="1"/>
              <a:t>distribution_id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              </a:t>
            </a:r>
            <a:r>
              <a:rPr lang="en-IN" sz="1600" dirty="0" err="1"/>
              <a:t>InvalidationBatch</a:t>
            </a:r>
            <a:r>
              <a:rPr lang="en-IN" sz="1600" dirty="0"/>
              <a:t>={</a:t>
            </a:r>
          </a:p>
          <a:p>
            <a:r>
              <a:rPr lang="en-IN" sz="1600" dirty="0"/>
              <a:t>                                          'Paths': items,</a:t>
            </a:r>
          </a:p>
          <a:p>
            <a:r>
              <a:rPr lang="en-IN" sz="1600" dirty="0"/>
              <a:t>                                          '</a:t>
            </a:r>
            <a:r>
              <a:rPr lang="en-IN" sz="1600" dirty="0" err="1"/>
              <a:t>CallerReference</a:t>
            </a:r>
            <a:r>
              <a:rPr lang="en-IN" sz="1600" dirty="0"/>
              <a:t>': str(</a:t>
            </a:r>
            <a:r>
              <a:rPr lang="en-IN" sz="1600" dirty="0" err="1"/>
              <a:t>context.aws_request_id</a:t>
            </a:r>
            <a:r>
              <a:rPr lang="en-IN" sz="1600" dirty="0"/>
              <a:t>)</a:t>
            </a:r>
          </a:p>
          <a:p>
            <a:r>
              <a:rPr lang="en-IN" sz="1600" dirty="0"/>
              <a:t>                                      })</a:t>
            </a:r>
          </a:p>
          <a:p>
            <a:r>
              <a:rPr lang="en-IN" sz="1600" dirty="0"/>
              <a:t>    return response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D3FDB-56B9-BE33-E7A7-80BA514A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891284"/>
            <a:ext cx="9659112" cy="1342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D24563-E6A4-71A5-9DF1-2976757B183D}"/>
              </a:ext>
            </a:extLst>
          </p:cNvPr>
          <p:cNvSpPr/>
          <p:nvPr/>
        </p:nvSpPr>
        <p:spPr>
          <a:xfrm>
            <a:off x="621792" y="891284"/>
            <a:ext cx="11009376" cy="57929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A52A9F-0E74-6DD0-9A78-74312A9F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09" y="2102903"/>
            <a:ext cx="7373835" cy="8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8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BD926-67D0-13C2-0B17-058C1A4DD430}"/>
              </a:ext>
            </a:extLst>
          </p:cNvPr>
          <p:cNvSpPr txBox="1"/>
          <p:nvPr/>
        </p:nvSpPr>
        <p:spPr>
          <a:xfrm>
            <a:off x="605254" y="1121787"/>
            <a:ext cx="11045750" cy="488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5: Configure IAM Roles and Permissions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Ensure the IAM role used by your Lambda function has the following policies attached: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AmazonS3ReadOnlyAccess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CloudFrontFullAccess (or a custom policy with permissions to invalidate CloudFront distributions).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To add permissions, go to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IAM service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find the role, and attach the policies.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6: Test and Validate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 new file to your S3 bucket or update an existing file.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Check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Lambda function logs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in CloudWatch to verify it triggered correctly and executed without errors.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Check your CloudFront distribution’s cache to ensure the specified paths were invalidated.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F3F073-DB5A-53B0-8BCE-7E3F53349958}"/>
              </a:ext>
            </a:extLst>
          </p:cNvPr>
          <p:cNvSpPr/>
          <p:nvPr/>
        </p:nvSpPr>
        <p:spPr>
          <a:xfrm>
            <a:off x="367645" y="970961"/>
            <a:ext cx="11462995" cy="549582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4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BD926-67D0-13C2-0B17-058C1A4DD430}"/>
              </a:ext>
            </a:extLst>
          </p:cNvPr>
          <p:cNvSpPr txBox="1"/>
          <p:nvPr/>
        </p:nvSpPr>
        <p:spPr>
          <a:xfrm>
            <a:off x="605254" y="1121787"/>
            <a:ext cx="1104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Configure IAM Roles and Permissions – More detailing…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F05AD-D727-73CC-566A-C0AD0321C4A1}"/>
              </a:ext>
            </a:extLst>
          </p:cNvPr>
          <p:cNvSpPr txBox="1"/>
          <p:nvPr/>
        </p:nvSpPr>
        <p:spPr>
          <a:xfrm>
            <a:off x="605254" y="1533059"/>
            <a:ext cx="109436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Accessing the IAM Management Console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 in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your AWS Management Console.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Find Services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search bar, type "IAM" and select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IAM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open the IAM dashboard.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B. Creating a New IAM Role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If you have already created a role for your Lambda function during its setup, you can skip to part C. Otherwise, follow these steps to create a new role: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 the IAM dashboard, click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Roles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on the left sidebar, then click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button.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Choose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as the service that will use this role, then 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Next: Permissions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 the permissions policy search box, type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AmazonS3ReadOnlyAccess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check the box next to the policy. This policy allows the role to read data from any S3 bucket in your account.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Search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CloudFrontFullAccess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check the box next to this policy as well. This policy allows the role full access to CloudFront, which includes creating invalidations.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After selecting the necessary policies, 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Next: Tags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(optional step - tags are key-value pairs used for resource identification and management).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Next: Review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Enter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Role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e.g.,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LambdaS3CloudFrontRole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and an optional description.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4E5A0-C29D-DBF5-B911-1E5670ED6F69}"/>
              </a:ext>
            </a:extLst>
          </p:cNvPr>
          <p:cNvSpPr/>
          <p:nvPr/>
        </p:nvSpPr>
        <p:spPr>
          <a:xfrm>
            <a:off x="420624" y="1005840"/>
            <a:ext cx="11338560" cy="56055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6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BD926-67D0-13C2-0B17-058C1A4DD430}"/>
              </a:ext>
            </a:extLst>
          </p:cNvPr>
          <p:cNvSpPr txBox="1"/>
          <p:nvPr/>
        </p:nvSpPr>
        <p:spPr>
          <a:xfrm>
            <a:off x="605254" y="1121787"/>
            <a:ext cx="1104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Configure IAM Roles and Permissions – More detailing…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F05AD-D727-73CC-566A-C0AD0321C4A1}"/>
              </a:ext>
            </a:extLst>
          </p:cNvPr>
          <p:cNvSpPr txBox="1"/>
          <p:nvPr/>
        </p:nvSpPr>
        <p:spPr>
          <a:xfrm>
            <a:off x="605254" y="1533059"/>
            <a:ext cx="109436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C. Attaching Policies to an Existing IAM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If you're updating an existing role with new permissions: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 the IAM dashboard, click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Roles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on the left sidebar.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Enter the name of the role you created for your Lambda function in the search box, then click on the role.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On the role summary page, click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Permissions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Attach policies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 the search box, type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AmazonS3ReadOnlyAccess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check the box next to it. Then, search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CloudFrontFullAccess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select it too.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Attach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D. Verify the Role and Policy Attachment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After attaching the policies, you should see them listed under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Permissions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 when you view your role.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Ensure that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AmazonS3ReadOnlyAccess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CloudFrontFullAccess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are listed under the policies attached to the role.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4E5A0-C29D-DBF5-B911-1E5670ED6F69}"/>
              </a:ext>
            </a:extLst>
          </p:cNvPr>
          <p:cNvSpPr/>
          <p:nvPr/>
        </p:nvSpPr>
        <p:spPr>
          <a:xfrm>
            <a:off x="420624" y="1005840"/>
            <a:ext cx="11338560" cy="56055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E276DD-B16E-781E-E3D4-A0DA6897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28" y="4014402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12D838-640C-75D2-A8A7-BAD21E5F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88" y="499329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3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BD926-67D0-13C2-0B17-058C1A4DD430}"/>
              </a:ext>
            </a:extLst>
          </p:cNvPr>
          <p:cNvSpPr txBox="1"/>
          <p:nvPr/>
        </p:nvSpPr>
        <p:spPr>
          <a:xfrm>
            <a:off x="605254" y="1121787"/>
            <a:ext cx="1104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Configure IAM Roles and Permissions – More detailing…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F05AD-D727-73CC-566A-C0AD0321C4A1}"/>
              </a:ext>
            </a:extLst>
          </p:cNvPr>
          <p:cNvSpPr txBox="1"/>
          <p:nvPr/>
        </p:nvSpPr>
        <p:spPr>
          <a:xfrm>
            <a:off x="605254" y="1533059"/>
            <a:ext cx="10943618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E. Example of a Custom Policy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If you prefer to create a custom policy for more granular permissions, especially limiting the role to only invalidate CloudFront distributions rather than full access, you can create a custom policy: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Go back to the main IAM dashboard and select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Policies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Go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 and enter the following policy, replacing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YOUR_DISTRIBUTION_ID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 your actual CloudFront distribution ID: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4E5A0-C29D-DBF5-B911-1E5670ED6F69}"/>
              </a:ext>
            </a:extLst>
          </p:cNvPr>
          <p:cNvSpPr/>
          <p:nvPr/>
        </p:nvSpPr>
        <p:spPr>
          <a:xfrm>
            <a:off x="420624" y="1005840"/>
            <a:ext cx="11338560" cy="56055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E276DD-B16E-781E-E3D4-A0DA6897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28" y="4014402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12D838-640C-75D2-A8A7-BAD21E5F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88" y="499329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5198FCE-29F4-61F9-0E43-02B36376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28" y="2550953"/>
            <a:ext cx="65" cy="585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959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BD926-67D0-13C2-0B17-058C1A4DD430}"/>
              </a:ext>
            </a:extLst>
          </p:cNvPr>
          <p:cNvSpPr txBox="1"/>
          <p:nvPr/>
        </p:nvSpPr>
        <p:spPr>
          <a:xfrm>
            <a:off x="605254" y="1121787"/>
            <a:ext cx="1104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Configure IAM Roles and Permissions – More detailing…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F05AD-D727-73CC-566A-C0AD0321C4A1}"/>
              </a:ext>
            </a:extLst>
          </p:cNvPr>
          <p:cNvSpPr txBox="1"/>
          <p:nvPr/>
        </p:nvSpPr>
        <p:spPr>
          <a:xfrm>
            <a:off x="605254" y="1533059"/>
            <a:ext cx="109436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"Version": "2012-10-17",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"Statement":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    "Effect": "Allow",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    "Action": 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cloudfront:CreateInvalidation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    "Resource": "*",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    "Condition":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        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StringEquals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            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cloudfront:DistributionId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": "YOUR_DISTRIBUTION_ID"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 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4E5A0-C29D-DBF5-B911-1E5670ED6F69}"/>
              </a:ext>
            </a:extLst>
          </p:cNvPr>
          <p:cNvSpPr/>
          <p:nvPr/>
        </p:nvSpPr>
        <p:spPr>
          <a:xfrm>
            <a:off x="420624" y="1005840"/>
            <a:ext cx="11338560" cy="56055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E276DD-B16E-781E-E3D4-A0DA6897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28" y="4014402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12D838-640C-75D2-A8A7-BAD21E5F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88" y="499329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5198FCE-29F4-61F9-0E43-02B36376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28" y="2550953"/>
            <a:ext cx="65" cy="585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4791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BD926-67D0-13C2-0B17-058C1A4DD430}"/>
              </a:ext>
            </a:extLst>
          </p:cNvPr>
          <p:cNvSpPr txBox="1"/>
          <p:nvPr/>
        </p:nvSpPr>
        <p:spPr>
          <a:xfrm>
            <a:off x="605254" y="1121787"/>
            <a:ext cx="1104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Configure IAM Roles and Permissions – More detailing…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4E5A0-C29D-DBF5-B911-1E5670ED6F69}"/>
              </a:ext>
            </a:extLst>
          </p:cNvPr>
          <p:cNvSpPr/>
          <p:nvPr/>
        </p:nvSpPr>
        <p:spPr>
          <a:xfrm>
            <a:off x="420624" y="1005840"/>
            <a:ext cx="11338560" cy="56055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E276DD-B16E-781E-E3D4-A0DA6897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28" y="4014402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12D838-640C-75D2-A8A7-BAD21E5F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88" y="499329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5198FCE-29F4-61F9-0E43-02B36376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28" y="2550953"/>
            <a:ext cx="65" cy="585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A5D961-6226-DAFD-5DEF-151625C66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912" y="2632989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38F10-995B-F28A-2DF8-3BFF47D48954}"/>
              </a:ext>
            </a:extLst>
          </p:cNvPr>
          <p:cNvSpPr txBox="1"/>
          <p:nvPr/>
        </p:nvSpPr>
        <p:spPr>
          <a:xfrm>
            <a:off x="688085" y="1865587"/>
            <a:ext cx="10787371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Review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give your policy a name, e.g.,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CloudFrontInvalidationOnly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and description, then click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Attach this new policy to your Lambda role following the steps in part 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9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3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2790444" y="3262622"/>
            <a:ext cx="66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 Mp4 to HLS Stream CloudFront Distribution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2BB5E-5F62-3F95-1353-5AA51A4FD941}"/>
              </a:ext>
            </a:extLst>
          </p:cNvPr>
          <p:cNvSpPr/>
          <p:nvPr/>
        </p:nvSpPr>
        <p:spPr>
          <a:xfrm>
            <a:off x="2077212" y="2985516"/>
            <a:ext cx="6839712" cy="8869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31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7E19-9199-0590-C4B6-0916429163C7}"/>
              </a:ext>
            </a:extLst>
          </p:cNvPr>
          <p:cNvSpPr txBox="1"/>
          <p:nvPr/>
        </p:nvSpPr>
        <p:spPr>
          <a:xfrm>
            <a:off x="4443984" y="237744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192E9-1B56-6E73-F4E6-3CEA9A0FD510}"/>
              </a:ext>
            </a:extLst>
          </p:cNvPr>
          <p:cNvSpPr/>
          <p:nvPr/>
        </p:nvSpPr>
        <p:spPr>
          <a:xfrm>
            <a:off x="4544568" y="7315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8CBBB-67BB-1056-6713-F4F04AF52CE5}"/>
              </a:ext>
            </a:extLst>
          </p:cNvPr>
          <p:cNvSpPr/>
          <p:nvPr/>
        </p:nvSpPr>
        <p:spPr>
          <a:xfrm>
            <a:off x="256032" y="1051560"/>
            <a:ext cx="11603736" cy="546811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916348D7-5412-ADCF-B028-AF2973F3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309116"/>
            <a:ext cx="113061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7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947F5EF6-0ED9-AE3C-14A2-A8C933AD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2239328"/>
            <a:ext cx="10439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>
            <a:extLst>
              <a:ext uri="{FF2B5EF4-FFF2-40B4-BE49-F238E27FC236}">
                <a16:creationId xmlns:a16="http://schemas.microsoft.com/office/drawing/2014/main" id="{AC030509-66F3-31DD-25D2-5B3E20DD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3345752"/>
            <a:ext cx="10439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antUML diagram">
            <a:extLst>
              <a:ext uri="{FF2B5EF4-FFF2-40B4-BE49-F238E27FC236}">
                <a16:creationId xmlns:a16="http://schemas.microsoft.com/office/drawing/2014/main" id="{350EA3BE-C7D7-6CF0-9749-35AEE7C2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4745483"/>
            <a:ext cx="10439400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9C4C3B-1D14-5989-DC54-3F1F703921DB}"/>
              </a:ext>
            </a:extLst>
          </p:cNvPr>
          <p:cNvSpPr/>
          <p:nvPr/>
        </p:nvSpPr>
        <p:spPr>
          <a:xfrm>
            <a:off x="673607" y="2020824"/>
            <a:ext cx="10844785" cy="4114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B28F3-B58F-3176-5940-3F632EFBE589}"/>
              </a:ext>
            </a:extLst>
          </p:cNvPr>
          <p:cNvSpPr txBox="1"/>
          <p:nvPr/>
        </p:nvSpPr>
        <p:spPr>
          <a:xfrm>
            <a:off x="4206240" y="643922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EC32B-CE19-4D9D-6445-581DC2DA0D37}"/>
              </a:ext>
            </a:extLst>
          </p:cNvPr>
          <p:cNvSpPr/>
          <p:nvPr/>
        </p:nvSpPr>
        <p:spPr>
          <a:xfrm>
            <a:off x="4311396" y="52073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8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30F61EF1-2DCE-CD53-8F0D-2B5AF502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86" y="1155764"/>
            <a:ext cx="76295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047B60-83A7-C60F-B9F2-3CE98BB9448B}"/>
              </a:ext>
            </a:extLst>
          </p:cNvPr>
          <p:cNvSpPr/>
          <p:nvPr/>
        </p:nvSpPr>
        <p:spPr>
          <a:xfrm>
            <a:off x="1060704" y="969264"/>
            <a:ext cx="9838944" cy="54498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BA5E6-AA48-8551-4401-53EE937C62CB}"/>
              </a:ext>
            </a:extLst>
          </p:cNvPr>
          <p:cNvSpPr txBox="1"/>
          <p:nvPr/>
        </p:nvSpPr>
        <p:spPr>
          <a:xfrm>
            <a:off x="4443984" y="237744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Process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9057B-4998-95E9-BBB5-C95E7DDA4E4D}"/>
              </a:ext>
            </a:extLst>
          </p:cNvPr>
          <p:cNvSpPr/>
          <p:nvPr/>
        </p:nvSpPr>
        <p:spPr>
          <a:xfrm>
            <a:off x="4549140" y="8408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58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B5D33-7EDD-111D-E9EE-EA911F38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3" y="1507182"/>
            <a:ext cx="1027890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lantUML diagram">
            <a:extLst>
              <a:ext uri="{FF2B5EF4-FFF2-40B4-BE49-F238E27FC236}">
                <a16:creationId xmlns:a16="http://schemas.microsoft.com/office/drawing/2014/main" id="{1CC537EC-4D85-5E79-075E-10430DA7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22189" y="-1946546"/>
            <a:ext cx="4876799" cy="111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54764" y="157018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Flow-diagram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389745" y="83127"/>
            <a:ext cx="2780146" cy="6326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E816A-2E4E-8E0D-A389-5F3019A5E140}"/>
              </a:ext>
            </a:extLst>
          </p:cNvPr>
          <p:cNvSpPr/>
          <p:nvPr/>
        </p:nvSpPr>
        <p:spPr>
          <a:xfrm>
            <a:off x="147782" y="1071418"/>
            <a:ext cx="11443854" cy="51354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50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2790444" y="3262622"/>
            <a:ext cx="661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to update the Cache of CloudFront Distribution with Lambda Function and Event on S3 Bucket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2BB5E-5F62-3F95-1353-5AA51A4FD941}"/>
              </a:ext>
            </a:extLst>
          </p:cNvPr>
          <p:cNvSpPr/>
          <p:nvPr/>
        </p:nvSpPr>
        <p:spPr>
          <a:xfrm>
            <a:off x="2679192" y="3136392"/>
            <a:ext cx="6839712" cy="8869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72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27332" y="303322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453752" y="198089"/>
            <a:ext cx="4613748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A8F1-8D21-214D-E9FF-F7781E10252B}"/>
              </a:ext>
            </a:extLst>
          </p:cNvPr>
          <p:cNvSpPr/>
          <p:nvPr/>
        </p:nvSpPr>
        <p:spPr>
          <a:xfrm>
            <a:off x="740664" y="2377441"/>
            <a:ext cx="10113264" cy="37124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B7669-511A-9559-4DA0-7E67D1511731}"/>
              </a:ext>
            </a:extLst>
          </p:cNvPr>
          <p:cNvSpPr txBox="1"/>
          <p:nvPr/>
        </p:nvSpPr>
        <p:spPr>
          <a:xfrm>
            <a:off x="1033272" y="2603621"/>
            <a:ext cx="9528048" cy="322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1: Set Up an S3 Bucket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Assuming you already have an S3 bucket where HLS files are stored, ensure it’s correctly configured to store your HLS files. If not, follow these steps to create one: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to the AWS Management Console.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Navigate to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S3 service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and click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 bucket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bucket 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and select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region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Leave all other settings as default or configure them according to your organizational policies and click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AB2A8-72A0-57C6-B065-D5C4BA6BA3C8}"/>
              </a:ext>
            </a:extLst>
          </p:cNvPr>
          <p:cNvSpPr txBox="1"/>
          <p:nvPr/>
        </p:nvSpPr>
        <p:spPr>
          <a:xfrm>
            <a:off x="740664" y="1413200"/>
            <a:ext cx="10113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Final Approach -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AWS Lambda with S3 Event Notifications and CloudFront Cache Invalidation</a:t>
            </a:r>
          </a:p>
        </p:txBody>
      </p:sp>
    </p:spTree>
    <p:extLst>
      <p:ext uri="{BB962C8B-B14F-4D97-AF65-F5344CB8AC3E}">
        <p14:creationId xmlns:p14="http://schemas.microsoft.com/office/powerpoint/2010/main" val="21493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1188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Söhne</vt:lpstr>
      <vt:lpstr>Söhne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48</cp:revision>
  <dcterms:created xsi:type="dcterms:W3CDTF">2024-05-10T06:41:33Z</dcterms:created>
  <dcterms:modified xsi:type="dcterms:W3CDTF">2024-05-11T20:38:03Z</dcterms:modified>
</cp:coreProperties>
</file>