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76" r:id="rId3"/>
    <p:sldId id="279" r:id="rId4"/>
    <p:sldId id="280" r:id="rId5"/>
    <p:sldId id="27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8975F-8D51-D347-BCCA-7699286D2A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0B2807-0C78-7073-926B-1A4652102E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514B35-7858-F626-C9CD-D3462AEAE696}"/>
              </a:ext>
            </a:extLst>
          </p:cNvPr>
          <p:cNvSpPr>
            <a:spLocks noGrp="1"/>
          </p:cNvSpPr>
          <p:nvPr>
            <p:ph type="dt" sz="half" idx="10"/>
          </p:nvPr>
        </p:nvSpPr>
        <p:spPr/>
        <p:txBody>
          <a:bodyPr/>
          <a:lstStyle/>
          <a:p>
            <a:fld id="{E5D0C577-32FE-47BD-98F8-BBB247CFA39E}" type="datetimeFigureOut">
              <a:rPr lang="en-IN" smtClean="0"/>
              <a:t>12-05-2024</a:t>
            </a:fld>
            <a:endParaRPr lang="en-IN"/>
          </a:p>
        </p:txBody>
      </p:sp>
      <p:sp>
        <p:nvSpPr>
          <p:cNvPr id="5" name="Footer Placeholder 4">
            <a:extLst>
              <a:ext uri="{FF2B5EF4-FFF2-40B4-BE49-F238E27FC236}">
                <a16:creationId xmlns:a16="http://schemas.microsoft.com/office/drawing/2014/main" id="{281E313E-1078-233C-90F9-E883982C32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6E08D1-6017-3742-46C3-75E3B059EDC7}"/>
              </a:ext>
            </a:extLst>
          </p:cNvPr>
          <p:cNvSpPr>
            <a:spLocks noGrp="1"/>
          </p:cNvSpPr>
          <p:nvPr>
            <p:ph type="sldNum" sz="quarter" idx="12"/>
          </p:nvPr>
        </p:nvSpPr>
        <p:spPr/>
        <p:txBody>
          <a:bodyPr/>
          <a:lstStyle/>
          <a:p>
            <a:fld id="{E8F9EF1B-2568-4F06-B65F-E353E9BA2086}" type="slidenum">
              <a:rPr lang="en-IN" smtClean="0"/>
              <a:t>‹#›</a:t>
            </a:fld>
            <a:endParaRPr lang="en-IN"/>
          </a:p>
        </p:txBody>
      </p:sp>
    </p:spTree>
    <p:extLst>
      <p:ext uri="{BB962C8B-B14F-4D97-AF65-F5344CB8AC3E}">
        <p14:creationId xmlns:p14="http://schemas.microsoft.com/office/powerpoint/2010/main" val="3049482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DDC60-1451-A1B1-E60C-FFAA966F305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EEF16DA-67D3-6A7B-0AB9-6E5F9C82B3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94545D-9AB9-FFC9-5A84-0C90DEE0E19E}"/>
              </a:ext>
            </a:extLst>
          </p:cNvPr>
          <p:cNvSpPr>
            <a:spLocks noGrp="1"/>
          </p:cNvSpPr>
          <p:nvPr>
            <p:ph type="dt" sz="half" idx="10"/>
          </p:nvPr>
        </p:nvSpPr>
        <p:spPr/>
        <p:txBody>
          <a:bodyPr/>
          <a:lstStyle/>
          <a:p>
            <a:fld id="{E5D0C577-32FE-47BD-98F8-BBB247CFA39E}" type="datetimeFigureOut">
              <a:rPr lang="en-IN" smtClean="0"/>
              <a:t>12-05-2024</a:t>
            </a:fld>
            <a:endParaRPr lang="en-IN"/>
          </a:p>
        </p:txBody>
      </p:sp>
      <p:sp>
        <p:nvSpPr>
          <p:cNvPr id="5" name="Footer Placeholder 4">
            <a:extLst>
              <a:ext uri="{FF2B5EF4-FFF2-40B4-BE49-F238E27FC236}">
                <a16:creationId xmlns:a16="http://schemas.microsoft.com/office/drawing/2014/main" id="{6727A84D-6C8E-4283-6FA4-F015FAF4CB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711A22-929D-46B2-36BB-7763793925FA}"/>
              </a:ext>
            </a:extLst>
          </p:cNvPr>
          <p:cNvSpPr>
            <a:spLocks noGrp="1"/>
          </p:cNvSpPr>
          <p:nvPr>
            <p:ph type="sldNum" sz="quarter" idx="12"/>
          </p:nvPr>
        </p:nvSpPr>
        <p:spPr/>
        <p:txBody>
          <a:bodyPr/>
          <a:lstStyle/>
          <a:p>
            <a:fld id="{E8F9EF1B-2568-4F06-B65F-E353E9BA2086}" type="slidenum">
              <a:rPr lang="en-IN" smtClean="0"/>
              <a:t>‹#›</a:t>
            </a:fld>
            <a:endParaRPr lang="en-IN"/>
          </a:p>
        </p:txBody>
      </p:sp>
    </p:spTree>
    <p:extLst>
      <p:ext uri="{BB962C8B-B14F-4D97-AF65-F5344CB8AC3E}">
        <p14:creationId xmlns:p14="http://schemas.microsoft.com/office/powerpoint/2010/main" val="995024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73EC80-5B54-2CE0-E804-C0FEADA169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F681AA-F208-E100-B1EB-28C64CDB16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EF1F78-0C89-01CB-B86B-AC6AA1D93CB7}"/>
              </a:ext>
            </a:extLst>
          </p:cNvPr>
          <p:cNvSpPr>
            <a:spLocks noGrp="1"/>
          </p:cNvSpPr>
          <p:nvPr>
            <p:ph type="dt" sz="half" idx="10"/>
          </p:nvPr>
        </p:nvSpPr>
        <p:spPr/>
        <p:txBody>
          <a:bodyPr/>
          <a:lstStyle/>
          <a:p>
            <a:fld id="{E5D0C577-32FE-47BD-98F8-BBB247CFA39E}" type="datetimeFigureOut">
              <a:rPr lang="en-IN" smtClean="0"/>
              <a:t>12-05-2024</a:t>
            </a:fld>
            <a:endParaRPr lang="en-IN"/>
          </a:p>
        </p:txBody>
      </p:sp>
      <p:sp>
        <p:nvSpPr>
          <p:cNvPr id="5" name="Footer Placeholder 4">
            <a:extLst>
              <a:ext uri="{FF2B5EF4-FFF2-40B4-BE49-F238E27FC236}">
                <a16:creationId xmlns:a16="http://schemas.microsoft.com/office/drawing/2014/main" id="{6FC5982B-D750-6EA2-DD86-B13C15BAF5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7013D0-9F6A-B62D-C5D8-DCB96AB0FCFF}"/>
              </a:ext>
            </a:extLst>
          </p:cNvPr>
          <p:cNvSpPr>
            <a:spLocks noGrp="1"/>
          </p:cNvSpPr>
          <p:nvPr>
            <p:ph type="sldNum" sz="quarter" idx="12"/>
          </p:nvPr>
        </p:nvSpPr>
        <p:spPr/>
        <p:txBody>
          <a:bodyPr/>
          <a:lstStyle/>
          <a:p>
            <a:fld id="{E8F9EF1B-2568-4F06-B65F-E353E9BA2086}" type="slidenum">
              <a:rPr lang="en-IN" smtClean="0"/>
              <a:t>‹#›</a:t>
            </a:fld>
            <a:endParaRPr lang="en-IN"/>
          </a:p>
        </p:txBody>
      </p:sp>
    </p:spTree>
    <p:extLst>
      <p:ext uri="{BB962C8B-B14F-4D97-AF65-F5344CB8AC3E}">
        <p14:creationId xmlns:p14="http://schemas.microsoft.com/office/powerpoint/2010/main" val="3835429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2601C-F796-8F88-0FE2-8CF3E5BEB1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4AA568-FF98-A85A-74C6-E8B2F3771C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C5E924-4717-C164-3E1B-DEF73CD30486}"/>
              </a:ext>
            </a:extLst>
          </p:cNvPr>
          <p:cNvSpPr>
            <a:spLocks noGrp="1"/>
          </p:cNvSpPr>
          <p:nvPr>
            <p:ph type="dt" sz="half" idx="10"/>
          </p:nvPr>
        </p:nvSpPr>
        <p:spPr/>
        <p:txBody>
          <a:bodyPr/>
          <a:lstStyle/>
          <a:p>
            <a:fld id="{E5D0C577-32FE-47BD-98F8-BBB247CFA39E}" type="datetimeFigureOut">
              <a:rPr lang="en-IN" smtClean="0"/>
              <a:t>12-05-2024</a:t>
            </a:fld>
            <a:endParaRPr lang="en-IN"/>
          </a:p>
        </p:txBody>
      </p:sp>
      <p:sp>
        <p:nvSpPr>
          <p:cNvPr id="5" name="Footer Placeholder 4">
            <a:extLst>
              <a:ext uri="{FF2B5EF4-FFF2-40B4-BE49-F238E27FC236}">
                <a16:creationId xmlns:a16="http://schemas.microsoft.com/office/drawing/2014/main" id="{887CBAC9-D5D0-EBCD-0525-E66E46B6E1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CBCC03-267A-48A7-BAAF-33167CD44B16}"/>
              </a:ext>
            </a:extLst>
          </p:cNvPr>
          <p:cNvSpPr>
            <a:spLocks noGrp="1"/>
          </p:cNvSpPr>
          <p:nvPr>
            <p:ph type="sldNum" sz="quarter" idx="12"/>
          </p:nvPr>
        </p:nvSpPr>
        <p:spPr/>
        <p:txBody>
          <a:bodyPr/>
          <a:lstStyle/>
          <a:p>
            <a:fld id="{E8F9EF1B-2568-4F06-B65F-E353E9BA2086}" type="slidenum">
              <a:rPr lang="en-IN" smtClean="0"/>
              <a:t>‹#›</a:t>
            </a:fld>
            <a:endParaRPr lang="en-IN"/>
          </a:p>
        </p:txBody>
      </p:sp>
    </p:spTree>
    <p:extLst>
      <p:ext uri="{BB962C8B-B14F-4D97-AF65-F5344CB8AC3E}">
        <p14:creationId xmlns:p14="http://schemas.microsoft.com/office/powerpoint/2010/main" val="1018797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B1AA0-A621-5E9B-2DC7-98CEA7C22F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8BED0DD-0D7A-F622-ED56-87A10DFAC8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04FBBE-A9F0-23A6-6092-CD313CC555EB}"/>
              </a:ext>
            </a:extLst>
          </p:cNvPr>
          <p:cNvSpPr>
            <a:spLocks noGrp="1"/>
          </p:cNvSpPr>
          <p:nvPr>
            <p:ph type="dt" sz="half" idx="10"/>
          </p:nvPr>
        </p:nvSpPr>
        <p:spPr/>
        <p:txBody>
          <a:bodyPr/>
          <a:lstStyle/>
          <a:p>
            <a:fld id="{E5D0C577-32FE-47BD-98F8-BBB247CFA39E}" type="datetimeFigureOut">
              <a:rPr lang="en-IN" smtClean="0"/>
              <a:t>12-05-2024</a:t>
            </a:fld>
            <a:endParaRPr lang="en-IN"/>
          </a:p>
        </p:txBody>
      </p:sp>
      <p:sp>
        <p:nvSpPr>
          <p:cNvPr id="5" name="Footer Placeholder 4">
            <a:extLst>
              <a:ext uri="{FF2B5EF4-FFF2-40B4-BE49-F238E27FC236}">
                <a16:creationId xmlns:a16="http://schemas.microsoft.com/office/drawing/2014/main" id="{265FA138-5A10-0F2F-B617-55D7AF8392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AFD490-472F-11E8-36C2-D68DFD4F506E}"/>
              </a:ext>
            </a:extLst>
          </p:cNvPr>
          <p:cNvSpPr>
            <a:spLocks noGrp="1"/>
          </p:cNvSpPr>
          <p:nvPr>
            <p:ph type="sldNum" sz="quarter" idx="12"/>
          </p:nvPr>
        </p:nvSpPr>
        <p:spPr/>
        <p:txBody>
          <a:bodyPr/>
          <a:lstStyle/>
          <a:p>
            <a:fld id="{E8F9EF1B-2568-4F06-B65F-E353E9BA2086}" type="slidenum">
              <a:rPr lang="en-IN" smtClean="0"/>
              <a:t>‹#›</a:t>
            </a:fld>
            <a:endParaRPr lang="en-IN"/>
          </a:p>
        </p:txBody>
      </p:sp>
    </p:spTree>
    <p:extLst>
      <p:ext uri="{BB962C8B-B14F-4D97-AF65-F5344CB8AC3E}">
        <p14:creationId xmlns:p14="http://schemas.microsoft.com/office/powerpoint/2010/main" val="73781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3A6FB-038D-AA73-5C40-540725C64A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F4DC4A-DACB-58B8-97B3-9DF0494AF2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B21A12E-C181-8499-18D6-D6DAABAE08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FD10FA0-A8FC-3D18-980B-30D111D9AEC4}"/>
              </a:ext>
            </a:extLst>
          </p:cNvPr>
          <p:cNvSpPr>
            <a:spLocks noGrp="1"/>
          </p:cNvSpPr>
          <p:nvPr>
            <p:ph type="dt" sz="half" idx="10"/>
          </p:nvPr>
        </p:nvSpPr>
        <p:spPr/>
        <p:txBody>
          <a:bodyPr/>
          <a:lstStyle/>
          <a:p>
            <a:fld id="{E5D0C577-32FE-47BD-98F8-BBB247CFA39E}" type="datetimeFigureOut">
              <a:rPr lang="en-IN" smtClean="0"/>
              <a:t>12-05-2024</a:t>
            </a:fld>
            <a:endParaRPr lang="en-IN"/>
          </a:p>
        </p:txBody>
      </p:sp>
      <p:sp>
        <p:nvSpPr>
          <p:cNvPr id="6" name="Footer Placeholder 5">
            <a:extLst>
              <a:ext uri="{FF2B5EF4-FFF2-40B4-BE49-F238E27FC236}">
                <a16:creationId xmlns:a16="http://schemas.microsoft.com/office/drawing/2014/main" id="{8B7BDAA7-5B38-AF8C-DECC-8C8360629C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4D6E3C-5F63-203E-B4AD-9EE1FF19D6E4}"/>
              </a:ext>
            </a:extLst>
          </p:cNvPr>
          <p:cNvSpPr>
            <a:spLocks noGrp="1"/>
          </p:cNvSpPr>
          <p:nvPr>
            <p:ph type="sldNum" sz="quarter" idx="12"/>
          </p:nvPr>
        </p:nvSpPr>
        <p:spPr/>
        <p:txBody>
          <a:bodyPr/>
          <a:lstStyle/>
          <a:p>
            <a:fld id="{E8F9EF1B-2568-4F06-B65F-E353E9BA2086}" type="slidenum">
              <a:rPr lang="en-IN" smtClean="0"/>
              <a:t>‹#›</a:t>
            </a:fld>
            <a:endParaRPr lang="en-IN"/>
          </a:p>
        </p:txBody>
      </p:sp>
    </p:spTree>
    <p:extLst>
      <p:ext uri="{BB962C8B-B14F-4D97-AF65-F5344CB8AC3E}">
        <p14:creationId xmlns:p14="http://schemas.microsoft.com/office/powerpoint/2010/main" val="1755671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0B558-022B-4569-5E14-092B8787544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F6D45A-23A4-2F7D-03AF-0106D6B12B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CC90B6-EEBF-8C63-3954-02337F6CCF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C33C714-6221-7AEE-143F-B7A594D6AE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F3154E-C497-E178-6879-F7B1AD1D94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3A02308-64D5-03AE-815E-AFEADF49D548}"/>
              </a:ext>
            </a:extLst>
          </p:cNvPr>
          <p:cNvSpPr>
            <a:spLocks noGrp="1"/>
          </p:cNvSpPr>
          <p:nvPr>
            <p:ph type="dt" sz="half" idx="10"/>
          </p:nvPr>
        </p:nvSpPr>
        <p:spPr/>
        <p:txBody>
          <a:bodyPr/>
          <a:lstStyle/>
          <a:p>
            <a:fld id="{E5D0C577-32FE-47BD-98F8-BBB247CFA39E}" type="datetimeFigureOut">
              <a:rPr lang="en-IN" smtClean="0"/>
              <a:t>12-05-2024</a:t>
            </a:fld>
            <a:endParaRPr lang="en-IN"/>
          </a:p>
        </p:txBody>
      </p:sp>
      <p:sp>
        <p:nvSpPr>
          <p:cNvPr id="8" name="Footer Placeholder 7">
            <a:extLst>
              <a:ext uri="{FF2B5EF4-FFF2-40B4-BE49-F238E27FC236}">
                <a16:creationId xmlns:a16="http://schemas.microsoft.com/office/drawing/2014/main" id="{6077A68C-FF77-F419-CF81-591E82280D5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E417061-EE4A-AFA4-6C34-AC41CC6E16C3}"/>
              </a:ext>
            </a:extLst>
          </p:cNvPr>
          <p:cNvSpPr>
            <a:spLocks noGrp="1"/>
          </p:cNvSpPr>
          <p:nvPr>
            <p:ph type="sldNum" sz="quarter" idx="12"/>
          </p:nvPr>
        </p:nvSpPr>
        <p:spPr/>
        <p:txBody>
          <a:bodyPr/>
          <a:lstStyle/>
          <a:p>
            <a:fld id="{E8F9EF1B-2568-4F06-B65F-E353E9BA2086}" type="slidenum">
              <a:rPr lang="en-IN" smtClean="0"/>
              <a:t>‹#›</a:t>
            </a:fld>
            <a:endParaRPr lang="en-IN"/>
          </a:p>
        </p:txBody>
      </p:sp>
    </p:spTree>
    <p:extLst>
      <p:ext uri="{BB962C8B-B14F-4D97-AF65-F5344CB8AC3E}">
        <p14:creationId xmlns:p14="http://schemas.microsoft.com/office/powerpoint/2010/main" val="3950427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0F599-102A-5DE8-684E-FE05BD6886F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92ED578-1008-F6D0-AC92-433532C23E73}"/>
              </a:ext>
            </a:extLst>
          </p:cNvPr>
          <p:cNvSpPr>
            <a:spLocks noGrp="1"/>
          </p:cNvSpPr>
          <p:nvPr>
            <p:ph type="dt" sz="half" idx="10"/>
          </p:nvPr>
        </p:nvSpPr>
        <p:spPr/>
        <p:txBody>
          <a:bodyPr/>
          <a:lstStyle/>
          <a:p>
            <a:fld id="{E5D0C577-32FE-47BD-98F8-BBB247CFA39E}" type="datetimeFigureOut">
              <a:rPr lang="en-IN" smtClean="0"/>
              <a:t>12-05-2024</a:t>
            </a:fld>
            <a:endParaRPr lang="en-IN"/>
          </a:p>
        </p:txBody>
      </p:sp>
      <p:sp>
        <p:nvSpPr>
          <p:cNvPr id="4" name="Footer Placeholder 3">
            <a:extLst>
              <a:ext uri="{FF2B5EF4-FFF2-40B4-BE49-F238E27FC236}">
                <a16:creationId xmlns:a16="http://schemas.microsoft.com/office/drawing/2014/main" id="{6D00F269-7606-641C-FAA4-219F7B1035B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68FFE6B-A605-3787-FCEF-BEF2C5C3F8A5}"/>
              </a:ext>
            </a:extLst>
          </p:cNvPr>
          <p:cNvSpPr>
            <a:spLocks noGrp="1"/>
          </p:cNvSpPr>
          <p:nvPr>
            <p:ph type="sldNum" sz="quarter" idx="12"/>
          </p:nvPr>
        </p:nvSpPr>
        <p:spPr/>
        <p:txBody>
          <a:bodyPr/>
          <a:lstStyle/>
          <a:p>
            <a:fld id="{E8F9EF1B-2568-4F06-B65F-E353E9BA2086}" type="slidenum">
              <a:rPr lang="en-IN" smtClean="0"/>
              <a:t>‹#›</a:t>
            </a:fld>
            <a:endParaRPr lang="en-IN"/>
          </a:p>
        </p:txBody>
      </p:sp>
    </p:spTree>
    <p:extLst>
      <p:ext uri="{BB962C8B-B14F-4D97-AF65-F5344CB8AC3E}">
        <p14:creationId xmlns:p14="http://schemas.microsoft.com/office/powerpoint/2010/main" val="3938202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1D858-A75A-44BB-2F0D-59BFB5403588}"/>
              </a:ext>
            </a:extLst>
          </p:cNvPr>
          <p:cNvSpPr>
            <a:spLocks noGrp="1"/>
          </p:cNvSpPr>
          <p:nvPr>
            <p:ph type="dt" sz="half" idx="10"/>
          </p:nvPr>
        </p:nvSpPr>
        <p:spPr/>
        <p:txBody>
          <a:bodyPr/>
          <a:lstStyle/>
          <a:p>
            <a:fld id="{E5D0C577-32FE-47BD-98F8-BBB247CFA39E}" type="datetimeFigureOut">
              <a:rPr lang="en-IN" smtClean="0"/>
              <a:t>12-05-2024</a:t>
            </a:fld>
            <a:endParaRPr lang="en-IN"/>
          </a:p>
        </p:txBody>
      </p:sp>
      <p:sp>
        <p:nvSpPr>
          <p:cNvPr id="3" name="Footer Placeholder 2">
            <a:extLst>
              <a:ext uri="{FF2B5EF4-FFF2-40B4-BE49-F238E27FC236}">
                <a16:creationId xmlns:a16="http://schemas.microsoft.com/office/drawing/2014/main" id="{50C0DDB4-089E-AE48-D5A3-7128B6D4EA9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07467BB-F44D-CC56-43EA-51A28D7E080C}"/>
              </a:ext>
            </a:extLst>
          </p:cNvPr>
          <p:cNvSpPr>
            <a:spLocks noGrp="1"/>
          </p:cNvSpPr>
          <p:nvPr>
            <p:ph type="sldNum" sz="quarter" idx="12"/>
          </p:nvPr>
        </p:nvSpPr>
        <p:spPr/>
        <p:txBody>
          <a:bodyPr/>
          <a:lstStyle/>
          <a:p>
            <a:fld id="{E8F9EF1B-2568-4F06-B65F-E353E9BA2086}" type="slidenum">
              <a:rPr lang="en-IN" smtClean="0"/>
              <a:t>‹#›</a:t>
            </a:fld>
            <a:endParaRPr lang="en-IN"/>
          </a:p>
        </p:txBody>
      </p:sp>
    </p:spTree>
    <p:extLst>
      <p:ext uri="{BB962C8B-B14F-4D97-AF65-F5344CB8AC3E}">
        <p14:creationId xmlns:p14="http://schemas.microsoft.com/office/powerpoint/2010/main" val="932565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0813F-2C84-B25D-FBBA-FB595DF996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BBB63C0-FEF2-30B8-2F3B-38C66C10FA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E91BA72-987D-5EEC-198D-1196641CBC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821FEF-433D-0112-D417-4606BCE183EF}"/>
              </a:ext>
            </a:extLst>
          </p:cNvPr>
          <p:cNvSpPr>
            <a:spLocks noGrp="1"/>
          </p:cNvSpPr>
          <p:nvPr>
            <p:ph type="dt" sz="half" idx="10"/>
          </p:nvPr>
        </p:nvSpPr>
        <p:spPr/>
        <p:txBody>
          <a:bodyPr/>
          <a:lstStyle/>
          <a:p>
            <a:fld id="{E5D0C577-32FE-47BD-98F8-BBB247CFA39E}" type="datetimeFigureOut">
              <a:rPr lang="en-IN" smtClean="0"/>
              <a:t>12-05-2024</a:t>
            </a:fld>
            <a:endParaRPr lang="en-IN"/>
          </a:p>
        </p:txBody>
      </p:sp>
      <p:sp>
        <p:nvSpPr>
          <p:cNvPr id="6" name="Footer Placeholder 5">
            <a:extLst>
              <a:ext uri="{FF2B5EF4-FFF2-40B4-BE49-F238E27FC236}">
                <a16:creationId xmlns:a16="http://schemas.microsoft.com/office/drawing/2014/main" id="{AFA3EF00-D5FC-F0B2-1F5E-2928C12672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B05AFA-83A8-A14B-6F22-F742FCAB118A}"/>
              </a:ext>
            </a:extLst>
          </p:cNvPr>
          <p:cNvSpPr>
            <a:spLocks noGrp="1"/>
          </p:cNvSpPr>
          <p:nvPr>
            <p:ph type="sldNum" sz="quarter" idx="12"/>
          </p:nvPr>
        </p:nvSpPr>
        <p:spPr/>
        <p:txBody>
          <a:bodyPr/>
          <a:lstStyle/>
          <a:p>
            <a:fld id="{E8F9EF1B-2568-4F06-B65F-E353E9BA2086}" type="slidenum">
              <a:rPr lang="en-IN" smtClean="0"/>
              <a:t>‹#›</a:t>
            </a:fld>
            <a:endParaRPr lang="en-IN"/>
          </a:p>
        </p:txBody>
      </p:sp>
    </p:spTree>
    <p:extLst>
      <p:ext uri="{BB962C8B-B14F-4D97-AF65-F5344CB8AC3E}">
        <p14:creationId xmlns:p14="http://schemas.microsoft.com/office/powerpoint/2010/main" val="30257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A9F47-56C9-08F9-E07B-667976290C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207D32E-60F3-CDAB-C98B-7D445CB8DC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0E8F9E8-3834-0524-00DE-7CE0CECDB8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D6DD36-40A3-FC9A-263E-CF396A5D7289}"/>
              </a:ext>
            </a:extLst>
          </p:cNvPr>
          <p:cNvSpPr>
            <a:spLocks noGrp="1"/>
          </p:cNvSpPr>
          <p:nvPr>
            <p:ph type="dt" sz="half" idx="10"/>
          </p:nvPr>
        </p:nvSpPr>
        <p:spPr/>
        <p:txBody>
          <a:bodyPr/>
          <a:lstStyle/>
          <a:p>
            <a:fld id="{E5D0C577-32FE-47BD-98F8-BBB247CFA39E}" type="datetimeFigureOut">
              <a:rPr lang="en-IN" smtClean="0"/>
              <a:t>12-05-2024</a:t>
            </a:fld>
            <a:endParaRPr lang="en-IN"/>
          </a:p>
        </p:txBody>
      </p:sp>
      <p:sp>
        <p:nvSpPr>
          <p:cNvPr id="6" name="Footer Placeholder 5">
            <a:extLst>
              <a:ext uri="{FF2B5EF4-FFF2-40B4-BE49-F238E27FC236}">
                <a16:creationId xmlns:a16="http://schemas.microsoft.com/office/drawing/2014/main" id="{ADC6F9EB-AF86-C5B9-66E5-B6D7F7EC35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04C748-3BD1-FA5F-8AEC-932A868D29EF}"/>
              </a:ext>
            </a:extLst>
          </p:cNvPr>
          <p:cNvSpPr>
            <a:spLocks noGrp="1"/>
          </p:cNvSpPr>
          <p:nvPr>
            <p:ph type="sldNum" sz="quarter" idx="12"/>
          </p:nvPr>
        </p:nvSpPr>
        <p:spPr/>
        <p:txBody>
          <a:bodyPr/>
          <a:lstStyle/>
          <a:p>
            <a:fld id="{E8F9EF1B-2568-4F06-B65F-E353E9BA2086}" type="slidenum">
              <a:rPr lang="en-IN" smtClean="0"/>
              <a:t>‹#›</a:t>
            </a:fld>
            <a:endParaRPr lang="en-IN"/>
          </a:p>
        </p:txBody>
      </p:sp>
    </p:spTree>
    <p:extLst>
      <p:ext uri="{BB962C8B-B14F-4D97-AF65-F5344CB8AC3E}">
        <p14:creationId xmlns:p14="http://schemas.microsoft.com/office/powerpoint/2010/main" val="3645185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8B8EC4-2FD6-0B9D-4669-A4A07C2BF5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8A95A2-3205-098C-D160-E4EB751CD8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C60A00-448A-477C-5D7C-2804F36027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D0C577-32FE-47BD-98F8-BBB247CFA39E}" type="datetimeFigureOut">
              <a:rPr lang="en-IN" smtClean="0"/>
              <a:t>12-05-2024</a:t>
            </a:fld>
            <a:endParaRPr lang="en-IN"/>
          </a:p>
        </p:txBody>
      </p:sp>
      <p:sp>
        <p:nvSpPr>
          <p:cNvPr id="5" name="Footer Placeholder 4">
            <a:extLst>
              <a:ext uri="{FF2B5EF4-FFF2-40B4-BE49-F238E27FC236}">
                <a16:creationId xmlns:a16="http://schemas.microsoft.com/office/drawing/2014/main" id="{E18395D4-B43B-D6B0-6722-DB5DBD761D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F9BFE3A-E24F-606B-E0CA-CBFF10AEAA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F9EF1B-2568-4F06-B65F-E353E9BA2086}" type="slidenum">
              <a:rPr lang="en-IN" smtClean="0"/>
              <a:t>‹#›</a:t>
            </a:fld>
            <a:endParaRPr lang="en-IN"/>
          </a:p>
        </p:txBody>
      </p:sp>
    </p:spTree>
    <p:extLst>
      <p:ext uri="{BB962C8B-B14F-4D97-AF65-F5344CB8AC3E}">
        <p14:creationId xmlns:p14="http://schemas.microsoft.com/office/powerpoint/2010/main" val="1602647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265965-136C-12A1-055A-8C1D00DA0493}"/>
              </a:ext>
            </a:extLst>
          </p:cNvPr>
          <p:cNvSpPr txBox="1"/>
          <p:nvPr/>
        </p:nvSpPr>
        <p:spPr>
          <a:xfrm>
            <a:off x="2552700" y="2898648"/>
            <a:ext cx="6611112" cy="646331"/>
          </a:xfrm>
          <a:prstGeom prst="rect">
            <a:avLst/>
          </a:prstGeom>
          <a:noFill/>
        </p:spPr>
        <p:txBody>
          <a:bodyPr wrap="square" rtlCol="0">
            <a:spAutoFit/>
          </a:bodyPr>
          <a:lstStyle/>
          <a:p>
            <a:r>
              <a:rPr lang="en-IN" dirty="0"/>
              <a:t>How to build 2 min Trailor from the 30 min HLS Stream data Stored in Given S3 Bucket </a:t>
            </a:r>
          </a:p>
        </p:txBody>
      </p:sp>
      <p:sp>
        <p:nvSpPr>
          <p:cNvPr id="5" name="Rectangle 4">
            <a:extLst>
              <a:ext uri="{FF2B5EF4-FFF2-40B4-BE49-F238E27FC236}">
                <a16:creationId xmlns:a16="http://schemas.microsoft.com/office/drawing/2014/main" id="{90A2BB5E-5F62-3F95-1353-5AA51A4FD941}"/>
              </a:ext>
            </a:extLst>
          </p:cNvPr>
          <p:cNvSpPr/>
          <p:nvPr/>
        </p:nvSpPr>
        <p:spPr>
          <a:xfrm>
            <a:off x="2438400" y="2778329"/>
            <a:ext cx="6839712" cy="886968"/>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019792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883516-DB47-C0BF-D05D-E2A25D9A75AC}"/>
              </a:ext>
            </a:extLst>
          </p:cNvPr>
          <p:cNvSpPr txBox="1"/>
          <p:nvPr/>
        </p:nvSpPr>
        <p:spPr>
          <a:xfrm>
            <a:off x="329184" y="1033272"/>
            <a:ext cx="11109960" cy="4832092"/>
          </a:xfrm>
          <a:prstGeom prst="rect">
            <a:avLst/>
          </a:prstGeom>
          <a:noFill/>
        </p:spPr>
        <p:txBody>
          <a:bodyPr wrap="square">
            <a:spAutoFit/>
          </a:bodyPr>
          <a:lstStyle/>
          <a:p>
            <a:pPr algn="l"/>
            <a:r>
              <a:rPr lang="en-US" sz="1600" b="1" i="0" dirty="0">
                <a:solidFill>
                  <a:srgbClr val="404040"/>
                </a:solidFill>
                <a:effectLst/>
                <a:highlight>
                  <a:srgbClr val="FFFFFF"/>
                </a:highlight>
                <a:latin typeface="Söhne"/>
              </a:rPr>
              <a:t>For Developers:</a:t>
            </a:r>
          </a:p>
          <a:p>
            <a:pPr marL="342900" indent="-342900" algn="l">
              <a:buFont typeface="+mj-lt"/>
              <a:buAutoNum type="arabicPeriod"/>
            </a:pPr>
            <a:r>
              <a:rPr lang="en-US" sz="1600" b="1" i="0" dirty="0">
                <a:solidFill>
                  <a:srgbClr val="0D0D0D"/>
                </a:solidFill>
                <a:effectLst/>
                <a:highlight>
                  <a:srgbClr val="FFFFFF"/>
                </a:highlight>
                <a:latin typeface="Söhne"/>
              </a:rPr>
              <a:t>FFMPEG Usage</a:t>
            </a:r>
            <a:r>
              <a:rPr lang="en-US" sz="1600" b="0" i="0" dirty="0">
                <a:solidFill>
                  <a:srgbClr val="0D0D0D"/>
                </a:solidFill>
                <a:effectLst/>
                <a:highlight>
                  <a:srgbClr val="FFFFFF"/>
                </a:highlight>
                <a:latin typeface="Söhne"/>
              </a:rPr>
              <a:t>: Develop scripts to extract specific clips from HLS stream files (index.m3u8 and *.</a:t>
            </a:r>
            <a:r>
              <a:rPr lang="en-US" sz="1600" b="0" i="0" dirty="0" err="1">
                <a:solidFill>
                  <a:srgbClr val="0D0D0D"/>
                </a:solidFill>
                <a:effectLst/>
                <a:highlight>
                  <a:srgbClr val="FFFFFF"/>
                </a:highlight>
                <a:latin typeface="Söhne"/>
              </a:rPr>
              <a:t>ts</a:t>
            </a:r>
            <a:r>
              <a:rPr lang="en-US" sz="1600" b="0" i="0" dirty="0">
                <a:solidFill>
                  <a:srgbClr val="0D0D0D"/>
                </a:solidFill>
                <a:effectLst/>
                <a:highlight>
                  <a:srgbClr val="FFFFFF"/>
                </a:highlight>
                <a:latin typeface="Söhne"/>
              </a:rPr>
              <a:t> files) based on the timestamps the summarization model provides.</a:t>
            </a:r>
          </a:p>
          <a:p>
            <a:pPr marL="342900" indent="-342900">
              <a:buFont typeface="+mj-lt"/>
              <a:buAutoNum type="arabicPeriod"/>
            </a:pPr>
            <a:r>
              <a:rPr lang="en-US" sz="1600" b="1" i="0" dirty="0">
                <a:solidFill>
                  <a:srgbClr val="0D0D0D"/>
                </a:solidFill>
                <a:effectLst/>
                <a:highlight>
                  <a:srgbClr val="FFFFFF"/>
                </a:highlight>
                <a:latin typeface="Söhne"/>
              </a:rPr>
              <a:t>LLM Integration</a:t>
            </a:r>
            <a:r>
              <a:rPr lang="en-US" sz="1600" b="0" i="0" dirty="0">
                <a:solidFill>
                  <a:srgbClr val="0D0D0D"/>
                </a:solidFill>
                <a:effectLst/>
                <a:highlight>
                  <a:srgbClr val="FFFFFF"/>
                </a:highlight>
                <a:latin typeface="Söhne"/>
              </a:rPr>
              <a:t>: Implement NLP models to analyze the video's audio and text content to identify key highlights and generate timestamps for important segments.</a:t>
            </a:r>
          </a:p>
          <a:p>
            <a:pPr marL="342900" indent="-342900">
              <a:buFont typeface="+mj-lt"/>
              <a:buAutoNum type="arabicPeriod"/>
            </a:pPr>
            <a:r>
              <a:rPr lang="en-US" sz="1600" b="1" i="0" dirty="0">
                <a:solidFill>
                  <a:srgbClr val="0D0D0D"/>
                </a:solidFill>
                <a:effectLst/>
                <a:highlight>
                  <a:srgbClr val="FFFFFF"/>
                </a:highlight>
                <a:latin typeface="Söhne"/>
              </a:rPr>
              <a:t>Object Detection</a:t>
            </a:r>
            <a:r>
              <a:rPr lang="en-US" sz="1600" b="0" i="0" dirty="0">
                <a:solidFill>
                  <a:srgbClr val="0D0D0D"/>
                </a:solidFill>
                <a:effectLst/>
                <a:highlight>
                  <a:srgbClr val="FFFFFF"/>
                </a:highlight>
                <a:latin typeface="Söhne"/>
              </a:rPr>
              <a:t>: Use computer vision models to detect significant visual elements within the video to enrich the summarization process.</a:t>
            </a:r>
          </a:p>
          <a:p>
            <a:pPr marL="800100" lvl="1" indent="-342900">
              <a:buFont typeface="Wingdings" panose="05000000000000000000" pitchFamily="2" charset="2"/>
              <a:buChar char="ü"/>
            </a:pPr>
            <a:r>
              <a:rPr lang="en-US" sz="1600" b="0" i="0" dirty="0">
                <a:solidFill>
                  <a:srgbClr val="404040"/>
                </a:solidFill>
                <a:effectLst/>
                <a:highlight>
                  <a:srgbClr val="FFFFFF"/>
                </a:highlight>
                <a:latin typeface="Söhne"/>
              </a:rPr>
              <a:t>Implement an object detection algorithm that can identify and track key objects and scenes in the video.</a:t>
            </a:r>
          </a:p>
          <a:p>
            <a:pPr marL="342900" indent="-342900">
              <a:buFont typeface="+mj-lt"/>
              <a:buAutoNum type="arabicPeriod"/>
            </a:pPr>
            <a:r>
              <a:rPr lang="en-US" sz="1600" b="1" dirty="0">
                <a:solidFill>
                  <a:srgbClr val="0D0D0D"/>
                </a:solidFill>
                <a:highlight>
                  <a:srgbClr val="FFFFFF"/>
                </a:highlight>
                <a:latin typeface="Söhne"/>
              </a:rPr>
              <a:t>Content Emphasis: </a:t>
            </a:r>
            <a:r>
              <a:rPr lang="en-US" sz="1600" dirty="0">
                <a:solidFill>
                  <a:srgbClr val="0D0D0D"/>
                </a:solidFill>
                <a:highlight>
                  <a:srgbClr val="FFFFFF"/>
                </a:highlight>
                <a:latin typeface="Söhne"/>
              </a:rPr>
              <a:t>Develop algorithms to determine the intensity and importance of different scenes and sounds, prioritizing them during trailer creation.</a:t>
            </a:r>
          </a:p>
          <a:p>
            <a:pPr marL="800100" lvl="1" indent="-342900">
              <a:buFont typeface="Wingdings" panose="05000000000000000000" pitchFamily="2" charset="2"/>
              <a:buChar char="ü"/>
            </a:pPr>
            <a:r>
              <a:rPr lang="en-US" sz="1600" dirty="0">
                <a:solidFill>
                  <a:srgbClr val="404040"/>
                </a:solidFill>
                <a:highlight>
                  <a:srgbClr val="FFFFFF"/>
                </a:highlight>
                <a:latin typeface="Söhne"/>
              </a:rPr>
              <a:t>Develop a content emphasis algorithm to analyze the video and identify the most important and engaging parts.</a:t>
            </a:r>
          </a:p>
          <a:p>
            <a:pPr marL="342900" indent="-342900" algn="l">
              <a:buFont typeface="+mj-lt"/>
              <a:buAutoNum type="arabicPeriod"/>
            </a:pPr>
            <a:r>
              <a:rPr lang="en-US" sz="1600" b="0" i="0" dirty="0">
                <a:solidFill>
                  <a:srgbClr val="404040"/>
                </a:solidFill>
                <a:effectLst/>
                <a:highlight>
                  <a:srgbClr val="FFFFFF"/>
                </a:highlight>
                <a:latin typeface="Söhne"/>
              </a:rPr>
              <a:t>Implement a summarization algorithm that can condense the 30-minute video into a 2-minute trailer, while ensuring that the key objects, scenes, and content are included.</a:t>
            </a:r>
          </a:p>
          <a:p>
            <a:pPr marL="342900" indent="-342900" algn="l">
              <a:buFont typeface="+mj-lt"/>
              <a:buAutoNum type="arabicPeriod"/>
            </a:pPr>
            <a:r>
              <a:rPr lang="en-US" sz="1600" b="0" i="0" dirty="0">
                <a:solidFill>
                  <a:srgbClr val="404040"/>
                </a:solidFill>
                <a:effectLst/>
                <a:highlight>
                  <a:srgbClr val="FFFFFF"/>
                </a:highlight>
                <a:latin typeface="Söhne"/>
              </a:rPr>
              <a:t>Use LLMs to fine-tune and optimize the performance of the algorithms.</a:t>
            </a:r>
          </a:p>
          <a:p>
            <a:pPr marL="342900" indent="-342900" algn="l">
              <a:buFont typeface="+mj-lt"/>
              <a:buAutoNum type="arabicPeriod"/>
            </a:pPr>
            <a:r>
              <a:rPr lang="en-US" sz="1600" b="0" i="0" dirty="0">
                <a:solidFill>
                  <a:srgbClr val="404040"/>
                </a:solidFill>
                <a:effectLst/>
                <a:highlight>
                  <a:srgbClr val="FFFFFF"/>
                </a:highlight>
                <a:latin typeface="Söhne"/>
              </a:rPr>
              <a:t>Integrate FFMPEG to handle the video processing tasks, such as cutting, merging, and encoding.</a:t>
            </a:r>
          </a:p>
          <a:p>
            <a:pPr marL="342900" indent="-342900" algn="l">
              <a:buFont typeface="+mj-lt"/>
              <a:buAutoNum type="arabicPeriod"/>
            </a:pPr>
            <a:r>
              <a:rPr lang="en-US" sz="1600" b="0" i="0" dirty="0">
                <a:solidFill>
                  <a:srgbClr val="404040"/>
                </a:solidFill>
                <a:effectLst/>
                <a:highlight>
                  <a:srgbClr val="FFFFFF"/>
                </a:highlight>
                <a:latin typeface="Söhne"/>
              </a:rPr>
              <a:t>Ensure the system is scalable, robust, and can simultaneously handle multiple video streams.</a:t>
            </a:r>
          </a:p>
          <a:p>
            <a:pPr marL="342900" indent="-342900">
              <a:buFont typeface="+mj-lt"/>
              <a:buAutoNum type="arabicPeriod"/>
            </a:pPr>
            <a:r>
              <a:rPr lang="en-US" sz="1600" b="1" i="0" dirty="0">
                <a:solidFill>
                  <a:srgbClr val="0D0D0D"/>
                </a:solidFill>
                <a:effectLst/>
                <a:highlight>
                  <a:srgbClr val="FFFFFF"/>
                </a:highlight>
                <a:latin typeface="Söhne"/>
              </a:rPr>
              <a:t>AWS and Boto3</a:t>
            </a:r>
            <a:r>
              <a:rPr lang="en-US" sz="1600" b="0" i="0" dirty="0">
                <a:solidFill>
                  <a:srgbClr val="0D0D0D"/>
                </a:solidFill>
                <a:effectLst/>
                <a:highlight>
                  <a:srgbClr val="FFFFFF"/>
                </a:highlight>
                <a:latin typeface="Söhne"/>
              </a:rPr>
              <a:t>: Utilize AWS SDK for Python (Boto3) to manage and interact with AWS services such as S3 for accessing the HLS stream files</a:t>
            </a:r>
            <a:r>
              <a:rPr lang="en-US" b="0" i="0" dirty="0">
                <a:solidFill>
                  <a:srgbClr val="0D0D0D"/>
                </a:solidFill>
                <a:effectLst/>
                <a:highlight>
                  <a:srgbClr val="FFFFFF"/>
                </a:highlight>
                <a:latin typeface="Söhne"/>
              </a:rPr>
              <a:t>.</a:t>
            </a:r>
          </a:p>
          <a:p>
            <a:pPr marL="342900" indent="-342900" algn="l">
              <a:buFont typeface="+mj-lt"/>
              <a:buAutoNum type="arabicPeriod"/>
            </a:pPr>
            <a:endParaRPr lang="en-IN" dirty="0">
              <a:latin typeface="Söhne"/>
            </a:endParaRPr>
          </a:p>
        </p:txBody>
      </p:sp>
      <p:sp>
        <p:nvSpPr>
          <p:cNvPr id="6" name="TextBox 5">
            <a:extLst>
              <a:ext uri="{FF2B5EF4-FFF2-40B4-BE49-F238E27FC236}">
                <a16:creationId xmlns:a16="http://schemas.microsoft.com/office/drawing/2014/main" id="{F1C64ADB-9F22-0F00-C7AF-077055D482B8}"/>
              </a:ext>
            </a:extLst>
          </p:cNvPr>
          <p:cNvSpPr txBox="1"/>
          <p:nvPr/>
        </p:nvSpPr>
        <p:spPr>
          <a:xfrm>
            <a:off x="4435602" y="325059"/>
            <a:ext cx="2897124" cy="369332"/>
          </a:xfrm>
          <a:prstGeom prst="rect">
            <a:avLst/>
          </a:prstGeom>
          <a:noFill/>
        </p:spPr>
        <p:txBody>
          <a:bodyPr wrap="square" rtlCol="0">
            <a:spAutoFit/>
          </a:bodyPr>
          <a:lstStyle/>
          <a:p>
            <a:r>
              <a:rPr lang="en-IN" dirty="0"/>
              <a:t>Requirement Breakdown</a:t>
            </a:r>
          </a:p>
        </p:txBody>
      </p:sp>
      <p:sp>
        <p:nvSpPr>
          <p:cNvPr id="7" name="Rectangle 6">
            <a:extLst>
              <a:ext uri="{FF2B5EF4-FFF2-40B4-BE49-F238E27FC236}">
                <a16:creationId xmlns:a16="http://schemas.microsoft.com/office/drawing/2014/main" id="{90B42EB0-DE77-647A-E910-35F6DB4B94F0}"/>
              </a:ext>
            </a:extLst>
          </p:cNvPr>
          <p:cNvSpPr/>
          <p:nvPr/>
        </p:nvSpPr>
        <p:spPr>
          <a:xfrm>
            <a:off x="3912870" y="146304"/>
            <a:ext cx="3320034" cy="740664"/>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205286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883516-DB47-C0BF-D05D-E2A25D9A75AC}"/>
              </a:ext>
            </a:extLst>
          </p:cNvPr>
          <p:cNvSpPr txBox="1"/>
          <p:nvPr/>
        </p:nvSpPr>
        <p:spPr>
          <a:xfrm>
            <a:off x="329184" y="1033272"/>
            <a:ext cx="11109960" cy="4801314"/>
          </a:xfrm>
          <a:prstGeom prst="rect">
            <a:avLst/>
          </a:prstGeom>
          <a:noFill/>
        </p:spPr>
        <p:txBody>
          <a:bodyPr wrap="square">
            <a:spAutoFit/>
          </a:bodyPr>
          <a:lstStyle/>
          <a:p>
            <a:r>
              <a:rPr lang="en-US" b="0" i="0" dirty="0">
                <a:solidFill>
                  <a:srgbClr val="404040"/>
                </a:solidFill>
                <a:effectLst/>
                <a:highlight>
                  <a:srgbClr val="FFFFFF"/>
                </a:highlight>
                <a:latin typeface="ui-sans-serif"/>
              </a:rPr>
              <a:t>"Requirement - Detailed We need to develop a system that can automatically generate a 2-minute trailer from a 30-minute buffered HLS stream, which is stored in an S3 bucket. The system should leverage advanced technologies such as LLMs, FFMPEG, object detection, content emphasis, and summarization to ensure that the trailer is engaging, representative, and of high quality.</a:t>
            </a:r>
          </a:p>
          <a:p>
            <a:endParaRPr lang="en-US" dirty="0">
              <a:solidFill>
                <a:srgbClr val="404040"/>
              </a:solidFill>
              <a:highlight>
                <a:srgbClr val="FFFFFF"/>
              </a:highlight>
              <a:latin typeface="ui-sans-serif"/>
            </a:endParaRPr>
          </a:p>
          <a:p>
            <a:pPr algn="l"/>
            <a:r>
              <a:rPr lang="en-US" b="1" i="0" dirty="0">
                <a:solidFill>
                  <a:srgbClr val="404040"/>
                </a:solidFill>
                <a:effectLst/>
                <a:highlight>
                  <a:srgbClr val="FFFFFF"/>
                </a:highlight>
                <a:latin typeface="ui-sans-serif"/>
              </a:rPr>
              <a:t>For Architects:</a:t>
            </a:r>
          </a:p>
          <a:p>
            <a:pPr marL="342900" indent="-342900" algn="l">
              <a:buFont typeface="+mj-lt"/>
              <a:buAutoNum type="arabicPeriod"/>
            </a:pPr>
            <a:r>
              <a:rPr lang="en-US" b="0" i="0" dirty="0">
                <a:solidFill>
                  <a:srgbClr val="404040"/>
                </a:solidFill>
                <a:effectLst/>
                <a:highlight>
                  <a:srgbClr val="FFFFFF"/>
                </a:highlight>
                <a:latin typeface="ui-sans-serif"/>
              </a:rPr>
              <a:t>Design a high-level architecture for the system, including the various components, their interactions, and the data flow.</a:t>
            </a:r>
          </a:p>
          <a:p>
            <a:pPr marL="342900" indent="-342900" algn="l">
              <a:buFont typeface="+mj-lt"/>
              <a:buAutoNum type="arabicPeriod"/>
            </a:pPr>
            <a:r>
              <a:rPr lang="en-US" b="0" i="0" dirty="0">
                <a:solidFill>
                  <a:srgbClr val="404040"/>
                </a:solidFill>
                <a:effectLst/>
                <a:highlight>
                  <a:srgbClr val="FFFFFF"/>
                </a:highlight>
                <a:latin typeface="ui-sans-serif"/>
              </a:rPr>
              <a:t>Select the appropriate AWS services, such as S3, Lambda, EC2, and Elastic Transcoder, to implement the architecture.</a:t>
            </a:r>
          </a:p>
          <a:p>
            <a:pPr marL="342900" indent="-342900" algn="l">
              <a:buFont typeface="+mj-lt"/>
              <a:buAutoNum type="arabicPeriod"/>
            </a:pPr>
            <a:r>
              <a:rPr lang="en-US" b="0" i="0" dirty="0">
                <a:solidFill>
                  <a:srgbClr val="404040"/>
                </a:solidFill>
                <a:effectLst/>
                <a:highlight>
                  <a:srgbClr val="FFFFFF"/>
                </a:highlight>
                <a:latin typeface="ui-sans-serif"/>
              </a:rPr>
              <a:t>Ensure that the architecture is highly available, fault-tolerant, and can handle failures and errors gracefully.</a:t>
            </a:r>
          </a:p>
          <a:p>
            <a:pPr marL="342900" indent="-342900" algn="l">
              <a:buFont typeface="+mj-lt"/>
              <a:buAutoNum type="arabicPeriod"/>
            </a:pPr>
            <a:r>
              <a:rPr lang="en-US" b="0" i="0" dirty="0">
                <a:solidFill>
                  <a:srgbClr val="404040"/>
                </a:solidFill>
                <a:effectLst/>
                <a:highlight>
                  <a:srgbClr val="FFFFFF"/>
                </a:highlight>
                <a:latin typeface="ui-sans-serif"/>
              </a:rPr>
              <a:t>Implement the necessary security and compliance measures, such as encryption, access control, and audit logging.</a:t>
            </a:r>
          </a:p>
          <a:p>
            <a:pPr marL="342900" indent="-342900" algn="l">
              <a:buFont typeface="+mj-lt"/>
              <a:buAutoNum type="arabicPeriod"/>
            </a:pPr>
            <a:r>
              <a:rPr lang="en-US" b="0" i="0" dirty="0">
                <a:solidFill>
                  <a:srgbClr val="404040"/>
                </a:solidFill>
                <a:effectLst/>
                <a:highlight>
                  <a:srgbClr val="FFFFFF"/>
                </a:highlight>
                <a:latin typeface="ui-sans-serif"/>
              </a:rPr>
              <a:t>Develop a monitoring and alerting strategy to ensure that the system is performing optimally and any issues are detected and addressed promptly.</a:t>
            </a:r>
          </a:p>
          <a:p>
            <a:endParaRPr lang="en-US" dirty="0">
              <a:solidFill>
                <a:srgbClr val="404040"/>
              </a:solidFill>
              <a:highlight>
                <a:srgbClr val="FFFFFF"/>
              </a:highlight>
              <a:latin typeface="ui-sans-serif"/>
            </a:endParaRPr>
          </a:p>
          <a:p>
            <a:endParaRPr lang="en-IN" dirty="0"/>
          </a:p>
        </p:txBody>
      </p:sp>
      <p:sp>
        <p:nvSpPr>
          <p:cNvPr id="6" name="TextBox 5">
            <a:extLst>
              <a:ext uri="{FF2B5EF4-FFF2-40B4-BE49-F238E27FC236}">
                <a16:creationId xmlns:a16="http://schemas.microsoft.com/office/drawing/2014/main" id="{F1C64ADB-9F22-0F00-C7AF-077055D482B8}"/>
              </a:ext>
            </a:extLst>
          </p:cNvPr>
          <p:cNvSpPr txBox="1"/>
          <p:nvPr/>
        </p:nvSpPr>
        <p:spPr>
          <a:xfrm>
            <a:off x="4435602" y="325059"/>
            <a:ext cx="2897124" cy="369332"/>
          </a:xfrm>
          <a:prstGeom prst="rect">
            <a:avLst/>
          </a:prstGeom>
          <a:noFill/>
        </p:spPr>
        <p:txBody>
          <a:bodyPr wrap="square" rtlCol="0">
            <a:spAutoFit/>
          </a:bodyPr>
          <a:lstStyle/>
          <a:p>
            <a:r>
              <a:rPr lang="en-IN" dirty="0"/>
              <a:t>Requirement Breakdown</a:t>
            </a:r>
          </a:p>
        </p:txBody>
      </p:sp>
      <p:sp>
        <p:nvSpPr>
          <p:cNvPr id="7" name="Rectangle 6">
            <a:extLst>
              <a:ext uri="{FF2B5EF4-FFF2-40B4-BE49-F238E27FC236}">
                <a16:creationId xmlns:a16="http://schemas.microsoft.com/office/drawing/2014/main" id="{90B42EB0-DE77-647A-E910-35F6DB4B94F0}"/>
              </a:ext>
            </a:extLst>
          </p:cNvPr>
          <p:cNvSpPr/>
          <p:nvPr/>
        </p:nvSpPr>
        <p:spPr>
          <a:xfrm>
            <a:off x="3912870" y="146304"/>
            <a:ext cx="3320034" cy="740664"/>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18509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883516-DB47-C0BF-D05D-E2A25D9A75AC}"/>
              </a:ext>
            </a:extLst>
          </p:cNvPr>
          <p:cNvSpPr txBox="1"/>
          <p:nvPr/>
        </p:nvSpPr>
        <p:spPr>
          <a:xfrm>
            <a:off x="347472" y="1335024"/>
            <a:ext cx="11338560" cy="4524315"/>
          </a:xfrm>
          <a:prstGeom prst="rect">
            <a:avLst/>
          </a:prstGeom>
          <a:noFill/>
        </p:spPr>
        <p:txBody>
          <a:bodyPr wrap="square">
            <a:spAutoFit/>
          </a:bodyPr>
          <a:lstStyle/>
          <a:p>
            <a:r>
              <a:rPr lang="en-US" b="0" i="0" dirty="0">
                <a:solidFill>
                  <a:srgbClr val="404040"/>
                </a:solidFill>
                <a:effectLst/>
                <a:highlight>
                  <a:srgbClr val="FFFFFF"/>
                </a:highlight>
                <a:latin typeface="ui-sans-serif"/>
              </a:rPr>
              <a:t>"Requirement - Detailed We need to develop a system that can automatically generate a 2-minute trailer from a 30-minute buffered HLS stream, which is stored in an S3 bucket. The system should leverage advanced technologies such as LLMs, FFMPEG, object detection, content emphasis, and summarization to ensure that the trailer is engaging, representative, and of high quality.</a:t>
            </a:r>
          </a:p>
          <a:p>
            <a:endParaRPr lang="en-US" dirty="0">
              <a:solidFill>
                <a:srgbClr val="404040"/>
              </a:solidFill>
              <a:highlight>
                <a:srgbClr val="FFFFFF"/>
              </a:highlight>
              <a:latin typeface="ui-sans-serif"/>
            </a:endParaRPr>
          </a:p>
          <a:p>
            <a:pPr algn="l"/>
            <a:r>
              <a:rPr lang="en-US" b="1" i="0" dirty="0">
                <a:solidFill>
                  <a:srgbClr val="404040"/>
                </a:solidFill>
                <a:effectLst/>
                <a:highlight>
                  <a:srgbClr val="FFFFFF"/>
                </a:highlight>
                <a:latin typeface="ui-sans-serif"/>
              </a:rPr>
              <a:t>For Engineering Leaders:</a:t>
            </a:r>
          </a:p>
          <a:p>
            <a:pPr marL="342900" indent="-342900" algn="l">
              <a:buFont typeface="+mj-lt"/>
              <a:buAutoNum type="arabicPeriod"/>
            </a:pPr>
            <a:r>
              <a:rPr lang="en-US" b="0" i="0" dirty="0">
                <a:solidFill>
                  <a:srgbClr val="404040"/>
                </a:solidFill>
                <a:effectLst/>
                <a:highlight>
                  <a:srgbClr val="FFFFFF"/>
                </a:highlight>
                <a:latin typeface="ui-sans-serif"/>
              </a:rPr>
              <a:t>Define the project scope, timeline, and budget, and ensure that the project is delivered on time and within budget.</a:t>
            </a:r>
          </a:p>
          <a:p>
            <a:pPr marL="342900" indent="-342900" algn="l">
              <a:buFont typeface="+mj-lt"/>
              <a:buAutoNum type="arabicPeriod"/>
            </a:pPr>
            <a:r>
              <a:rPr lang="en-US" b="0" i="0" dirty="0">
                <a:solidFill>
                  <a:srgbClr val="404040"/>
                </a:solidFill>
                <a:effectLst/>
                <a:highlight>
                  <a:srgbClr val="FFFFFF"/>
                </a:highlight>
                <a:latin typeface="ui-sans-serif"/>
              </a:rPr>
              <a:t>Assemble a team of developers, architects, and QA engineers, and provide them with the necessary guidance, resources, and training.</a:t>
            </a:r>
          </a:p>
          <a:p>
            <a:pPr marL="342900" indent="-342900" algn="l">
              <a:buFont typeface="+mj-lt"/>
              <a:buAutoNum type="arabicPeriod"/>
            </a:pPr>
            <a:r>
              <a:rPr lang="en-US" b="0" i="0" dirty="0">
                <a:solidFill>
                  <a:srgbClr val="404040"/>
                </a:solidFill>
                <a:effectLst/>
                <a:highlight>
                  <a:srgbClr val="FFFFFF"/>
                </a:highlight>
                <a:latin typeface="ui-sans-serif"/>
              </a:rPr>
              <a:t>Develop a project plan, including the various tasks, milestones, and dependencies, and track the progress of the team.</a:t>
            </a:r>
          </a:p>
          <a:p>
            <a:pPr marL="342900" indent="-342900" algn="l">
              <a:buFont typeface="+mj-lt"/>
              <a:buAutoNum type="arabicPeriod"/>
            </a:pPr>
            <a:r>
              <a:rPr lang="en-US" b="0" i="0" dirty="0">
                <a:solidFill>
                  <a:srgbClr val="404040"/>
                </a:solidFill>
                <a:effectLst/>
                <a:highlight>
                  <a:srgbClr val="FFFFFF"/>
                </a:highlight>
                <a:latin typeface="ui-sans-serif"/>
              </a:rPr>
              <a:t>Ensure that the team is following the best practices, such as agile methodology, code reviews, and continuous integration and deployment.</a:t>
            </a:r>
          </a:p>
          <a:p>
            <a:pPr marL="342900" indent="-342900" algn="l">
              <a:buFont typeface="+mj-lt"/>
              <a:buAutoNum type="arabicPeriod"/>
            </a:pPr>
            <a:r>
              <a:rPr lang="en-US" b="0" i="0" dirty="0">
                <a:solidFill>
                  <a:srgbClr val="404040"/>
                </a:solidFill>
                <a:effectLst/>
                <a:highlight>
                  <a:srgbClr val="FFFFFF"/>
                </a:highlight>
                <a:latin typeface="ui-sans-serif"/>
              </a:rPr>
              <a:t>Manage the risks and issues associated with the project, and develop contingency plans as necessary.</a:t>
            </a:r>
          </a:p>
          <a:p>
            <a:endParaRPr lang="en-US" dirty="0">
              <a:solidFill>
                <a:srgbClr val="404040"/>
              </a:solidFill>
              <a:highlight>
                <a:srgbClr val="FFFFFF"/>
              </a:highlight>
              <a:latin typeface="ui-sans-serif"/>
            </a:endParaRPr>
          </a:p>
          <a:p>
            <a:endParaRPr lang="en-IN" dirty="0"/>
          </a:p>
        </p:txBody>
      </p:sp>
      <p:sp>
        <p:nvSpPr>
          <p:cNvPr id="6" name="TextBox 5">
            <a:extLst>
              <a:ext uri="{FF2B5EF4-FFF2-40B4-BE49-F238E27FC236}">
                <a16:creationId xmlns:a16="http://schemas.microsoft.com/office/drawing/2014/main" id="{F1C64ADB-9F22-0F00-C7AF-077055D482B8}"/>
              </a:ext>
            </a:extLst>
          </p:cNvPr>
          <p:cNvSpPr txBox="1"/>
          <p:nvPr/>
        </p:nvSpPr>
        <p:spPr>
          <a:xfrm>
            <a:off x="4435602" y="325059"/>
            <a:ext cx="2897124" cy="369332"/>
          </a:xfrm>
          <a:prstGeom prst="rect">
            <a:avLst/>
          </a:prstGeom>
          <a:noFill/>
        </p:spPr>
        <p:txBody>
          <a:bodyPr wrap="square" rtlCol="0">
            <a:spAutoFit/>
          </a:bodyPr>
          <a:lstStyle/>
          <a:p>
            <a:r>
              <a:rPr lang="en-IN" dirty="0"/>
              <a:t>Requirement Breakdown</a:t>
            </a:r>
          </a:p>
        </p:txBody>
      </p:sp>
      <p:sp>
        <p:nvSpPr>
          <p:cNvPr id="7" name="Rectangle 6">
            <a:extLst>
              <a:ext uri="{FF2B5EF4-FFF2-40B4-BE49-F238E27FC236}">
                <a16:creationId xmlns:a16="http://schemas.microsoft.com/office/drawing/2014/main" id="{90B42EB0-DE77-647A-E910-35F6DB4B94F0}"/>
              </a:ext>
            </a:extLst>
          </p:cNvPr>
          <p:cNvSpPr/>
          <p:nvPr/>
        </p:nvSpPr>
        <p:spPr>
          <a:xfrm>
            <a:off x="3912870" y="146304"/>
            <a:ext cx="3320034" cy="740664"/>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778027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251526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624</Words>
  <Application>Microsoft Office PowerPoint</Application>
  <PresentationFormat>Widescreen</PresentationFormat>
  <Paragraphs>32</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Söhne</vt:lpstr>
      <vt:lpstr>ui-sans-serif</vt:lpstr>
      <vt:lpstr>Wingdings</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Abinash Mishra</dc:creator>
  <cp:lastModifiedBy>Abinash Mishra</cp:lastModifiedBy>
  <cp:revision>1</cp:revision>
  <dcterms:created xsi:type="dcterms:W3CDTF">2024-05-11T20:34:18Z</dcterms:created>
  <dcterms:modified xsi:type="dcterms:W3CDTF">2024-05-11T20:35:46Z</dcterms:modified>
</cp:coreProperties>
</file>