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99B7B58-C8AB-4922-847F-D2786A117E6F}"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5BB8E92-9270-4AB9-B44E-E8C8001B674E}"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D4A278E2-97AB-4C3B-A4C8-E5A322BFBD9D}"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3B870BB-085E-47C4-90F0-6F800BB8A4C2}"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7C4CCC9-44A1-4D5F-8C25-428E89E33D3C}"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C63AA6D-6581-4EFD-A9C1-B225C768BE6F}"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BB81F52-9435-4498-8737-82FE6099C86E}"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050D1BA-68C9-4D30-BFB0-D6EA1134372E}"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D3ED1F4-C627-418E-8023-588612E44F43}"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A53831D-53E4-4308-80E2-130D9CF9B18E}"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ABBFF7B-B1B1-4150-96F7-FA3D5073AE2B}"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11E5101-3A9D-4C28-A4F7-EF2AB6E7393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81D2641-E1B2-415D-961A-24C609B9F9FA}"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1212DAB-9B93-46D7-80A8-6B3530C30909}"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F871BA0-9CDA-406E-8DE8-03225A1BA78C}"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615D60F-10FD-4DB3-8BA6-1B10C944EF1B}"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9F087D3E-D045-4155-B447-E5B7BD4D7317}"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EF1771C-9894-4A51-806F-F26581F70DA6}"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E1CD9A9-25A0-432C-A4A9-90C42C958E41}"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AD0027F-6671-404E-B2C6-7BCF0AAE1AE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6D73802-7379-4C19-AA2E-FB45F3093976}"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78FB2FD-A25A-447A-BA75-F92D52A1132A}"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9CFD590-D5B3-49CE-B839-1BBA2A0973F4}"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46CFEF8-67B2-494D-997A-B25173C27F29}"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a:t>
            </a:r>
            <a:r>
              <a:rPr b="0" lang="en-US" sz="6000" spc="-1" strike="noStrike">
                <a:solidFill>
                  <a:srgbClr val="000000"/>
                </a:solidFill>
                <a:latin typeface="Calibri Light"/>
              </a:rPr>
              <a:t>edit </a:t>
            </a:r>
            <a:r>
              <a:rPr b="0" lang="en-US" sz="6000" spc="-1" strike="noStrike">
                <a:solidFill>
                  <a:srgbClr val="000000"/>
                </a:solidFill>
                <a:latin typeface="Calibri Light"/>
              </a:rPr>
              <a:t>Master </a:t>
            </a:r>
            <a:r>
              <a:rPr b="0" lang="en-US" sz="6000" spc="-1" strike="noStrike">
                <a:solidFill>
                  <a:srgbClr val="000000"/>
                </a:solidFill>
                <a:latin typeface="Calibri Light"/>
              </a:rPr>
              <a:t>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n-IN" sz="1200" spc="-1" strike="noStrike">
                <a:solidFill>
                  <a:srgbClr val="8b8b8b"/>
                </a:solidFill>
                <a:latin typeface="Calibri"/>
              </a:defRPr>
            </a:lvl1pPr>
          </a:lstStyle>
          <a:p>
            <a:pPr>
              <a:lnSpc>
                <a:spcPct val="100000"/>
              </a:lnSpc>
              <a:buNone/>
            </a:pPr>
            <a:r>
              <a:rPr b="0" lang="en-IN" sz="1200" spc="-1" strike="noStrike">
                <a:solidFill>
                  <a:srgbClr val="8b8b8b"/>
                </a:solidFill>
                <a:latin typeface="Calibri"/>
              </a:rPr>
              <a:t>&lt;date/time&gt;</a:t>
            </a:r>
            <a:endParaRPr b="0" lang="en-IN"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n-IN" sz="1200" spc="-1" strike="noStrike">
                <a:solidFill>
                  <a:srgbClr val="8b8b8b"/>
                </a:solidFill>
                <a:latin typeface="Calibri"/>
              </a:defRPr>
            </a:lvl1pPr>
          </a:lstStyle>
          <a:p>
            <a:pPr algn="r">
              <a:lnSpc>
                <a:spcPct val="100000"/>
              </a:lnSpc>
              <a:buNone/>
            </a:pPr>
            <a:fld id="{66410AFD-7277-4EA2-9711-7D36F612ED03}"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n-IN" sz="1200" spc="-1" strike="noStrike">
                <a:solidFill>
                  <a:srgbClr val="8b8b8b"/>
                </a:solidFill>
                <a:latin typeface="Calibri"/>
              </a:defRPr>
            </a:lvl1pPr>
          </a:lstStyle>
          <a:p>
            <a:pPr>
              <a:lnSpc>
                <a:spcPct val="100000"/>
              </a:lnSpc>
              <a:buNone/>
            </a:pPr>
            <a:r>
              <a:rPr b="0" lang="en-IN" sz="1200" spc="-1" strike="noStrike">
                <a:solidFill>
                  <a:srgbClr val="8b8b8b"/>
                </a:solidFill>
                <a:latin typeface="Calibri"/>
              </a:rPr>
              <a:t>&lt;date/time&gt;</a:t>
            </a:r>
            <a:endParaRPr b="0" lang="en-IN"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n-IN" sz="1200" spc="-1" strike="noStrike">
                <a:solidFill>
                  <a:srgbClr val="8b8b8b"/>
                </a:solidFill>
                <a:latin typeface="Calibri"/>
              </a:defRPr>
            </a:lvl1pPr>
          </a:lstStyle>
          <a:p>
            <a:pPr algn="r">
              <a:lnSpc>
                <a:spcPct val="100000"/>
              </a:lnSpc>
              <a:buNone/>
            </a:pPr>
            <a:fld id="{9149C391-8018-475B-921B-1CE086EF39FB}"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Box 3"/>
          <p:cNvSpPr/>
          <p:nvPr/>
        </p:nvSpPr>
        <p:spPr>
          <a:xfrm>
            <a:off x="1711800" y="1859040"/>
            <a:ext cx="876780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1800" spc="-1" strike="noStrike">
                <a:solidFill>
                  <a:srgbClr val="000000"/>
                </a:solidFill>
                <a:latin typeface="Cambria"/>
                <a:ea typeface="Cambria"/>
              </a:rPr>
              <a:t>	</a:t>
            </a:r>
            <a:r>
              <a:rPr b="0" lang="en-IN" sz="1800" spc="-1" strike="noStrike">
                <a:solidFill>
                  <a:srgbClr val="000000"/>
                </a:solidFill>
                <a:latin typeface="Cambria"/>
                <a:ea typeface="Cambria"/>
              </a:rPr>
              <a:t>	</a:t>
            </a:r>
            <a:r>
              <a:rPr b="0" lang="en-IN" sz="4000" spc="-1" strike="noStrike">
                <a:solidFill>
                  <a:srgbClr val="000000"/>
                </a:solidFill>
                <a:latin typeface="Cambria"/>
                <a:ea typeface="Cambria"/>
              </a:rPr>
              <a:t>FlexStream.io</a:t>
            </a:r>
            <a:endParaRPr b="0" lang="en-IN" sz="4000" spc="-1" strike="noStrike">
              <a:latin typeface="Arial"/>
            </a:endParaRPr>
          </a:p>
        </p:txBody>
      </p:sp>
      <p:sp>
        <p:nvSpPr>
          <p:cNvPr id="83" name="TextBox 4"/>
          <p:cNvSpPr/>
          <p:nvPr/>
        </p:nvSpPr>
        <p:spPr>
          <a:xfrm>
            <a:off x="1711800" y="2782800"/>
            <a:ext cx="87678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mbria"/>
                <a:ea typeface="Cambria"/>
              </a:rPr>
              <a:t>Brief – FlexStream.io gives you the power to bend time with your live streams. Rewind, pause and catch up on your schedule.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Box 3"/>
          <p:cNvSpPr/>
          <p:nvPr/>
        </p:nvSpPr>
        <p:spPr>
          <a:xfrm>
            <a:off x="1298520" y="3154680"/>
            <a:ext cx="885096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IN" sz="3600" spc="-1" strike="noStrike">
                <a:solidFill>
                  <a:srgbClr val="000000"/>
                </a:solidFill>
                <a:latin typeface="Segoe UI"/>
              </a:rPr>
              <a:t>Requirement Analysis</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MVP – Requirement Analysis</a:t>
            </a:r>
            <a:endParaRPr b="0" lang="en-IN" sz="2400" spc="-1" strike="noStrike">
              <a:latin typeface="Arial"/>
            </a:endParaRPr>
          </a:p>
        </p:txBody>
      </p:sp>
      <p:sp>
        <p:nvSpPr>
          <p:cNvPr id="117"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18" name="TextBox 3"/>
          <p:cNvSpPr/>
          <p:nvPr/>
        </p:nvSpPr>
        <p:spPr>
          <a:xfrm>
            <a:off x="457200" y="1366920"/>
            <a:ext cx="11109600" cy="2314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General Requirements</a:t>
            </a:r>
            <a:endParaRPr b="0" lang="en-IN" sz="20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Scalability:</a:t>
            </a:r>
            <a:r>
              <a:rPr b="0" lang="en-US" sz="1800" spc="-1" strike="noStrike">
                <a:solidFill>
                  <a:srgbClr val="0d0d0d"/>
                </a:solidFill>
                <a:highlight>
                  <a:srgbClr val="ffffff"/>
                </a:highlight>
                <a:latin typeface="Segoe UI"/>
              </a:rPr>
              <a:t> Ensure the backend infrastructure using AWS is scalable to handle high concurrent user loads and data throughput.</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Cross-Platform Support:</a:t>
            </a:r>
            <a:r>
              <a:rPr b="0" lang="en-US" sz="1800" spc="-1" strike="noStrike">
                <a:solidFill>
                  <a:srgbClr val="0d0d0d"/>
                </a:solidFill>
                <a:highlight>
                  <a:srgbClr val="ffffff"/>
                </a:highlight>
                <a:latin typeface="Segoe UI"/>
              </a:rPr>
              <a:t> Develop using technologies like React Native (for mobile) and Electron (for desktop) to maintain a single codebase across platforms.</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Security:</a:t>
            </a:r>
            <a:r>
              <a:rPr b="0" lang="en-US" sz="1800" spc="-1" strike="noStrike">
                <a:solidFill>
                  <a:srgbClr val="0d0d0d"/>
                </a:solidFill>
                <a:highlight>
                  <a:srgbClr val="ffffff"/>
                </a:highlight>
                <a:latin typeface="Segoe UI"/>
              </a:rPr>
              <a:t> Implement robust security measures to protect user data and content integrity.</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Compliance:</a:t>
            </a:r>
            <a:r>
              <a:rPr b="0" lang="en-US" sz="1800" spc="-1" strike="noStrike">
                <a:solidFill>
                  <a:srgbClr val="0d0d0d"/>
                </a:solidFill>
                <a:highlight>
                  <a:srgbClr val="ffffff"/>
                </a:highlight>
                <a:latin typeface="Segoe UI"/>
              </a:rPr>
              <a:t> Adhere to accessibility and data protection regulations relevant to all operating regions.</a:t>
            </a:r>
            <a:endParaRPr b="0" lang="en-IN" sz="1800" spc="-1" strike="noStrike">
              <a:latin typeface="Arial"/>
            </a:endParaRPr>
          </a:p>
        </p:txBody>
      </p:sp>
      <p:sp>
        <p:nvSpPr>
          <p:cNvPr id="119" name="TextBox 2"/>
          <p:cNvSpPr/>
          <p:nvPr/>
        </p:nvSpPr>
        <p:spPr>
          <a:xfrm>
            <a:off x="457200" y="4115520"/>
            <a:ext cx="11109600" cy="1217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IN" sz="2000" spc="-1" strike="noStrike">
                <a:solidFill>
                  <a:srgbClr val="000000"/>
                </a:solidFill>
                <a:latin typeface="Segoe UI"/>
              </a:rPr>
              <a:t>Technical Considerations</a:t>
            </a:r>
            <a:endParaRPr b="0" lang="en-IN" sz="2000" spc="-1" strike="noStrike">
              <a:latin typeface="Arial"/>
            </a:endParaRPr>
          </a:p>
          <a:p>
            <a:pPr indent="-216000">
              <a:lnSpc>
                <a:spcPct val="100000"/>
              </a:lnSpc>
              <a:buClr>
                <a:srgbClr val="000000"/>
              </a:buClr>
              <a:buFont typeface="Arial"/>
              <a:buChar char="•"/>
            </a:pPr>
            <a:r>
              <a:rPr b="1" lang="en-IN" sz="1800" spc="-1" strike="noStrike">
                <a:solidFill>
                  <a:srgbClr val="000000"/>
                </a:solidFill>
                <a:latin typeface="Segoe UI"/>
              </a:rPr>
              <a:t>Backend:</a:t>
            </a:r>
            <a:r>
              <a:rPr b="0" lang="en-IN" sz="1800" spc="-1" strike="noStrike">
                <a:solidFill>
                  <a:srgbClr val="000000"/>
                </a:solidFill>
                <a:latin typeface="Segoe UI"/>
              </a:rPr>
              <a:t> Explore a serverless architecture (AWS Lambda, Azure Functions)</a:t>
            </a:r>
            <a:endParaRPr b="0" lang="en-IN" sz="1800" spc="-1" strike="noStrike">
              <a:latin typeface="Arial"/>
            </a:endParaRPr>
          </a:p>
          <a:p>
            <a:pPr indent="-216000">
              <a:lnSpc>
                <a:spcPct val="100000"/>
              </a:lnSpc>
              <a:buClr>
                <a:srgbClr val="000000"/>
              </a:buClr>
              <a:buFont typeface="Arial"/>
              <a:buChar char="•"/>
            </a:pPr>
            <a:r>
              <a:rPr b="1" lang="en-IN" sz="1800" spc="-1" strike="noStrike">
                <a:solidFill>
                  <a:srgbClr val="000000"/>
                </a:solidFill>
                <a:latin typeface="Segoe UI"/>
              </a:rPr>
              <a:t>Frontend:</a:t>
            </a:r>
            <a:r>
              <a:rPr b="0" lang="en-IN" sz="1800" spc="-1" strike="noStrike">
                <a:solidFill>
                  <a:srgbClr val="000000"/>
                </a:solidFill>
                <a:latin typeface="Segoe UI"/>
              </a:rPr>
              <a:t> Choose a modern JavaScript framework (React, Vue, Angular)</a:t>
            </a:r>
            <a:endParaRPr b="0" lang="en-IN" sz="1800" spc="-1" strike="noStrike">
              <a:latin typeface="Arial"/>
            </a:endParaRPr>
          </a:p>
          <a:p>
            <a:pPr indent="-216000">
              <a:lnSpc>
                <a:spcPct val="100000"/>
              </a:lnSpc>
              <a:buClr>
                <a:srgbClr val="000000"/>
              </a:buClr>
              <a:buFont typeface="Arial"/>
              <a:buChar char="•"/>
            </a:pPr>
            <a:r>
              <a:rPr b="1" lang="en-IN" sz="1800" spc="-1" strike="noStrike">
                <a:solidFill>
                  <a:srgbClr val="000000"/>
                </a:solidFill>
                <a:latin typeface="Segoe UI"/>
              </a:rPr>
              <a:t>Media Player:</a:t>
            </a:r>
            <a:r>
              <a:rPr b="0" lang="en-IN" sz="1800" spc="-1" strike="noStrike">
                <a:solidFill>
                  <a:srgbClr val="000000"/>
                </a:solidFill>
                <a:latin typeface="Segoe UI"/>
              </a:rPr>
              <a:t> Video.js, Hls.js, etc.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MVP – Requirement Analysis</a:t>
            </a:r>
            <a:endParaRPr b="0" lang="en-IN" sz="2400" spc="-1" strike="noStrike">
              <a:latin typeface="Arial"/>
            </a:endParaRPr>
          </a:p>
        </p:txBody>
      </p:sp>
      <p:sp>
        <p:nvSpPr>
          <p:cNvPr id="121"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22" name="TextBox 3"/>
          <p:cNvSpPr/>
          <p:nvPr/>
        </p:nvSpPr>
        <p:spPr>
          <a:xfrm>
            <a:off x="457200" y="1358640"/>
            <a:ext cx="11109600" cy="5667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1. Immediate Time Shift (up to 30 minutes)</a:t>
            </a:r>
            <a:endParaRPr b="0" lang="en-IN" sz="2000" spc="-1" strike="noStrike">
              <a:latin typeface="Arial"/>
            </a:endParaRPr>
          </a:p>
          <a:p>
            <a:pPr>
              <a:lnSpc>
                <a:spcPct val="100000"/>
              </a:lnSpc>
              <a:buNone/>
            </a:pPr>
            <a:r>
              <a:rPr b="1" lang="en-US" sz="1800" spc="-1" strike="noStrike">
                <a:solidFill>
                  <a:srgbClr val="0d0d0d"/>
                </a:solidFill>
                <a:highlight>
                  <a:srgbClr val="ffffff"/>
                </a:highlight>
                <a:latin typeface="Segoe UI"/>
              </a:rPr>
              <a:t>Purpose:</a:t>
            </a:r>
            <a:r>
              <a:rPr b="0" lang="en-US" sz="1800" spc="-1" strike="noStrike">
                <a:solidFill>
                  <a:srgbClr val="0d0d0d"/>
                </a:solidFill>
                <a:highlight>
                  <a:srgbClr val="ffffff"/>
                </a:highlight>
                <a:latin typeface="Segoe UI"/>
              </a:rPr>
              <a:t> Enable users to control live stream playback, including pausing, rewinding, and fast-forwarding up to 30 minutes to accommodate late joiners or replay specific moments without missing ongoing content.</a:t>
            </a:r>
            <a:endParaRPr b="0" lang="en-IN" sz="1800" spc="-1" strike="noStrike">
              <a:latin typeface="Arial"/>
            </a:endParaRPr>
          </a:p>
          <a:p>
            <a:pPr>
              <a:lnSpc>
                <a:spcPct val="100000"/>
              </a:lnSpc>
              <a:buNone/>
            </a:pPr>
            <a:r>
              <a:rPr b="1" lang="en-US" sz="2000" spc="-1" strike="noStrike">
                <a:solidFill>
                  <a:srgbClr val="0d0d0d"/>
                </a:solidFill>
                <a:highlight>
                  <a:srgbClr val="ffffff"/>
                </a:highlight>
                <a:latin typeface="Segoe UI"/>
              </a:rPr>
              <a:t>Functionality:</a:t>
            </a:r>
            <a:endParaRPr b="0" lang="en-IN" sz="2000" spc="-1" strike="noStrike">
              <a:latin typeface="Arial"/>
            </a:endParaRPr>
          </a:p>
          <a:p>
            <a:pPr marL="285840" indent="-285840">
              <a:lnSpc>
                <a:spcPct val="100000"/>
              </a:lnSpc>
              <a:buClr>
                <a:srgbClr val="0d0d0d"/>
              </a:buClr>
              <a:buFont typeface="Arial"/>
              <a:buChar char="•"/>
            </a:pPr>
            <a:r>
              <a:rPr b="0" lang="en-US" sz="1800" spc="-1" strike="noStrike">
                <a:solidFill>
                  <a:srgbClr val="0d0d0d"/>
                </a:solidFill>
                <a:highlight>
                  <a:srgbClr val="ffffff"/>
                </a:highlight>
                <a:latin typeface="Segoe UI"/>
              </a:rPr>
              <a:t>Users can pause live streaming at any moment.</a:t>
            </a:r>
            <a:endParaRPr b="0" lang="en-IN" sz="1800" spc="-1" strike="noStrike">
              <a:latin typeface="Arial"/>
            </a:endParaRPr>
          </a:p>
          <a:p>
            <a:pPr marL="285840" indent="-285840">
              <a:lnSpc>
                <a:spcPct val="100000"/>
              </a:lnSpc>
              <a:buClr>
                <a:srgbClr val="0d0d0d"/>
              </a:buClr>
              <a:buFont typeface="Arial"/>
              <a:buChar char="•"/>
            </a:pPr>
            <a:r>
              <a:rPr b="0" lang="en-US" sz="1800" spc="-1" strike="noStrike">
                <a:solidFill>
                  <a:srgbClr val="0d0d0d"/>
                </a:solidFill>
                <a:highlight>
                  <a:srgbClr val="ffffff"/>
                </a:highlight>
                <a:latin typeface="Segoe UI"/>
              </a:rPr>
              <a:t>Users can rewind up to 30 minutes from the current live point.</a:t>
            </a:r>
            <a:endParaRPr b="0" lang="en-IN" sz="1800" spc="-1" strike="noStrike">
              <a:latin typeface="Arial"/>
            </a:endParaRPr>
          </a:p>
          <a:p>
            <a:pPr marL="285840" indent="-285840">
              <a:lnSpc>
                <a:spcPct val="100000"/>
              </a:lnSpc>
              <a:buClr>
                <a:srgbClr val="0d0d0d"/>
              </a:buClr>
              <a:buFont typeface="Arial"/>
              <a:buChar char="•"/>
            </a:pPr>
            <a:r>
              <a:rPr b="0" lang="en-US" sz="1800" spc="-1" strike="noStrike">
                <a:solidFill>
                  <a:srgbClr val="0d0d0d"/>
                </a:solidFill>
                <a:highlight>
                  <a:srgbClr val="ffffff"/>
                </a:highlight>
                <a:latin typeface="Segoe UI"/>
              </a:rPr>
              <a:t>Users can fast-forward to catch up to the live broadcast if they have rewound or paused.</a:t>
            </a:r>
            <a:endParaRPr b="0" lang="en-IN" sz="1800" spc="-1" strike="noStrike">
              <a:latin typeface="Arial"/>
            </a:endParaRPr>
          </a:p>
          <a:p>
            <a:pPr marL="285840" indent="-285840">
              <a:lnSpc>
                <a:spcPct val="100000"/>
              </a:lnSpc>
              <a:buClr>
                <a:srgbClr val="0d0d0d"/>
              </a:buClr>
              <a:buFont typeface="Arial"/>
              <a:buChar char="•"/>
            </a:pPr>
            <a:r>
              <a:rPr b="0" lang="en-US" sz="1800" spc="-1" strike="noStrike">
                <a:solidFill>
                  <a:srgbClr val="0d0d0d"/>
                </a:solidFill>
                <a:highlight>
                  <a:srgbClr val="ffffff"/>
                </a:highlight>
                <a:latin typeface="Segoe UI"/>
              </a:rPr>
              <a:t>Implement a visual timeline/progress bar indicating the time-shift window and current position within the stream.</a:t>
            </a:r>
            <a:endParaRPr b="0" lang="en-IN" sz="1800" spc="-1" strike="noStrike">
              <a:latin typeface="Arial"/>
            </a:endParaRPr>
          </a:p>
          <a:p>
            <a:pPr>
              <a:lnSpc>
                <a:spcPct val="100000"/>
              </a:lnSpc>
              <a:buNone/>
            </a:pPr>
            <a:r>
              <a:rPr b="1" lang="en-US" sz="2000" spc="-1" strike="noStrike">
                <a:solidFill>
                  <a:srgbClr val="0d0d0d"/>
                </a:solidFill>
                <a:highlight>
                  <a:srgbClr val="ffffff"/>
                </a:highlight>
                <a:latin typeface="Segoe UI"/>
              </a:rPr>
              <a:t>Technical Requirements:</a:t>
            </a:r>
            <a:endParaRPr b="0" lang="en-IN" sz="2000" spc="-1" strike="noStrike">
              <a:latin typeface="Arial"/>
            </a:endParaRPr>
          </a:p>
          <a:p>
            <a:pPr indent="-285840">
              <a:lnSpc>
                <a:spcPct val="100000"/>
              </a:lnSpc>
              <a:buClr>
                <a:srgbClr val="0d0d0d"/>
              </a:buClr>
              <a:buFont typeface="Arial"/>
              <a:buChar char="•"/>
            </a:pPr>
            <a:r>
              <a:rPr b="1" lang="en-US" sz="1800" spc="-1" strike="noStrike">
                <a:solidFill>
                  <a:srgbClr val="0d0d0d"/>
                </a:solidFill>
                <a:highlight>
                  <a:srgbClr val="ffffff"/>
                </a:highlight>
                <a:latin typeface="Segoe UI"/>
              </a:rPr>
              <a:t>Buffer Management:</a:t>
            </a:r>
            <a:r>
              <a:rPr b="0" lang="en-US" sz="1800" spc="-1" strike="noStrike">
                <a:solidFill>
                  <a:srgbClr val="0d0d0d"/>
                </a:solidFill>
                <a:highlight>
                  <a:srgbClr val="ffffff"/>
                </a:highlight>
                <a:latin typeface="Segoe UI"/>
              </a:rPr>
              <a:t> Efficient handling of buffer to provide seamless switching between live and time-shifted content without buffering issues.</a:t>
            </a:r>
            <a:endParaRPr b="0" lang="en-IN" sz="1800" spc="-1" strike="noStrike">
              <a:latin typeface="Arial"/>
            </a:endParaRPr>
          </a:p>
          <a:p>
            <a:pPr indent="-343080">
              <a:lnSpc>
                <a:spcPct val="100000"/>
              </a:lnSpc>
              <a:buClr>
                <a:srgbClr val="0d0d0d"/>
              </a:buClr>
              <a:buFont typeface="Arial"/>
              <a:buChar char="•"/>
            </a:pPr>
            <a:r>
              <a:rPr b="1" lang="en-US" sz="1800" spc="-1" strike="noStrike">
                <a:solidFill>
                  <a:srgbClr val="0d0d0d"/>
                </a:solidFill>
                <a:highlight>
                  <a:srgbClr val="ffffff"/>
                </a:highlight>
                <a:latin typeface="Segoe UI"/>
              </a:rPr>
              <a:t>Storage</a:t>
            </a:r>
            <a:r>
              <a:rPr b="0" lang="en-US" sz="1800" spc="-1" strike="noStrike">
                <a:solidFill>
                  <a:srgbClr val="0d0d0d"/>
                </a:solidFill>
                <a:highlight>
                  <a:srgbClr val="ffffff"/>
                </a:highlight>
                <a:latin typeface="Segoe UI"/>
              </a:rPr>
              <a:t>: Temporary storage solution to hold up to 30 minutes of high-quality video streams for time</a:t>
            </a:r>
            <a:endParaRPr b="0" lang="en-IN" sz="1800" spc="-1" strike="noStrike">
              <a:latin typeface="Arial"/>
            </a:endParaRPr>
          </a:p>
          <a:p>
            <a:pPr>
              <a:lnSpc>
                <a:spcPct val="100000"/>
              </a:lnSpc>
              <a:buNone/>
            </a:pPr>
            <a:r>
              <a:rPr b="0" lang="en-US" sz="1800" spc="-1" strike="noStrike">
                <a:solidFill>
                  <a:srgbClr val="0d0d0d"/>
                </a:solidFill>
                <a:highlight>
                  <a:srgbClr val="ffffff"/>
                </a:highlight>
                <a:latin typeface="Segoe UI"/>
              </a:rPr>
              <a:t>     </a:t>
            </a:r>
            <a:r>
              <a:rPr b="0" lang="en-US" sz="1800" spc="-1" strike="noStrike">
                <a:solidFill>
                  <a:srgbClr val="0d0d0d"/>
                </a:solidFill>
                <a:highlight>
                  <a:srgbClr val="ffffff"/>
                </a:highlight>
                <a:latin typeface="Segoe UI"/>
              </a:rPr>
              <a:t>-shift functionality.</a:t>
            </a:r>
            <a:endParaRPr b="0" lang="en-IN" sz="1800" spc="-1" strike="noStrike">
              <a:latin typeface="Arial"/>
            </a:endParaRPr>
          </a:p>
          <a:p>
            <a:pPr indent="-343080">
              <a:lnSpc>
                <a:spcPct val="100000"/>
              </a:lnSpc>
              <a:buClr>
                <a:srgbClr val="0d0d0d"/>
              </a:buClr>
              <a:buFont typeface="Arial"/>
              <a:buChar char="•"/>
            </a:pPr>
            <a:r>
              <a:rPr b="1" lang="en-US" sz="1800" spc="-1" strike="noStrike">
                <a:solidFill>
                  <a:srgbClr val="0d0d0d"/>
                </a:solidFill>
                <a:highlight>
                  <a:srgbClr val="ffffff"/>
                </a:highlight>
                <a:latin typeface="Segoe UI"/>
              </a:rPr>
              <a:t>UI/UX: </a:t>
            </a:r>
            <a:r>
              <a:rPr b="0" lang="en-US" sz="1800" spc="-1" strike="noStrike">
                <a:solidFill>
                  <a:srgbClr val="0d0d0d"/>
                </a:solidFill>
                <a:highlight>
                  <a:srgbClr val="ffffff"/>
                </a:highlight>
                <a:latin typeface="Segoe UI"/>
              </a:rPr>
              <a:t>Intuitive controls for time manipulation embedded within the player interface.</a:t>
            </a:r>
            <a:endParaRPr b="0" lang="en-IN" sz="1800" spc="-1" strike="noStrike">
              <a:latin typeface="Arial"/>
            </a:endParaRPr>
          </a:p>
          <a:p>
            <a:pPr indent="-343080">
              <a:lnSpc>
                <a:spcPct val="100000"/>
              </a:lnSpc>
              <a:buClr>
                <a:srgbClr val="0d0d0d"/>
              </a:buClr>
              <a:buFont typeface="Arial"/>
              <a:buChar char="•"/>
            </a:pPr>
            <a:r>
              <a:rPr b="1" lang="en-US" sz="1800" spc="-1" strike="noStrike">
                <a:solidFill>
                  <a:srgbClr val="0d0d0d"/>
                </a:solidFill>
                <a:highlight>
                  <a:srgbClr val="ffffff"/>
                </a:highlight>
                <a:latin typeface="Segoe UI"/>
              </a:rPr>
              <a:t>Compatibility: </a:t>
            </a:r>
            <a:r>
              <a:rPr b="0" lang="en-US" sz="1800" spc="-1" strike="noStrike">
                <a:solidFill>
                  <a:srgbClr val="0d0d0d"/>
                </a:solidFill>
                <a:highlight>
                  <a:srgbClr val="ffffff"/>
                </a:highlight>
                <a:latin typeface="Segoe UI"/>
              </a:rPr>
              <a:t>Ensure the feature works uniformly across all supported platforms including desktop,</a:t>
            </a:r>
            <a:endParaRPr b="0" lang="en-IN" sz="1800" spc="-1" strike="noStrike">
              <a:latin typeface="Arial"/>
            </a:endParaRPr>
          </a:p>
          <a:p>
            <a:pPr>
              <a:lnSpc>
                <a:spcPct val="100000"/>
              </a:lnSpc>
              <a:buNone/>
            </a:pPr>
            <a:r>
              <a:rPr b="0" lang="en-US" sz="1800" spc="-1" strike="noStrike">
                <a:solidFill>
                  <a:srgbClr val="0d0d0d"/>
                </a:solidFill>
                <a:highlight>
                  <a:srgbClr val="ffffff"/>
                </a:highlight>
                <a:latin typeface="Segoe UI"/>
              </a:rPr>
              <a:t>     </a:t>
            </a:r>
            <a:r>
              <a:rPr b="0" lang="en-US" sz="1800" spc="-1" strike="noStrike">
                <a:solidFill>
                  <a:srgbClr val="0d0d0d"/>
                </a:solidFill>
                <a:highlight>
                  <a:srgbClr val="ffffff"/>
                </a:highlight>
                <a:latin typeface="Segoe UI"/>
              </a:rPr>
              <a:t>mobile, and Samsung Tizen TV.</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MVP – Requirement Analysis</a:t>
            </a:r>
            <a:endParaRPr b="0" lang="en-IN" sz="2400" spc="-1" strike="noStrike">
              <a:latin typeface="Arial"/>
            </a:endParaRPr>
          </a:p>
        </p:txBody>
      </p:sp>
      <p:sp>
        <p:nvSpPr>
          <p:cNvPr id="124"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25" name="TextBox 8"/>
          <p:cNvSpPr/>
          <p:nvPr/>
        </p:nvSpPr>
        <p:spPr>
          <a:xfrm>
            <a:off x="594360" y="1225800"/>
            <a:ext cx="10908360" cy="5119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Segoe UI"/>
              </a:rPr>
              <a:t>Immediate Time Shift (Up to 30 Minutes)</a:t>
            </a:r>
            <a:endParaRPr b="0" lang="en-IN" sz="2000" spc="-1" strike="noStrike">
              <a:latin typeface="Arial"/>
            </a:endParaRPr>
          </a:p>
          <a:p>
            <a:pPr indent="-216000">
              <a:lnSpc>
                <a:spcPct val="100000"/>
              </a:lnSpc>
              <a:buClr>
                <a:srgbClr val="000000"/>
              </a:buClr>
              <a:buFont typeface="Arial"/>
              <a:buChar char="•"/>
            </a:pPr>
            <a:r>
              <a:rPr b="1" lang="en-US" sz="2000" spc="-1" strike="noStrike">
                <a:solidFill>
                  <a:srgbClr val="000000"/>
                </a:solidFill>
                <a:latin typeface="Segoe UI"/>
              </a:rPr>
              <a:t>Functional Requirements </a:t>
            </a:r>
            <a:endParaRPr b="0" lang="en-IN" sz="20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Segoe UI"/>
              </a:rPr>
              <a:t>Buffer Management:</a:t>
            </a:r>
            <a:r>
              <a:rPr b="0" lang="en-US" sz="1800" spc="-1" strike="noStrike">
                <a:solidFill>
                  <a:srgbClr val="000000"/>
                </a:solidFill>
                <a:latin typeface="Segoe UI"/>
              </a:rPr>
              <a:t> The system shall implement a client-side buffer of 30 minutes for live stream data.</a:t>
            </a:r>
            <a:endParaRPr b="0" lang="en-IN"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Segoe UI"/>
              </a:rPr>
              <a:t>Rewind/Forward:</a:t>
            </a:r>
            <a:r>
              <a:rPr b="0" lang="en-US" sz="1800" spc="-1" strike="noStrike">
                <a:solidFill>
                  <a:srgbClr val="000000"/>
                </a:solidFill>
                <a:latin typeface="Segoe UI"/>
              </a:rPr>
              <a:t> Users shall be able to rewind and fast-forward seamlessly within the buffer.</a:t>
            </a:r>
            <a:endParaRPr b="0" lang="en-IN"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Segoe UI"/>
              </a:rPr>
              <a:t>Buffer Transition:</a:t>
            </a:r>
            <a:r>
              <a:rPr b="0" lang="en-US" sz="1800" spc="-1" strike="noStrike">
                <a:solidFill>
                  <a:srgbClr val="000000"/>
                </a:solidFill>
                <a:latin typeface="Segoe UI"/>
              </a:rPr>
              <a:t> The transition between live and time-shifted playback shall be smooth (minimal latency or buffering).</a:t>
            </a:r>
            <a:endParaRPr b="0" lang="en-IN"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Segoe UI"/>
              </a:rPr>
              <a:t>Catch-Up to Live:</a:t>
            </a:r>
            <a:r>
              <a:rPr b="0" lang="en-US" sz="1800" spc="-1" strike="noStrike">
                <a:solidFill>
                  <a:srgbClr val="000000"/>
                </a:solidFill>
                <a:latin typeface="Segoe UI"/>
              </a:rPr>
              <a:t> The system shall provide a clear mechanism to "catch up" to the live point of the stream. This will provide an AI generated catchup summary video till the point of live stream in user desired catchup time window. </a:t>
            </a:r>
            <a:endParaRPr b="0" lang="en-IN"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Segoe UI"/>
              </a:rPr>
              <a:t>Progress Indicator:</a:t>
            </a:r>
            <a:r>
              <a:rPr b="0" lang="en-US" sz="1800" spc="-1" strike="noStrike">
                <a:solidFill>
                  <a:srgbClr val="000000"/>
                </a:solidFill>
                <a:latin typeface="Segoe UI"/>
              </a:rPr>
              <a:t> A visual timeline/progress bar shall indicate the beginning and end of the available time-shift window.</a:t>
            </a:r>
            <a:endParaRPr b="0" lang="en-IN" sz="1800" spc="-1" strike="noStrike">
              <a:latin typeface="Arial"/>
            </a:endParaRPr>
          </a:p>
          <a:p>
            <a:pPr indent="-216000">
              <a:lnSpc>
                <a:spcPct val="100000"/>
              </a:lnSpc>
              <a:buClr>
                <a:srgbClr val="000000"/>
              </a:buClr>
              <a:buFont typeface="Arial"/>
              <a:buChar char="•"/>
            </a:pPr>
            <a:r>
              <a:rPr b="1" lang="en-US" sz="2000" spc="-1" strike="noStrike">
                <a:solidFill>
                  <a:srgbClr val="000000"/>
                </a:solidFill>
                <a:latin typeface="Segoe UI"/>
              </a:rPr>
              <a:t>Non-Functional Requirements </a:t>
            </a:r>
            <a:endParaRPr b="0" lang="en-IN" sz="20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Segoe UI"/>
              </a:rPr>
              <a:t>Buffer Latency:</a:t>
            </a:r>
            <a:r>
              <a:rPr b="0" lang="en-US" sz="1800" spc="-1" strike="noStrike">
                <a:solidFill>
                  <a:srgbClr val="000000"/>
                </a:solidFill>
                <a:latin typeface="Segoe UI"/>
              </a:rPr>
              <a:t> Rewind and fast-forward actions within the buffer should have minimal delay (&lt;2 seconds).</a:t>
            </a:r>
            <a:endParaRPr b="0" lang="en-IN"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Segoe UI"/>
              </a:rPr>
              <a:t>Compatibility:</a:t>
            </a:r>
            <a:r>
              <a:rPr b="0" lang="en-US" sz="1800" spc="-1" strike="noStrike">
                <a:solidFill>
                  <a:srgbClr val="000000"/>
                </a:solidFill>
                <a:latin typeface="Segoe UI"/>
              </a:rPr>
              <a:t> The feature shall be compatible with major streaming formats (HLS, MPEG-DASH, etc.)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MVP – Requirement Analysis</a:t>
            </a:r>
            <a:endParaRPr b="0" lang="en-IN" sz="2400" spc="-1" strike="noStrike">
              <a:latin typeface="Arial"/>
            </a:endParaRPr>
          </a:p>
        </p:txBody>
      </p:sp>
      <p:sp>
        <p:nvSpPr>
          <p:cNvPr id="127"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28" name="TextBox 2"/>
          <p:cNvSpPr/>
          <p:nvPr/>
        </p:nvSpPr>
        <p:spPr>
          <a:xfrm>
            <a:off x="457200" y="1339200"/>
            <a:ext cx="11219400" cy="3624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2. AI-Enhanced Search Functionality</a:t>
            </a:r>
            <a:endParaRPr b="0" lang="en-IN" sz="2000" spc="-1" strike="noStrike">
              <a:latin typeface="Arial"/>
            </a:endParaRPr>
          </a:p>
          <a:p>
            <a:pPr>
              <a:lnSpc>
                <a:spcPct val="100000"/>
              </a:lnSpc>
              <a:buNone/>
            </a:pPr>
            <a:r>
              <a:rPr b="1" lang="en-US" sz="1800" spc="-1" strike="noStrike">
                <a:solidFill>
                  <a:srgbClr val="0d0d0d"/>
                </a:solidFill>
                <a:highlight>
                  <a:srgbClr val="ffffff"/>
                </a:highlight>
                <a:latin typeface="Segoe UI"/>
              </a:rPr>
              <a:t>Purpose:</a:t>
            </a:r>
            <a:r>
              <a:rPr b="0" lang="en-US" sz="1800" spc="-1" strike="noStrike">
                <a:solidFill>
                  <a:srgbClr val="0d0d0d"/>
                </a:solidFill>
                <a:highlight>
                  <a:srgbClr val="ffffff"/>
                </a:highlight>
                <a:latin typeface="Segoe UI"/>
              </a:rPr>
              <a:t> Utilize AI to interpret natural language queries to locate specific moments or topics or users within live streams, facilitating user navigation directly to these segments.</a:t>
            </a: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Functionality:</a:t>
            </a:r>
            <a:endParaRPr b="0" lang="en-IN" sz="1800" spc="-1" strike="noStrike">
              <a:latin typeface="Arial"/>
            </a:endParaRPr>
          </a:p>
          <a:p>
            <a:pPr indent="-216000">
              <a:lnSpc>
                <a:spcPct val="100000"/>
              </a:lnSpc>
              <a:buClr>
                <a:srgbClr val="0d0d0d"/>
              </a:buClr>
              <a:buFont typeface="Arial"/>
              <a:buChar char="•"/>
            </a:pPr>
            <a:r>
              <a:rPr b="0" lang="en-US" sz="1600" spc="-1" strike="noStrike">
                <a:solidFill>
                  <a:srgbClr val="0d0d0d"/>
                </a:solidFill>
                <a:highlight>
                  <a:srgbClr val="ffffff"/>
                </a:highlight>
                <a:latin typeface="Segoe UI"/>
              </a:rPr>
              <a:t>Natural language processing to understand user queries related to specific moments in the live stream.</a:t>
            </a:r>
            <a:endParaRPr b="0" lang="en-IN" sz="1600" spc="-1" strike="noStrike">
              <a:latin typeface="Arial"/>
            </a:endParaRPr>
          </a:p>
          <a:p>
            <a:pPr indent="-216000">
              <a:lnSpc>
                <a:spcPct val="100000"/>
              </a:lnSpc>
              <a:buClr>
                <a:srgbClr val="0d0d0d"/>
              </a:buClr>
              <a:buFont typeface="Arial"/>
              <a:buChar char="•"/>
            </a:pPr>
            <a:r>
              <a:rPr b="0" lang="en-US" sz="1600" spc="-1" strike="noStrike">
                <a:solidFill>
                  <a:srgbClr val="0d0d0d"/>
                </a:solidFill>
                <a:highlight>
                  <a:srgbClr val="ffffff"/>
                </a:highlight>
                <a:latin typeface="Segoe UI"/>
              </a:rPr>
              <a:t>Capability to identify and navigate to segments where particular topics are discussed.</a:t>
            </a:r>
            <a:endParaRPr b="0" lang="en-IN" sz="1600" spc="-1" strike="noStrike">
              <a:latin typeface="Arial"/>
            </a:endParaRPr>
          </a:p>
          <a:p>
            <a:pPr indent="-216000">
              <a:lnSpc>
                <a:spcPct val="100000"/>
              </a:lnSpc>
              <a:buClr>
                <a:srgbClr val="0d0d0d"/>
              </a:buClr>
              <a:buFont typeface="Arial"/>
              <a:buChar char="•"/>
            </a:pPr>
            <a:r>
              <a:rPr b="0" lang="en-US" sz="1600" spc="-1" strike="noStrike">
                <a:solidFill>
                  <a:srgbClr val="0d0d0d"/>
                </a:solidFill>
                <a:highlight>
                  <a:srgbClr val="ffffff"/>
                </a:highlight>
                <a:latin typeface="Segoe UI"/>
              </a:rPr>
              <a:t>Integration with the player’s UI for easy access and simplicity.</a:t>
            </a:r>
            <a:endParaRPr b="0" lang="en-IN" sz="1600" spc="-1" strike="noStrike">
              <a:latin typeface="Arial"/>
            </a:endParaRPr>
          </a:p>
          <a:p>
            <a:pPr>
              <a:lnSpc>
                <a:spcPct val="100000"/>
              </a:lnSpc>
              <a:buNone/>
            </a:pPr>
            <a:r>
              <a:rPr b="1" lang="en-US" sz="2000" spc="-1" strike="noStrike">
                <a:solidFill>
                  <a:srgbClr val="0d0d0d"/>
                </a:solidFill>
                <a:highlight>
                  <a:srgbClr val="ffffff"/>
                </a:highlight>
                <a:latin typeface="Segoe UI"/>
              </a:rPr>
              <a:t>Technical Requirements:</a:t>
            </a:r>
            <a:endParaRPr b="0" lang="en-IN" sz="20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AI Model:</a:t>
            </a:r>
            <a:r>
              <a:rPr b="0" lang="en-US" sz="1800" spc="-1" strike="noStrike">
                <a:solidFill>
                  <a:srgbClr val="0d0d0d"/>
                </a:solidFill>
                <a:highlight>
                  <a:srgbClr val="ffffff"/>
                </a:highlight>
                <a:latin typeface="Segoe UI"/>
              </a:rPr>
              <a:t> Deploy a machine learning model capable of understanding and processing natural language queries.</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Indexing:</a:t>
            </a:r>
            <a:r>
              <a:rPr b="0" lang="en-US" sz="1800" spc="-1" strike="noStrike">
                <a:solidFill>
                  <a:srgbClr val="0d0d0d"/>
                </a:solidFill>
                <a:highlight>
                  <a:srgbClr val="ffffff"/>
                </a:highlight>
                <a:latin typeface="Segoe UI"/>
              </a:rPr>
              <a:t> Timestamped indexing of stream content to allow quick retrieval based on AI search results.</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Integration:</a:t>
            </a:r>
            <a:r>
              <a:rPr b="0" lang="en-US" sz="1800" spc="-1" strike="noStrike">
                <a:solidFill>
                  <a:srgbClr val="0d0d0d"/>
                </a:solidFill>
                <a:highlight>
                  <a:srgbClr val="ffffff"/>
                </a:highlight>
                <a:latin typeface="Segoe UI"/>
              </a:rPr>
              <a:t> Seamless integration with existing player controls and search interfaces.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MVP – Requirement Analysis</a:t>
            </a:r>
            <a:endParaRPr b="0" lang="en-IN" sz="2400" spc="-1" strike="noStrike">
              <a:latin typeface="Arial"/>
            </a:endParaRPr>
          </a:p>
        </p:txBody>
      </p:sp>
      <p:sp>
        <p:nvSpPr>
          <p:cNvPr id="130"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31" name="TextBox 3"/>
          <p:cNvSpPr/>
          <p:nvPr/>
        </p:nvSpPr>
        <p:spPr>
          <a:xfrm>
            <a:off x="514440" y="1293480"/>
            <a:ext cx="10924560" cy="3473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Segoe UI"/>
              </a:rPr>
              <a:t>Basic AI-Enhanced Search</a:t>
            </a:r>
            <a:endParaRPr b="0" lang="en-IN" sz="2000" spc="-1" strike="noStrike">
              <a:latin typeface="Arial"/>
            </a:endParaRPr>
          </a:p>
          <a:p>
            <a:pPr indent="-216000">
              <a:lnSpc>
                <a:spcPct val="100000"/>
              </a:lnSpc>
              <a:buClr>
                <a:srgbClr val="000000"/>
              </a:buClr>
              <a:buFont typeface="Arial"/>
              <a:buChar char="•"/>
            </a:pPr>
            <a:r>
              <a:rPr b="1" lang="en-US" sz="2000" spc="-1" strike="noStrike">
                <a:solidFill>
                  <a:srgbClr val="000000"/>
                </a:solidFill>
                <a:latin typeface="Segoe UI"/>
              </a:rPr>
              <a:t>Functional Requirements </a:t>
            </a:r>
            <a:endParaRPr b="0" lang="en-IN" sz="20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Segoe UI"/>
              </a:rPr>
              <a:t>Search Interface:</a:t>
            </a:r>
            <a:r>
              <a:rPr b="0" lang="en-US" sz="1800" spc="-1" strike="noStrike">
                <a:solidFill>
                  <a:srgbClr val="000000"/>
                </a:solidFill>
                <a:latin typeface="Segoe UI"/>
              </a:rPr>
              <a:t> A simple search bar shall allow users to enter text-based queries.</a:t>
            </a:r>
            <a:endParaRPr b="0" lang="en-IN"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Segoe UI"/>
              </a:rPr>
              <a:t>NLP Query Processing:</a:t>
            </a:r>
            <a:r>
              <a:rPr b="0" lang="en-US" sz="1800" spc="-1" strike="noStrike">
                <a:solidFill>
                  <a:srgbClr val="000000"/>
                </a:solidFill>
                <a:latin typeface="Segoe UI"/>
              </a:rPr>
              <a:t> The system shall use basic natural language processing (NLP) techniques to interpret and match queries against available metadata (stream title, basic tags, and potentially closed captions if implemented).</a:t>
            </a:r>
            <a:endParaRPr b="0" lang="en-IN"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Segoe UI"/>
              </a:rPr>
              <a:t>Timestamped Results:</a:t>
            </a:r>
            <a:r>
              <a:rPr b="0" lang="en-US" sz="1800" spc="-1" strike="noStrike">
                <a:solidFill>
                  <a:srgbClr val="000000"/>
                </a:solidFill>
                <a:latin typeface="Segoe UI"/>
              </a:rPr>
              <a:t> Search results shall present matching points within the stream as clickable timestamps.</a:t>
            </a:r>
            <a:endParaRPr b="0" lang="en-IN" sz="1800" spc="-1" strike="noStrike">
              <a:latin typeface="Arial"/>
            </a:endParaRPr>
          </a:p>
          <a:p>
            <a:pPr indent="-216000">
              <a:lnSpc>
                <a:spcPct val="100000"/>
              </a:lnSpc>
              <a:buClr>
                <a:srgbClr val="000000"/>
              </a:buClr>
              <a:buFont typeface="Arial"/>
              <a:buChar char="•"/>
            </a:pPr>
            <a:r>
              <a:rPr b="1" lang="en-US" sz="2000" spc="-1" strike="noStrike">
                <a:solidFill>
                  <a:srgbClr val="000000"/>
                </a:solidFill>
                <a:latin typeface="Segoe UI"/>
              </a:rPr>
              <a:t>Non-Functional Requirements </a:t>
            </a:r>
            <a:endParaRPr b="0" lang="en-IN" sz="20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Segoe UI"/>
              </a:rPr>
              <a:t>Query Scope:</a:t>
            </a:r>
            <a:r>
              <a:rPr b="0" lang="en-US" sz="1800" spc="-1" strike="noStrike">
                <a:solidFill>
                  <a:srgbClr val="000000"/>
                </a:solidFill>
                <a:latin typeface="Segoe UI"/>
              </a:rPr>
              <a:t> Searches shall be limited to the content of the currently loaded stream.</a:t>
            </a:r>
            <a:endParaRPr b="0" lang="en-IN"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Segoe UI"/>
              </a:rPr>
              <a:t>Relevance Ranking:</a:t>
            </a:r>
            <a:r>
              <a:rPr b="0" lang="en-US" sz="1800" spc="-1" strike="noStrike">
                <a:solidFill>
                  <a:srgbClr val="000000"/>
                </a:solidFill>
                <a:latin typeface="Segoe UI"/>
              </a:rPr>
              <a:t> Search results should be ranked with the most relevant matches at the top.</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MVP – Requirement Analysis</a:t>
            </a:r>
            <a:endParaRPr b="0" lang="en-IN" sz="2400" spc="-1" strike="noStrike">
              <a:latin typeface="Arial"/>
            </a:endParaRPr>
          </a:p>
        </p:txBody>
      </p:sp>
      <p:sp>
        <p:nvSpPr>
          <p:cNvPr id="133"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34" name="TextBox 3"/>
          <p:cNvSpPr/>
          <p:nvPr/>
        </p:nvSpPr>
        <p:spPr>
          <a:xfrm>
            <a:off x="448200" y="1166760"/>
            <a:ext cx="11146320" cy="399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d0d0d"/>
                </a:solidFill>
                <a:highlight>
                  <a:srgbClr val="ffffff"/>
                </a:highlight>
                <a:latin typeface="Segoe UI"/>
              </a:rPr>
              <a:t>3. </a:t>
            </a:r>
            <a:r>
              <a:rPr b="1" lang="en-US" sz="2000" spc="-1" strike="noStrike">
                <a:solidFill>
                  <a:srgbClr val="0d0d0d"/>
                </a:solidFill>
                <a:highlight>
                  <a:srgbClr val="ffffff"/>
                </a:highlight>
                <a:latin typeface="Segoe UI"/>
              </a:rPr>
              <a:t>Generative AI for Automatic Highlight Generation</a:t>
            </a:r>
            <a:endParaRPr b="0" lang="en-IN" sz="2000" spc="-1" strike="noStrike">
              <a:latin typeface="Arial"/>
            </a:endParaRPr>
          </a:p>
          <a:p>
            <a:pPr>
              <a:lnSpc>
                <a:spcPct val="100000"/>
              </a:lnSpc>
              <a:buNone/>
            </a:pPr>
            <a:r>
              <a:rPr b="1" lang="en-US" sz="1800" spc="-1" strike="noStrike">
                <a:solidFill>
                  <a:srgbClr val="0d0d0d"/>
                </a:solidFill>
                <a:highlight>
                  <a:srgbClr val="ffffff"/>
                </a:highlight>
                <a:latin typeface="Segoe UI"/>
              </a:rPr>
              <a:t>Purpose:</a:t>
            </a:r>
            <a:r>
              <a:rPr b="0" lang="en-US" sz="1800" spc="-1" strike="noStrike">
                <a:solidFill>
                  <a:srgbClr val="0d0d0d"/>
                </a:solidFill>
                <a:highlight>
                  <a:srgbClr val="ffffff"/>
                </a:highlight>
                <a:latin typeface="Segoe UI"/>
              </a:rPr>
              <a:t> Automatically generate highlights from live streams, allowing users to quickly access and view significant moments.</a:t>
            </a: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Functionality:</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Detect and compile key moments from live streams into highlight reels based on viewer engagement metrics and AI analysis.</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Allow users to access these highlights through a dedicated section within the app.</a:t>
            </a:r>
            <a:endParaRPr b="0" lang="en-IN" sz="1800" spc="-1" strike="noStrike">
              <a:latin typeface="Arial"/>
            </a:endParaRPr>
          </a:p>
          <a:p>
            <a:pPr>
              <a:lnSpc>
                <a:spcPct val="100000"/>
              </a:lnSpc>
              <a:buNone/>
            </a:pPr>
            <a:r>
              <a:rPr b="1" lang="en-US" sz="2000" spc="-1" strike="noStrike">
                <a:solidFill>
                  <a:srgbClr val="0d0d0d"/>
                </a:solidFill>
                <a:highlight>
                  <a:srgbClr val="ffffff"/>
                </a:highlight>
                <a:latin typeface="Segoe UI"/>
              </a:rPr>
              <a:t>Technical Requirements:</a:t>
            </a:r>
            <a:endParaRPr b="0" lang="en-IN" sz="20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AI Model:</a:t>
            </a:r>
            <a:r>
              <a:rPr b="0" lang="en-US" sz="1800" spc="-1" strike="noStrike">
                <a:solidFill>
                  <a:srgbClr val="0d0d0d"/>
                </a:solidFill>
                <a:highlight>
                  <a:srgbClr val="ffffff"/>
                </a:highlight>
                <a:latin typeface="Segoe UI"/>
              </a:rPr>
              <a:t> Utilize a generative AI model to analyze content and determine highlight-worthy moments.</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Processing:</a:t>
            </a:r>
            <a:r>
              <a:rPr b="0" lang="en-US" sz="1800" spc="-1" strike="noStrike">
                <a:solidFill>
                  <a:srgbClr val="0d0d0d"/>
                </a:solidFill>
                <a:highlight>
                  <a:srgbClr val="ffffff"/>
                </a:highlight>
                <a:latin typeface="Segoe UI"/>
              </a:rPr>
              <a:t> Real-time processing capabilities to generate highlights without significant delays.</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User Interface:</a:t>
            </a:r>
            <a:r>
              <a:rPr b="0" lang="en-US" sz="1800" spc="-1" strike="noStrike">
                <a:solidFill>
                  <a:srgbClr val="0d0d0d"/>
                </a:solidFill>
                <a:highlight>
                  <a:srgbClr val="ffffff"/>
                </a:highlight>
                <a:latin typeface="Segoe UI"/>
              </a:rPr>
              <a:t> Design an interface within the app where users can view and interact with generated highlights.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MVP – Requirement Analysis</a:t>
            </a:r>
            <a:endParaRPr b="0" lang="en-IN" sz="2400" spc="-1" strike="noStrike">
              <a:latin typeface="Arial"/>
            </a:endParaRPr>
          </a:p>
        </p:txBody>
      </p:sp>
      <p:sp>
        <p:nvSpPr>
          <p:cNvPr id="136"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37" name="TextBox 8"/>
          <p:cNvSpPr/>
          <p:nvPr/>
        </p:nvSpPr>
        <p:spPr>
          <a:xfrm>
            <a:off x="356760" y="1443960"/>
            <a:ext cx="11274120" cy="3686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Generative AI for Automatic Highlight Generation</a:t>
            </a:r>
            <a:endParaRPr b="0" lang="en-IN" sz="20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00000"/>
                </a:solidFill>
                <a:latin typeface="Segoe UI"/>
              </a:rPr>
              <a:t>Functional Requirements</a:t>
            </a:r>
            <a:endParaRPr b="0" lang="en-IN"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Segoe UI"/>
              </a:rPr>
              <a:t>The system shall automatically detect and compile key moments from live streams.</a:t>
            </a:r>
            <a:endParaRPr b="0" lang="en-IN"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Segoe UI"/>
              </a:rPr>
              <a:t>This compilation should be based on viewer engagement metrics and AI analysis.</a:t>
            </a:r>
            <a:endParaRPr b="0" lang="en-IN"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Segoe UI"/>
              </a:rPr>
              <a:t>The system shall allow users to access these highlights through a dedicated section within the app.</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00000"/>
                </a:solidFill>
                <a:latin typeface="Segoe UI"/>
              </a:rPr>
              <a:t>Non-Functional Requirements</a:t>
            </a:r>
            <a:endParaRPr b="0" lang="en-IN"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Segoe UI"/>
              </a:rPr>
              <a:t>Highlight generation should occur without significant delay relative to the live stream.</a:t>
            </a:r>
            <a:endParaRPr b="0" lang="en-IN"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Segoe UI"/>
              </a:rPr>
              <a:t>The system should be able to handle a variety of live-stream content types (e.g., sports, news, gaming).</a:t>
            </a:r>
            <a:endParaRPr b="0" lang="en-IN" sz="1800" spc="-1" strike="noStrike">
              <a:latin typeface="Arial"/>
            </a:endParaRPr>
          </a:p>
          <a:p>
            <a:pPr indent="-216000">
              <a:lnSpc>
                <a:spcPct val="100000"/>
              </a:lnSpc>
              <a:buClr>
                <a:srgbClr val="000000"/>
              </a:buClr>
              <a:buFont typeface="Arial"/>
              <a:buChar char="•"/>
            </a:pPr>
            <a:r>
              <a:rPr b="0" lang="en-US" sz="1800" spc="-1" strike="noStrike">
                <a:solidFill>
                  <a:srgbClr val="000000"/>
                </a:solidFill>
                <a:latin typeface="Segoe UI"/>
              </a:rPr>
              <a:t>The system should be able to scale to accommodate a large number of concurrent viewers.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MVP – Requirement Analysis</a:t>
            </a:r>
            <a:endParaRPr b="0" lang="en-IN" sz="2400" spc="-1" strike="noStrike">
              <a:latin typeface="Arial"/>
            </a:endParaRPr>
          </a:p>
        </p:txBody>
      </p:sp>
      <p:sp>
        <p:nvSpPr>
          <p:cNvPr id="139"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40" name="TextBox 3"/>
          <p:cNvSpPr/>
          <p:nvPr/>
        </p:nvSpPr>
        <p:spPr>
          <a:xfrm>
            <a:off x="448200" y="1166760"/>
            <a:ext cx="11146320" cy="4265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d0d0d"/>
                </a:solidFill>
                <a:highlight>
                  <a:srgbClr val="ffffff"/>
                </a:highlight>
                <a:latin typeface="Segoe UI"/>
              </a:rPr>
              <a:t>4. </a:t>
            </a:r>
            <a:r>
              <a:rPr b="1" lang="en-US" sz="2000" spc="-1" strike="noStrike">
                <a:solidFill>
                  <a:srgbClr val="0d0d0d"/>
                </a:solidFill>
                <a:highlight>
                  <a:srgbClr val="ffffff"/>
                </a:highlight>
                <a:latin typeface="Segoe UI"/>
              </a:rPr>
              <a:t>AI-Powered Summarization During Rewind</a:t>
            </a:r>
            <a:endParaRPr b="0" lang="en-IN" sz="2000" spc="-1" strike="noStrike">
              <a:latin typeface="Arial"/>
            </a:endParaRPr>
          </a:p>
          <a:p>
            <a:pPr>
              <a:lnSpc>
                <a:spcPct val="100000"/>
              </a:lnSpc>
              <a:buNone/>
            </a:pPr>
            <a:r>
              <a:rPr b="1" lang="en-US" sz="1800" spc="-1" strike="noStrike">
                <a:solidFill>
                  <a:srgbClr val="0d0d0d"/>
                </a:solidFill>
                <a:highlight>
                  <a:srgbClr val="ffffff"/>
                </a:highlight>
                <a:latin typeface="Segoe UI"/>
              </a:rPr>
              <a:t>Purpose:</a:t>
            </a:r>
            <a:r>
              <a:rPr b="0" lang="en-US" sz="1800" spc="-1" strike="noStrike">
                <a:solidFill>
                  <a:srgbClr val="0d0d0d"/>
                </a:solidFill>
                <a:highlight>
                  <a:srgbClr val="ffffff"/>
                </a:highlight>
                <a:latin typeface="Segoe UI"/>
              </a:rPr>
              <a:t> Provide a textual summary of past segments during rewind mode, aiding users in catching up quickly without watching the entire content.</a:t>
            </a: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Functionality:</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Offer a "Summarize" button during rewind mode that, when clicked, displays a concise textual summary of the missed content.</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Summaries are generated in real-time using AI, based on the segment's audio and visual data.</a:t>
            </a:r>
            <a:endParaRPr b="0" lang="en-IN" sz="1800" spc="-1" strike="noStrike">
              <a:latin typeface="Arial"/>
            </a:endParaRPr>
          </a:p>
          <a:p>
            <a:pPr>
              <a:lnSpc>
                <a:spcPct val="100000"/>
              </a:lnSpc>
              <a:buNone/>
            </a:pPr>
            <a:r>
              <a:rPr b="1" lang="en-US" sz="2000" spc="-1" strike="noStrike">
                <a:solidFill>
                  <a:srgbClr val="0d0d0d"/>
                </a:solidFill>
                <a:highlight>
                  <a:srgbClr val="ffffff"/>
                </a:highlight>
                <a:latin typeface="Segoe UI"/>
              </a:rPr>
              <a:t>Technical Requirements:</a:t>
            </a:r>
            <a:endParaRPr b="0" lang="en-IN" sz="20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AI Model:</a:t>
            </a:r>
            <a:r>
              <a:rPr b="0" lang="en-US" sz="1800" spc="-1" strike="noStrike">
                <a:solidFill>
                  <a:srgbClr val="0d0d0d"/>
                </a:solidFill>
                <a:highlight>
                  <a:srgbClr val="ffffff"/>
                </a:highlight>
                <a:latin typeface="Segoe UI"/>
              </a:rPr>
              <a:t> Implement a short-text summarization AI that can generate accurate and concise summaries from multimedia input.</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Integration:</a:t>
            </a:r>
            <a:r>
              <a:rPr b="0" lang="en-US" sz="1800" spc="-1" strike="noStrike">
                <a:solidFill>
                  <a:srgbClr val="0d0d0d"/>
                </a:solidFill>
                <a:highlight>
                  <a:srgbClr val="ffffff"/>
                </a:highlight>
                <a:latin typeface="Segoe UI"/>
              </a:rPr>
              <a:t> Embed the summarization feature seamlessly within the playback controls, ensuring ease of access.</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Performance:</a:t>
            </a:r>
            <a:r>
              <a:rPr b="0" lang="en-US" sz="1800" spc="-1" strike="noStrike">
                <a:solidFill>
                  <a:srgbClr val="0d0d0d"/>
                </a:solidFill>
                <a:highlight>
                  <a:srgbClr val="ffffff"/>
                </a:highlight>
                <a:latin typeface="Segoe UI"/>
              </a:rPr>
              <a:t> Ensure the summarization process is quick and does not impede the streaming quality or user experience.</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MVP – Requirement Analysis</a:t>
            </a:r>
            <a:endParaRPr b="0" lang="en-IN" sz="2400" spc="-1" strike="noStrike">
              <a:latin typeface="Arial"/>
            </a:endParaRPr>
          </a:p>
        </p:txBody>
      </p:sp>
      <p:sp>
        <p:nvSpPr>
          <p:cNvPr id="142" name="Rectangle: Rounded Corners 5"/>
          <p:cNvSpPr/>
          <p:nvPr/>
        </p:nvSpPr>
        <p:spPr>
          <a:xfrm>
            <a:off x="3008520" y="28116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43" name="TextBox 2"/>
          <p:cNvSpPr/>
          <p:nvPr/>
        </p:nvSpPr>
        <p:spPr>
          <a:xfrm>
            <a:off x="690480" y="1582200"/>
            <a:ext cx="10775880" cy="3229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Segoe UI"/>
              </a:rPr>
              <a:t>AI-Powered Summarization</a:t>
            </a:r>
            <a:endParaRPr b="0" lang="en-IN" sz="2000" spc="-1" strike="noStrike">
              <a:latin typeface="Arial"/>
            </a:endParaRPr>
          </a:p>
          <a:p>
            <a:pPr>
              <a:lnSpc>
                <a:spcPct val="100000"/>
              </a:lnSpc>
              <a:buNone/>
            </a:pPr>
            <a:endParaRPr b="0" lang="en-IN" sz="2000" spc="-1" strike="noStrike">
              <a:latin typeface="Arial"/>
            </a:endParaRPr>
          </a:p>
          <a:p>
            <a:pPr indent="-285840">
              <a:lnSpc>
                <a:spcPct val="100000"/>
              </a:lnSpc>
              <a:buClr>
                <a:srgbClr val="000000"/>
              </a:buClr>
              <a:buFont typeface="Arial"/>
              <a:buChar char="•"/>
            </a:pPr>
            <a:r>
              <a:rPr b="1" lang="en-US" sz="2000" spc="-1" strike="noStrike">
                <a:solidFill>
                  <a:srgbClr val="000000"/>
                </a:solidFill>
                <a:latin typeface="Segoe UI"/>
              </a:rPr>
              <a:t>Functional Requirements </a:t>
            </a:r>
            <a:endParaRPr b="0" lang="en-IN" sz="20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Segoe UI"/>
              </a:rPr>
              <a:t>"Summarize" Button:</a:t>
            </a:r>
            <a:r>
              <a:rPr b="0" lang="en-US" sz="1800" spc="-1" strike="noStrike">
                <a:solidFill>
                  <a:srgbClr val="000000"/>
                </a:solidFill>
                <a:latin typeface="Segoe UI"/>
              </a:rPr>
              <a:t> A "Summarize" option shall be available during rewind mode.</a:t>
            </a:r>
            <a:endParaRPr b="0" lang="en-IN"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Segoe UI"/>
              </a:rPr>
              <a:t>Missed Segment Length:</a:t>
            </a:r>
            <a:r>
              <a:rPr b="0" lang="en-US" sz="1800" spc="-1" strike="noStrike">
                <a:solidFill>
                  <a:srgbClr val="000000"/>
                </a:solidFill>
                <a:latin typeface="Segoe UI"/>
              </a:rPr>
              <a:t> The summarization function shall operate on a configurable time interval (e.g., last 5 minutes, last 10 minutes, etc.)</a:t>
            </a:r>
            <a:endParaRPr b="0" lang="en-IN" sz="18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Segoe UI"/>
              </a:rPr>
              <a:t>Short-Text Output:</a:t>
            </a:r>
            <a:r>
              <a:rPr b="0" lang="en-US" sz="1800" spc="-1" strike="noStrike">
                <a:solidFill>
                  <a:srgbClr val="000000"/>
                </a:solidFill>
                <a:latin typeface="Segoe UI"/>
              </a:rPr>
              <a:t> The summarization model shall generate a concise text summary (1-3 sentences) of the selected segment.</a:t>
            </a:r>
            <a:endParaRPr b="0" lang="en-IN" sz="1800" spc="-1" strike="noStrike">
              <a:latin typeface="Arial"/>
            </a:endParaRPr>
          </a:p>
          <a:p>
            <a:pPr indent="-285840">
              <a:lnSpc>
                <a:spcPct val="100000"/>
              </a:lnSpc>
              <a:buClr>
                <a:srgbClr val="000000"/>
              </a:buClr>
              <a:buFont typeface="Arial"/>
              <a:buChar char="•"/>
            </a:pPr>
            <a:r>
              <a:rPr b="1" lang="en-US" sz="2000" spc="-1" strike="noStrike">
                <a:solidFill>
                  <a:srgbClr val="000000"/>
                </a:solidFill>
                <a:latin typeface="Segoe UI"/>
              </a:rPr>
              <a:t>Non-Functional Requirements: </a:t>
            </a:r>
            <a:endParaRPr b="0" lang="en-IN" sz="2000" spc="-1" strike="noStrike">
              <a:latin typeface="Arial"/>
            </a:endParaRPr>
          </a:p>
          <a:p>
            <a:pPr lvl="1" marL="743040" indent="-285840">
              <a:lnSpc>
                <a:spcPct val="100000"/>
              </a:lnSpc>
              <a:buClr>
                <a:srgbClr val="000000"/>
              </a:buClr>
              <a:buFont typeface="Arial"/>
              <a:buChar char="•"/>
            </a:pPr>
            <a:r>
              <a:rPr b="1" lang="en-US" sz="1800" spc="-1" strike="noStrike">
                <a:solidFill>
                  <a:srgbClr val="000000"/>
                </a:solidFill>
                <a:latin typeface="Segoe UI"/>
              </a:rPr>
              <a:t>Summary Accuracy:</a:t>
            </a:r>
            <a:r>
              <a:rPr b="0" lang="en-US" sz="1800" spc="-1" strike="noStrike">
                <a:solidFill>
                  <a:srgbClr val="000000"/>
                </a:solidFill>
                <a:latin typeface="Segoe UI"/>
              </a:rPr>
              <a:t> The summary shall focus on key events or topics, aiming for factual representation.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Box 4"/>
          <p:cNvSpPr/>
          <p:nvPr/>
        </p:nvSpPr>
        <p:spPr>
          <a:xfrm>
            <a:off x="3230280" y="398520"/>
            <a:ext cx="3700800" cy="67644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1" lang="en-IN" sz="1800" spc="-1" strike="noStrike">
                <a:solidFill>
                  <a:srgbClr val="0d0d0d"/>
                </a:solidFill>
                <a:highlight>
                  <a:srgbClr val="ffffff"/>
                </a:highlight>
                <a:latin typeface="Segoe UI"/>
                <a:ea typeface="Times New Roman"/>
              </a:rPr>
              <a:t>Minimum Viable Product (MVP)</a:t>
            </a:r>
            <a:endParaRPr b="0" lang="en-IN" sz="1800" spc="-1" strike="noStrike">
              <a:latin typeface="Arial"/>
            </a:endParaRPr>
          </a:p>
        </p:txBody>
      </p:sp>
      <p:sp>
        <p:nvSpPr>
          <p:cNvPr id="85" name="Rectangle: Rounded Corners 5"/>
          <p:cNvSpPr/>
          <p:nvPr/>
        </p:nvSpPr>
        <p:spPr>
          <a:xfrm>
            <a:off x="3008520" y="28332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86" name="TextBox 9"/>
          <p:cNvSpPr/>
          <p:nvPr/>
        </p:nvSpPr>
        <p:spPr>
          <a:xfrm>
            <a:off x="615240" y="1185480"/>
            <a:ext cx="10960920" cy="276300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7000"/>
              </a:lnSpc>
              <a:buClr>
                <a:srgbClr val="0d0d0d"/>
              </a:buClr>
              <a:buFont typeface="Symbol"/>
              <a:buChar char=""/>
              <a:tabLst>
                <a:tab algn="l" pos="457200"/>
              </a:tabLst>
            </a:pPr>
            <a:r>
              <a:rPr b="1" lang="en-IN" sz="2000" spc="-1" strike="noStrike">
                <a:solidFill>
                  <a:srgbClr val="0d0d0d"/>
                </a:solidFill>
                <a:highlight>
                  <a:srgbClr val="ffffff"/>
                </a:highlight>
                <a:latin typeface="Segoe UI"/>
                <a:ea typeface="Times New Roman"/>
              </a:rPr>
              <a:t>Immediate Time Shift (up to 30 minutes):</a:t>
            </a:r>
            <a:endParaRPr b="0" lang="en-IN" sz="2000" spc="-1" strike="noStrike">
              <a:latin typeface="Arial"/>
            </a:endParaRPr>
          </a:p>
          <a:p>
            <a:pPr lvl="1" marL="628560" indent="-171360">
              <a:lnSpc>
                <a:spcPct val="107000"/>
              </a:lnSpc>
              <a:buClr>
                <a:srgbClr val="404040"/>
              </a:buClr>
              <a:buFont typeface="Wingdings" charset="2"/>
              <a:buChar char=""/>
              <a:tabLst>
                <a:tab algn="l" pos="914400"/>
              </a:tabLst>
            </a:pPr>
            <a:r>
              <a:rPr b="0" lang="en-IN" sz="1800" spc="-1" strike="noStrike">
                <a:solidFill>
                  <a:srgbClr val="404040"/>
                </a:solidFill>
                <a:highlight>
                  <a:srgbClr val="ffffff"/>
                </a:highlight>
                <a:latin typeface="Arial"/>
                <a:ea typeface="Times New Roman"/>
              </a:rPr>
              <a:t>Allow</a:t>
            </a:r>
            <a:r>
              <a:rPr b="0" lang="en-IN" sz="1800" spc="-1" strike="noStrike">
                <a:solidFill>
                  <a:srgbClr val="0d0d0d"/>
                </a:solidFill>
                <a:highlight>
                  <a:srgbClr val="ffffff"/>
                </a:highlight>
                <a:latin typeface="Segoe UI"/>
                <a:ea typeface="Times New Roman"/>
              </a:rPr>
              <a:t> </a:t>
            </a:r>
            <a:r>
              <a:rPr b="0" lang="en-IN" sz="1800" spc="-1" strike="noStrike">
                <a:solidFill>
                  <a:srgbClr val="404040"/>
                </a:solidFill>
                <a:highlight>
                  <a:srgbClr val="ffffff"/>
                </a:highlight>
                <a:latin typeface="Arial"/>
                <a:ea typeface="Times New Roman"/>
              </a:rPr>
              <a:t>users</a:t>
            </a:r>
            <a:r>
              <a:rPr b="0" lang="en-IN" sz="1800" spc="-1" strike="noStrike">
                <a:solidFill>
                  <a:srgbClr val="0d0d0d"/>
                </a:solidFill>
                <a:highlight>
                  <a:srgbClr val="ffffff"/>
                </a:highlight>
                <a:latin typeface="Segoe UI"/>
                <a:ea typeface="Times New Roman"/>
              </a:rPr>
              <a:t> </a:t>
            </a:r>
            <a:r>
              <a:rPr b="0" lang="en-IN" sz="1800" spc="-1" strike="noStrike">
                <a:solidFill>
                  <a:srgbClr val="404040"/>
                </a:solidFill>
                <a:highlight>
                  <a:srgbClr val="ffffff"/>
                </a:highlight>
                <a:latin typeface="Arial"/>
                <a:ea typeface="Times New Roman"/>
              </a:rPr>
              <a:t>to</a:t>
            </a:r>
            <a:r>
              <a:rPr b="0" lang="en-IN" sz="1800" spc="-1" strike="noStrike">
                <a:solidFill>
                  <a:srgbClr val="0d0d0d"/>
                </a:solidFill>
                <a:highlight>
                  <a:srgbClr val="ffffff"/>
                </a:highlight>
                <a:latin typeface="Segoe UI"/>
                <a:ea typeface="Times New Roman"/>
              </a:rPr>
              <a:t> </a:t>
            </a:r>
            <a:r>
              <a:rPr b="0" lang="en-IN" sz="1800" spc="-1" strike="noStrike">
                <a:solidFill>
                  <a:srgbClr val="404040"/>
                </a:solidFill>
                <a:highlight>
                  <a:srgbClr val="ffffff"/>
                </a:highlight>
                <a:latin typeface="Arial"/>
                <a:ea typeface="Times New Roman"/>
              </a:rPr>
              <a:t>pause, rewind, and fast-forward a live stream for up to 30 minutes. This feature is crucial for users who join late or want to replay a moment of the live event without missing the current live content.</a:t>
            </a:r>
            <a:endParaRPr b="0" lang="en-IN" sz="1800" spc="-1" strike="noStrike">
              <a:latin typeface="Arial"/>
            </a:endParaRPr>
          </a:p>
          <a:p>
            <a:pPr lvl="1" marL="628560" indent="-171360">
              <a:lnSpc>
                <a:spcPct val="107000"/>
              </a:lnSpc>
              <a:buClr>
                <a:srgbClr val="404040"/>
              </a:buClr>
              <a:buFont typeface="Wingdings" charset="2"/>
              <a:buChar char=""/>
              <a:tabLst>
                <a:tab algn="l" pos="914400"/>
              </a:tabLst>
            </a:pPr>
            <a:r>
              <a:rPr b="0" lang="en-IN" sz="1800" spc="-1" strike="noStrike">
                <a:solidFill>
                  <a:srgbClr val="404040"/>
                </a:solidFill>
                <a:highlight>
                  <a:srgbClr val="ffffff"/>
                </a:highlight>
                <a:latin typeface="Arial"/>
                <a:ea typeface="Times New Roman"/>
              </a:rPr>
              <a:t>Implement buffer management to ensure smooth playback and minimal interruption when switching between live and time-shifted content</a:t>
            </a:r>
            <a:r>
              <a:rPr b="0" lang="en-IN" sz="1800" spc="-1" strike="noStrike">
                <a:solidFill>
                  <a:srgbClr val="0d0d0d"/>
                </a:solidFill>
                <a:highlight>
                  <a:srgbClr val="ffffff"/>
                </a:highlight>
                <a:latin typeface="Segoe UI"/>
                <a:ea typeface="Times New Roman"/>
              </a:rPr>
              <a:t>.</a:t>
            </a:r>
            <a:endParaRPr b="0" lang="en-IN" sz="1800" spc="-1" strike="noStrike">
              <a:latin typeface="Arial"/>
            </a:endParaRPr>
          </a:p>
          <a:p>
            <a:pPr lvl="1" marL="628560" indent="-171360">
              <a:lnSpc>
                <a:spcPct val="107000"/>
              </a:lnSpc>
              <a:buClr>
                <a:srgbClr val="404040"/>
              </a:buClr>
              <a:buFont typeface="Wingdings" charset="2"/>
              <a:buChar char=""/>
              <a:tabLst>
                <a:tab algn="l" pos="914400"/>
              </a:tabLst>
            </a:pPr>
            <a:r>
              <a:rPr b="0" lang="en-IN" sz="1800" spc="-1" strike="noStrike">
                <a:solidFill>
                  <a:srgbClr val="404040"/>
                </a:solidFill>
                <a:highlight>
                  <a:srgbClr val="ffffff"/>
                </a:highlight>
                <a:latin typeface="Arial"/>
                <a:ea typeface="Times New Roman"/>
              </a:rPr>
              <a:t>The media player software should </a:t>
            </a:r>
            <a:r>
              <a:rPr b="0" lang="en-IN" sz="1800" spc="-1" strike="noStrike">
                <a:solidFill>
                  <a:srgbClr val="404040"/>
                </a:solidFill>
                <a:highlight>
                  <a:srgbClr val="ffffff"/>
                </a:highlight>
                <a:latin typeface="Arial"/>
                <a:ea typeface="Times New Roman"/>
              </a:rPr>
              <a:t>also</a:t>
            </a:r>
            <a:r>
              <a:rPr b="0" lang="en-IN" sz="1800" spc="-1" strike="noStrike">
                <a:solidFill>
                  <a:srgbClr val="404040"/>
                </a:solidFill>
                <a:highlight>
                  <a:srgbClr val="ffffff"/>
                </a:highlight>
                <a:latin typeface="Arial"/>
                <a:ea typeface="Times New Roman"/>
              </a:rPr>
              <a:t> allow viewers to view live streams from the beginning, even if they join the stream late. This will ensure that viewers don't miss out on any content.</a:t>
            </a:r>
            <a:endParaRPr b="0" lang="en-IN" sz="1800" spc="-1" strike="noStrike">
              <a:latin typeface="Arial"/>
            </a:endParaRPr>
          </a:p>
          <a:p>
            <a:pPr lvl="1" marL="743040" indent="-285840">
              <a:lnSpc>
                <a:spcPct val="107000"/>
              </a:lnSpc>
              <a:spcAft>
                <a:spcPts val="799"/>
              </a:spcAft>
              <a:buClr>
                <a:srgbClr val="404040"/>
              </a:buClr>
              <a:buFont typeface="Wingdings" charset="2"/>
              <a:buChar char=""/>
              <a:tabLst>
                <a:tab algn="l" pos="914400"/>
              </a:tabLst>
            </a:pPr>
            <a:r>
              <a:rPr b="0" lang="en-IN" sz="1800" spc="-1" strike="noStrike">
                <a:solidFill>
                  <a:srgbClr val="404040"/>
                </a:solidFill>
                <a:highlight>
                  <a:srgbClr val="ffffff"/>
                </a:highlight>
                <a:latin typeface="Arial"/>
                <a:ea typeface="Times New Roman"/>
              </a:rPr>
              <a:t>Visual timeline/progress bar to indicate the available time-shift window.</a:t>
            </a:r>
            <a:endParaRPr b="0" lang="en-IN" sz="1800" spc="-1" strike="noStrike">
              <a:latin typeface="Arial"/>
            </a:endParaRPr>
          </a:p>
        </p:txBody>
      </p:sp>
      <p:sp>
        <p:nvSpPr>
          <p:cNvPr id="87" name="TextBox 14"/>
          <p:cNvSpPr/>
          <p:nvPr/>
        </p:nvSpPr>
        <p:spPr>
          <a:xfrm>
            <a:off x="615240" y="4304880"/>
            <a:ext cx="10960920" cy="1513800"/>
          </a:xfrm>
          <a:prstGeom prst="rect">
            <a:avLst/>
          </a:prstGeom>
          <a:noFill/>
          <a:ln w="0">
            <a:noFill/>
          </a:ln>
        </p:spPr>
        <p:style>
          <a:lnRef idx="0"/>
          <a:fillRef idx="0"/>
          <a:effectRef idx="0"/>
          <a:fontRef idx="minor"/>
        </p:style>
        <p:txBody>
          <a:bodyPr lIns="90000" rIns="90000" tIns="45000" bIns="45000" anchor="t">
            <a:spAutoFit/>
          </a:bodyPr>
          <a:p>
            <a:pPr>
              <a:lnSpc>
                <a:spcPct val="107000"/>
              </a:lnSpc>
              <a:buNone/>
              <a:tabLst>
                <a:tab algn="l" pos="457200"/>
              </a:tabLst>
            </a:pPr>
            <a:r>
              <a:rPr b="1" lang="en-IN" sz="2000" spc="-1" strike="noStrike">
                <a:solidFill>
                  <a:srgbClr val="0d0d0d"/>
                </a:solidFill>
                <a:highlight>
                  <a:srgbClr val="ffffff"/>
                </a:highlight>
                <a:latin typeface="Segoe UI"/>
                <a:ea typeface="Times New Roman"/>
              </a:rPr>
              <a:t>AI-assited Time Shift Catchup Functionality:</a:t>
            </a:r>
            <a:endParaRPr b="0" lang="en-IN" sz="2000" spc="-1" strike="noStrike">
              <a:latin typeface="Arial"/>
            </a:endParaRPr>
          </a:p>
          <a:p>
            <a:pPr lvl="2" marL="648000" indent="-216000">
              <a:buClr>
                <a:srgbClr val="000000"/>
              </a:buClr>
              <a:buSzPct val="45000"/>
              <a:buFont typeface="Wingdings" charset="2"/>
              <a:buChar char=""/>
            </a:pPr>
            <a:r>
              <a:rPr b="0" lang="en-IN" sz="1800" spc="-1" strike="noStrike">
                <a:solidFill>
                  <a:srgbClr val="404040"/>
                </a:solidFill>
                <a:highlight>
                  <a:srgbClr val="ffffff"/>
                </a:highlight>
                <a:latin typeface="Arial"/>
                <a:ea typeface="Times New Roman"/>
              </a:rPr>
              <a:t>Allow user to catchup the past content of current live stream so that one can join the live stream</a:t>
            </a:r>
            <a:endParaRPr b="0" lang="en-IN" sz="1800" spc="-1" strike="noStrike">
              <a:latin typeface="Arial"/>
            </a:endParaRPr>
          </a:p>
          <a:p>
            <a:pPr lvl="2" marL="648000" indent="-216000">
              <a:buClr>
                <a:srgbClr val="000000"/>
              </a:buClr>
              <a:buSzPct val="45000"/>
              <a:buFont typeface="Wingdings" charset="2"/>
              <a:buChar char=""/>
            </a:pPr>
            <a:r>
              <a:rPr b="0" lang="en-IN" sz="1800" spc="-1" strike="noStrike">
                <a:solidFill>
                  <a:srgbClr val="404040"/>
                </a:solidFill>
                <a:highlight>
                  <a:srgbClr val="ffffff"/>
                </a:highlight>
                <a:latin typeface="Arial"/>
                <a:ea typeface="Times New Roman"/>
              </a:rPr>
              <a:t>Allow user to Catchup with the past part of the content series so  that the user is caught up with the previous series content and his/her memory is refreshed</a:t>
            </a:r>
            <a:r>
              <a:rPr b="0" lang="en-IN" sz="1800" spc="-1" strike="noStrike">
                <a:solidFill>
                  <a:srgbClr val="404040"/>
                </a:solidFill>
                <a:highlight>
                  <a:srgbClr val="ffffff"/>
                </a:highlight>
                <a:latin typeface="Arial"/>
                <a:ea typeface="Times New Roman"/>
              </a:rPr>
              <a:t>.</a:t>
            </a:r>
            <a:endParaRPr b="0" lang="en-IN" sz="1800" spc="-1" strike="noStrike">
              <a:latin typeface="Arial"/>
            </a:endParaRPr>
          </a:p>
          <a:p>
            <a:pPr lvl="2" marL="648000" indent="-216000">
              <a:buClr>
                <a:srgbClr val="000000"/>
              </a:buClr>
              <a:buSzPct val="45000"/>
              <a:buFont typeface="Wingdings" charset="2"/>
              <a:buChar char=""/>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Advance Feature (Next Phase)</a:t>
            </a:r>
            <a:endParaRPr b="0" lang="en-IN" sz="2400" spc="-1" strike="noStrike">
              <a:latin typeface="Arial"/>
            </a:endParaRPr>
          </a:p>
        </p:txBody>
      </p:sp>
      <p:sp>
        <p:nvSpPr>
          <p:cNvPr id="145"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46" name="TextBox 3"/>
          <p:cNvSpPr/>
          <p:nvPr/>
        </p:nvSpPr>
        <p:spPr>
          <a:xfrm>
            <a:off x="541800" y="1359000"/>
            <a:ext cx="11016000" cy="4235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Extended Time Shift (Multiple Days)</a:t>
            </a:r>
            <a:endParaRPr b="0" lang="en-IN" sz="2000" spc="-1" strike="noStrike">
              <a:latin typeface="Arial"/>
            </a:endParaRPr>
          </a:p>
          <a:p>
            <a:pPr>
              <a:lnSpc>
                <a:spcPct val="100000"/>
              </a:lnSpc>
              <a:buNone/>
            </a:pPr>
            <a:r>
              <a:rPr b="1" lang="en-US" sz="1800" spc="-1" strike="noStrike">
                <a:solidFill>
                  <a:srgbClr val="0d0d0d"/>
                </a:solidFill>
                <a:highlight>
                  <a:srgbClr val="ffffff"/>
                </a:highlight>
                <a:latin typeface="Segoe UI"/>
              </a:rPr>
              <a:t>Purpose:</a:t>
            </a:r>
            <a:r>
              <a:rPr b="0" lang="en-US" sz="1800" spc="-1" strike="noStrike">
                <a:solidFill>
                  <a:srgbClr val="0d0d0d"/>
                </a:solidFill>
                <a:highlight>
                  <a:srgbClr val="ffffff"/>
                </a:highlight>
                <a:latin typeface="Segoe UI"/>
              </a:rPr>
              <a:t> Use a cloud DVR-like setup to allow users to access and navigate live streams from the beginning, even days after the event has started.</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Functionality:</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Transition to persistent storage for storing long-duration live streams.</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Segment streams into manageable chunks (e.g., hourly).</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Implement a calendar-like UI for easy navigation of recorded content.</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Technical Requirements:</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Storage:</a:t>
            </a:r>
            <a:r>
              <a:rPr b="0" lang="en-US" sz="1800" spc="-1" strike="noStrike">
                <a:solidFill>
                  <a:srgbClr val="0d0d0d"/>
                </a:solidFill>
                <a:highlight>
                  <a:srgbClr val="ffffff"/>
                </a:highlight>
                <a:latin typeface="Segoe UI"/>
              </a:rPr>
              <a:t> Use AWS S3 for durable and scalable object storage.</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Indexing:</a:t>
            </a:r>
            <a:r>
              <a:rPr b="0" lang="en-US" sz="1800" spc="-1" strike="noStrike">
                <a:solidFill>
                  <a:srgbClr val="0d0d0d"/>
                </a:solidFill>
                <a:highlight>
                  <a:srgbClr val="ffffff"/>
                </a:highlight>
                <a:latin typeface="Segoe UI"/>
              </a:rPr>
              <a:t> Implement a database solution like AWS DynamoDB to store metadata about each segment for quick retrieval.</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Frontend:</a:t>
            </a:r>
            <a:r>
              <a:rPr b="0" lang="en-US" sz="1800" spc="-1" strike="noStrike">
                <a:solidFill>
                  <a:srgbClr val="0d0d0d"/>
                </a:solidFill>
                <a:highlight>
                  <a:srgbClr val="ffffff"/>
                </a:highlight>
                <a:latin typeface="Segoe UI"/>
              </a:rPr>
              <a:t> Build a robust UI that integrates a calendar for date selection and a timeline for intra-day navigation.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Advance Feature (Next Phase)</a:t>
            </a:r>
            <a:endParaRPr b="0" lang="en-IN" sz="2400" spc="-1" strike="noStrike">
              <a:latin typeface="Arial"/>
            </a:endParaRPr>
          </a:p>
        </p:txBody>
      </p:sp>
      <p:sp>
        <p:nvSpPr>
          <p:cNvPr id="148"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49" name="TextBox 7"/>
          <p:cNvSpPr/>
          <p:nvPr/>
        </p:nvSpPr>
        <p:spPr>
          <a:xfrm>
            <a:off x="509040" y="1373400"/>
            <a:ext cx="11173680" cy="3686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Segmented Viewing with Bookmarks and Annotations</a:t>
            </a:r>
            <a:endParaRPr b="0" lang="en-IN" sz="2000" spc="-1" strike="noStrike">
              <a:latin typeface="Arial"/>
            </a:endParaRPr>
          </a:p>
          <a:p>
            <a:pPr>
              <a:lnSpc>
                <a:spcPct val="100000"/>
              </a:lnSpc>
              <a:buNone/>
            </a:pPr>
            <a:r>
              <a:rPr b="1" lang="en-US" sz="1800" spc="-1" strike="noStrike">
                <a:solidFill>
                  <a:srgbClr val="0d0d0d"/>
                </a:solidFill>
                <a:highlight>
                  <a:srgbClr val="ffffff"/>
                </a:highlight>
                <a:latin typeface="Segoe UI"/>
              </a:rPr>
              <a:t>Purpose:</a:t>
            </a:r>
            <a:r>
              <a:rPr b="0" lang="en-US" sz="1800" spc="-1" strike="noStrike">
                <a:solidFill>
                  <a:srgbClr val="0d0d0d"/>
                </a:solidFill>
                <a:highlight>
                  <a:srgbClr val="ffffff"/>
                </a:highlight>
                <a:latin typeface="Segoe UI"/>
              </a:rPr>
              <a:t> Enhance user interaction by allowing them to bookmark and annotate specific segments of live streams.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Functionality:</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Users can set bookmarks at key points during a live stream.</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Users can add annotations to these bookmarks for later reference.</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Technical Requirements:</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Data Handling:</a:t>
            </a:r>
            <a:r>
              <a:rPr b="0" lang="en-US" sz="1800" spc="-1" strike="noStrike">
                <a:solidFill>
                  <a:srgbClr val="0d0d0d"/>
                </a:solidFill>
                <a:highlight>
                  <a:srgbClr val="ffffff"/>
                </a:highlight>
                <a:latin typeface="Segoe UI"/>
              </a:rPr>
              <a:t> Store bookmarks and annotations with timestamps in a relational or NoSQL database.</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UI Integration:</a:t>
            </a:r>
            <a:r>
              <a:rPr b="0" lang="en-US" sz="1800" spc="-1" strike="noStrike">
                <a:solidFill>
                  <a:srgbClr val="0d0d0d"/>
                </a:solidFill>
                <a:highlight>
                  <a:srgbClr val="ffffff"/>
                </a:highlight>
                <a:latin typeface="Segoe UI"/>
              </a:rPr>
              <a:t> Provide an intuitive interface for setting bookmarks and annotations within the video player.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Advance Feature (Next Phase)</a:t>
            </a:r>
            <a:endParaRPr b="0" lang="en-IN" sz="2400" spc="-1" strike="noStrike">
              <a:latin typeface="Arial"/>
            </a:endParaRPr>
          </a:p>
        </p:txBody>
      </p:sp>
      <p:sp>
        <p:nvSpPr>
          <p:cNvPr id="151"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52" name="TextBox 2"/>
          <p:cNvSpPr/>
          <p:nvPr/>
        </p:nvSpPr>
        <p:spPr>
          <a:xfrm>
            <a:off x="621720" y="1166760"/>
            <a:ext cx="10862640" cy="3960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Integrated Social Sharing Options</a:t>
            </a:r>
            <a:endParaRPr b="0" lang="en-IN" sz="2000" spc="-1" strike="noStrike">
              <a:latin typeface="Arial"/>
            </a:endParaRPr>
          </a:p>
          <a:p>
            <a:pPr>
              <a:lnSpc>
                <a:spcPct val="100000"/>
              </a:lnSpc>
              <a:buNone/>
            </a:pPr>
            <a:r>
              <a:rPr b="1" lang="en-US" sz="1800" spc="-1" strike="noStrike">
                <a:solidFill>
                  <a:srgbClr val="0d0d0d"/>
                </a:solidFill>
                <a:highlight>
                  <a:srgbClr val="ffffff"/>
                </a:highlight>
                <a:latin typeface="Segoe UI"/>
              </a:rPr>
              <a:t>Purpose:</a:t>
            </a:r>
            <a:r>
              <a:rPr b="0" lang="en-US" sz="1800" spc="-1" strike="noStrike">
                <a:solidFill>
                  <a:srgbClr val="0d0d0d"/>
                </a:solidFill>
                <a:highlight>
                  <a:srgbClr val="ffffff"/>
                </a:highlight>
                <a:latin typeface="Segoe UI"/>
              </a:rPr>
              <a:t> Facilitate sharing specific live stream segments on social media and within the platform, boosting user engagement and content visibility.</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Functionality:</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Users can create clips from live streams.</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Enable sharing of these clips on social media platforms.</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Allow real-time viewer interaction with the live stream through comments.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Technical Requirements:</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Clip Generation:</a:t>
            </a:r>
            <a:r>
              <a:rPr b="0" lang="en-US" sz="1800" spc="-1" strike="noStrike">
                <a:solidFill>
                  <a:srgbClr val="0d0d0d"/>
                </a:solidFill>
                <a:highlight>
                  <a:srgbClr val="ffffff"/>
                </a:highlight>
                <a:latin typeface="Segoe UI"/>
              </a:rPr>
              <a:t> Implement server-side logic to extract and process video clips.</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Social Integration:</a:t>
            </a:r>
            <a:r>
              <a:rPr b="0" lang="en-US" sz="1800" spc="-1" strike="noStrike">
                <a:solidFill>
                  <a:srgbClr val="0d0d0d"/>
                </a:solidFill>
                <a:highlight>
                  <a:srgbClr val="ffffff"/>
                </a:highlight>
                <a:latin typeface="Segoe UI"/>
              </a:rPr>
              <a:t> Use APIs for social media platforms to facilitate sharing.</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Interaction Layer:</a:t>
            </a:r>
            <a:r>
              <a:rPr b="0" lang="en-US" sz="1800" spc="-1" strike="noStrike">
                <a:solidFill>
                  <a:srgbClr val="0d0d0d"/>
                </a:solidFill>
                <a:highlight>
                  <a:srgbClr val="ffffff"/>
                </a:highlight>
                <a:latin typeface="Segoe UI"/>
              </a:rPr>
              <a:t> Develop a real-time commenting system using WebSockets or similar technology.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Advance Feature (Next Phase)</a:t>
            </a:r>
            <a:endParaRPr b="0" lang="en-IN" sz="2400" spc="-1" strike="noStrike">
              <a:latin typeface="Arial"/>
            </a:endParaRPr>
          </a:p>
        </p:txBody>
      </p:sp>
      <p:sp>
        <p:nvSpPr>
          <p:cNvPr id="154"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55" name="TextBox 3"/>
          <p:cNvSpPr/>
          <p:nvPr/>
        </p:nvSpPr>
        <p:spPr>
          <a:xfrm>
            <a:off x="685800" y="1582200"/>
            <a:ext cx="10945080" cy="3137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Multi-view Feature</a:t>
            </a:r>
            <a:endParaRPr b="0" lang="en-IN" sz="2000" spc="-1" strike="noStrike">
              <a:latin typeface="Arial"/>
            </a:endParaRPr>
          </a:p>
          <a:p>
            <a:pPr>
              <a:lnSpc>
                <a:spcPct val="100000"/>
              </a:lnSpc>
              <a:buNone/>
            </a:pPr>
            <a:r>
              <a:rPr b="1" lang="en-US" sz="1800" spc="-1" strike="noStrike">
                <a:solidFill>
                  <a:srgbClr val="0d0d0d"/>
                </a:solidFill>
                <a:highlight>
                  <a:srgbClr val="ffffff"/>
                </a:highlight>
                <a:latin typeface="Segoe UI"/>
              </a:rPr>
              <a:t>Purpose:</a:t>
            </a:r>
            <a:r>
              <a:rPr b="0" lang="en-US" sz="1800" spc="-1" strike="noStrike">
                <a:solidFill>
                  <a:srgbClr val="0d0d0d"/>
                </a:solidFill>
                <a:highlight>
                  <a:srgbClr val="ffffff"/>
                </a:highlight>
                <a:latin typeface="Segoe UI"/>
              </a:rPr>
              <a:t> Offer a more immersive viewing experience by allowing users to watch multiple camera angles or streams simultaneously.</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Functionality:</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Provide options to select different camera angles or audio tracks.</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Synchronize multiple video streams for concurrent playback.</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Technical Requirements:</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Stream Management:</a:t>
            </a:r>
            <a:r>
              <a:rPr b="0" lang="en-US" sz="1800" spc="-1" strike="noStrike">
                <a:solidFill>
                  <a:srgbClr val="0d0d0d"/>
                </a:solidFill>
                <a:highlight>
                  <a:srgbClr val="ffffff"/>
                </a:highlight>
                <a:latin typeface="Segoe UI"/>
              </a:rPr>
              <a:t> Handle multiple video streams and sync them.</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UI/UX:</a:t>
            </a:r>
            <a:r>
              <a:rPr b="0" lang="en-US" sz="1800" spc="-1" strike="noStrike">
                <a:solidFill>
                  <a:srgbClr val="0d0d0d"/>
                </a:solidFill>
                <a:highlight>
                  <a:srgbClr val="ffffff"/>
                </a:highlight>
                <a:latin typeface="Segoe UI"/>
              </a:rPr>
              <a:t> Design a user-friendly interface to switch between different streams or angles.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Advance Feature (Next Phase)</a:t>
            </a:r>
            <a:endParaRPr b="0" lang="en-IN" sz="2400" spc="-1" strike="noStrike">
              <a:latin typeface="Arial"/>
            </a:endParaRPr>
          </a:p>
        </p:txBody>
      </p:sp>
      <p:sp>
        <p:nvSpPr>
          <p:cNvPr id="157"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58" name="TextBox 2"/>
          <p:cNvSpPr/>
          <p:nvPr/>
        </p:nvSpPr>
        <p:spPr>
          <a:xfrm>
            <a:off x="493920" y="1859400"/>
            <a:ext cx="11036520" cy="3137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AI-Generated Highlights and Summaries</a:t>
            </a:r>
            <a:endParaRPr b="0" lang="en-IN" sz="2000" spc="-1" strike="noStrike">
              <a:latin typeface="Arial"/>
            </a:endParaRPr>
          </a:p>
          <a:p>
            <a:pPr>
              <a:lnSpc>
                <a:spcPct val="100000"/>
              </a:lnSpc>
              <a:buNone/>
            </a:pPr>
            <a:r>
              <a:rPr b="1" lang="en-US" sz="1800" spc="-1" strike="noStrike">
                <a:solidFill>
                  <a:srgbClr val="0d0d0d"/>
                </a:solidFill>
                <a:highlight>
                  <a:srgbClr val="ffffff"/>
                </a:highlight>
                <a:latin typeface="Segoe UI"/>
              </a:rPr>
              <a:t>Purpose:</a:t>
            </a:r>
            <a:r>
              <a:rPr b="0" lang="en-US" sz="1800" spc="-1" strike="noStrike">
                <a:solidFill>
                  <a:srgbClr val="0d0d0d"/>
                </a:solidFill>
                <a:highlight>
                  <a:srgbClr val="ffffff"/>
                </a:highlight>
                <a:latin typeface="Segoe UI"/>
              </a:rPr>
              <a:t> Automatically generate highlights and summaries from live events to help users catch up on key moments.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Functionality:</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AI analyzes video content to identify and compile highlights.</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Generate concise summaries of live streams for quick review.</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Technical Requirements:</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AI/ML:</a:t>
            </a:r>
            <a:r>
              <a:rPr b="0" lang="en-US" sz="1800" spc="-1" strike="noStrike">
                <a:solidFill>
                  <a:srgbClr val="0d0d0d"/>
                </a:solidFill>
                <a:highlight>
                  <a:srgbClr val="ffffff"/>
                </a:highlight>
                <a:latin typeface="Segoe UI"/>
              </a:rPr>
              <a:t> Leverage machine learning models to analyze and summarize content.</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Processing:</a:t>
            </a:r>
            <a:r>
              <a:rPr b="0" lang="en-US" sz="1800" spc="-1" strike="noStrike">
                <a:solidFill>
                  <a:srgbClr val="0d0d0d"/>
                </a:solidFill>
                <a:highlight>
                  <a:srgbClr val="ffffff"/>
                </a:highlight>
                <a:latin typeface="Segoe UI"/>
              </a:rPr>
              <a:t> Ensure the backend is capable of intensive video processing tasks.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Advance Feature (Next Phase)</a:t>
            </a:r>
            <a:endParaRPr b="0" lang="en-IN" sz="2400" spc="-1" strike="noStrike">
              <a:latin typeface="Arial"/>
            </a:endParaRPr>
          </a:p>
        </p:txBody>
      </p:sp>
      <p:sp>
        <p:nvSpPr>
          <p:cNvPr id="160"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61" name="TextBox 3"/>
          <p:cNvSpPr/>
          <p:nvPr/>
        </p:nvSpPr>
        <p:spPr>
          <a:xfrm>
            <a:off x="466200" y="1419120"/>
            <a:ext cx="10908360" cy="3412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AI-Driven Accessibility Features</a:t>
            </a:r>
            <a:endParaRPr b="0" lang="en-IN" sz="2000" spc="-1" strike="noStrike">
              <a:latin typeface="Arial"/>
            </a:endParaRPr>
          </a:p>
          <a:p>
            <a:pPr>
              <a:lnSpc>
                <a:spcPct val="100000"/>
              </a:lnSpc>
              <a:buNone/>
            </a:pPr>
            <a:r>
              <a:rPr b="1" lang="en-US" sz="1800" spc="-1" strike="noStrike">
                <a:solidFill>
                  <a:srgbClr val="0d0d0d"/>
                </a:solidFill>
                <a:highlight>
                  <a:srgbClr val="ffffff"/>
                </a:highlight>
                <a:latin typeface="Segoe UI"/>
              </a:rPr>
              <a:t>Purpose:</a:t>
            </a:r>
            <a:r>
              <a:rPr b="0" lang="en-US" sz="1800" spc="-1" strike="noStrike">
                <a:solidFill>
                  <a:srgbClr val="0d0d0d"/>
                </a:solidFill>
                <a:highlight>
                  <a:srgbClr val="ffffff"/>
                </a:highlight>
                <a:latin typeface="Segoe UI"/>
              </a:rPr>
              <a:t> Make live streams more accessible by providing real-time closed captioning, audio descriptions, and multi-language translation.</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Functionality:</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Real-time captioning and descriptions.</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Translate spoken content into multiple languages.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Technical Requirements:</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AI Translation and Captioning:</a:t>
            </a:r>
            <a:r>
              <a:rPr b="0" lang="en-US" sz="1800" spc="-1" strike="noStrike">
                <a:solidFill>
                  <a:srgbClr val="0d0d0d"/>
                </a:solidFill>
                <a:highlight>
                  <a:srgbClr val="ffffff"/>
                </a:highlight>
                <a:latin typeface="Segoe UI"/>
              </a:rPr>
              <a:t> Utilize AI services like AWS Transcribe and Translate.</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Integration:</a:t>
            </a:r>
            <a:r>
              <a:rPr b="0" lang="en-US" sz="1800" spc="-1" strike="noStrike">
                <a:solidFill>
                  <a:srgbClr val="0d0d0d"/>
                </a:solidFill>
                <a:highlight>
                  <a:srgbClr val="ffffff"/>
                </a:highlight>
                <a:latin typeface="Segoe UI"/>
              </a:rPr>
              <a:t> Seamlessly integrate these features into the video player without affecting performance.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Advance Feature (Next Phase)</a:t>
            </a:r>
            <a:endParaRPr b="0" lang="en-IN" sz="2400" spc="-1" strike="noStrike">
              <a:latin typeface="Arial"/>
            </a:endParaRPr>
          </a:p>
        </p:txBody>
      </p:sp>
      <p:sp>
        <p:nvSpPr>
          <p:cNvPr id="163"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64" name="TextBox 2"/>
          <p:cNvSpPr/>
          <p:nvPr/>
        </p:nvSpPr>
        <p:spPr>
          <a:xfrm>
            <a:off x="569160" y="1593000"/>
            <a:ext cx="10851120" cy="3686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Variable Rewind Speed and Content-Aware Search</a:t>
            </a:r>
            <a:endParaRPr b="0" lang="en-IN" sz="2000" spc="-1" strike="noStrike">
              <a:latin typeface="Arial"/>
            </a:endParaRPr>
          </a:p>
          <a:p>
            <a:pPr>
              <a:lnSpc>
                <a:spcPct val="100000"/>
              </a:lnSpc>
              <a:buNone/>
            </a:pPr>
            <a:r>
              <a:rPr b="1" lang="en-US" sz="1800" spc="-1" strike="noStrike">
                <a:solidFill>
                  <a:srgbClr val="0d0d0d"/>
                </a:solidFill>
                <a:highlight>
                  <a:srgbClr val="ffffff"/>
                </a:highlight>
                <a:latin typeface="Segoe UI"/>
              </a:rPr>
              <a:t>Purpose:</a:t>
            </a:r>
            <a:r>
              <a:rPr b="0" lang="en-US" sz="1800" spc="-1" strike="noStrike">
                <a:solidFill>
                  <a:srgbClr val="0d0d0d"/>
                </a:solidFill>
                <a:highlight>
                  <a:srgbClr val="ffffff"/>
                </a:highlight>
                <a:latin typeface="Segoe UI"/>
              </a:rPr>
              <a:t> Enhance user control over playback and enable advanced content search within videos.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Functionality:</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Allow users to adjust the rewind speed.</a:t>
            </a:r>
            <a:endParaRPr b="0" lang="en-IN" sz="1800" spc="-1" strike="noStrike">
              <a:latin typeface="Arial"/>
            </a:endParaRPr>
          </a:p>
          <a:p>
            <a:pPr indent="-216000">
              <a:lnSpc>
                <a:spcPct val="100000"/>
              </a:lnSpc>
              <a:buClr>
                <a:srgbClr val="0d0d0d"/>
              </a:buClr>
              <a:buFont typeface="Arial"/>
              <a:buChar char="•"/>
            </a:pPr>
            <a:r>
              <a:rPr b="0" lang="en-US" sz="1800" spc="-1" strike="noStrike">
                <a:solidFill>
                  <a:srgbClr val="0d0d0d"/>
                </a:solidFill>
                <a:highlight>
                  <a:srgbClr val="ffffff"/>
                </a:highlight>
                <a:latin typeface="Segoe UI"/>
              </a:rPr>
              <a:t>Enable searching for visual elements within the video (e.g., "find the moment a red car appears").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Technical Requirements:</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User Controls:</a:t>
            </a:r>
            <a:r>
              <a:rPr b="0" lang="en-US" sz="1800" spc="-1" strike="noStrike">
                <a:solidFill>
                  <a:srgbClr val="0d0d0d"/>
                </a:solidFill>
                <a:highlight>
                  <a:srgbClr val="ffffff"/>
                </a:highlight>
                <a:latin typeface="Segoe UI"/>
              </a:rPr>
              <a:t> Develop frontend controls for variable speed playback.</a:t>
            </a: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Advanced AI Search:</a:t>
            </a:r>
            <a:r>
              <a:rPr b="0" lang="en-US" sz="1800" spc="-1" strike="noStrike">
                <a:solidFill>
                  <a:srgbClr val="0d0d0d"/>
                </a:solidFill>
                <a:highlight>
                  <a:srgbClr val="ffffff"/>
                </a:highlight>
                <a:latin typeface="Segoe UI"/>
              </a:rPr>
              <a:t> Implement object recognition or scene detection models for visual searches.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Box 3"/>
          <p:cNvSpPr/>
          <p:nvPr/>
        </p:nvSpPr>
        <p:spPr>
          <a:xfrm>
            <a:off x="1298520" y="3154680"/>
            <a:ext cx="8850960" cy="9432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IN" sz="3600" spc="-1" strike="noStrike">
                <a:solidFill>
                  <a:srgbClr val="000000"/>
                </a:solidFill>
                <a:latin typeface="Segoe UI"/>
              </a:rPr>
              <a:t>System Design</a:t>
            </a:r>
            <a:endParaRPr b="0" lang="en-IN" sz="3600" spc="-1" strike="noStrike">
              <a:latin typeface="Arial"/>
            </a:endParaRPr>
          </a:p>
          <a:p>
            <a:pPr algn="ctr">
              <a:lnSpc>
                <a:spcPct val="100000"/>
              </a:lnSpc>
              <a:buNone/>
            </a:pPr>
            <a:r>
              <a:rPr b="0" lang="en-IN" sz="2000" spc="-1" strike="noStrike">
                <a:solidFill>
                  <a:srgbClr val="000000"/>
                </a:solidFill>
                <a:latin typeface="Segoe UI"/>
              </a:rPr>
              <a:t>Iterative development model</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Box 4"/>
          <p:cNvSpPr/>
          <p:nvPr/>
        </p:nvSpPr>
        <p:spPr>
          <a:xfrm>
            <a:off x="3230280" y="398520"/>
            <a:ext cx="4102920" cy="480960"/>
          </a:xfrm>
          <a:prstGeom prst="rect">
            <a:avLst/>
          </a:prstGeom>
          <a:noFill/>
          <a:ln w="0">
            <a:noFill/>
          </a:ln>
        </p:spPr>
        <p:style>
          <a:lnRef idx="0"/>
          <a:fillRef idx="0"/>
          <a:effectRef idx="0"/>
          <a:fontRef idx="minor"/>
        </p:style>
        <p:txBody>
          <a:bodyPr lIns="90000" rIns="90000" tIns="45000" bIns="45000" anchor="t">
            <a:spAutoFit/>
          </a:bodyPr>
          <a:p>
            <a:pPr algn="ctr">
              <a:lnSpc>
                <a:spcPct val="107000"/>
              </a:lnSpc>
              <a:spcAft>
                <a:spcPts val="799"/>
              </a:spcAft>
              <a:buNone/>
            </a:pPr>
            <a:r>
              <a:rPr b="1" lang="en-IN" sz="2400" spc="-1" strike="noStrike">
                <a:solidFill>
                  <a:srgbClr val="000000"/>
                </a:solidFill>
                <a:highlight>
                  <a:srgbClr val="ffffff"/>
                </a:highlight>
                <a:latin typeface="Calibri"/>
                <a:ea typeface="Calibri"/>
              </a:rPr>
              <a:t>System Design</a:t>
            </a:r>
            <a:endParaRPr b="0" lang="en-IN" sz="2400" spc="-1" strike="noStrike">
              <a:latin typeface="Arial"/>
            </a:endParaRPr>
          </a:p>
        </p:txBody>
      </p:sp>
      <p:sp>
        <p:nvSpPr>
          <p:cNvPr id="167"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68" name="TextBox 7"/>
          <p:cNvSpPr/>
          <p:nvPr/>
        </p:nvSpPr>
        <p:spPr>
          <a:xfrm>
            <a:off x="582120" y="1221480"/>
            <a:ext cx="11027160" cy="5606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System Design Considerations</a:t>
            </a:r>
            <a:endParaRPr b="0" lang="en-IN" sz="2000" spc="-1" strike="noStrike">
              <a:latin typeface="Arial"/>
            </a:endParaRPr>
          </a:p>
          <a:p>
            <a:pPr indent="-21600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Data Storage and Retrieval</a:t>
            </a:r>
            <a:r>
              <a:rPr b="0" lang="en-US" sz="1800" spc="-1" strike="noStrike">
                <a:solidFill>
                  <a:srgbClr val="0d0d0d"/>
                </a:solidFill>
                <a:highlight>
                  <a:srgbClr val="ffffff"/>
                </a:highlight>
                <a:latin typeface="Segoe UI"/>
              </a:rPr>
              <a:t>:</a:t>
            </a:r>
            <a:endParaRPr b="0" lang="en-IN" sz="1800" spc="-1" strike="noStrike">
              <a:latin typeface="Arial"/>
            </a:endParaRPr>
          </a:p>
          <a:p>
            <a:pPr lvl="1" marL="743040" indent="-28584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Approach 1: In-memory caching</a:t>
            </a:r>
            <a:r>
              <a:rPr b="0" lang="en-US" sz="1800" spc="-1" strike="noStrike">
                <a:solidFill>
                  <a:srgbClr val="0d0d0d"/>
                </a:solidFill>
                <a:highlight>
                  <a:srgbClr val="ffffff"/>
                </a:highlight>
                <a:latin typeface="Segoe UI"/>
              </a:rPr>
              <a:t> using services like Redis or Memcached, which can offer very fast data retrieval but may be more costly and limited in storage capacity.</a:t>
            </a:r>
            <a:endParaRPr b="0" lang="en-IN" sz="1800" spc="-1" strike="noStrike">
              <a:latin typeface="Arial"/>
            </a:endParaRPr>
          </a:p>
          <a:p>
            <a:pPr lvl="1" marL="743040" indent="-28584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Approach 2: Use of persistent storage</a:t>
            </a:r>
            <a:r>
              <a:rPr b="0" lang="en-US" sz="1800" spc="-1" strike="noStrike">
                <a:solidFill>
                  <a:srgbClr val="0d0d0d"/>
                </a:solidFill>
                <a:highlight>
                  <a:srgbClr val="ffffff"/>
                </a:highlight>
                <a:latin typeface="Segoe UI"/>
              </a:rPr>
              <a:t> such as Amazon S3 combined with a caching layer to store video chunks, which balances cost and performance.</a:t>
            </a:r>
            <a:endParaRPr b="0" lang="en-IN" sz="1800" spc="-1" strike="noStrike">
              <a:latin typeface="Arial"/>
            </a:endParaRPr>
          </a:p>
          <a:p>
            <a:pPr indent="-21600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Content Delivery</a:t>
            </a:r>
            <a:r>
              <a:rPr b="0" lang="en-US" sz="1800" spc="-1" strike="noStrike">
                <a:solidFill>
                  <a:srgbClr val="0d0d0d"/>
                </a:solidFill>
                <a:highlight>
                  <a:srgbClr val="ffffff"/>
                </a:highlight>
                <a:latin typeface="Segoe UI"/>
              </a:rPr>
              <a:t>:</a:t>
            </a:r>
            <a:endParaRPr b="0" lang="en-IN" sz="1800" spc="-1" strike="noStrike">
              <a:latin typeface="Arial"/>
            </a:endParaRPr>
          </a:p>
          <a:p>
            <a:pPr lvl="1" marL="743040" indent="-28584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Approach 1: AWS Elemental MediaLive for real-time video processing</a:t>
            </a:r>
            <a:r>
              <a:rPr b="0" lang="en-US" sz="1800" spc="-1" strike="noStrike">
                <a:solidFill>
                  <a:srgbClr val="0d0d0d"/>
                </a:solidFill>
                <a:highlight>
                  <a:srgbClr val="ffffff"/>
                </a:highlight>
                <a:latin typeface="Segoe UI"/>
              </a:rPr>
              <a:t> and AWS Elemental MediaStore as a high-performance storage service optimized for media.</a:t>
            </a:r>
            <a:endParaRPr b="0" lang="en-IN" sz="1800" spc="-1" strike="noStrike">
              <a:latin typeface="Arial"/>
            </a:endParaRPr>
          </a:p>
          <a:p>
            <a:pPr lvl="1" marL="743040" indent="-28584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Approach 2: Custom solution using Amazon S3 for storage</a:t>
            </a:r>
            <a:r>
              <a:rPr b="0" lang="en-US" sz="1800" spc="-1" strike="noStrike">
                <a:solidFill>
                  <a:srgbClr val="0d0d0d"/>
                </a:solidFill>
                <a:highlight>
                  <a:srgbClr val="ffffff"/>
                </a:highlight>
                <a:latin typeface="Segoe UI"/>
              </a:rPr>
              <a:t> and Amazon CloudFront for distribution, providing a more flexible and possibly cost-effective solution.</a:t>
            </a:r>
            <a:endParaRPr b="0" lang="en-IN" sz="1800" spc="-1" strike="noStrike">
              <a:latin typeface="Arial"/>
            </a:endParaRPr>
          </a:p>
          <a:p>
            <a:pPr indent="-21600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Video Processing</a:t>
            </a:r>
            <a:r>
              <a:rPr b="0" lang="en-US" sz="1800" spc="-1" strike="noStrike">
                <a:solidFill>
                  <a:srgbClr val="0d0d0d"/>
                </a:solidFill>
                <a:highlight>
                  <a:srgbClr val="ffffff"/>
                </a:highlight>
                <a:latin typeface="Segoe UI"/>
              </a:rPr>
              <a:t>:</a:t>
            </a:r>
            <a:endParaRPr b="0" lang="en-IN" sz="1800" spc="-1" strike="noStrike">
              <a:latin typeface="Arial"/>
            </a:endParaRPr>
          </a:p>
          <a:p>
            <a:pPr lvl="1" marL="743040" indent="-28584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Approach 1: Serverless video processing</a:t>
            </a:r>
            <a:r>
              <a:rPr b="0" lang="en-US" sz="1800" spc="-1" strike="noStrike">
                <a:solidFill>
                  <a:srgbClr val="0d0d0d"/>
                </a:solidFill>
                <a:highlight>
                  <a:srgbClr val="ffffff"/>
                </a:highlight>
                <a:latin typeface="Segoe UI"/>
              </a:rPr>
              <a:t> using AWS Lambda to handle video chunking and indexing.</a:t>
            </a:r>
            <a:endParaRPr b="0" lang="en-IN" sz="1800" spc="-1" strike="noStrike">
              <a:latin typeface="Arial"/>
            </a:endParaRPr>
          </a:p>
          <a:p>
            <a:pPr lvl="1" marL="743040" indent="-28584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Approach 2: Use of EC2 instances or ECS</a:t>
            </a:r>
            <a:r>
              <a:rPr b="0" lang="en-US" sz="1800" spc="-1" strike="noStrike">
                <a:solidFill>
                  <a:srgbClr val="0d0d0d"/>
                </a:solidFill>
                <a:highlight>
                  <a:srgbClr val="ffffff"/>
                </a:highlight>
                <a:latin typeface="Segoe UI"/>
              </a:rPr>
              <a:t> for more persistent processing needs, which can handle more complex processing tasks but may increase costs.</a:t>
            </a:r>
            <a:endParaRPr b="0" lang="en-IN" sz="1800" spc="-1" strike="noStrike">
              <a:latin typeface="Arial"/>
            </a:endParaRPr>
          </a:p>
          <a:p>
            <a:pPr indent="-21600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Metadata Management</a:t>
            </a:r>
            <a:r>
              <a:rPr b="0" lang="en-US" sz="1800" spc="-1" strike="noStrike">
                <a:solidFill>
                  <a:srgbClr val="0d0d0d"/>
                </a:solidFill>
                <a:highlight>
                  <a:srgbClr val="ffffff"/>
                </a:highlight>
                <a:latin typeface="Segoe UI"/>
              </a:rPr>
              <a:t>:</a:t>
            </a:r>
            <a:endParaRPr b="0" lang="en-IN" sz="1800" spc="-1" strike="noStrike">
              <a:latin typeface="Arial"/>
            </a:endParaRPr>
          </a:p>
          <a:p>
            <a:pPr lvl="1" marL="743040" indent="-285840">
              <a:lnSpc>
                <a:spcPct val="100000"/>
              </a:lnSpc>
              <a:buClr>
                <a:srgbClr val="0d0d0d"/>
              </a:buClr>
              <a:buFont typeface="Calibri Light"/>
              <a:buAutoNum type="arabicPeriod"/>
            </a:pPr>
            <a:r>
              <a:rPr b="0" lang="en-US" sz="1800" spc="-1" strike="noStrike">
                <a:solidFill>
                  <a:srgbClr val="0d0d0d"/>
                </a:solidFill>
                <a:highlight>
                  <a:srgbClr val="ffffff"/>
                </a:highlight>
                <a:latin typeface="Segoe UI"/>
              </a:rPr>
              <a:t>Using a combination of Amazon DynamoDB for fast metadata retrieval and Amazon RDS/Aurora for more complex queries if needed.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Box 4"/>
          <p:cNvSpPr/>
          <p:nvPr/>
        </p:nvSpPr>
        <p:spPr>
          <a:xfrm>
            <a:off x="3230280" y="398520"/>
            <a:ext cx="4102920" cy="480960"/>
          </a:xfrm>
          <a:prstGeom prst="rect">
            <a:avLst/>
          </a:prstGeom>
          <a:noFill/>
          <a:ln w="0">
            <a:noFill/>
          </a:ln>
        </p:spPr>
        <p:style>
          <a:lnRef idx="0"/>
          <a:fillRef idx="0"/>
          <a:effectRef idx="0"/>
          <a:fontRef idx="minor"/>
        </p:style>
        <p:txBody>
          <a:bodyPr lIns="90000" rIns="90000" tIns="45000" bIns="45000" anchor="t">
            <a:spAutoFit/>
          </a:bodyPr>
          <a:p>
            <a:pPr algn="ctr">
              <a:lnSpc>
                <a:spcPct val="107000"/>
              </a:lnSpc>
              <a:spcAft>
                <a:spcPts val="799"/>
              </a:spcAft>
              <a:buNone/>
            </a:pPr>
            <a:r>
              <a:rPr b="1" lang="en-IN" sz="2400" spc="-1" strike="noStrike">
                <a:solidFill>
                  <a:srgbClr val="000000"/>
                </a:solidFill>
                <a:highlight>
                  <a:srgbClr val="ffffff"/>
                </a:highlight>
                <a:latin typeface="Calibri"/>
                <a:ea typeface="Calibri"/>
              </a:rPr>
              <a:t>System Design</a:t>
            </a:r>
            <a:endParaRPr b="0" lang="en-IN" sz="2400" spc="-1" strike="noStrike">
              <a:latin typeface="Arial"/>
            </a:endParaRPr>
          </a:p>
        </p:txBody>
      </p:sp>
      <p:sp>
        <p:nvSpPr>
          <p:cNvPr id="170"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71" name="TextBox 2"/>
          <p:cNvSpPr/>
          <p:nvPr/>
        </p:nvSpPr>
        <p:spPr>
          <a:xfrm>
            <a:off x="386280" y="1298520"/>
            <a:ext cx="11235240" cy="5606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Proposed System Design</a:t>
            </a:r>
            <a:endParaRPr b="0" lang="en-IN" sz="2000" spc="-1" strike="noStrike">
              <a:latin typeface="Arial"/>
            </a:endParaRPr>
          </a:p>
          <a:p>
            <a:pPr>
              <a:lnSpc>
                <a:spcPct val="100000"/>
              </a:lnSpc>
              <a:buNone/>
            </a:pPr>
            <a:r>
              <a:rPr b="0" lang="en-US" sz="1800" spc="-1" strike="noStrike">
                <a:solidFill>
                  <a:srgbClr val="0d0d0d"/>
                </a:solidFill>
                <a:highlight>
                  <a:srgbClr val="ffffff"/>
                </a:highlight>
                <a:latin typeface="Segoe UI"/>
              </a:rPr>
              <a:t>Given the requirements and cost constraints, I suggest a design that combines persistent storage with a serverless architecture for scalability and cost-effectiveness:</a:t>
            </a:r>
            <a:endParaRPr b="0" lang="en-IN" sz="1800" spc="-1" strike="noStrike">
              <a:latin typeface="Arial"/>
            </a:endParaRPr>
          </a:p>
          <a:p>
            <a:pPr>
              <a:lnSpc>
                <a:spcPct val="100000"/>
              </a:lnSpc>
              <a:buNone/>
            </a:pP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Storage</a:t>
            </a:r>
            <a:r>
              <a:rPr b="0" lang="en-US" sz="1800" spc="-1" strike="noStrike">
                <a:solidFill>
                  <a:srgbClr val="0d0d0d"/>
                </a:solidFill>
                <a:highlight>
                  <a:srgbClr val="ffffff"/>
                </a:highlight>
                <a:latin typeface="Segoe UI"/>
              </a:rPr>
              <a:t>: Use Amazon S3 to store video streams in small chunks (e.g., 1-minute segments). S3 is cost-effective and scales automatically.</a:t>
            </a:r>
            <a:endParaRPr b="0" lang="en-IN" sz="1800" spc="-1" strike="noStrike">
              <a:latin typeface="Arial"/>
            </a:endParaRPr>
          </a:p>
          <a:p>
            <a:pPr>
              <a:lnSpc>
                <a:spcPct val="100000"/>
              </a:lnSpc>
              <a:buNone/>
            </a:pP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Video Processing</a:t>
            </a:r>
            <a:r>
              <a:rPr b="0" lang="en-US" sz="1800" spc="-1" strike="noStrike">
                <a:solidFill>
                  <a:srgbClr val="0d0d0d"/>
                </a:solidFill>
                <a:highlight>
                  <a:srgbClr val="ffffff"/>
                </a:highlight>
                <a:latin typeface="Segoe UI"/>
              </a:rPr>
              <a:t>: Use AWS Lambda for processing video chunks. Lambda can trigger on new files added to S3 (via S3 Events), process them for availability, and store metadata in DynamoDB.</a:t>
            </a:r>
            <a:endParaRPr b="0" lang="en-IN" sz="1800" spc="-1" strike="noStrike">
              <a:latin typeface="Arial"/>
            </a:endParaRPr>
          </a:p>
          <a:p>
            <a:pPr>
              <a:lnSpc>
                <a:spcPct val="100000"/>
              </a:lnSpc>
              <a:buNone/>
            </a:pP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Content Delivery</a:t>
            </a:r>
            <a:r>
              <a:rPr b="0" lang="en-US" sz="1800" spc="-1" strike="noStrike">
                <a:solidFill>
                  <a:srgbClr val="0d0d0d"/>
                </a:solidFill>
                <a:highlight>
                  <a:srgbClr val="ffffff"/>
                </a:highlight>
                <a:latin typeface="Segoe UI"/>
              </a:rPr>
              <a:t>: Use AWS CloudFront to distribute the video content efficiently across geographic locations.</a:t>
            </a:r>
            <a:endParaRPr b="0" lang="en-IN" sz="1800" spc="-1" strike="noStrike">
              <a:latin typeface="Arial"/>
            </a:endParaRPr>
          </a:p>
          <a:p>
            <a:pPr>
              <a:lnSpc>
                <a:spcPct val="100000"/>
              </a:lnSpc>
              <a:buNone/>
            </a:pP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Metadata Management</a:t>
            </a:r>
            <a:r>
              <a:rPr b="0" lang="en-US" sz="1800" spc="-1" strike="noStrike">
                <a:solidFill>
                  <a:srgbClr val="0d0d0d"/>
                </a:solidFill>
                <a:highlight>
                  <a:srgbClr val="ffffff"/>
                </a:highlight>
                <a:latin typeface="Segoe UI"/>
              </a:rPr>
              <a:t>: Use Amazon DynamoDB to store and retrieve metadata about video chunks quickly, such as timestamps and availability.</a:t>
            </a:r>
            <a:endParaRPr b="0" lang="en-IN" sz="1800" spc="-1" strike="noStrike">
              <a:latin typeface="Arial"/>
            </a:endParaRPr>
          </a:p>
          <a:p>
            <a:pPr>
              <a:lnSpc>
                <a:spcPct val="100000"/>
              </a:lnSpc>
              <a:buNone/>
            </a:pPr>
            <a:endParaRPr b="0" lang="en-IN" sz="1800" spc="-1" strike="noStrike">
              <a:latin typeface="Arial"/>
            </a:endParaRPr>
          </a:p>
          <a:p>
            <a:pPr indent="-216000">
              <a:lnSpc>
                <a:spcPct val="100000"/>
              </a:lnSpc>
              <a:buClr>
                <a:srgbClr val="0d0d0d"/>
              </a:buClr>
              <a:buFont typeface="Arial"/>
              <a:buChar char="•"/>
            </a:pPr>
            <a:r>
              <a:rPr b="1" lang="en-US" sz="1800" spc="-1" strike="noStrike">
                <a:solidFill>
                  <a:srgbClr val="0d0d0d"/>
                </a:solidFill>
                <a:highlight>
                  <a:srgbClr val="ffffff"/>
                </a:highlight>
                <a:latin typeface="Segoe UI"/>
              </a:rPr>
              <a:t>User Interface</a:t>
            </a:r>
            <a:r>
              <a:rPr b="0" lang="en-US" sz="1800" spc="-1" strike="noStrike">
                <a:solidFill>
                  <a:srgbClr val="0d0d0d"/>
                </a:solidFill>
                <a:highlight>
                  <a:srgbClr val="ffffff"/>
                </a:highlight>
                <a:latin typeface="Segoe UI"/>
              </a:rPr>
              <a:t>: Build the frontend with React and integrate AWS Amplify for quick deployment and easy scalability. The frontend will communicate with AWS services via API Gateway and Lambda functions.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Box 4"/>
          <p:cNvSpPr/>
          <p:nvPr/>
        </p:nvSpPr>
        <p:spPr>
          <a:xfrm>
            <a:off x="3230280" y="398520"/>
            <a:ext cx="3700800" cy="67644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1" lang="en-IN" sz="1800" spc="-1" strike="noStrike">
                <a:solidFill>
                  <a:srgbClr val="0d0d0d"/>
                </a:solidFill>
                <a:highlight>
                  <a:srgbClr val="ffffff"/>
                </a:highlight>
                <a:latin typeface="Segoe UI"/>
                <a:ea typeface="Times New Roman"/>
              </a:rPr>
              <a:t>Minimum Viable Product (MVP)</a:t>
            </a:r>
            <a:endParaRPr b="0" lang="en-IN" sz="1800" spc="-1" strike="noStrike">
              <a:latin typeface="Arial"/>
            </a:endParaRPr>
          </a:p>
        </p:txBody>
      </p:sp>
      <p:sp>
        <p:nvSpPr>
          <p:cNvPr id="89" name="Rectangle: Rounded Corners 5"/>
          <p:cNvSpPr/>
          <p:nvPr/>
        </p:nvSpPr>
        <p:spPr>
          <a:xfrm>
            <a:off x="3008520" y="28332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90" name="TextBox 14"/>
          <p:cNvSpPr/>
          <p:nvPr/>
        </p:nvSpPr>
        <p:spPr>
          <a:xfrm>
            <a:off x="630000" y="4310280"/>
            <a:ext cx="10960920" cy="224604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7000"/>
              </a:lnSpc>
              <a:buClr>
                <a:srgbClr val="0d0d0d"/>
              </a:buClr>
              <a:buFont typeface="Symbol"/>
              <a:buChar char=""/>
              <a:tabLst>
                <a:tab algn="l" pos="457200"/>
              </a:tabLst>
            </a:pPr>
            <a:r>
              <a:rPr b="1" lang="en-IN" sz="2000" spc="-1" strike="noStrike">
                <a:solidFill>
                  <a:srgbClr val="0d0d0d"/>
                </a:solidFill>
                <a:highlight>
                  <a:srgbClr val="ffffff"/>
                </a:highlight>
                <a:latin typeface="Segoe UI"/>
                <a:ea typeface="Times New Roman"/>
              </a:rPr>
              <a:t>AI-Enhanced Caption Functionality:</a:t>
            </a:r>
            <a:endParaRPr b="0" lang="en-IN" sz="2000" spc="-1" strike="noStrike">
              <a:latin typeface="Arial"/>
            </a:endParaRPr>
          </a:p>
          <a:p>
            <a:pPr lvl="1" marL="800280" indent="-343080">
              <a:lnSpc>
                <a:spcPct val="107000"/>
              </a:lnSpc>
              <a:spcBef>
                <a:spcPts val="601"/>
              </a:spcBef>
              <a:spcAft>
                <a:spcPts val="601"/>
              </a:spcAft>
              <a:buClr>
                <a:srgbClr val="404040"/>
              </a:buClr>
              <a:buFont typeface="Wingdings" charset="2"/>
              <a:buChar char=""/>
              <a:tabLst>
                <a:tab algn="l" pos="457200"/>
              </a:tabLst>
            </a:pPr>
            <a:r>
              <a:rPr b="0" lang="en-IN" sz="1800" spc="-1" strike="noStrike">
                <a:solidFill>
                  <a:srgbClr val="404040"/>
                </a:solidFill>
                <a:highlight>
                  <a:srgbClr val="ffffff"/>
                </a:highlight>
                <a:latin typeface="Arial"/>
                <a:ea typeface="Times New Roman"/>
              </a:rPr>
              <a:t>The media player software should use generative AI to automatically generate captions for live streams. This will make the content more accessible to viewers who are deaf or hard of hearing.</a:t>
            </a:r>
            <a:endParaRPr b="0" lang="en-IN" sz="1800" spc="-1" strike="noStrike">
              <a:latin typeface="Arial"/>
            </a:endParaRPr>
          </a:p>
          <a:p>
            <a:pPr marL="343080" indent="-343080">
              <a:lnSpc>
                <a:spcPct val="107000"/>
              </a:lnSpc>
              <a:spcAft>
                <a:spcPts val="799"/>
              </a:spcAft>
              <a:buClr>
                <a:srgbClr val="000000"/>
              </a:buClr>
              <a:buFont typeface="Symbol"/>
              <a:buChar char=""/>
              <a:tabLst>
                <a:tab algn="l" pos="457200"/>
              </a:tabLst>
            </a:pPr>
            <a:r>
              <a:rPr b="1" lang="en-IN" sz="2000" spc="-1" strike="noStrike">
                <a:solidFill>
                  <a:srgbClr val="000000"/>
                </a:solidFill>
                <a:latin typeface="Segoe UI"/>
                <a:ea typeface="Times New Roman"/>
              </a:rPr>
              <a:t>AI-Powered Summarization (MVP):</a:t>
            </a:r>
            <a:r>
              <a:rPr b="0" lang="en-IN" sz="2000" spc="-1" strike="noStrike">
                <a:solidFill>
                  <a:srgbClr val="000000"/>
                </a:solidFill>
                <a:latin typeface="Segoe UI"/>
                <a:ea typeface="Times New Roman"/>
              </a:rPr>
              <a:t> </a:t>
            </a:r>
            <a:endParaRPr b="0" lang="en-IN" sz="2000" spc="-1" strike="noStrike">
              <a:latin typeface="Arial"/>
            </a:endParaRPr>
          </a:p>
          <a:p>
            <a:pPr lvl="1" marL="800280" indent="-343080">
              <a:lnSpc>
                <a:spcPct val="107000"/>
              </a:lnSpc>
              <a:spcBef>
                <a:spcPts val="601"/>
              </a:spcBef>
              <a:spcAft>
                <a:spcPts val="601"/>
              </a:spcAft>
              <a:buClr>
                <a:srgbClr val="404040"/>
              </a:buClr>
              <a:buFont typeface="Wingdings" charset="2"/>
              <a:buChar char=""/>
              <a:tabLst>
                <a:tab algn="l" pos="457200"/>
              </a:tabLst>
            </a:pPr>
            <a:r>
              <a:rPr b="0" lang="en-IN" sz="1800" spc="-1" strike="noStrike">
                <a:solidFill>
                  <a:srgbClr val="404040"/>
                </a:solidFill>
                <a:highlight>
                  <a:srgbClr val="ffffff"/>
                </a:highlight>
                <a:latin typeface="Arial"/>
                <a:ea typeface="Times New Roman"/>
              </a:rPr>
              <a:t>During</a:t>
            </a:r>
            <a:r>
              <a:rPr b="0" lang="en-IN" sz="1800" spc="-1" strike="noStrike">
                <a:solidFill>
                  <a:srgbClr val="000000"/>
                </a:solidFill>
                <a:latin typeface="Segoe UI"/>
                <a:ea typeface="Times New Roman"/>
              </a:rPr>
              <a:t> </a:t>
            </a:r>
            <a:r>
              <a:rPr b="0" lang="en-IN" sz="1800" spc="-1" strike="noStrike">
                <a:solidFill>
                  <a:srgbClr val="404040"/>
                </a:solidFill>
                <a:highlight>
                  <a:srgbClr val="ffffff"/>
                </a:highlight>
                <a:latin typeface="Arial"/>
                <a:ea typeface="Times New Roman"/>
              </a:rPr>
              <a:t>rewind</a:t>
            </a:r>
            <a:r>
              <a:rPr b="0" lang="en-IN" sz="1800" spc="-1" strike="noStrike">
                <a:solidFill>
                  <a:srgbClr val="000000"/>
                </a:solidFill>
                <a:latin typeface="Segoe UI"/>
                <a:ea typeface="Times New Roman"/>
              </a:rPr>
              <a:t> </a:t>
            </a:r>
            <a:r>
              <a:rPr b="0" lang="en-IN" sz="1800" spc="-1" strike="noStrike">
                <a:solidFill>
                  <a:srgbClr val="404040"/>
                </a:solidFill>
                <a:highlight>
                  <a:srgbClr val="ffffff"/>
                </a:highlight>
                <a:latin typeface="Arial"/>
                <a:ea typeface="Times New Roman"/>
              </a:rPr>
              <a:t>mode, offer a "Summarize" option that uses a short-text summarization AI model to provide a quick textual recap of the missed segment</a:t>
            </a:r>
            <a:endParaRPr b="0" lang="en-IN" sz="1800" spc="-1" strike="noStrike">
              <a:latin typeface="Arial"/>
            </a:endParaRPr>
          </a:p>
        </p:txBody>
      </p:sp>
      <p:sp>
        <p:nvSpPr>
          <p:cNvPr id="91" name="TextBox 1"/>
          <p:cNvSpPr/>
          <p:nvPr/>
        </p:nvSpPr>
        <p:spPr>
          <a:xfrm>
            <a:off x="630000" y="1357200"/>
            <a:ext cx="10960920" cy="217620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7000"/>
              </a:lnSpc>
              <a:buClr>
                <a:srgbClr val="0d0d0d"/>
              </a:buClr>
              <a:buFont typeface="Symbol"/>
              <a:buChar char=""/>
              <a:tabLst>
                <a:tab algn="l" pos="457200"/>
              </a:tabLst>
            </a:pPr>
            <a:r>
              <a:rPr b="1" lang="en-IN" sz="2000" spc="-1" strike="noStrike">
                <a:solidFill>
                  <a:srgbClr val="0d0d0d"/>
                </a:solidFill>
                <a:highlight>
                  <a:srgbClr val="ffffff"/>
                </a:highlight>
                <a:latin typeface="Segoe UI"/>
                <a:ea typeface="Times New Roman"/>
              </a:rPr>
              <a:t>AI-Enhanced Search Functionality:</a:t>
            </a:r>
            <a:endParaRPr b="0" lang="en-IN" sz="2000" spc="-1" strike="noStrike">
              <a:latin typeface="Arial"/>
            </a:endParaRPr>
          </a:p>
          <a:p>
            <a:pPr lvl="1" marL="743040" indent="-285840">
              <a:lnSpc>
                <a:spcPct val="107000"/>
              </a:lnSpc>
              <a:buClr>
                <a:srgbClr val="404040"/>
              </a:buClr>
              <a:buFont typeface="Wingdings" charset="2"/>
              <a:buChar char=""/>
              <a:tabLst>
                <a:tab algn="l" pos="914400"/>
              </a:tabLst>
            </a:pPr>
            <a:r>
              <a:rPr b="0" lang="en-IN" sz="1800" spc="-1" strike="noStrike">
                <a:solidFill>
                  <a:srgbClr val="404040"/>
                </a:solidFill>
                <a:highlight>
                  <a:srgbClr val="ffffff"/>
                </a:highlight>
                <a:latin typeface="Arial"/>
                <a:ea typeface="Times New Roman"/>
              </a:rPr>
              <a:t>Implement</a:t>
            </a:r>
            <a:r>
              <a:rPr b="0" lang="en-IN" sz="1800" spc="-1" strike="noStrike">
                <a:solidFill>
                  <a:srgbClr val="0d0d0d"/>
                </a:solidFill>
                <a:highlight>
                  <a:srgbClr val="ffffff"/>
                </a:highlight>
                <a:latin typeface="Segoe UI"/>
                <a:ea typeface="Times New Roman"/>
              </a:rPr>
              <a:t> </a:t>
            </a:r>
            <a:r>
              <a:rPr b="0" lang="en-IN" sz="1800" spc="-1" strike="noStrike">
                <a:solidFill>
                  <a:srgbClr val="404040"/>
                </a:solidFill>
                <a:highlight>
                  <a:srgbClr val="ffffff"/>
                </a:highlight>
                <a:latin typeface="Arial"/>
                <a:ea typeface="Times New Roman"/>
              </a:rPr>
              <a:t>AI to understand natural language queries to find specific moments in the live stream or identify when particular topics are discussed, helping users navigate directly to these segments.</a:t>
            </a:r>
            <a:endParaRPr b="0" lang="en-IN" sz="1800" spc="-1" strike="noStrike">
              <a:latin typeface="Arial"/>
            </a:endParaRPr>
          </a:p>
          <a:p>
            <a:pPr lvl="1" marL="743040" indent="-285840">
              <a:lnSpc>
                <a:spcPct val="107000"/>
              </a:lnSpc>
              <a:buClr>
                <a:srgbClr val="404040"/>
              </a:buClr>
              <a:buFont typeface="Wingdings" charset="2"/>
              <a:buChar char=""/>
              <a:tabLst>
                <a:tab algn="l" pos="914400"/>
              </a:tabLst>
            </a:pPr>
            <a:r>
              <a:rPr b="0" lang="en-IN" sz="1800" spc="-1" strike="noStrike">
                <a:solidFill>
                  <a:srgbClr val="404040"/>
                </a:solidFill>
                <a:highlight>
                  <a:srgbClr val="ffffff"/>
                </a:highlight>
                <a:latin typeface="Arial"/>
                <a:ea typeface="Times New Roman"/>
              </a:rPr>
              <a:t>The media player software should use generative AI to automatically generate highlights from live streams. This will enable viewers to quickly identify and watch important moments from the live stream.</a:t>
            </a:r>
            <a:endParaRPr b="0" lang="en-IN" sz="1800" spc="-1" strike="noStrike">
              <a:latin typeface="Arial"/>
            </a:endParaRPr>
          </a:p>
          <a:p>
            <a:pPr lvl="1" marL="743040" indent="-285840">
              <a:lnSpc>
                <a:spcPct val="107000"/>
              </a:lnSpc>
              <a:buClr>
                <a:srgbClr val="404040"/>
              </a:buClr>
              <a:buFont typeface="Wingdings" charset="2"/>
              <a:buChar char=""/>
              <a:tabLst>
                <a:tab algn="l" pos="914400"/>
              </a:tabLst>
            </a:pPr>
            <a:r>
              <a:rPr b="0" lang="en-IN" sz="1800" spc="-1" strike="noStrike">
                <a:solidFill>
                  <a:srgbClr val="404040"/>
                </a:solidFill>
                <a:highlight>
                  <a:srgbClr val="ffffff"/>
                </a:highlight>
                <a:latin typeface="Arial"/>
                <a:ea typeface="Times New Roman"/>
              </a:rPr>
              <a:t>Ability to search and replay only one user or context videos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Box 4"/>
          <p:cNvSpPr/>
          <p:nvPr/>
        </p:nvSpPr>
        <p:spPr>
          <a:xfrm>
            <a:off x="3230280" y="398520"/>
            <a:ext cx="4102920" cy="480960"/>
          </a:xfrm>
          <a:prstGeom prst="rect">
            <a:avLst/>
          </a:prstGeom>
          <a:noFill/>
          <a:ln w="0">
            <a:noFill/>
          </a:ln>
        </p:spPr>
        <p:style>
          <a:lnRef idx="0"/>
          <a:fillRef idx="0"/>
          <a:effectRef idx="0"/>
          <a:fontRef idx="minor"/>
        </p:style>
        <p:txBody>
          <a:bodyPr lIns="90000" rIns="90000" tIns="45000" bIns="45000" anchor="t">
            <a:spAutoFit/>
          </a:bodyPr>
          <a:p>
            <a:pPr algn="ctr">
              <a:lnSpc>
                <a:spcPct val="107000"/>
              </a:lnSpc>
              <a:spcAft>
                <a:spcPts val="799"/>
              </a:spcAft>
              <a:buNone/>
            </a:pPr>
            <a:r>
              <a:rPr b="1" lang="en-IN" sz="2400" spc="-1" strike="noStrike">
                <a:solidFill>
                  <a:srgbClr val="000000"/>
                </a:solidFill>
                <a:highlight>
                  <a:srgbClr val="ffffff"/>
                </a:highlight>
                <a:latin typeface="Calibri"/>
                <a:ea typeface="Calibri"/>
              </a:rPr>
              <a:t>System Design</a:t>
            </a:r>
            <a:endParaRPr b="0" lang="en-IN" sz="2400" spc="-1" strike="noStrike">
              <a:latin typeface="Arial"/>
            </a:endParaRPr>
          </a:p>
        </p:txBody>
      </p:sp>
      <p:sp>
        <p:nvSpPr>
          <p:cNvPr id="173"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74" name="TextBox 3"/>
          <p:cNvSpPr/>
          <p:nvPr/>
        </p:nvSpPr>
        <p:spPr>
          <a:xfrm>
            <a:off x="367920" y="1212120"/>
            <a:ext cx="11290320" cy="4783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Development Item 1: Pause and Resume Functionality</a:t>
            </a:r>
            <a:endParaRPr b="0" lang="en-IN" sz="2000" spc="-1" strike="noStrike">
              <a:latin typeface="Arial"/>
            </a:endParaRPr>
          </a:p>
          <a:p>
            <a:pPr>
              <a:lnSpc>
                <a:spcPct val="100000"/>
              </a:lnSpc>
              <a:buNone/>
            </a:pPr>
            <a:r>
              <a:rPr b="1" lang="en-US" sz="1800" spc="-1" strike="noStrike">
                <a:solidFill>
                  <a:srgbClr val="0d0d0d"/>
                </a:solidFill>
                <a:highlight>
                  <a:srgbClr val="ffffff"/>
                </a:highlight>
                <a:latin typeface="Segoe UI"/>
              </a:rPr>
              <a:t>Understanding and Challenges:</a:t>
            </a:r>
            <a:r>
              <a:rPr b="0" lang="en-US" sz="1800" spc="-1" strike="noStrike">
                <a:solidFill>
                  <a:srgbClr val="0d0d0d"/>
                </a:solidFill>
                <a:highlight>
                  <a:srgbClr val="ffffff"/>
                </a:highlight>
                <a:latin typeface="Segoe UI"/>
              </a:rPr>
              <a:t> Pausing and resuming a live stream effectively requires a mechanism to buffer the live stream so that users can return to the point where they paused. The key challenges include managing latency, synchronizing the live stream post-resume, and ensuring that the buffer does not overflow or lose data.</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Approaches:</a:t>
            </a:r>
            <a:endParaRPr b="0" lang="en-IN" sz="1800" spc="-1" strike="noStrike">
              <a:latin typeface="Arial"/>
            </a:endParaRPr>
          </a:p>
          <a:p>
            <a:pPr indent="-21600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In-memory buffer on the client side:</a:t>
            </a:r>
            <a:r>
              <a:rPr b="0" lang="en-US" sz="1800" spc="-1" strike="noStrike">
                <a:solidFill>
                  <a:srgbClr val="0d0d0d"/>
                </a:solidFill>
                <a:highlight>
                  <a:srgbClr val="ffffff"/>
                </a:highlight>
                <a:latin typeface="Segoe UI"/>
              </a:rPr>
              <a:t> Quick access but limited by client device capabilities and potential for data loss if the browser is refreshed.</a:t>
            </a:r>
            <a:endParaRPr b="0" lang="en-IN" sz="1800" spc="-1" strike="noStrike">
              <a:latin typeface="Arial"/>
            </a:endParaRPr>
          </a:p>
          <a:p>
            <a:pPr>
              <a:lnSpc>
                <a:spcPct val="100000"/>
              </a:lnSpc>
              <a:buNone/>
            </a:pPr>
            <a:endParaRPr b="0" lang="en-IN" sz="1800" spc="-1" strike="noStrike">
              <a:latin typeface="Arial"/>
            </a:endParaRPr>
          </a:p>
          <a:p>
            <a:pPr indent="-21600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Server-side buffer using Elasticache or a similar in-memory data store:</a:t>
            </a:r>
            <a:r>
              <a:rPr b="0" lang="en-US" sz="1800" spc="-1" strike="noStrike">
                <a:solidFill>
                  <a:srgbClr val="0d0d0d"/>
                </a:solidFill>
                <a:highlight>
                  <a:srgbClr val="ffffff"/>
                </a:highlight>
                <a:latin typeface="Segoe UI"/>
              </a:rPr>
              <a:t> More robust and centralized but could be more costly and complex to implement.</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Selected Approach:</a:t>
            </a:r>
            <a:r>
              <a:rPr b="0" lang="en-US" sz="1800" spc="-1" strike="noStrike">
                <a:solidFill>
                  <a:srgbClr val="0d0d0d"/>
                </a:solidFill>
                <a:highlight>
                  <a:srgbClr val="ffffff"/>
                </a:highlight>
                <a:latin typeface="Segoe UI"/>
              </a:rPr>
              <a:t> Use a server-side buffer strategy with AWS Elasticache to manage the pause and resume functionality. This approach offers a good balance between performance and reliability, with a slightly higher cost. It simplifies client-side operations and provides a centralized control mechanism.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Box 4"/>
          <p:cNvSpPr/>
          <p:nvPr/>
        </p:nvSpPr>
        <p:spPr>
          <a:xfrm>
            <a:off x="3230280" y="398520"/>
            <a:ext cx="4102920" cy="480960"/>
          </a:xfrm>
          <a:prstGeom prst="rect">
            <a:avLst/>
          </a:prstGeom>
          <a:noFill/>
          <a:ln w="0">
            <a:noFill/>
          </a:ln>
        </p:spPr>
        <p:style>
          <a:lnRef idx="0"/>
          <a:fillRef idx="0"/>
          <a:effectRef idx="0"/>
          <a:fontRef idx="minor"/>
        </p:style>
        <p:txBody>
          <a:bodyPr lIns="90000" rIns="90000" tIns="45000" bIns="45000" anchor="t">
            <a:spAutoFit/>
          </a:bodyPr>
          <a:p>
            <a:pPr algn="ctr">
              <a:lnSpc>
                <a:spcPct val="107000"/>
              </a:lnSpc>
              <a:spcAft>
                <a:spcPts val="799"/>
              </a:spcAft>
              <a:buNone/>
            </a:pPr>
            <a:r>
              <a:rPr b="1" lang="en-IN" sz="2400" spc="-1" strike="noStrike">
                <a:solidFill>
                  <a:srgbClr val="000000"/>
                </a:solidFill>
                <a:highlight>
                  <a:srgbClr val="ffffff"/>
                </a:highlight>
                <a:latin typeface="Calibri"/>
                <a:ea typeface="Calibri"/>
              </a:rPr>
              <a:t>System Design</a:t>
            </a:r>
            <a:endParaRPr b="0" lang="en-IN" sz="2400" spc="-1" strike="noStrike">
              <a:latin typeface="Arial"/>
            </a:endParaRPr>
          </a:p>
        </p:txBody>
      </p:sp>
      <p:sp>
        <p:nvSpPr>
          <p:cNvPr id="176"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77" name="TextBox 2"/>
          <p:cNvSpPr/>
          <p:nvPr/>
        </p:nvSpPr>
        <p:spPr>
          <a:xfrm>
            <a:off x="523440" y="1132200"/>
            <a:ext cx="11043360" cy="5362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Development Item 2: Rewind and Fast-Forward Functionality</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1" lang="en-US" sz="1800" spc="-1" strike="noStrike">
                <a:solidFill>
                  <a:srgbClr val="0d0d0d"/>
                </a:solidFill>
                <a:highlight>
                  <a:srgbClr val="ffffff"/>
                </a:highlight>
                <a:latin typeface="Segoe UI"/>
              </a:rPr>
              <a:t>Understanding the Challenges:</a:t>
            </a:r>
            <a:r>
              <a:rPr b="0" lang="en-US" sz="1800" spc="-1" strike="noStrike">
                <a:solidFill>
                  <a:srgbClr val="0d0d0d"/>
                </a:solidFill>
                <a:highlight>
                  <a:srgbClr val="ffffff"/>
                </a:highlight>
                <a:latin typeface="Segoe UI"/>
              </a:rPr>
              <a:t> Enabling users to rewind and fast-forward through a live stream involves segmenting the video stream and storing these segments in a way that they can be quickly accessed. Challenges include efficient data storage, quick retrieval of video segments, and maintaining stream continuity during such operations.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Approaches:</a:t>
            </a:r>
            <a:endParaRPr b="0" lang="en-IN" sz="1800" spc="-1" strike="noStrike">
              <a:latin typeface="Arial"/>
            </a:endParaRPr>
          </a:p>
          <a:p>
            <a:pPr marL="343080" indent="-34308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 </a:t>
            </a:r>
            <a:r>
              <a:rPr b="1" lang="en-US" sz="1800" spc="-1" strike="noStrike">
                <a:solidFill>
                  <a:srgbClr val="0d0d0d"/>
                </a:solidFill>
                <a:highlight>
                  <a:srgbClr val="ffffff"/>
                </a:highlight>
                <a:latin typeface="Segoe UI"/>
              </a:rPr>
              <a:t>Store segments in Amazon S3:</a:t>
            </a:r>
            <a:r>
              <a:rPr b="0" lang="en-US" sz="1800" spc="-1" strike="noStrike">
                <a:solidFill>
                  <a:srgbClr val="0d0d0d"/>
                </a:solidFill>
                <a:highlight>
                  <a:srgbClr val="ffffff"/>
                </a:highlight>
                <a:latin typeface="Segoe UI"/>
              </a:rPr>
              <a:t> </a:t>
            </a:r>
            <a:endParaRPr b="0" lang="en-IN" sz="1800" spc="-1" strike="noStrike">
              <a:latin typeface="Arial"/>
            </a:endParaRPr>
          </a:p>
          <a:p>
            <a:pPr>
              <a:lnSpc>
                <a:spcPct val="100000"/>
              </a:lnSpc>
              <a:buNone/>
            </a:pPr>
            <a:r>
              <a:rPr b="0" lang="en-US" sz="1800" spc="-1" strike="noStrike">
                <a:solidFill>
                  <a:srgbClr val="0d0d0d"/>
                </a:solidFill>
                <a:highlight>
                  <a:srgbClr val="ffffff"/>
                </a:highlight>
                <a:latin typeface="Segoe UI"/>
              </a:rPr>
              <a:t>Using S3 for storing video segments, which can be retrieved and streamed as needed.</a:t>
            </a:r>
            <a:endParaRPr b="0" lang="en-IN" sz="1800" spc="-1" strike="noStrike">
              <a:latin typeface="Arial"/>
            </a:endParaRPr>
          </a:p>
          <a:p>
            <a:pPr>
              <a:lnSpc>
                <a:spcPct val="100000"/>
              </a:lnSpc>
              <a:buNone/>
            </a:pPr>
            <a:endParaRPr b="0" lang="en-IN" sz="1800" spc="-1" strike="noStrike">
              <a:latin typeface="Arial"/>
            </a:endParaRPr>
          </a:p>
          <a:p>
            <a:pPr marL="343080" indent="-343080">
              <a:lnSpc>
                <a:spcPct val="100000"/>
              </a:lnSpc>
              <a:buClr>
                <a:srgbClr val="0d0d0d"/>
              </a:buClr>
              <a:buFont typeface="Calibri Light"/>
              <a:buAutoNum type="arabicPeriod" startAt="2"/>
            </a:pPr>
            <a:r>
              <a:rPr b="1" lang="en-US" sz="1800" spc="-1" strike="noStrike">
                <a:solidFill>
                  <a:srgbClr val="0d0d0d"/>
                </a:solidFill>
                <a:highlight>
                  <a:srgbClr val="ffffff"/>
                </a:highlight>
                <a:latin typeface="Segoe UI"/>
              </a:rPr>
              <a:t>Dynamic segmentation with HLS or DASH:</a:t>
            </a:r>
            <a:r>
              <a:rPr b="0" lang="en-US" sz="1800" spc="-1" strike="noStrike">
                <a:solidFill>
                  <a:srgbClr val="0d0d0d"/>
                </a:solidFill>
                <a:highlight>
                  <a:srgbClr val="ffffff"/>
                </a:highlight>
                <a:latin typeface="Segoe UI"/>
              </a:rPr>
              <a:t> Implement HTTP Live Streaming (HLS) or Dynamic Adaptive Streaming over HTTP (DASH), which naturally divides the stream into smaller, manageable chunks.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Selected Approach:</a:t>
            </a:r>
            <a:r>
              <a:rPr b="0" lang="en-US" sz="1800" spc="-1" strike="noStrike">
                <a:solidFill>
                  <a:srgbClr val="0d0d0d"/>
                </a:solidFill>
                <a:highlight>
                  <a:srgbClr val="ffffff"/>
                </a:highlight>
                <a:latin typeface="Segoe UI"/>
              </a:rPr>
              <a:t> Implement HLS or DASH for dynamic segmentation. This method automatically handles segment creation and is well supported across platforms. It simplifies the architecture and reduces the need for complex buffer management. This approach is cost-effective and scalable, reducing complexity and focusing on compatibility.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Box 4"/>
          <p:cNvSpPr/>
          <p:nvPr/>
        </p:nvSpPr>
        <p:spPr>
          <a:xfrm>
            <a:off x="3230280" y="398520"/>
            <a:ext cx="4102920" cy="480960"/>
          </a:xfrm>
          <a:prstGeom prst="rect">
            <a:avLst/>
          </a:prstGeom>
          <a:noFill/>
          <a:ln w="0">
            <a:noFill/>
          </a:ln>
        </p:spPr>
        <p:style>
          <a:lnRef idx="0"/>
          <a:fillRef idx="0"/>
          <a:effectRef idx="0"/>
          <a:fontRef idx="minor"/>
        </p:style>
        <p:txBody>
          <a:bodyPr lIns="90000" rIns="90000" tIns="45000" bIns="45000" anchor="t">
            <a:spAutoFit/>
          </a:bodyPr>
          <a:p>
            <a:pPr algn="ctr">
              <a:lnSpc>
                <a:spcPct val="107000"/>
              </a:lnSpc>
              <a:spcAft>
                <a:spcPts val="799"/>
              </a:spcAft>
              <a:buNone/>
            </a:pPr>
            <a:r>
              <a:rPr b="1" lang="en-IN" sz="2400" spc="-1" strike="noStrike">
                <a:solidFill>
                  <a:srgbClr val="000000"/>
                </a:solidFill>
                <a:highlight>
                  <a:srgbClr val="ffffff"/>
                </a:highlight>
                <a:latin typeface="Calibri"/>
                <a:ea typeface="Calibri"/>
              </a:rPr>
              <a:t>System Design</a:t>
            </a:r>
            <a:endParaRPr b="0" lang="en-IN" sz="2400" spc="-1" strike="noStrike">
              <a:latin typeface="Arial"/>
            </a:endParaRPr>
          </a:p>
        </p:txBody>
      </p:sp>
      <p:sp>
        <p:nvSpPr>
          <p:cNvPr id="179"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80" name="TextBox 3"/>
          <p:cNvSpPr/>
          <p:nvPr/>
        </p:nvSpPr>
        <p:spPr>
          <a:xfrm>
            <a:off x="560160" y="1267560"/>
            <a:ext cx="10896840" cy="4509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Development Item 3: Visual Timeline/Progress Bar</a:t>
            </a:r>
            <a:endParaRPr b="0" lang="en-IN" sz="20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Understanding and Challenges:</a:t>
            </a:r>
            <a:r>
              <a:rPr b="0" lang="en-US" sz="1800" spc="-1" strike="noStrike">
                <a:solidFill>
                  <a:srgbClr val="0d0d0d"/>
                </a:solidFill>
                <a:highlight>
                  <a:srgbClr val="ffffff"/>
                </a:highlight>
                <a:latin typeface="Segoe UI"/>
              </a:rPr>
              <a:t> Implementing a visual timeline that accurately reflects the position within a live stream and available buffered content is challenging, particularly in syncing the timeline with the actual media playback position.</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Approaches:</a:t>
            </a:r>
            <a:endParaRPr b="0" lang="en-IN" sz="1800" spc="-1" strike="noStrike">
              <a:latin typeface="Arial"/>
            </a:endParaRPr>
          </a:p>
          <a:p>
            <a:pPr indent="-21600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Client-side timeline management:</a:t>
            </a:r>
            <a:r>
              <a:rPr b="0" lang="en-US" sz="1800" spc="-1" strike="noStrike">
                <a:solidFill>
                  <a:srgbClr val="0d0d0d"/>
                </a:solidFill>
                <a:highlight>
                  <a:srgbClr val="ffffff"/>
                </a:highlight>
                <a:latin typeface="Segoe UI"/>
              </a:rPr>
              <a:t> Using JavaScript to update the timeline based on the playback position reported by the media player.</a:t>
            </a:r>
            <a:endParaRPr b="0" lang="en-IN" sz="1800" spc="-1" strike="noStrike">
              <a:latin typeface="Arial"/>
            </a:endParaRPr>
          </a:p>
          <a:p>
            <a:pPr>
              <a:lnSpc>
                <a:spcPct val="100000"/>
              </a:lnSpc>
              <a:buNone/>
            </a:pPr>
            <a:endParaRPr b="0" lang="en-IN" sz="1800" spc="-1" strike="noStrike">
              <a:latin typeface="Arial"/>
            </a:endParaRPr>
          </a:p>
          <a:p>
            <a:pPr indent="-21600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Server-side event signaling:</a:t>
            </a:r>
            <a:r>
              <a:rPr b="0" lang="en-US" sz="1800" spc="-1" strike="noStrike">
                <a:solidFill>
                  <a:srgbClr val="0d0d0d"/>
                </a:solidFill>
                <a:highlight>
                  <a:srgbClr val="ffffff"/>
                </a:highlight>
                <a:latin typeface="Segoe UI"/>
              </a:rPr>
              <a:t> Sending periodic timestamps from the server to ensure the client’s timeline aligns with the server-side buffer state.</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US" sz="1800" spc="-1" strike="noStrike">
                <a:solidFill>
                  <a:srgbClr val="0d0d0d"/>
                </a:solidFill>
                <a:highlight>
                  <a:srgbClr val="ffffff"/>
                </a:highlight>
                <a:latin typeface="Segoe UI"/>
              </a:rPr>
              <a:t>Selected Approach:</a:t>
            </a:r>
            <a:r>
              <a:rPr b="0" lang="en-US" sz="1800" spc="-1" strike="noStrike">
                <a:solidFill>
                  <a:srgbClr val="0d0d0d"/>
                </a:solidFill>
                <a:highlight>
                  <a:srgbClr val="ffffff"/>
                </a:highlight>
                <a:latin typeface="Segoe UI"/>
              </a:rPr>
              <a:t> Use client-side timeline management with periodic checks to the server for alignment. This approach minimizes server load and leverages the client’s capabilities to manage UI elements,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Box 4"/>
          <p:cNvSpPr/>
          <p:nvPr/>
        </p:nvSpPr>
        <p:spPr>
          <a:xfrm>
            <a:off x="3230280" y="398520"/>
            <a:ext cx="4102920" cy="480960"/>
          </a:xfrm>
          <a:prstGeom prst="rect">
            <a:avLst/>
          </a:prstGeom>
          <a:noFill/>
          <a:ln w="0">
            <a:noFill/>
          </a:ln>
        </p:spPr>
        <p:style>
          <a:lnRef idx="0"/>
          <a:fillRef idx="0"/>
          <a:effectRef idx="0"/>
          <a:fontRef idx="minor"/>
        </p:style>
        <p:txBody>
          <a:bodyPr lIns="90000" rIns="90000" tIns="45000" bIns="45000" anchor="t">
            <a:spAutoFit/>
          </a:bodyPr>
          <a:p>
            <a:pPr algn="ctr">
              <a:lnSpc>
                <a:spcPct val="107000"/>
              </a:lnSpc>
              <a:spcAft>
                <a:spcPts val="799"/>
              </a:spcAft>
              <a:buNone/>
            </a:pPr>
            <a:r>
              <a:rPr b="1" lang="en-IN" sz="2400" spc="-1" strike="noStrike">
                <a:solidFill>
                  <a:srgbClr val="000000"/>
                </a:solidFill>
                <a:highlight>
                  <a:srgbClr val="ffffff"/>
                </a:highlight>
                <a:latin typeface="Calibri"/>
                <a:ea typeface="Calibri"/>
              </a:rPr>
              <a:t>System Design</a:t>
            </a:r>
            <a:endParaRPr b="0" lang="en-IN" sz="2400" spc="-1" strike="noStrike">
              <a:latin typeface="Arial"/>
            </a:endParaRPr>
          </a:p>
        </p:txBody>
      </p:sp>
      <p:sp>
        <p:nvSpPr>
          <p:cNvPr id="182" name="Rectangle: Rounded Corners 5"/>
          <p:cNvSpPr/>
          <p:nvPr/>
        </p:nvSpPr>
        <p:spPr>
          <a:xfrm>
            <a:off x="3230280" y="28116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83" name="TextBox 2"/>
          <p:cNvSpPr/>
          <p:nvPr/>
        </p:nvSpPr>
        <p:spPr>
          <a:xfrm>
            <a:off x="331560" y="1193760"/>
            <a:ext cx="11345040" cy="5911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d0d0d"/>
                </a:solidFill>
                <a:highlight>
                  <a:srgbClr val="ffffff"/>
                </a:highlight>
                <a:latin typeface="Segoe UI"/>
              </a:rPr>
              <a:t>System Design Explanation</a:t>
            </a:r>
            <a:endParaRPr b="0" lang="en-IN" sz="2000" spc="-1" strike="noStrike">
              <a:latin typeface="Arial"/>
            </a:endParaRPr>
          </a:p>
          <a:p>
            <a:pPr>
              <a:lnSpc>
                <a:spcPct val="100000"/>
              </a:lnSpc>
              <a:buNone/>
            </a:pPr>
            <a:endParaRPr b="0" lang="en-IN" sz="2000" spc="-1" strike="noStrike">
              <a:latin typeface="Arial"/>
            </a:endParaRPr>
          </a:p>
          <a:p>
            <a:pPr indent="-21600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AWS API Gateway</a:t>
            </a:r>
            <a:r>
              <a:rPr b="0" lang="en-US" sz="1800" spc="-1" strike="noStrike">
                <a:solidFill>
                  <a:srgbClr val="0d0d0d"/>
                </a:solidFill>
                <a:highlight>
                  <a:srgbClr val="ffffff"/>
                </a:highlight>
                <a:latin typeface="Segoe UI"/>
              </a:rPr>
              <a:t> acts as the entry point for all backend service requests from the client. It routes requests to the appropriate AWS Lambda functions based on API paths and methods.</a:t>
            </a:r>
            <a:endParaRPr b="0" lang="en-IN" sz="1800" spc="-1" strike="noStrike">
              <a:latin typeface="Arial"/>
            </a:endParaRPr>
          </a:p>
          <a:p>
            <a:pPr indent="-21600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AWS Lambda</a:t>
            </a:r>
            <a:r>
              <a:rPr b="0" lang="en-US" sz="1800" spc="-1" strike="noStrike">
                <a:solidFill>
                  <a:srgbClr val="0d0d0d"/>
                </a:solidFill>
                <a:highlight>
                  <a:srgbClr val="ffffff"/>
                </a:highlight>
                <a:latin typeface="Segoe UI"/>
              </a:rPr>
              <a:t> handles various backend processes, including session management, playback control commands (e.g., pause, play, rewind, fast-forward), and coordination between AWS Elasticache and Amazon S3 for data management.</a:t>
            </a:r>
            <a:endParaRPr b="0" lang="en-IN" sz="1800" spc="-1" strike="noStrike">
              <a:latin typeface="Arial"/>
            </a:endParaRPr>
          </a:p>
          <a:p>
            <a:pPr indent="-21600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AWS Elasticache</a:t>
            </a:r>
            <a:r>
              <a:rPr b="0" lang="en-US" sz="1800" spc="-1" strike="noStrike">
                <a:solidFill>
                  <a:srgbClr val="0d0d0d"/>
                </a:solidFill>
                <a:highlight>
                  <a:srgbClr val="ffffff"/>
                </a:highlight>
                <a:latin typeface="Segoe UI"/>
              </a:rPr>
              <a:t> is used for real-time data buffering. It temporarily stores the live stream data to allow quick retrieval when users pause and then play the stream. This ensures a seamless viewing experience without having to rebuff from the start.</a:t>
            </a:r>
            <a:endParaRPr b="0" lang="en-IN" sz="1800" spc="-1" strike="noStrike">
              <a:latin typeface="Arial"/>
            </a:endParaRPr>
          </a:p>
          <a:p>
            <a:pPr indent="-21600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HLS/DASH Streaming Engine</a:t>
            </a:r>
            <a:r>
              <a:rPr b="0" lang="en-US" sz="1800" spc="-1" strike="noStrike">
                <a:solidFill>
                  <a:srgbClr val="0d0d0d"/>
                </a:solidFill>
                <a:highlight>
                  <a:srgbClr val="ffffff"/>
                </a:highlight>
                <a:latin typeface="Segoe UI"/>
              </a:rPr>
              <a:t> processes the live stream into smaller segments stored in Amazon S3. This is crucial for enabling rewind and fast-forward features as it allows users to access historical segments.</a:t>
            </a:r>
            <a:endParaRPr b="0" lang="en-IN" sz="1800" spc="-1" strike="noStrike">
              <a:latin typeface="Arial"/>
            </a:endParaRPr>
          </a:p>
          <a:p>
            <a:pPr indent="-21600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Amazon S3</a:t>
            </a:r>
            <a:r>
              <a:rPr b="0" lang="en-US" sz="1800" spc="-1" strike="noStrike">
                <a:solidFill>
                  <a:srgbClr val="0d0d0d"/>
                </a:solidFill>
                <a:highlight>
                  <a:srgbClr val="ffffff"/>
                </a:highlight>
                <a:latin typeface="Segoe UI"/>
              </a:rPr>
              <a:t> acts as the storage for segmented video content, making older content accessible during operations like rewinds that exceed the buffer period held in AWS Elasticache.</a:t>
            </a:r>
            <a:endParaRPr b="0" lang="en-IN" sz="1800" spc="-1" strike="noStrike">
              <a:latin typeface="Arial"/>
            </a:endParaRPr>
          </a:p>
          <a:p>
            <a:pPr indent="-21600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AWS CloudFront</a:t>
            </a:r>
            <a:r>
              <a:rPr b="0" lang="en-US" sz="1800" spc="-1" strike="noStrike">
                <a:solidFill>
                  <a:srgbClr val="0d0d0d"/>
                </a:solidFill>
                <a:highlight>
                  <a:srgbClr val="ffffff"/>
                </a:highlight>
                <a:latin typeface="Segoe UI"/>
              </a:rPr>
              <a:t> serves as the CDN to efficiently distribute both live and stored video content to users, reducing latency and improving load times across different geographical locations.</a:t>
            </a:r>
            <a:endParaRPr b="0" lang="en-IN" sz="1800" spc="-1" strike="noStrike">
              <a:latin typeface="Arial"/>
            </a:endParaRPr>
          </a:p>
          <a:p>
            <a:pPr indent="-216000">
              <a:lnSpc>
                <a:spcPct val="100000"/>
              </a:lnSpc>
              <a:buClr>
                <a:srgbClr val="0d0d0d"/>
              </a:buClr>
              <a:buFont typeface="Calibri Light"/>
              <a:buAutoNum type="arabicPeriod"/>
            </a:pPr>
            <a:r>
              <a:rPr b="1" lang="en-US" sz="1800" spc="-1" strike="noStrike">
                <a:solidFill>
                  <a:srgbClr val="0d0d0d"/>
                </a:solidFill>
                <a:highlight>
                  <a:srgbClr val="ffffff"/>
                </a:highlight>
                <a:latin typeface="Segoe UI"/>
              </a:rPr>
              <a:t>The client (Web/Mobile/Tizen)</a:t>
            </a:r>
            <a:r>
              <a:rPr b="0" lang="en-US" sz="1800" spc="-1" strike="noStrike">
                <a:solidFill>
                  <a:srgbClr val="0d0d0d"/>
                </a:solidFill>
                <a:highlight>
                  <a:srgbClr val="ffffff"/>
                </a:highlight>
                <a:latin typeface="Segoe UI"/>
              </a:rPr>
              <a:t> interacts directly with the HLS/DASH streaming engine via CloudFront to play live streams. It communicates with AWS API Gateway to send control commands (like pause and rewind) which are processed by Lambda functions.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Picture 3" descr=""/>
          <p:cNvPicPr/>
          <p:nvPr/>
        </p:nvPicPr>
        <p:blipFill>
          <a:blip r:embed="rId1"/>
          <a:stretch/>
        </p:blipFill>
        <p:spPr>
          <a:xfrm>
            <a:off x="3675960" y="191880"/>
            <a:ext cx="8075160" cy="6474240"/>
          </a:xfrm>
          <a:prstGeom prst="rect">
            <a:avLst/>
          </a:prstGeom>
          <a:ln w="0">
            <a:noFill/>
          </a:ln>
        </p:spPr>
      </p:pic>
      <p:sp>
        <p:nvSpPr>
          <p:cNvPr id="185" name="TextBox 6"/>
          <p:cNvSpPr/>
          <p:nvPr/>
        </p:nvSpPr>
        <p:spPr>
          <a:xfrm>
            <a:off x="292680" y="2933280"/>
            <a:ext cx="2962440" cy="480960"/>
          </a:xfrm>
          <a:prstGeom prst="rect">
            <a:avLst/>
          </a:prstGeom>
          <a:noFill/>
          <a:ln w="0">
            <a:noFill/>
          </a:ln>
        </p:spPr>
        <p:style>
          <a:lnRef idx="0"/>
          <a:fillRef idx="0"/>
          <a:effectRef idx="0"/>
          <a:fontRef idx="minor"/>
        </p:style>
        <p:txBody>
          <a:bodyPr lIns="90000" rIns="90000" tIns="45000" bIns="45000" anchor="t">
            <a:spAutoFit/>
          </a:bodyPr>
          <a:p>
            <a:pPr algn="ctr">
              <a:lnSpc>
                <a:spcPct val="107000"/>
              </a:lnSpc>
              <a:spcAft>
                <a:spcPts val="799"/>
              </a:spcAft>
              <a:buNone/>
            </a:pPr>
            <a:r>
              <a:rPr b="1" lang="en-IN" sz="2400" spc="-1" strike="noStrike">
                <a:solidFill>
                  <a:srgbClr val="000000"/>
                </a:solidFill>
                <a:highlight>
                  <a:srgbClr val="ffffff"/>
                </a:highlight>
                <a:latin typeface="Calibri"/>
                <a:ea typeface="Calibri"/>
              </a:rPr>
              <a:t>Block diagram</a:t>
            </a:r>
            <a:endParaRPr b="0" lang="en-IN" sz="2400" spc="-1" strike="noStrike">
              <a:latin typeface="Arial"/>
            </a:endParaRPr>
          </a:p>
        </p:txBody>
      </p:sp>
      <p:sp>
        <p:nvSpPr>
          <p:cNvPr id="186" name="Rectangle: Rounded Corners 7"/>
          <p:cNvSpPr/>
          <p:nvPr/>
        </p:nvSpPr>
        <p:spPr>
          <a:xfrm>
            <a:off x="251640" y="2810520"/>
            <a:ext cx="3108600" cy="714960"/>
          </a:xfrm>
          <a:prstGeom prst="roundRect">
            <a:avLst>
              <a:gd name="adj" fmla="val 16667"/>
            </a:avLst>
          </a:prstGeom>
          <a:solidFill>
            <a:schemeClr val="accent5">
              <a:alpha val="50000"/>
            </a:scheme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Box 6"/>
          <p:cNvSpPr/>
          <p:nvPr/>
        </p:nvSpPr>
        <p:spPr>
          <a:xfrm>
            <a:off x="292680" y="2933280"/>
            <a:ext cx="2962440" cy="1263600"/>
          </a:xfrm>
          <a:prstGeom prst="rect">
            <a:avLst/>
          </a:prstGeom>
          <a:noFill/>
          <a:ln w="0">
            <a:noFill/>
          </a:ln>
        </p:spPr>
        <p:style>
          <a:lnRef idx="0"/>
          <a:fillRef idx="0"/>
          <a:effectRef idx="0"/>
          <a:fontRef idx="minor"/>
        </p:style>
        <p:txBody>
          <a:bodyPr lIns="90000" rIns="90000" tIns="45000" bIns="45000" anchor="t">
            <a:spAutoFit/>
          </a:bodyPr>
          <a:p>
            <a:pPr algn="ctr">
              <a:lnSpc>
                <a:spcPct val="107000"/>
              </a:lnSpc>
              <a:spcAft>
                <a:spcPts val="799"/>
              </a:spcAft>
              <a:buNone/>
            </a:pPr>
            <a:r>
              <a:rPr b="1" lang="en-IN" sz="2400" spc="-1" strike="noStrike">
                <a:solidFill>
                  <a:srgbClr val="000000"/>
                </a:solidFill>
                <a:highlight>
                  <a:srgbClr val="ffffff"/>
                </a:highlight>
                <a:latin typeface="Calibri"/>
                <a:ea typeface="Calibri"/>
              </a:rPr>
              <a:t>Livestream processing and storage</a:t>
            </a:r>
            <a:endParaRPr b="0" lang="en-IN" sz="2400" spc="-1" strike="noStrike">
              <a:latin typeface="Arial"/>
            </a:endParaRPr>
          </a:p>
        </p:txBody>
      </p:sp>
      <p:sp>
        <p:nvSpPr>
          <p:cNvPr id="188" name="Rectangle: Rounded Corners 7"/>
          <p:cNvSpPr/>
          <p:nvPr/>
        </p:nvSpPr>
        <p:spPr>
          <a:xfrm>
            <a:off x="219600" y="2933280"/>
            <a:ext cx="3108600" cy="1428120"/>
          </a:xfrm>
          <a:prstGeom prst="roundRect">
            <a:avLst>
              <a:gd name="adj" fmla="val 16667"/>
            </a:avLst>
          </a:prstGeom>
          <a:solidFill>
            <a:schemeClr val="accent5">
              <a:alpha val="50000"/>
            </a:schemeClr>
          </a:solidFill>
          <a:ln w="0">
            <a:noFill/>
          </a:ln>
        </p:spPr>
        <p:style>
          <a:lnRef idx="0"/>
          <a:fillRef idx="0"/>
          <a:effectRef idx="0"/>
          <a:fontRef idx="minor"/>
        </p:style>
      </p:sp>
      <p:pic>
        <p:nvPicPr>
          <p:cNvPr id="189" name="Picture 2" descr=""/>
          <p:cNvPicPr/>
          <p:nvPr/>
        </p:nvPicPr>
        <p:blipFill>
          <a:blip r:embed="rId1"/>
          <a:stretch/>
        </p:blipFill>
        <p:spPr>
          <a:xfrm>
            <a:off x="3718080" y="1386720"/>
            <a:ext cx="8181000" cy="4032360"/>
          </a:xfrm>
          <a:prstGeom prst="rect">
            <a:avLst/>
          </a:prstGeom>
          <a:ln w="0">
            <a:noFill/>
          </a:ln>
        </p:spPr>
      </p:pic>
      <p:sp>
        <p:nvSpPr>
          <p:cNvPr id="190" name="Rectangle 4"/>
          <p:cNvSpPr/>
          <p:nvPr/>
        </p:nvSpPr>
        <p:spPr>
          <a:xfrm>
            <a:off x="3465720" y="1197720"/>
            <a:ext cx="8506440" cy="4434480"/>
          </a:xfrm>
          <a:prstGeom prst="rect">
            <a:avLst/>
          </a:prstGeom>
          <a:noFill/>
          <a:ln w="9525">
            <a:solidFill>
              <a:srgbClr val="a5a5a5"/>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Box 6"/>
          <p:cNvSpPr/>
          <p:nvPr/>
        </p:nvSpPr>
        <p:spPr>
          <a:xfrm>
            <a:off x="292680" y="2933280"/>
            <a:ext cx="2962440" cy="1263600"/>
          </a:xfrm>
          <a:prstGeom prst="rect">
            <a:avLst/>
          </a:prstGeom>
          <a:noFill/>
          <a:ln w="0">
            <a:noFill/>
          </a:ln>
        </p:spPr>
        <p:style>
          <a:lnRef idx="0"/>
          <a:fillRef idx="0"/>
          <a:effectRef idx="0"/>
          <a:fontRef idx="minor"/>
        </p:style>
        <p:txBody>
          <a:bodyPr lIns="90000" rIns="90000" tIns="45000" bIns="45000" anchor="t">
            <a:spAutoFit/>
          </a:bodyPr>
          <a:p>
            <a:pPr algn="ctr">
              <a:lnSpc>
                <a:spcPct val="107000"/>
              </a:lnSpc>
              <a:spcAft>
                <a:spcPts val="799"/>
              </a:spcAft>
              <a:buNone/>
            </a:pPr>
            <a:r>
              <a:rPr b="1" lang="en-IN" sz="2400" spc="-1" strike="noStrike">
                <a:solidFill>
                  <a:srgbClr val="000000"/>
                </a:solidFill>
                <a:highlight>
                  <a:srgbClr val="ffffff"/>
                </a:highlight>
                <a:latin typeface="Calibri"/>
                <a:ea typeface="Calibri"/>
              </a:rPr>
              <a:t>Content delivery via Cloudfront</a:t>
            </a:r>
            <a:endParaRPr b="0" lang="en-IN" sz="2400" spc="-1" strike="noStrike">
              <a:latin typeface="Arial"/>
            </a:endParaRPr>
          </a:p>
        </p:txBody>
      </p:sp>
      <p:sp>
        <p:nvSpPr>
          <p:cNvPr id="192" name="Rectangle: Rounded Corners 7"/>
          <p:cNvSpPr/>
          <p:nvPr/>
        </p:nvSpPr>
        <p:spPr>
          <a:xfrm>
            <a:off x="292680" y="2757240"/>
            <a:ext cx="3108600" cy="1216800"/>
          </a:xfrm>
          <a:prstGeom prst="roundRect">
            <a:avLst>
              <a:gd name="adj" fmla="val 16667"/>
            </a:avLst>
          </a:prstGeom>
          <a:solidFill>
            <a:schemeClr val="accent5">
              <a:alpha val="50000"/>
            </a:schemeClr>
          </a:solidFill>
          <a:ln w="0">
            <a:noFill/>
          </a:ln>
        </p:spPr>
        <p:style>
          <a:lnRef idx="0"/>
          <a:fillRef idx="0"/>
          <a:effectRef idx="0"/>
          <a:fontRef idx="minor"/>
        </p:style>
      </p:sp>
      <p:pic>
        <p:nvPicPr>
          <p:cNvPr id="193" name="Picture 3" descr=""/>
          <p:cNvPicPr/>
          <p:nvPr/>
        </p:nvPicPr>
        <p:blipFill>
          <a:blip r:embed="rId1"/>
          <a:stretch/>
        </p:blipFill>
        <p:spPr>
          <a:xfrm>
            <a:off x="4237920" y="1604160"/>
            <a:ext cx="7392240" cy="3649320"/>
          </a:xfrm>
          <a:prstGeom prst="rect">
            <a:avLst/>
          </a:prstGeom>
          <a:ln w="0">
            <a:noFill/>
          </a:ln>
        </p:spPr>
      </p:pic>
      <p:sp>
        <p:nvSpPr>
          <p:cNvPr id="194" name="Rectangle 5"/>
          <p:cNvSpPr/>
          <p:nvPr/>
        </p:nvSpPr>
        <p:spPr>
          <a:xfrm>
            <a:off x="3877200" y="1371600"/>
            <a:ext cx="7927560" cy="4425480"/>
          </a:xfrm>
          <a:prstGeom prst="rect">
            <a:avLst/>
          </a:prstGeom>
          <a:noFill/>
          <a:ln w="9525">
            <a:solidFill>
              <a:srgbClr val="a5a5a5"/>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Box 6"/>
          <p:cNvSpPr/>
          <p:nvPr/>
        </p:nvSpPr>
        <p:spPr>
          <a:xfrm>
            <a:off x="292680" y="2992320"/>
            <a:ext cx="3574800" cy="1169280"/>
          </a:xfrm>
          <a:prstGeom prst="rect">
            <a:avLst/>
          </a:prstGeom>
          <a:noFill/>
          <a:ln w="0">
            <a:noFill/>
          </a:ln>
        </p:spPr>
        <p:style>
          <a:lnRef idx="0"/>
          <a:fillRef idx="0"/>
          <a:effectRef idx="0"/>
          <a:fontRef idx="minor"/>
        </p:style>
        <p:txBody>
          <a:bodyPr lIns="90000" rIns="90000" tIns="45000" bIns="45000" anchor="t">
            <a:spAutoFit/>
          </a:bodyPr>
          <a:p>
            <a:pPr algn="ctr">
              <a:lnSpc>
                <a:spcPct val="107000"/>
              </a:lnSpc>
              <a:spcAft>
                <a:spcPts val="799"/>
              </a:spcAft>
              <a:buNone/>
            </a:pPr>
            <a:r>
              <a:rPr b="1" lang="en-IN" sz="2400" spc="-1" strike="noStrike">
                <a:solidFill>
                  <a:srgbClr val="000000"/>
                </a:solidFill>
                <a:highlight>
                  <a:srgbClr val="ffffff"/>
                </a:highlight>
                <a:latin typeface="Calibri"/>
                <a:ea typeface="Calibri"/>
              </a:rPr>
              <a:t>Client-Backend</a:t>
            </a:r>
            <a:endParaRPr b="0" lang="en-IN" sz="2400" spc="-1" strike="noStrike">
              <a:latin typeface="Arial"/>
            </a:endParaRPr>
          </a:p>
          <a:p>
            <a:pPr algn="ctr">
              <a:lnSpc>
                <a:spcPct val="107000"/>
              </a:lnSpc>
              <a:spcAft>
                <a:spcPts val="799"/>
              </a:spcAft>
              <a:buNone/>
            </a:pPr>
            <a:r>
              <a:rPr b="1" lang="en-IN" sz="1800" spc="-1" strike="noStrike">
                <a:solidFill>
                  <a:srgbClr val="000000"/>
                </a:solidFill>
                <a:highlight>
                  <a:srgbClr val="ffffff"/>
                </a:highlight>
                <a:latin typeface="Calibri"/>
                <a:ea typeface="Calibri"/>
              </a:rPr>
              <a:t>Interaction for control commands</a:t>
            </a:r>
            <a:endParaRPr b="0" lang="en-IN" sz="1800" spc="-1" strike="noStrike">
              <a:latin typeface="Arial"/>
            </a:endParaRPr>
          </a:p>
        </p:txBody>
      </p:sp>
      <p:sp>
        <p:nvSpPr>
          <p:cNvPr id="196" name="Rectangle: Rounded Corners 7"/>
          <p:cNvSpPr/>
          <p:nvPr/>
        </p:nvSpPr>
        <p:spPr>
          <a:xfrm>
            <a:off x="438840" y="2820600"/>
            <a:ext cx="3428640" cy="1216800"/>
          </a:xfrm>
          <a:prstGeom prst="roundRect">
            <a:avLst>
              <a:gd name="adj" fmla="val 16667"/>
            </a:avLst>
          </a:prstGeom>
          <a:solidFill>
            <a:schemeClr val="accent5">
              <a:alpha val="50000"/>
            </a:schemeClr>
          </a:solidFill>
          <a:ln w="0">
            <a:noFill/>
          </a:ln>
        </p:spPr>
        <p:style>
          <a:lnRef idx="0"/>
          <a:fillRef idx="0"/>
          <a:effectRef idx="0"/>
          <a:fontRef idx="minor"/>
        </p:style>
      </p:sp>
      <p:pic>
        <p:nvPicPr>
          <p:cNvPr id="197" name="Picture 2" descr=""/>
          <p:cNvPicPr/>
          <p:nvPr/>
        </p:nvPicPr>
        <p:blipFill>
          <a:blip r:embed="rId1"/>
          <a:stretch/>
        </p:blipFill>
        <p:spPr>
          <a:xfrm>
            <a:off x="4079520" y="1593720"/>
            <a:ext cx="7268040" cy="3670200"/>
          </a:xfrm>
          <a:prstGeom prst="rect">
            <a:avLst/>
          </a:prstGeom>
          <a:ln w="0">
            <a:noFill/>
          </a:ln>
        </p:spPr>
      </p:pic>
      <p:sp>
        <p:nvSpPr>
          <p:cNvPr id="198" name="Rectangle 4"/>
          <p:cNvSpPr/>
          <p:nvPr/>
        </p:nvSpPr>
        <p:spPr>
          <a:xfrm>
            <a:off x="4014360" y="1042560"/>
            <a:ext cx="7884720" cy="4763520"/>
          </a:xfrm>
          <a:prstGeom prst="rect">
            <a:avLst/>
          </a:prstGeom>
          <a:noFill/>
          <a:ln w="9525">
            <a:solidFill>
              <a:srgbClr val="a5a5a5"/>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Box 6"/>
          <p:cNvSpPr/>
          <p:nvPr/>
        </p:nvSpPr>
        <p:spPr>
          <a:xfrm>
            <a:off x="100440" y="2992320"/>
            <a:ext cx="3574800" cy="1267200"/>
          </a:xfrm>
          <a:prstGeom prst="rect">
            <a:avLst/>
          </a:prstGeom>
          <a:noFill/>
          <a:ln w="0">
            <a:noFill/>
          </a:ln>
        </p:spPr>
        <p:style>
          <a:lnRef idx="0"/>
          <a:fillRef idx="0"/>
          <a:effectRef idx="0"/>
          <a:fontRef idx="minor"/>
        </p:style>
        <p:txBody>
          <a:bodyPr lIns="90000" rIns="90000" tIns="45000" bIns="45000" anchor="t">
            <a:spAutoFit/>
          </a:bodyPr>
          <a:p>
            <a:pPr algn="ctr">
              <a:lnSpc>
                <a:spcPct val="107000"/>
              </a:lnSpc>
              <a:spcAft>
                <a:spcPts val="799"/>
              </a:spcAft>
              <a:buNone/>
            </a:pPr>
            <a:r>
              <a:rPr b="1" lang="en-IN" sz="2400" spc="-1" strike="noStrike">
                <a:solidFill>
                  <a:srgbClr val="000000"/>
                </a:solidFill>
                <a:highlight>
                  <a:srgbClr val="ffffff"/>
                </a:highlight>
                <a:latin typeface="Calibri"/>
                <a:ea typeface="Calibri"/>
              </a:rPr>
              <a:t>Buffer Management</a:t>
            </a:r>
            <a:endParaRPr b="0" lang="en-IN" sz="2400" spc="-1" strike="noStrike">
              <a:latin typeface="Arial"/>
            </a:endParaRPr>
          </a:p>
          <a:p>
            <a:pPr algn="ctr">
              <a:lnSpc>
                <a:spcPct val="107000"/>
              </a:lnSpc>
              <a:spcAft>
                <a:spcPts val="799"/>
              </a:spcAft>
              <a:buNone/>
            </a:pPr>
            <a:r>
              <a:rPr b="1" lang="en-IN" sz="1800" spc="-1" strike="noStrike">
                <a:solidFill>
                  <a:srgbClr val="000000"/>
                </a:solidFill>
                <a:highlight>
                  <a:srgbClr val="ffffff"/>
                </a:highlight>
                <a:latin typeface="Calibri"/>
                <a:ea typeface="Calibri"/>
              </a:rPr>
              <a:t>Elastic cache and Lambda</a:t>
            </a:r>
            <a:endParaRPr b="0" lang="en-IN" sz="1800" spc="-1" strike="noStrike">
              <a:latin typeface="Arial"/>
            </a:endParaRPr>
          </a:p>
        </p:txBody>
      </p:sp>
      <p:sp>
        <p:nvSpPr>
          <p:cNvPr id="200" name="Rectangle: Rounded Corners 7"/>
          <p:cNvSpPr/>
          <p:nvPr/>
        </p:nvSpPr>
        <p:spPr>
          <a:xfrm>
            <a:off x="246960" y="2820600"/>
            <a:ext cx="3428640" cy="1216800"/>
          </a:xfrm>
          <a:prstGeom prst="roundRect">
            <a:avLst>
              <a:gd name="adj" fmla="val 16667"/>
            </a:avLst>
          </a:prstGeom>
          <a:solidFill>
            <a:schemeClr val="accent5">
              <a:alpha val="50000"/>
            </a:schemeClr>
          </a:solidFill>
          <a:ln w="0">
            <a:noFill/>
          </a:ln>
        </p:spPr>
        <p:style>
          <a:lnRef idx="0"/>
          <a:fillRef idx="0"/>
          <a:effectRef idx="0"/>
          <a:fontRef idx="minor"/>
        </p:style>
      </p:sp>
      <p:pic>
        <p:nvPicPr>
          <p:cNvPr id="201" name="Picture 3" descr=""/>
          <p:cNvPicPr/>
          <p:nvPr/>
        </p:nvPicPr>
        <p:blipFill>
          <a:blip r:embed="rId1"/>
          <a:stretch/>
        </p:blipFill>
        <p:spPr>
          <a:xfrm>
            <a:off x="3885120" y="1774440"/>
            <a:ext cx="7956000" cy="3308400"/>
          </a:xfrm>
          <a:prstGeom prst="rect">
            <a:avLst/>
          </a:prstGeom>
          <a:ln w="0">
            <a:noFill/>
          </a:ln>
        </p:spPr>
      </p:pic>
      <p:sp>
        <p:nvSpPr>
          <p:cNvPr id="202" name="Rectangle 5"/>
          <p:cNvSpPr/>
          <p:nvPr/>
        </p:nvSpPr>
        <p:spPr>
          <a:xfrm>
            <a:off x="3885120" y="1134000"/>
            <a:ext cx="8059680" cy="4571640"/>
          </a:xfrm>
          <a:prstGeom prst="rect">
            <a:avLst/>
          </a:prstGeom>
          <a:noFill/>
          <a:ln w="9525">
            <a:solidFill>
              <a:srgbClr val="a5a5a5"/>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Advance Feature (Next Phase)</a:t>
            </a:r>
            <a:endParaRPr b="0" lang="en-IN" sz="2400" spc="-1" strike="noStrike">
              <a:latin typeface="Arial"/>
            </a:endParaRPr>
          </a:p>
        </p:txBody>
      </p:sp>
      <p:sp>
        <p:nvSpPr>
          <p:cNvPr id="93"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94" name="TextBox 11"/>
          <p:cNvSpPr/>
          <p:nvPr/>
        </p:nvSpPr>
        <p:spPr>
          <a:xfrm>
            <a:off x="615240" y="1102320"/>
            <a:ext cx="10960920" cy="217620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7000"/>
              </a:lnSpc>
              <a:buClr>
                <a:srgbClr val="0d0d0d"/>
              </a:buClr>
              <a:buFont typeface="Symbol"/>
              <a:buChar char=""/>
              <a:tabLst>
                <a:tab algn="l" pos="457200"/>
              </a:tabLst>
            </a:pPr>
            <a:r>
              <a:rPr b="1" lang="en-IN" sz="2000" spc="-1" strike="noStrike">
                <a:solidFill>
                  <a:srgbClr val="0d0d0d"/>
                </a:solidFill>
                <a:highlight>
                  <a:srgbClr val="ffffff"/>
                </a:highlight>
                <a:latin typeface="Segoe UI"/>
                <a:ea typeface="Times New Roman"/>
              </a:rPr>
              <a:t>Extended Time Shift (Multiple Days):</a:t>
            </a:r>
            <a:endParaRPr b="0" lang="en-IN" sz="2000" spc="-1" strike="noStrike">
              <a:latin typeface="Arial"/>
            </a:endParaRPr>
          </a:p>
          <a:p>
            <a:pPr lvl="1" marL="743040" indent="-285840">
              <a:lnSpc>
                <a:spcPct val="107000"/>
              </a:lnSpc>
              <a:buClr>
                <a:srgbClr val="0d0d0d"/>
              </a:buClr>
              <a:buFont typeface="Symbol"/>
              <a:buChar char=""/>
              <a:tabLst>
                <a:tab algn="l" pos="914400"/>
              </a:tabLst>
            </a:pPr>
            <a:r>
              <a:rPr b="0" lang="en-IN" sz="1800" spc="-1" strike="noStrike">
                <a:solidFill>
                  <a:srgbClr val="0d0d0d"/>
                </a:solidFill>
                <a:highlight>
                  <a:srgbClr val="ffffff"/>
                </a:highlight>
                <a:latin typeface="Segoe UI"/>
                <a:ea typeface="Times New Roman"/>
              </a:rPr>
              <a:t>Gradually extend the time-shift capability to include multiple days, allowing users to access a live stream from the beginning even if they join days after the event started. This would be stored in a cloud DVR setup where users can navigate to any point in the stored stream.</a:t>
            </a:r>
            <a:endParaRPr b="0" lang="en-IN" sz="1800" spc="-1" strike="noStrike">
              <a:latin typeface="Arial"/>
            </a:endParaRPr>
          </a:p>
          <a:p>
            <a:pPr lvl="1" marL="743040" indent="-285840">
              <a:lnSpc>
                <a:spcPct val="107000"/>
              </a:lnSpc>
              <a:buClr>
                <a:srgbClr val="0d0d0d"/>
              </a:buClr>
              <a:buFont typeface="Symbol"/>
              <a:buChar char=""/>
              <a:tabLst>
                <a:tab algn="l" pos="914400"/>
              </a:tabLst>
            </a:pPr>
            <a:r>
              <a:rPr b="0" lang="en-IN" sz="1800" spc="-1" strike="noStrike">
                <a:solidFill>
                  <a:srgbClr val="0d0d0d"/>
                </a:solidFill>
                <a:highlight>
                  <a:srgbClr val="ffffff"/>
                </a:highlight>
                <a:latin typeface="Segoe UI"/>
                <a:ea typeface="Times New Roman"/>
              </a:rPr>
              <a:t>This feature would require robust storage solutions and efficient data retrieval systems to handle long-duration content without degrading performance or quality.</a:t>
            </a:r>
            <a:endParaRPr b="0" lang="en-IN" sz="1800" spc="-1" strike="noStrike">
              <a:latin typeface="Arial"/>
            </a:endParaRPr>
          </a:p>
        </p:txBody>
      </p:sp>
      <p:sp>
        <p:nvSpPr>
          <p:cNvPr id="95" name="TextBox 2"/>
          <p:cNvSpPr/>
          <p:nvPr/>
        </p:nvSpPr>
        <p:spPr>
          <a:xfrm>
            <a:off x="615240" y="5084640"/>
            <a:ext cx="10960920" cy="103536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7000"/>
              </a:lnSpc>
              <a:buClr>
                <a:srgbClr val="0d0d0d"/>
              </a:buClr>
              <a:buFont typeface="Symbol"/>
              <a:buChar char=""/>
              <a:tabLst>
                <a:tab algn="l" pos="457200"/>
              </a:tabLst>
            </a:pPr>
            <a:r>
              <a:rPr b="1" lang="en-IN" sz="2000" spc="-1" strike="noStrike">
                <a:solidFill>
                  <a:srgbClr val="0d0d0d"/>
                </a:solidFill>
                <a:highlight>
                  <a:srgbClr val="ffffff"/>
                </a:highlight>
                <a:latin typeface="Segoe UI"/>
                <a:ea typeface="Times New Roman"/>
              </a:rPr>
              <a:t>Segmented Viewing with Bookmarks and Annotations:</a:t>
            </a:r>
            <a:endParaRPr b="0" lang="en-IN" sz="2000" spc="-1" strike="noStrike">
              <a:latin typeface="Arial"/>
            </a:endParaRPr>
          </a:p>
          <a:p>
            <a:pPr lvl="1" marL="743040" indent="-285840">
              <a:lnSpc>
                <a:spcPct val="107000"/>
              </a:lnSpc>
              <a:buClr>
                <a:srgbClr val="0d0d0d"/>
              </a:buClr>
              <a:buFont typeface="Symbol"/>
              <a:buChar char=""/>
              <a:tabLst>
                <a:tab algn="l" pos="914400"/>
              </a:tabLst>
            </a:pPr>
            <a:r>
              <a:rPr b="0" lang="en-IN" sz="1800" spc="-1" strike="noStrike">
                <a:solidFill>
                  <a:srgbClr val="0d0d0d"/>
                </a:solidFill>
                <a:highlight>
                  <a:srgbClr val="ffffff"/>
                </a:highlight>
                <a:latin typeface="Segoe UI"/>
                <a:ea typeface="Times New Roman"/>
              </a:rPr>
              <a:t>Allow users to bookmark segments of the live stream for easy access and reference. Annotations can be added to these bookmarks to provide context or notes</a:t>
            </a:r>
            <a:r>
              <a:rPr b="0" lang="en-IN" sz="2000" spc="-1" strike="noStrike">
                <a:solidFill>
                  <a:srgbClr val="0d0d0d"/>
                </a:solidFill>
                <a:highlight>
                  <a:srgbClr val="ffffff"/>
                </a:highlight>
                <a:latin typeface="Segoe UI"/>
                <a:ea typeface="Times New Roman"/>
              </a:rPr>
              <a:t>.</a:t>
            </a:r>
            <a:endParaRPr b="0" lang="en-IN" sz="2000" spc="-1" strike="noStrike">
              <a:latin typeface="Arial"/>
            </a:endParaRPr>
          </a:p>
        </p:txBody>
      </p:sp>
      <p:sp>
        <p:nvSpPr>
          <p:cNvPr id="96" name="TextBox 8"/>
          <p:cNvSpPr/>
          <p:nvPr/>
        </p:nvSpPr>
        <p:spPr>
          <a:xfrm>
            <a:off x="615240" y="3218040"/>
            <a:ext cx="10960920" cy="216324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7000"/>
              </a:lnSpc>
              <a:spcAft>
                <a:spcPts val="799"/>
              </a:spcAft>
              <a:buClr>
                <a:srgbClr val="000000"/>
              </a:buClr>
              <a:buFont typeface="Symbol"/>
              <a:buChar char=""/>
              <a:tabLst>
                <a:tab algn="l" pos="457200"/>
              </a:tabLst>
            </a:pPr>
            <a:r>
              <a:rPr b="1" lang="en-IN" sz="2000" spc="-1" strike="noStrike">
                <a:solidFill>
                  <a:srgbClr val="000000"/>
                </a:solidFill>
                <a:latin typeface="Segoe UI"/>
                <a:ea typeface="Times New Roman"/>
              </a:rPr>
              <a:t>Multi-Day Time Shift:</a:t>
            </a:r>
            <a:endParaRPr b="0" lang="en-IN" sz="2000" spc="-1" strike="noStrike">
              <a:latin typeface="Arial"/>
            </a:endParaRPr>
          </a:p>
          <a:p>
            <a:pPr lvl="1" marL="743040" indent="-285840">
              <a:lnSpc>
                <a:spcPct val="100000"/>
              </a:lnSpc>
              <a:buClr>
                <a:srgbClr val="000000"/>
              </a:buClr>
              <a:buFont typeface="Courier New"/>
              <a:buChar char="o"/>
              <a:tabLst>
                <a:tab algn="l" pos="914400"/>
              </a:tabLst>
            </a:pPr>
            <a:r>
              <a:rPr b="0" lang="en-IN" sz="1800" spc="-1" strike="noStrike">
                <a:solidFill>
                  <a:srgbClr val="000000"/>
                </a:solidFill>
                <a:latin typeface="Segoe UI"/>
                <a:ea typeface="Times New Roman"/>
              </a:rPr>
              <a:t>Transition from a circular buffer to persistent storage (e.g., object storage like Amazon S3).</a:t>
            </a:r>
            <a:endParaRPr b="0" lang="en-IN" sz="1800" spc="-1" strike="noStrike">
              <a:latin typeface="Arial"/>
            </a:endParaRPr>
          </a:p>
          <a:p>
            <a:pPr lvl="1" marL="743040" indent="-285840">
              <a:lnSpc>
                <a:spcPct val="100000"/>
              </a:lnSpc>
              <a:buClr>
                <a:srgbClr val="000000"/>
              </a:buClr>
              <a:buFont typeface="Courier New"/>
              <a:buChar char="o"/>
              <a:tabLst>
                <a:tab algn="l" pos="914400"/>
              </a:tabLst>
            </a:pPr>
            <a:r>
              <a:rPr b="0" lang="en-IN" sz="1800" spc="-1" strike="noStrike">
                <a:solidFill>
                  <a:srgbClr val="000000"/>
                </a:solidFill>
                <a:latin typeface="Segoe UI"/>
                <a:ea typeface="Times New Roman"/>
              </a:rPr>
              <a:t>Segment live stream data into chunks representing specific time durations (e.g., hourly segments).</a:t>
            </a:r>
            <a:endParaRPr b="0" lang="en-IN" sz="1800" spc="-1" strike="noStrike">
              <a:latin typeface="Arial"/>
            </a:endParaRPr>
          </a:p>
          <a:p>
            <a:pPr lvl="1" marL="743040" indent="-285840">
              <a:lnSpc>
                <a:spcPct val="100000"/>
              </a:lnSpc>
              <a:buClr>
                <a:srgbClr val="000000"/>
              </a:buClr>
              <a:buFont typeface="Courier New"/>
              <a:buChar char="o"/>
              <a:tabLst>
                <a:tab algn="l" pos="914400"/>
              </a:tabLst>
            </a:pPr>
            <a:r>
              <a:rPr b="0" lang="en-IN" sz="1800" spc="-1" strike="noStrike">
                <a:solidFill>
                  <a:srgbClr val="000000"/>
                </a:solidFill>
                <a:latin typeface="Segoe UI"/>
                <a:ea typeface="Times New Roman"/>
              </a:rPr>
              <a:t>Allow users to navigate between days using a calendar-like UI and select specific time segments for playback.</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Advance Feature (Next Phase)</a:t>
            </a:r>
            <a:endParaRPr b="0" lang="en-IN" sz="2400" spc="-1" strike="noStrike">
              <a:latin typeface="Arial"/>
            </a:endParaRPr>
          </a:p>
        </p:txBody>
      </p:sp>
      <p:sp>
        <p:nvSpPr>
          <p:cNvPr id="98"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99" name="TextBox 6"/>
          <p:cNvSpPr/>
          <p:nvPr/>
        </p:nvSpPr>
        <p:spPr>
          <a:xfrm>
            <a:off x="396000" y="1185480"/>
            <a:ext cx="10960920" cy="364320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7000"/>
              </a:lnSpc>
              <a:buClr>
                <a:srgbClr val="0d0d0d"/>
              </a:buClr>
              <a:buFont typeface="Symbol"/>
              <a:buChar char=""/>
              <a:tabLst>
                <a:tab algn="l" pos="457200"/>
              </a:tabLst>
            </a:pPr>
            <a:r>
              <a:rPr b="1" lang="en-IN" sz="2000" spc="-1" strike="noStrike">
                <a:solidFill>
                  <a:srgbClr val="0d0d0d"/>
                </a:solidFill>
                <a:highlight>
                  <a:srgbClr val="ffffff"/>
                </a:highlight>
                <a:latin typeface="Segoe UI"/>
                <a:ea typeface="Times New Roman"/>
              </a:rPr>
              <a:t>Integrated Social Sharing Options:</a:t>
            </a:r>
            <a:endParaRPr b="0" lang="en-IN" sz="2000" spc="-1" strike="noStrike">
              <a:latin typeface="Arial"/>
            </a:endParaRPr>
          </a:p>
          <a:p>
            <a:pPr lvl="1" marL="743040" indent="-285840">
              <a:lnSpc>
                <a:spcPct val="107000"/>
              </a:lnSpc>
              <a:buClr>
                <a:srgbClr val="0d0d0d"/>
              </a:buClr>
              <a:buFont typeface="Symbol"/>
              <a:buChar char=""/>
              <a:tabLst>
                <a:tab algn="l" pos="914400"/>
              </a:tabLst>
            </a:pPr>
            <a:r>
              <a:rPr b="0" lang="en-IN" sz="1800" spc="-1" strike="noStrike">
                <a:solidFill>
                  <a:srgbClr val="0d0d0d"/>
                </a:solidFill>
                <a:highlight>
                  <a:srgbClr val="ffffff"/>
                </a:highlight>
                <a:latin typeface="Segoe UI"/>
                <a:ea typeface="Times New Roman"/>
              </a:rPr>
              <a:t>Enable users to share specific time-shifted segments of the live stream on social media or within the platform to enhance engagement and interactivity.</a:t>
            </a:r>
            <a:endParaRPr b="0" lang="en-IN" sz="1800" spc="-1" strike="noStrike">
              <a:latin typeface="Arial"/>
            </a:endParaRPr>
          </a:p>
          <a:p>
            <a:pPr lvl="1" marL="743040" indent="-285840">
              <a:lnSpc>
                <a:spcPct val="107000"/>
              </a:lnSpc>
              <a:buClr>
                <a:srgbClr val="404040"/>
              </a:buClr>
              <a:buFont typeface="Symbol"/>
              <a:buChar char=""/>
              <a:tabLst>
                <a:tab algn="l" pos="914400"/>
              </a:tabLst>
            </a:pPr>
            <a:r>
              <a:rPr b="0" lang="en-IN" sz="1800" spc="-1" strike="noStrike">
                <a:solidFill>
                  <a:srgbClr val="404040"/>
                </a:solidFill>
                <a:highlight>
                  <a:srgbClr val="ffffff"/>
                </a:highlight>
                <a:latin typeface="Arial"/>
                <a:ea typeface="Times New Roman"/>
              </a:rPr>
              <a:t>The media player software should allow viewers to create clips from live streams and share them on social media. This will enable viewers to easily share important moments from the livestream with others.</a:t>
            </a:r>
            <a:endParaRPr b="0" lang="en-IN" sz="1800" spc="-1" strike="noStrike">
              <a:latin typeface="Arial"/>
            </a:endParaRPr>
          </a:p>
          <a:p>
            <a:pPr lvl="1" marL="743040" indent="-285840">
              <a:lnSpc>
                <a:spcPct val="107000"/>
              </a:lnSpc>
              <a:buClr>
                <a:srgbClr val="404040"/>
              </a:buClr>
              <a:buFont typeface="Symbol"/>
              <a:buChar char=""/>
              <a:tabLst>
                <a:tab algn="l" pos="914400"/>
              </a:tabLst>
            </a:pPr>
            <a:r>
              <a:rPr b="0" lang="en-IN" sz="1800" spc="-1" strike="noStrike">
                <a:solidFill>
                  <a:srgbClr val="404040"/>
                </a:solidFill>
                <a:highlight>
                  <a:srgbClr val="ffffff"/>
                </a:highlight>
                <a:latin typeface="Arial"/>
                <a:ea typeface="Times New Roman"/>
              </a:rPr>
              <a:t>The media player software should allow viewers to interact with the live stream by submitting comments or questions in real time. This will enable viewers to engage with the content and provide feedback to the broadcaster.</a:t>
            </a:r>
            <a:endParaRPr b="0" lang="en-IN" sz="1800" spc="-1" strike="noStrike">
              <a:latin typeface="Arial"/>
            </a:endParaRPr>
          </a:p>
          <a:p>
            <a:pPr lvl="1" marL="743040" indent="-285840">
              <a:lnSpc>
                <a:spcPct val="107000"/>
              </a:lnSpc>
              <a:buClr>
                <a:srgbClr val="404040"/>
              </a:buClr>
              <a:buFont typeface="Symbol"/>
              <a:buChar char=""/>
              <a:tabLst>
                <a:tab algn="l" pos="914400"/>
              </a:tabLst>
            </a:pPr>
            <a:r>
              <a:rPr b="0" lang="en-IN" sz="1800" spc="-1" strike="noStrike">
                <a:solidFill>
                  <a:srgbClr val="404040"/>
                </a:solidFill>
                <a:highlight>
                  <a:srgbClr val="ffffff"/>
                </a:highlight>
                <a:latin typeface="Arial"/>
                <a:ea typeface="Times New Roman"/>
              </a:rPr>
              <a:t>The media player software should allow broadcasters to insert ads into the live stream. This will provide a revenue stream for the broadcaster and enable them to monetize their content</a:t>
            </a:r>
            <a:endParaRPr b="0" lang="en-IN" sz="1800" spc="-1" strike="noStrike">
              <a:latin typeface="Arial"/>
            </a:endParaRPr>
          </a:p>
          <a:p>
            <a:pPr>
              <a:lnSpc>
                <a:spcPct val="107000"/>
              </a:lnSpc>
              <a:buNone/>
              <a:tabLst>
                <a:tab algn="l" pos="91440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Advance Feature (Next Phase)</a:t>
            </a:r>
            <a:endParaRPr b="0" lang="en-IN" sz="2400" spc="-1" strike="noStrike">
              <a:latin typeface="Arial"/>
            </a:endParaRPr>
          </a:p>
        </p:txBody>
      </p:sp>
      <p:sp>
        <p:nvSpPr>
          <p:cNvPr id="101"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02" name="TextBox 3"/>
          <p:cNvSpPr/>
          <p:nvPr/>
        </p:nvSpPr>
        <p:spPr>
          <a:xfrm>
            <a:off x="615240" y="1270440"/>
            <a:ext cx="10960920" cy="246960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7000"/>
              </a:lnSpc>
              <a:buClr>
                <a:srgbClr val="0d0d0d"/>
              </a:buClr>
              <a:buFont typeface="Symbol"/>
              <a:buChar char=""/>
              <a:tabLst>
                <a:tab algn="l" pos="457200"/>
              </a:tabLst>
            </a:pPr>
            <a:r>
              <a:rPr b="1" lang="en-IN" sz="2000" spc="-1" strike="noStrike">
                <a:solidFill>
                  <a:srgbClr val="0d0d0d"/>
                </a:solidFill>
                <a:highlight>
                  <a:srgbClr val="ffffff"/>
                </a:highlight>
                <a:latin typeface="Segoe UI"/>
                <a:ea typeface="Times New Roman"/>
              </a:rPr>
              <a:t>Multi-view Feature:</a:t>
            </a:r>
            <a:endParaRPr b="0" lang="en-IN" sz="2000" spc="-1" strike="noStrike">
              <a:latin typeface="Arial"/>
            </a:endParaRPr>
          </a:p>
          <a:p>
            <a:pPr lvl="1" marL="743040" indent="-285840">
              <a:lnSpc>
                <a:spcPct val="107000"/>
              </a:lnSpc>
              <a:buClr>
                <a:srgbClr val="0d0d0d"/>
              </a:buClr>
              <a:buFont typeface="Wingdings" charset="2"/>
              <a:buChar char=""/>
              <a:tabLst>
                <a:tab algn="l" pos="914400"/>
              </a:tabLst>
            </a:pPr>
            <a:r>
              <a:rPr b="0" lang="en-IN" sz="1800" spc="-1" strike="noStrike">
                <a:solidFill>
                  <a:srgbClr val="0d0d0d"/>
                </a:solidFill>
                <a:highlight>
                  <a:srgbClr val="ffffff"/>
                </a:highlight>
                <a:latin typeface="Segoe UI"/>
                <a:ea typeface="Times New Roman"/>
              </a:rPr>
              <a:t>Provide an option to view multiple angles or streams of the same live event simultaneously. For example, different camera angles at a sports event or concert can be chosen and viewed side by side.</a:t>
            </a:r>
            <a:endParaRPr b="0" lang="en-IN" sz="1800" spc="-1" strike="noStrike">
              <a:latin typeface="Arial"/>
            </a:endParaRPr>
          </a:p>
          <a:p>
            <a:pPr lvl="1" marL="743040" indent="-285840">
              <a:lnSpc>
                <a:spcPct val="107000"/>
              </a:lnSpc>
              <a:buClr>
                <a:srgbClr val="404040"/>
              </a:buClr>
              <a:buFont typeface="Wingdings" charset="2"/>
              <a:buChar char=""/>
              <a:tabLst>
                <a:tab algn="l" pos="914400"/>
              </a:tabLst>
            </a:pPr>
            <a:r>
              <a:rPr b="0" lang="en-IN" sz="1800" spc="-1" strike="noStrike">
                <a:solidFill>
                  <a:srgbClr val="404040"/>
                </a:solidFill>
                <a:highlight>
                  <a:srgbClr val="ffffff"/>
                </a:highlight>
                <a:latin typeface="Arial"/>
                <a:ea typeface="Times New Roman"/>
              </a:rPr>
              <a:t>The media player software should allow viewers to customize their viewing experience by selecting different camera angles or audio tracks. This will provide viewers with a more personalized and engaging experience.</a:t>
            </a:r>
            <a:endParaRPr b="0" lang="en-IN" sz="1800" spc="-1" strike="noStrike">
              <a:latin typeface="Arial"/>
            </a:endParaRPr>
          </a:p>
          <a:p>
            <a:pPr marL="457200">
              <a:lnSpc>
                <a:spcPct val="107000"/>
              </a:lnSpc>
              <a:buNone/>
              <a:tabLst>
                <a:tab algn="l" pos="914400"/>
              </a:tabLst>
            </a:pPr>
            <a:endParaRPr b="0" lang="en-IN" sz="1800" spc="-1" strike="noStrike">
              <a:latin typeface="Arial"/>
            </a:endParaRPr>
          </a:p>
        </p:txBody>
      </p:sp>
      <p:sp>
        <p:nvSpPr>
          <p:cNvPr id="103" name="TextBox 8"/>
          <p:cNvSpPr/>
          <p:nvPr/>
        </p:nvSpPr>
        <p:spPr>
          <a:xfrm>
            <a:off x="615240" y="4020840"/>
            <a:ext cx="10960920" cy="246960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7000"/>
              </a:lnSpc>
              <a:buClr>
                <a:srgbClr val="0d0d0d"/>
              </a:buClr>
              <a:buFont typeface="Symbol"/>
              <a:buChar char=""/>
              <a:tabLst>
                <a:tab algn="l" pos="457200"/>
              </a:tabLst>
            </a:pPr>
            <a:r>
              <a:rPr b="1" lang="en-IN" sz="2000" spc="-1" strike="noStrike">
                <a:solidFill>
                  <a:srgbClr val="0d0d0d"/>
                </a:solidFill>
                <a:highlight>
                  <a:srgbClr val="ffffff"/>
                </a:highlight>
                <a:latin typeface="Segoe UI"/>
                <a:ea typeface="Times New Roman"/>
              </a:rPr>
              <a:t>AI-Generated Highlights and Summaries:</a:t>
            </a:r>
            <a:endParaRPr b="0" lang="en-IN" sz="2000" spc="-1" strike="noStrike">
              <a:latin typeface="Arial"/>
            </a:endParaRPr>
          </a:p>
          <a:p>
            <a:pPr lvl="1" marL="743040" indent="-285840">
              <a:lnSpc>
                <a:spcPct val="107000"/>
              </a:lnSpc>
              <a:buClr>
                <a:srgbClr val="0d0d0d"/>
              </a:buClr>
              <a:buFont typeface="Wingdings" charset="2"/>
              <a:buChar char=""/>
              <a:tabLst>
                <a:tab algn="l" pos="914400"/>
              </a:tabLst>
            </a:pPr>
            <a:r>
              <a:rPr b="0" lang="en-IN" sz="1800" spc="-1" strike="noStrike">
                <a:solidFill>
                  <a:srgbClr val="0d0d0d"/>
                </a:solidFill>
                <a:highlight>
                  <a:srgbClr val="ffffff"/>
                </a:highlight>
                <a:latin typeface="Segoe UI"/>
                <a:ea typeface="Times New Roman"/>
              </a:rPr>
              <a:t>Use AI to automatically generate highlights or summaries of live events based on engagement metrics like most rewatched scenes, increase in viewership, or social media activity.</a:t>
            </a:r>
            <a:endParaRPr b="0" lang="en-IN" sz="1800" spc="-1" strike="noStrike">
              <a:latin typeface="Arial"/>
            </a:endParaRPr>
          </a:p>
          <a:p>
            <a:pPr lvl="1" marL="743040" indent="-285840">
              <a:lnSpc>
                <a:spcPct val="107000"/>
              </a:lnSpc>
              <a:buClr>
                <a:srgbClr val="404040"/>
              </a:buClr>
              <a:buFont typeface="Wingdings" charset="2"/>
              <a:buChar char=""/>
              <a:tabLst>
                <a:tab algn="l" pos="914400"/>
              </a:tabLst>
            </a:pPr>
            <a:r>
              <a:rPr b="0" lang="en-IN" sz="1800" spc="-1" strike="noStrike">
                <a:solidFill>
                  <a:srgbClr val="404040"/>
                </a:solidFill>
                <a:highlight>
                  <a:srgbClr val="ffffff"/>
                </a:highlight>
                <a:latin typeface="Arial"/>
                <a:ea typeface="Times New Roman"/>
              </a:rPr>
              <a:t>The media player software should use generative AI to automatically generate transcripts of live streams. This will make the content more accessible to viewers who prefer to read rather than watch the content.</a:t>
            </a:r>
            <a:endParaRPr b="0" lang="en-IN" sz="1800" spc="-1" strike="noStrike">
              <a:latin typeface="Arial"/>
            </a:endParaRPr>
          </a:p>
          <a:p>
            <a:pPr>
              <a:lnSpc>
                <a:spcPct val="107000"/>
              </a:lnSpc>
              <a:buNone/>
              <a:tabLst>
                <a:tab algn="l" pos="91440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Advance Feature (Next Phase)</a:t>
            </a:r>
            <a:endParaRPr b="0" lang="en-IN" sz="2400" spc="-1" strike="noStrike">
              <a:latin typeface="Arial"/>
            </a:endParaRPr>
          </a:p>
        </p:txBody>
      </p:sp>
      <p:sp>
        <p:nvSpPr>
          <p:cNvPr id="105"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06" name="TextBox 10"/>
          <p:cNvSpPr/>
          <p:nvPr/>
        </p:nvSpPr>
        <p:spPr>
          <a:xfrm>
            <a:off x="615240" y="1192680"/>
            <a:ext cx="10960920" cy="217620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7000"/>
              </a:lnSpc>
              <a:buClr>
                <a:srgbClr val="0d0d0d"/>
              </a:buClr>
              <a:buFont typeface="Symbol"/>
              <a:buChar char=""/>
              <a:tabLst>
                <a:tab algn="l" pos="457200"/>
              </a:tabLst>
            </a:pPr>
            <a:r>
              <a:rPr b="1" lang="en-IN" sz="2000" spc="-1" strike="noStrike">
                <a:solidFill>
                  <a:srgbClr val="0d0d0d"/>
                </a:solidFill>
                <a:highlight>
                  <a:srgbClr val="ffffff"/>
                </a:highlight>
                <a:latin typeface="Segoe UI"/>
                <a:ea typeface="Times New Roman"/>
              </a:rPr>
              <a:t>AI-Driven </a:t>
            </a:r>
            <a:r>
              <a:rPr b="1" lang="en-IN" sz="2000" spc="-1" strike="noStrike">
                <a:solidFill>
                  <a:srgbClr val="0d0d0d"/>
                </a:solidFill>
                <a:highlight>
                  <a:srgbClr val="ffffff"/>
                </a:highlight>
                <a:latin typeface="Segoe UI"/>
                <a:ea typeface="Times New Roman"/>
              </a:rPr>
              <a:t>Accessibility</a:t>
            </a:r>
            <a:r>
              <a:rPr b="1" lang="en-IN" sz="2000" spc="-1" strike="noStrike">
                <a:solidFill>
                  <a:srgbClr val="0d0d0d"/>
                </a:solidFill>
                <a:highlight>
                  <a:srgbClr val="ffffff"/>
                </a:highlight>
                <a:latin typeface="Segoe UI"/>
                <a:ea typeface="Times New Roman"/>
              </a:rPr>
              <a:t> Features:</a:t>
            </a:r>
            <a:endParaRPr b="0" lang="en-IN" sz="2000" spc="-1" strike="noStrike">
              <a:latin typeface="Arial"/>
            </a:endParaRPr>
          </a:p>
          <a:p>
            <a:pPr lvl="1" marL="743040" indent="-285840">
              <a:lnSpc>
                <a:spcPct val="107000"/>
              </a:lnSpc>
              <a:buClr>
                <a:srgbClr val="0d0d0d"/>
              </a:buClr>
              <a:buFont typeface="Wingdings" charset="2"/>
              <a:buChar char=""/>
              <a:tabLst>
                <a:tab algn="l" pos="914400"/>
              </a:tabLst>
            </a:pPr>
            <a:r>
              <a:rPr b="0" lang="en-IN" sz="1800" spc="-1" strike="noStrike">
                <a:solidFill>
                  <a:srgbClr val="0d0d0d"/>
                </a:solidFill>
                <a:highlight>
                  <a:srgbClr val="ffffff"/>
                </a:highlight>
                <a:latin typeface="Segoe UI"/>
                <a:ea typeface="Times New Roman"/>
              </a:rPr>
              <a:t>Implement AI to provide real-time closed captioning, audio descriptions, and language translation, making the live streams more accessible to a diverse audience.</a:t>
            </a:r>
            <a:endParaRPr b="0" lang="en-IN" sz="1800" spc="-1" strike="noStrike">
              <a:latin typeface="Arial"/>
            </a:endParaRPr>
          </a:p>
          <a:p>
            <a:pPr lvl="1" marL="743040" indent="-285840">
              <a:lnSpc>
                <a:spcPct val="107000"/>
              </a:lnSpc>
              <a:buClr>
                <a:srgbClr val="404040"/>
              </a:buClr>
              <a:buFont typeface="Wingdings" charset="2"/>
              <a:buChar char=""/>
              <a:tabLst>
                <a:tab algn="l" pos="914400"/>
              </a:tabLst>
            </a:pPr>
            <a:r>
              <a:rPr b="0" lang="en-IN" sz="1800" spc="-1" strike="noStrike">
                <a:solidFill>
                  <a:srgbClr val="404040"/>
                </a:solidFill>
                <a:highlight>
                  <a:srgbClr val="ffffff"/>
                </a:highlight>
                <a:latin typeface="Segoe UI"/>
                <a:ea typeface="Times New Roman"/>
              </a:rPr>
              <a:t>The media player software should use generative AI to automatically translate live streams into different languages. This will make the content more accessible to viewers who speak different languages.</a:t>
            </a:r>
            <a:endParaRPr b="0" lang="en-IN" sz="1800" spc="-1" strike="noStrike">
              <a:latin typeface="Arial"/>
            </a:endParaRPr>
          </a:p>
          <a:p>
            <a:pPr>
              <a:lnSpc>
                <a:spcPct val="107000"/>
              </a:lnSpc>
              <a:buNone/>
              <a:tabLst>
                <a:tab algn="l" pos="914400"/>
              </a:tabLst>
            </a:pPr>
            <a:endParaRPr b="0" lang="en-IN" sz="1800" spc="-1" strike="noStrike">
              <a:latin typeface="Arial"/>
            </a:endParaRPr>
          </a:p>
        </p:txBody>
      </p:sp>
      <p:sp>
        <p:nvSpPr>
          <p:cNvPr id="107" name="TextBox 2"/>
          <p:cNvSpPr/>
          <p:nvPr/>
        </p:nvSpPr>
        <p:spPr>
          <a:xfrm>
            <a:off x="615240" y="3552120"/>
            <a:ext cx="10960920" cy="332496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7000"/>
              </a:lnSpc>
              <a:buClr>
                <a:srgbClr val="000000"/>
              </a:buClr>
              <a:buFont typeface="Symbol"/>
              <a:buChar char=""/>
              <a:tabLst>
                <a:tab algn="l" pos="457200"/>
              </a:tabLst>
            </a:pPr>
            <a:r>
              <a:rPr b="1" lang="en-IN" sz="2000" spc="-1" strike="noStrike">
                <a:solidFill>
                  <a:srgbClr val="000000"/>
                </a:solidFill>
                <a:latin typeface="Segoe UI"/>
                <a:ea typeface="Times New Roman"/>
              </a:rPr>
              <a:t>Variable Rewind Speed:</a:t>
            </a:r>
            <a:r>
              <a:rPr b="0" lang="en-IN" sz="2000" spc="-1" strike="noStrike">
                <a:solidFill>
                  <a:srgbClr val="000000"/>
                </a:solidFill>
                <a:latin typeface="Segoe UI"/>
                <a:ea typeface="Times New Roman"/>
              </a:rPr>
              <a:t> </a:t>
            </a:r>
            <a:endParaRPr b="0" lang="en-IN" sz="2000" spc="-1" strike="noStrike">
              <a:latin typeface="Arial"/>
            </a:endParaRPr>
          </a:p>
          <a:p>
            <a:pPr lvl="1" marL="743040" indent="-285840">
              <a:lnSpc>
                <a:spcPct val="107000"/>
              </a:lnSpc>
              <a:buClr>
                <a:srgbClr val="000000"/>
              </a:buClr>
              <a:buFont typeface="Wingdings" charset="2"/>
              <a:buChar char=""/>
              <a:tabLst>
                <a:tab algn="l" pos="457200"/>
              </a:tabLst>
            </a:pPr>
            <a:r>
              <a:rPr b="0" lang="en-IN" sz="1800" spc="-1" strike="noStrike">
                <a:solidFill>
                  <a:srgbClr val="000000"/>
                </a:solidFill>
                <a:latin typeface="Segoe UI"/>
                <a:ea typeface="Times New Roman"/>
              </a:rPr>
              <a:t>Allow users to control playback speed while in rewind mode (e.g., 2x, 4x, for rapid review)</a:t>
            </a:r>
            <a:endParaRPr b="0" lang="en-IN" sz="1800" spc="-1" strike="noStrike">
              <a:latin typeface="Arial"/>
            </a:endParaRPr>
          </a:p>
          <a:p>
            <a:pPr marL="343080" indent="-343080">
              <a:lnSpc>
                <a:spcPct val="107000"/>
              </a:lnSpc>
              <a:spcAft>
                <a:spcPts val="799"/>
              </a:spcAft>
              <a:buClr>
                <a:srgbClr val="000000"/>
              </a:buClr>
              <a:buFont typeface="Symbol"/>
              <a:buChar char=""/>
              <a:tabLst>
                <a:tab algn="l" pos="457200"/>
              </a:tabLst>
            </a:pPr>
            <a:r>
              <a:rPr b="1" lang="en-IN" sz="2000" spc="-1" strike="noStrike">
                <a:solidFill>
                  <a:srgbClr val="000000"/>
                </a:solidFill>
                <a:latin typeface="Segoe UI"/>
                <a:ea typeface="Times New Roman"/>
              </a:rPr>
              <a:t>Event-Driven Highlights:</a:t>
            </a:r>
            <a:r>
              <a:rPr b="0" lang="en-IN" sz="2000" spc="-1" strike="noStrike">
                <a:solidFill>
                  <a:srgbClr val="000000"/>
                </a:solidFill>
                <a:latin typeface="Segoe UI"/>
                <a:ea typeface="Times New Roman"/>
              </a:rPr>
              <a:t> </a:t>
            </a:r>
            <a:endParaRPr b="0" lang="en-IN" sz="2000" spc="-1" strike="noStrike">
              <a:latin typeface="Arial"/>
            </a:endParaRPr>
          </a:p>
          <a:p>
            <a:pPr lvl="1" marL="800280" indent="-343080">
              <a:lnSpc>
                <a:spcPct val="107000"/>
              </a:lnSpc>
              <a:buClr>
                <a:srgbClr val="000000"/>
              </a:buClr>
              <a:buFont typeface="Wingdings" charset="2"/>
              <a:buChar char=""/>
              <a:tabLst>
                <a:tab algn="l" pos="914400"/>
              </a:tabLst>
            </a:pPr>
            <a:r>
              <a:rPr b="0" lang="en-IN" sz="1800" spc="-1" strike="noStrike">
                <a:solidFill>
                  <a:srgbClr val="000000"/>
                </a:solidFill>
                <a:latin typeface="Segoe UI"/>
                <a:ea typeface="Times New Roman"/>
              </a:rPr>
              <a:t>Option to configure keyword/event triggers (provided by an external integration perhaps)</a:t>
            </a:r>
            <a:endParaRPr b="0" lang="en-IN" sz="1800" spc="-1" strike="noStrike">
              <a:latin typeface="Arial"/>
            </a:endParaRPr>
          </a:p>
          <a:p>
            <a:pPr lvl="1" marL="800280" indent="-343080">
              <a:lnSpc>
                <a:spcPct val="107000"/>
              </a:lnSpc>
              <a:buClr>
                <a:srgbClr val="000000"/>
              </a:buClr>
              <a:buFont typeface="Wingdings" charset="2"/>
              <a:buChar char=""/>
              <a:tabLst>
                <a:tab algn="l" pos="914400"/>
              </a:tabLst>
            </a:pPr>
            <a:r>
              <a:rPr b="0" lang="en-IN" sz="1800" spc="-1" strike="noStrike">
                <a:solidFill>
                  <a:srgbClr val="000000"/>
                </a:solidFill>
                <a:latin typeface="Segoe UI"/>
                <a:ea typeface="Times New Roman"/>
              </a:rPr>
              <a:t>Create automatic "highlight clips" within the time-shifted window based on those triggers.</a:t>
            </a:r>
            <a:endParaRPr b="0" lang="en-IN" sz="1800" spc="-1" strike="noStrike">
              <a:latin typeface="Arial"/>
            </a:endParaRPr>
          </a:p>
          <a:p>
            <a:pPr marL="343080" indent="-343080">
              <a:lnSpc>
                <a:spcPct val="107000"/>
              </a:lnSpc>
              <a:spcAft>
                <a:spcPts val="799"/>
              </a:spcAft>
              <a:buClr>
                <a:srgbClr val="000000"/>
              </a:buClr>
              <a:buFont typeface="Symbol"/>
              <a:buChar char=""/>
              <a:tabLst>
                <a:tab algn="l" pos="457200"/>
              </a:tabLst>
            </a:pPr>
            <a:r>
              <a:rPr b="1" lang="en-IN" sz="2000" spc="-1" strike="noStrike">
                <a:solidFill>
                  <a:srgbClr val="000000"/>
                </a:solidFill>
                <a:latin typeface="Segoe UI"/>
                <a:ea typeface="Times New Roman"/>
              </a:rPr>
              <a:t>Social Sharing:</a:t>
            </a:r>
            <a:r>
              <a:rPr b="0" lang="en-IN" sz="2000" spc="-1" strike="noStrike">
                <a:solidFill>
                  <a:srgbClr val="000000"/>
                </a:solidFill>
                <a:latin typeface="Segoe UI"/>
                <a:ea typeface="Times New Roman"/>
              </a:rPr>
              <a:t> </a:t>
            </a:r>
            <a:endParaRPr b="0" lang="en-IN" sz="2000" spc="-1" strike="noStrike">
              <a:latin typeface="Arial"/>
            </a:endParaRPr>
          </a:p>
          <a:p>
            <a:pPr lvl="1" marL="743040" indent="-285840">
              <a:lnSpc>
                <a:spcPct val="107000"/>
              </a:lnSpc>
              <a:spcAft>
                <a:spcPts val="799"/>
              </a:spcAft>
              <a:buClr>
                <a:srgbClr val="000000"/>
              </a:buClr>
              <a:buFont typeface="Wingdings" charset="2"/>
              <a:buChar char=""/>
              <a:tabLst>
                <a:tab algn="l" pos="914400"/>
              </a:tabLst>
            </a:pPr>
            <a:r>
              <a:rPr b="0" lang="en-IN" sz="1800" spc="-1" strike="noStrike">
                <a:solidFill>
                  <a:srgbClr val="000000"/>
                </a:solidFill>
                <a:latin typeface="Segoe UI"/>
                <a:ea typeface="Times New Roman"/>
              </a:rPr>
              <a:t>Enable users to share short clips from the time-shift buffer to social media platforms.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Advance Feature (Next Phase)</a:t>
            </a:r>
            <a:endParaRPr b="0" lang="en-IN" sz="2400" spc="-1" strike="noStrike">
              <a:latin typeface="Arial"/>
            </a:endParaRPr>
          </a:p>
        </p:txBody>
      </p:sp>
      <p:sp>
        <p:nvSpPr>
          <p:cNvPr id="109"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10" name="TextBox 10"/>
          <p:cNvSpPr/>
          <p:nvPr/>
        </p:nvSpPr>
        <p:spPr>
          <a:xfrm>
            <a:off x="615240" y="1102320"/>
            <a:ext cx="10960920" cy="188280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7000"/>
              </a:lnSpc>
              <a:buClr>
                <a:srgbClr val="0d0d0d"/>
              </a:buClr>
              <a:buFont typeface="Symbol"/>
              <a:buChar char=""/>
              <a:tabLst>
                <a:tab algn="l" pos="457200"/>
              </a:tabLst>
            </a:pPr>
            <a:r>
              <a:rPr b="1" lang="en-IN" sz="2000" spc="-1" strike="noStrike">
                <a:solidFill>
                  <a:srgbClr val="0d0d0d"/>
                </a:solidFill>
                <a:highlight>
                  <a:srgbClr val="ffffff"/>
                </a:highlight>
                <a:latin typeface="Segoe UI"/>
                <a:ea typeface="Times New Roman"/>
              </a:rPr>
              <a:t>AI-Driven </a:t>
            </a:r>
            <a:r>
              <a:rPr b="1" lang="en-IN" sz="2000" spc="-1" strike="noStrike">
                <a:solidFill>
                  <a:srgbClr val="0d0d0d"/>
                </a:solidFill>
                <a:highlight>
                  <a:srgbClr val="ffffff"/>
                </a:highlight>
                <a:latin typeface="Segoe UI"/>
                <a:ea typeface="Times New Roman"/>
              </a:rPr>
              <a:t>Accessibility</a:t>
            </a:r>
            <a:r>
              <a:rPr b="1" lang="en-IN" sz="2000" spc="-1" strike="noStrike">
                <a:solidFill>
                  <a:srgbClr val="0d0d0d"/>
                </a:solidFill>
                <a:highlight>
                  <a:srgbClr val="ffffff"/>
                </a:highlight>
                <a:latin typeface="Segoe UI"/>
                <a:ea typeface="Times New Roman"/>
              </a:rPr>
              <a:t> Features:</a:t>
            </a:r>
            <a:endParaRPr b="0" lang="en-IN" sz="2000" spc="-1" strike="noStrike">
              <a:latin typeface="Arial"/>
            </a:endParaRPr>
          </a:p>
          <a:p>
            <a:pPr lvl="1" marL="743040" indent="-285840">
              <a:lnSpc>
                <a:spcPct val="107000"/>
              </a:lnSpc>
              <a:buClr>
                <a:srgbClr val="0d0d0d"/>
              </a:buClr>
              <a:buFont typeface="Wingdings" charset="2"/>
              <a:buChar char=""/>
              <a:tabLst>
                <a:tab algn="l" pos="914400"/>
              </a:tabLst>
            </a:pPr>
            <a:r>
              <a:rPr b="0" lang="en-IN" sz="1800" spc="-1" strike="noStrike">
                <a:solidFill>
                  <a:srgbClr val="0d0d0d"/>
                </a:solidFill>
                <a:highlight>
                  <a:srgbClr val="ffffff"/>
                </a:highlight>
                <a:latin typeface="Segoe UI"/>
                <a:ea typeface="Times New Roman"/>
              </a:rPr>
              <a:t>Implement AI to provide real-time closed captioning, audio descriptions, and language translation, making the live streams more accessible to a diverse audience.</a:t>
            </a:r>
            <a:endParaRPr b="0" lang="en-IN" sz="1800" spc="-1" strike="noStrike">
              <a:latin typeface="Arial"/>
            </a:endParaRPr>
          </a:p>
          <a:p>
            <a:pPr lvl="1" marL="743040" indent="-285840">
              <a:lnSpc>
                <a:spcPct val="107000"/>
              </a:lnSpc>
              <a:buClr>
                <a:srgbClr val="404040"/>
              </a:buClr>
              <a:buFont typeface="Wingdings" charset="2"/>
              <a:buChar char=""/>
              <a:tabLst>
                <a:tab algn="l" pos="914400"/>
              </a:tabLst>
            </a:pPr>
            <a:r>
              <a:rPr b="0" lang="en-IN" sz="1800" spc="-1" strike="noStrike">
                <a:solidFill>
                  <a:srgbClr val="404040"/>
                </a:solidFill>
                <a:highlight>
                  <a:srgbClr val="ffffff"/>
                </a:highlight>
                <a:latin typeface="Segoe UI"/>
                <a:ea typeface="Times New Roman"/>
              </a:rPr>
              <a:t>The media player software should use generative AI to automatically translate live streams into different languages. This will make the content more accessible to viewers who speak different languages.</a:t>
            </a:r>
            <a:endParaRPr b="0" lang="en-IN" sz="1800" spc="-1" strike="noStrike">
              <a:latin typeface="Arial"/>
            </a:endParaRPr>
          </a:p>
        </p:txBody>
      </p:sp>
      <p:sp>
        <p:nvSpPr>
          <p:cNvPr id="111" name="TextBox 3"/>
          <p:cNvSpPr/>
          <p:nvPr/>
        </p:nvSpPr>
        <p:spPr>
          <a:xfrm>
            <a:off x="615240" y="3105720"/>
            <a:ext cx="10960920" cy="110412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7000"/>
              </a:lnSpc>
              <a:spcAft>
                <a:spcPts val="799"/>
              </a:spcAft>
              <a:buClr>
                <a:srgbClr val="000000"/>
              </a:buClr>
              <a:buFont typeface="Symbol"/>
              <a:buChar char=""/>
              <a:tabLst>
                <a:tab algn="l" pos="457200"/>
              </a:tabLst>
            </a:pPr>
            <a:r>
              <a:rPr b="1" lang="en-IN" sz="2000" spc="-1" strike="noStrike">
                <a:solidFill>
                  <a:srgbClr val="000000"/>
                </a:solidFill>
                <a:latin typeface="Segoe UI"/>
                <a:ea typeface="Times New Roman"/>
              </a:rPr>
              <a:t>Content-Aware Search (Advanced):</a:t>
            </a:r>
            <a:r>
              <a:rPr b="0" lang="en-IN" sz="2000" spc="-1" strike="noStrike">
                <a:solidFill>
                  <a:srgbClr val="000000"/>
                </a:solidFill>
                <a:latin typeface="Segoe UI"/>
                <a:ea typeface="Times New Roman"/>
              </a:rPr>
              <a:t> </a:t>
            </a:r>
            <a:endParaRPr b="0" lang="en-IN" sz="2000" spc="-1" strike="noStrike">
              <a:latin typeface="Arial"/>
            </a:endParaRPr>
          </a:p>
          <a:p>
            <a:pPr lvl="1" marL="743040" indent="-285840">
              <a:lnSpc>
                <a:spcPct val="107000"/>
              </a:lnSpc>
              <a:spcAft>
                <a:spcPts val="799"/>
              </a:spcAft>
              <a:buClr>
                <a:srgbClr val="000000"/>
              </a:buClr>
              <a:buFont typeface="Wingdings" charset="2"/>
              <a:buChar char=""/>
              <a:tabLst>
                <a:tab algn="l" pos="914400"/>
              </a:tabLst>
            </a:pPr>
            <a:r>
              <a:rPr b="0" lang="en-IN" sz="1800" spc="-1" strike="noStrike">
                <a:solidFill>
                  <a:srgbClr val="000000"/>
                </a:solidFill>
                <a:latin typeface="Segoe UI"/>
                <a:ea typeface="Times New Roman"/>
              </a:rPr>
              <a:t>Use object recognition or scene detection models to enable users to search within the time-shift window using visual queries (e.g., "find the moment a red car appears").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Box 4"/>
          <p:cNvSpPr/>
          <p:nvPr/>
        </p:nvSpPr>
        <p:spPr>
          <a:xfrm>
            <a:off x="3230280" y="398520"/>
            <a:ext cx="4102920" cy="87228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0" lang="en-IN" sz="2400" spc="-1" strike="noStrike">
                <a:solidFill>
                  <a:srgbClr val="000000"/>
                </a:solidFill>
                <a:highlight>
                  <a:srgbClr val="ffffff"/>
                </a:highlight>
                <a:latin typeface="Calibri"/>
                <a:ea typeface="Calibri"/>
              </a:rPr>
              <a:t>Advance Feature (Next Phase)</a:t>
            </a:r>
            <a:endParaRPr b="0" lang="en-IN" sz="2400" spc="-1" strike="noStrike">
              <a:latin typeface="Arial"/>
            </a:endParaRPr>
          </a:p>
        </p:txBody>
      </p:sp>
      <p:sp>
        <p:nvSpPr>
          <p:cNvPr id="113" name="Rectangle: Rounded Corners 5"/>
          <p:cNvSpPr/>
          <p:nvPr/>
        </p:nvSpPr>
        <p:spPr>
          <a:xfrm>
            <a:off x="3145680" y="316440"/>
            <a:ext cx="4187520" cy="703800"/>
          </a:xfrm>
          <a:prstGeom prst="roundRect">
            <a:avLst>
              <a:gd name="adj" fmla="val 16667"/>
            </a:avLst>
          </a:prstGeom>
          <a:solidFill>
            <a:schemeClr val="accent5">
              <a:alpha val="50000"/>
            </a:schemeClr>
          </a:solidFill>
          <a:ln w="0">
            <a:noFill/>
          </a:ln>
        </p:spPr>
        <p:style>
          <a:lnRef idx="0"/>
          <a:fillRef idx="0"/>
          <a:effectRef idx="0"/>
          <a:fontRef idx="minor"/>
        </p:style>
      </p:sp>
      <p:sp>
        <p:nvSpPr>
          <p:cNvPr id="114" name="TextBox 2"/>
          <p:cNvSpPr/>
          <p:nvPr/>
        </p:nvSpPr>
        <p:spPr>
          <a:xfrm>
            <a:off x="615240" y="1221480"/>
            <a:ext cx="10960920" cy="4767120"/>
          </a:xfrm>
          <a:prstGeom prst="rect">
            <a:avLst/>
          </a:prstGeom>
          <a:noFill/>
          <a:ln w="0">
            <a:noFill/>
          </a:ln>
        </p:spPr>
        <p:style>
          <a:lnRef idx="0"/>
          <a:fillRef idx="0"/>
          <a:effectRef idx="0"/>
          <a:fontRef idx="minor"/>
        </p:style>
        <p:txBody>
          <a:bodyPr lIns="90000" rIns="90000" tIns="45000" bIns="45000" anchor="t">
            <a:spAutoFit/>
          </a:bodyPr>
          <a:p>
            <a:pPr>
              <a:lnSpc>
                <a:spcPct val="107000"/>
              </a:lnSpc>
              <a:spcAft>
                <a:spcPts val="799"/>
              </a:spcAft>
              <a:buNone/>
            </a:pPr>
            <a:r>
              <a:rPr b="1" lang="en-IN" sz="2000" spc="-1" strike="noStrike">
                <a:solidFill>
                  <a:srgbClr val="000000"/>
                </a:solidFill>
                <a:latin typeface="Segoe UI"/>
                <a:ea typeface="Times New Roman"/>
              </a:rPr>
              <a:t>Technical Considerations:</a:t>
            </a:r>
            <a:endParaRPr b="0" lang="en-IN" sz="2000" spc="-1" strike="noStrike">
              <a:latin typeface="Arial"/>
            </a:endParaRPr>
          </a:p>
          <a:p>
            <a:pPr marL="343080" indent="-343080">
              <a:lnSpc>
                <a:spcPct val="107000"/>
              </a:lnSpc>
              <a:spcAft>
                <a:spcPts val="799"/>
              </a:spcAft>
              <a:buClr>
                <a:srgbClr val="000000"/>
              </a:buClr>
              <a:buFont typeface="Symbol"/>
              <a:buChar char=""/>
              <a:tabLst>
                <a:tab algn="l" pos="457200"/>
              </a:tabLst>
            </a:pPr>
            <a:r>
              <a:rPr b="1" lang="en-IN" sz="2000" spc="-1" strike="noStrike">
                <a:solidFill>
                  <a:srgbClr val="000000"/>
                </a:solidFill>
                <a:latin typeface="Segoe UI"/>
                <a:ea typeface="Times New Roman"/>
              </a:rPr>
              <a:t>Backend Architecture:</a:t>
            </a:r>
            <a:r>
              <a:rPr b="0" lang="en-IN" sz="2000" spc="-1" strike="noStrike">
                <a:solidFill>
                  <a:srgbClr val="000000"/>
                </a:solidFill>
                <a:latin typeface="Segoe UI"/>
                <a:ea typeface="Times New Roman"/>
              </a:rPr>
              <a:t> </a:t>
            </a:r>
            <a:endParaRPr b="0" lang="en-IN" sz="2000" spc="-1" strike="noStrike">
              <a:latin typeface="Arial"/>
            </a:endParaRPr>
          </a:p>
          <a:p>
            <a:pPr lvl="1" marL="743040" indent="-285840">
              <a:lnSpc>
                <a:spcPct val="107000"/>
              </a:lnSpc>
              <a:buClr>
                <a:srgbClr val="000000"/>
              </a:buClr>
              <a:buFont typeface="Wingdings" charset="2"/>
              <a:buChar char=""/>
              <a:tabLst>
                <a:tab algn="l" pos="914400"/>
              </a:tabLst>
            </a:pPr>
            <a:r>
              <a:rPr b="0" lang="en-IN" sz="1800" spc="-1" strike="noStrike">
                <a:solidFill>
                  <a:srgbClr val="000000"/>
                </a:solidFill>
                <a:latin typeface="Segoe UI"/>
                <a:ea typeface="Times New Roman"/>
              </a:rPr>
              <a:t>Consider serverless architectures (e.g., AWS Lambda, Azure Functions) for scalability and cost-efficiency.</a:t>
            </a:r>
            <a:endParaRPr b="0" lang="en-IN" sz="1800" spc="-1" strike="noStrike">
              <a:latin typeface="Arial"/>
            </a:endParaRPr>
          </a:p>
          <a:p>
            <a:pPr lvl="1" marL="743040" indent="-285840">
              <a:lnSpc>
                <a:spcPct val="107000"/>
              </a:lnSpc>
              <a:buClr>
                <a:srgbClr val="000000"/>
              </a:buClr>
              <a:buFont typeface="Wingdings" charset="2"/>
              <a:buChar char=""/>
              <a:tabLst>
                <a:tab algn="l" pos="914400"/>
              </a:tabLst>
            </a:pPr>
            <a:r>
              <a:rPr b="0" lang="en-IN" sz="1800" spc="-1" strike="noStrike">
                <a:solidFill>
                  <a:srgbClr val="000000"/>
                </a:solidFill>
                <a:latin typeface="Segoe UI"/>
                <a:ea typeface="Times New Roman"/>
              </a:rPr>
              <a:t>Optimize storage strategies based on expected time-shift duration and cost considerations.</a:t>
            </a:r>
            <a:endParaRPr b="0" lang="en-IN" sz="1800" spc="-1" strike="noStrike">
              <a:latin typeface="Arial"/>
            </a:endParaRPr>
          </a:p>
          <a:p>
            <a:pPr marL="343080" indent="-343080">
              <a:lnSpc>
                <a:spcPct val="107000"/>
              </a:lnSpc>
              <a:spcAft>
                <a:spcPts val="799"/>
              </a:spcAft>
              <a:buClr>
                <a:srgbClr val="000000"/>
              </a:buClr>
              <a:buFont typeface="Symbol"/>
              <a:buChar char=""/>
              <a:tabLst>
                <a:tab algn="l" pos="457200"/>
              </a:tabLst>
            </a:pPr>
            <a:r>
              <a:rPr b="1" lang="en-IN" sz="2000" spc="-1" strike="noStrike">
                <a:solidFill>
                  <a:srgbClr val="000000"/>
                </a:solidFill>
                <a:latin typeface="Segoe UI"/>
                <a:ea typeface="Times New Roman"/>
              </a:rPr>
              <a:t>Frontend Development:</a:t>
            </a:r>
            <a:r>
              <a:rPr b="0" lang="en-IN" sz="2000" spc="-1" strike="noStrike">
                <a:solidFill>
                  <a:srgbClr val="000000"/>
                </a:solidFill>
                <a:latin typeface="Segoe UI"/>
                <a:ea typeface="Times New Roman"/>
              </a:rPr>
              <a:t> </a:t>
            </a:r>
            <a:endParaRPr b="0" lang="en-IN" sz="2000" spc="-1" strike="noStrike">
              <a:latin typeface="Arial"/>
            </a:endParaRPr>
          </a:p>
          <a:p>
            <a:pPr lvl="1" marL="743040" indent="-285840">
              <a:lnSpc>
                <a:spcPct val="107000"/>
              </a:lnSpc>
              <a:buClr>
                <a:srgbClr val="000000"/>
              </a:buClr>
              <a:buFont typeface="Wingdings" charset="2"/>
              <a:buChar char=""/>
              <a:tabLst>
                <a:tab algn="l" pos="914400"/>
              </a:tabLst>
            </a:pPr>
            <a:r>
              <a:rPr b="0" lang="en-IN" sz="1800" spc="-1" strike="noStrike">
                <a:solidFill>
                  <a:srgbClr val="000000"/>
                </a:solidFill>
                <a:latin typeface="Segoe UI"/>
                <a:ea typeface="Times New Roman"/>
              </a:rPr>
              <a:t>Choose a modern JavaScript framework like React, Vue, or Angular for a responsive and interactive user interface.</a:t>
            </a:r>
            <a:endParaRPr b="0" lang="en-IN" sz="1800" spc="-1" strike="noStrike">
              <a:latin typeface="Arial"/>
            </a:endParaRPr>
          </a:p>
          <a:p>
            <a:pPr lvl="1" marL="743040" indent="-285840">
              <a:lnSpc>
                <a:spcPct val="107000"/>
              </a:lnSpc>
              <a:buClr>
                <a:srgbClr val="000000"/>
              </a:buClr>
              <a:buFont typeface="Wingdings" charset="2"/>
              <a:buChar char=""/>
              <a:tabLst>
                <a:tab algn="l" pos="914400"/>
              </a:tabLst>
            </a:pPr>
            <a:r>
              <a:rPr b="0" lang="en-IN" sz="1800" spc="-1" strike="noStrike">
                <a:solidFill>
                  <a:srgbClr val="000000"/>
                </a:solidFill>
                <a:latin typeface="Segoe UI"/>
                <a:ea typeface="Times New Roman"/>
              </a:rPr>
              <a:t>Use a video player library like Video.js or Hls.js for video streaming and playback controls</a:t>
            </a:r>
            <a:r>
              <a:rPr b="0" lang="en-IN" sz="2000" spc="-1" strike="noStrike">
                <a:solidFill>
                  <a:srgbClr val="000000"/>
                </a:solidFill>
                <a:latin typeface="Segoe UI"/>
                <a:ea typeface="Times New Roman"/>
              </a:rPr>
              <a:t>.</a:t>
            </a:r>
            <a:endParaRPr b="0" lang="en-IN" sz="2000" spc="-1" strike="noStrike">
              <a:latin typeface="Arial"/>
            </a:endParaRPr>
          </a:p>
          <a:p>
            <a:pPr marL="343080" indent="-343080">
              <a:lnSpc>
                <a:spcPct val="107000"/>
              </a:lnSpc>
              <a:spcAft>
                <a:spcPts val="799"/>
              </a:spcAft>
              <a:buClr>
                <a:srgbClr val="000000"/>
              </a:buClr>
              <a:buFont typeface="Symbol"/>
              <a:buChar char=""/>
              <a:tabLst>
                <a:tab algn="l" pos="457200"/>
              </a:tabLst>
            </a:pPr>
            <a:r>
              <a:rPr b="1" lang="en-IN" sz="2000" spc="-1" strike="noStrike">
                <a:solidFill>
                  <a:srgbClr val="000000"/>
                </a:solidFill>
                <a:latin typeface="Segoe UI"/>
                <a:ea typeface="Times New Roman"/>
              </a:rPr>
              <a:t>AI Integration:</a:t>
            </a:r>
            <a:r>
              <a:rPr b="0" lang="en-IN" sz="2000" spc="-1" strike="noStrike">
                <a:solidFill>
                  <a:srgbClr val="000000"/>
                </a:solidFill>
                <a:latin typeface="Segoe UI"/>
                <a:ea typeface="Times New Roman"/>
              </a:rPr>
              <a:t> </a:t>
            </a:r>
            <a:endParaRPr b="0" lang="en-IN" sz="2000" spc="-1" strike="noStrike">
              <a:latin typeface="Arial"/>
            </a:endParaRPr>
          </a:p>
          <a:p>
            <a:pPr lvl="1" marL="743040" indent="-285840">
              <a:lnSpc>
                <a:spcPct val="107000"/>
              </a:lnSpc>
              <a:spcAft>
                <a:spcPts val="799"/>
              </a:spcAft>
              <a:buClr>
                <a:srgbClr val="000000"/>
              </a:buClr>
              <a:buFont typeface="Wingdings" charset="2"/>
              <a:buChar char=""/>
              <a:tabLst>
                <a:tab algn="l" pos="914400"/>
              </a:tabLst>
            </a:pPr>
            <a:r>
              <a:rPr b="0" lang="en-IN" sz="1800" spc="-1" strike="noStrike">
                <a:solidFill>
                  <a:srgbClr val="000000"/>
                </a:solidFill>
                <a:latin typeface="Segoe UI"/>
                <a:ea typeface="Times New Roman"/>
              </a:rPr>
              <a:t>Leverage pre-trained models from providers like Amazon Comprehend, and Google Natural Language, or consider open-source options.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1387</TotalTime>
  <Application>LibreOffice/7.3.7.2$Linux_X86_64 LibreOffice_project/30$Build-2</Application>
  <AppVersion>15.0000</AppVersion>
  <Words>4042</Words>
  <Paragraphs>323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2024-04-27T13:31:08Z</dcterms:created>
  <dc:creator>Abinash Mishra</dc:creator>
  <dc:description/>
  <dc:language>en-IN</dc:language>
  <cp:lastModifiedBy/>
  <dcterms:modified xsi:type="dcterms:W3CDTF">2024-04-30T14:48:39Z</dcterms:modified>
  <cp:revision>85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38</vt:i4>
  </property>
</Properties>
</file>