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9"/>
  </p:notesMasterIdLst>
  <p:sldIdLst>
    <p:sldId id="256" r:id="rId2"/>
    <p:sldId id="257" r:id="rId3"/>
    <p:sldId id="306" r:id="rId4"/>
    <p:sldId id="261" r:id="rId5"/>
    <p:sldId id="370" r:id="rId6"/>
    <p:sldId id="339" r:id="rId7"/>
    <p:sldId id="371" r:id="rId8"/>
    <p:sldId id="307" r:id="rId9"/>
    <p:sldId id="346" r:id="rId10"/>
    <p:sldId id="347" r:id="rId11"/>
    <p:sldId id="348" r:id="rId12"/>
    <p:sldId id="327" r:id="rId13"/>
    <p:sldId id="350" r:id="rId14"/>
    <p:sldId id="351" r:id="rId15"/>
    <p:sldId id="352" r:id="rId16"/>
    <p:sldId id="353" r:id="rId17"/>
    <p:sldId id="259" r:id="rId18"/>
    <p:sldId id="354" r:id="rId19"/>
    <p:sldId id="355" r:id="rId20"/>
    <p:sldId id="356" r:id="rId21"/>
    <p:sldId id="357" r:id="rId22"/>
    <p:sldId id="305" r:id="rId23"/>
    <p:sldId id="340" r:id="rId24"/>
    <p:sldId id="326" r:id="rId25"/>
    <p:sldId id="262" r:id="rId26"/>
    <p:sldId id="264" r:id="rId27"/>
    <p:sldId id="263" r:id="rId28"/>
    <p:sldId id="342" r:id="rId29"/>
    <p:sldId id="341" r:id="rId30"/>
    <p:sldId id="358" r:id="rId31"/>
    <p:sldId id="359" r:id="rId32"/>
    <p:sldId id="324" r:id="rId33"/>
    <p:sldId id="363" r:id="rId34"/>
    <p:sldId id="364" r:id="rId35"/>
    <p:sldId id="367" r:id="rId36"/>
    <p:sldId id="368" r:id="rId37"/>
    <p:sldId id="369" r:id="rId38"/>
  </p:sldIdLst>
  <p:sldSz cx="9144000" cy="5143500" type="screen16x9"/>
  <p:notesSz cx="6858000" cy="9144000"/>
  <p:embeddedFontLst>
    <p:embeddedFont>
      <p:font typeface="Maven Pro" panose="020B0604020202020204" charset="0"/>
      <p:regular r:id="rId40"/>
      <p:bold r:id="rId41"/>
    </p:embeddedFont>
    <p:embeddedFont>
      <p:font typeface="Trispace"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43AF3-6B92-454C-9C1A-8991045B0DB6}" v="29" dt="2025-02-05T09:17:24.581"/>
  </p1510:revLst>
</p1510:revInfo>
</file>

<file path=ppt/tableStyles.xml><?xml version="1.0" encoding="utf-8"?>
<a:tblStyleLst xmlns:a="http://schemas.openxmlformats.org/drawingml/2006/main" def="{BCBFA2A1-402A-4782-981E-0932CE679F27}">
  <a:tblStyle styleId="{BCBFA2A1-402A-4782-981E-0932CE679F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EE6C74-50D4-4AC0-971C-16A512BD954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94660"/>
  </p:normalViewPr>
  <p:slideViewPr>
    <p:cSldViewPr snapToGrid="0">
      <p:cViewPr varScale="1">
        <p:scale>
          <a:sx n="103" d="100"/>
          <a:sy n="103" d="100"/>
        </p:scale>
        <p:origin x="8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1FE4E33B-F11F-614A-9F2E-89E81D011136}"/>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94374E68-8BD4-99DE-D2E1-593598C9B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16950563-0DF3-19FE-CE06-2AC0F60F26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674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40D34724-1530-030E-53B7-3E93B47D0153}"/>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21EADC38-4882-024B-4D32-478F4CA586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25D19AF0-6FFD-74F4-F9AC-50F2B3974A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63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a:extLst>
            <a:ext uri="{FF2B5EF4-FFF2-40B4-BE49-F238E27FC236}">
              <a16:creationId xmlns:a16="http://schemas.microsoft.com/office/drawing/2014/main" id="{4C267257-8DB7-A701-872A-CA3C42FE91E7}"/>
            </a:ext>
          </a:extLst>
        </p:cNvPr>
        <p:cNvGrpSpPr/>
        <p:nvPr/>
      </p:nvGrpSpPr>
      <p:grpSpPr>
        <a:xfrm>
          <a:off x="0" y="0"/>
          <a:ext cx="0" cy="0"/>
          <a:chOff x="0" y="0"/>
          <a:chExt cx="0" cy="0"/>
        </a:xfrm>
      </p:grpSpPr>
      <p:sp>
        <p:nvSpPr>
          <p:cNvPr id="449" name="Google Shape;449;gbd6c00e730_0_205:notes">
            <a:extLst>
              <a:ext uri="{FF2B5EF4-FFF2-40B4-BE49-F238E27FC236}">
                <a16:creationId xmlns:a16="http://schemas.microsoft.com/office/drawing/2014/main" id="{FF33344C-A901-B19F-98B0-413351E1F1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a:extLst>
              <a:ext uri="{FF2B5EF4-FFF2-40B4-BE49-F238E27FC236}">
                <a16:creationId xmlns:a16="http://schemas.microsoft.com/office/drawing/2014/main" id="{C798C4D9-83E8-7D89-35ED-E1746FCC27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851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a:extLst>
            <a:ext uri="{FF2B5EF4-FFF2-40B4-BE49-F238E27FC236}">
              <a16:creationId xmlns:a16="http://schemas.microsoft.com/office/drawing/2014/main" id="{5E0B71F4-445A-518D-0C81-69D5859C5F80}"/>
            </a:ext>
          </a:extLst>
        </p:cNvPr>
        <p:cNvGrpSpPr/>
        <p:nvPr/>
      </p:nvGrpSpPr>
      <p:grpSpPr>
        <a:xfrm>
          <a:off x="0" y="0"/>
          <a:ext cx="0" cy="0"/>
          <a:chOff x="0" y="0"/>
          <a:chExt cx="0" cy="0"/>
        </a:xfrm>
      </p:grpSpPr>
      <p:sp>
        <p:nvSpPr>
          <p:cNvPr id="449" name="Google Shape;449;gbd6c00e730_0_205:notes">
            <a:extLst>
              <a:ext uri="{FF2B5EF4-FFF2-40B4-BE49-F238E27FC236}">
                <a16:creationId xmlns:a16="http://schemas.microsoft.com/office/drawing/2014/main" id="{B2E05E3E-CDFF-C2B8-07E6-5813619C83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a:extLst>
              <a:ext uri="{FF2B5EF4-FFF2-40B4-BE49-F238E27FC236}">
                <a16:creationId xmlns:a16="http://schemas.microsoft.com/office/drawing/2014/main" id="{4F4E26A4-B801-AFFE-4713-6554E6425D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98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57EEEFFB-93F0-2B09-3E75-524DBA8C949A}"/>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34356D30-91AE-AEBA-CA96-BDD17E7C00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44463D6F-55E3-1C1F-B115-C0721BF684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68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9046F851-DAD7-7510-32B1-8E998F83436B}"/>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27D4F53B-DFD8-C45E-7874-C176272EC7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FEFA8ADC-B07E-8B64-CBD0-C58E1FCB8A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433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DE1367FB-04F7-1F98-0A5B-7AC8321169C8}"/>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73D69DFC-7829-89A8-6007-9F3DCCC94A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8592DF91-C161-26B0-DE34-4276C1F800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853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EC0C55E4-18B3-F688-3EB8-B003D1062755}"/>
            </a:ext>
          </a:extLst>
        </p:cNvPr>
        <p:cNvGrpSpPr/>
        <p:nvPr/>
      </p:nvGrpSpPr>
      <p:grpSpPr>
        <a:xfrm>
          <a:off x="0" y="0"/>
          <a:ext cx="0" cy="0"/>
          <a:chOff x="0" y="0"/>
          <a:chExt cx="0" cy="0"/>
        </a:xfrm>
      </p:grpSpPr>
      <p:sp>
        <p:nvSpPr>
          <p:cNvPr id="390" name="Google Shape;390;g99f2f57a71_0_177:notes">
            <a:extLst>
              <a:ext uri="{FF2B5EF4-FFF2-40B4-BE49-F238E27FC236}">
                <a16:creationId xmlns:a16="http://schemas.microsoft.com/office/drawing/2014/main" id="{DDEA556C-3BD6-D4DE-205C-ADE0EBB349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a:extLst>
              <a:ext uri="{FF2B5EF4-FFF2-40B4-BE49-F238E27FC236}">
                <a16:creationId xmlns:a16="http://schemas.microsoft.com/office/drawing/2014/main" id="{7FD4D5F9-435E-5330-1D9D-617B8EBD12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22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FE132C7D-573A-98C9-3851-8DB87D92A4C3}"/>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77D90928-BA82-986C-914D-613DC7D56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6EF073B0-F2CF-02E7-7A3A-7BD7036A57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6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a:extLst>
            <a:ext uri="{FF2B5EF4-FFF2-40B4-BE49-F238E27FC236}">
              <a16:creationId xmlns:a16="http://schemas.microsoft.com/office/drawing/2014/main" id="{A4F9F54D-5CF7-5860-CB05-46041DA1F5BA}"/>
            </a:ext>
          </a:extLst>
        </p:cNvPr>
        <p:cNvGrpSpPr/>
        <p:nvPr/>
      </p:nvGrpSpPr>
      <p:grpSpPr>
        <a:xfrm>
          <a:off x="0" y="0"/>
          <a:ext cx="0" cy="0"/>
          <a:chOff x="0" y="0"/>
          <a:chExt cx="0" cy="0"/>
        </a:xfrm>
      </p:grpSpPr>
      <p:sp>
        <p:nvSpPr>
          <p:cNvPr id="449" name="Google Shape;449;gbd6c00e730_0_205:notes">
            <a:extLst>
              <a:ext uri="{FF2B5EF4-FFF2-40B4-BE49-F238E27FC236}">
                <a16:creationId xmlns:a16="http://schemas.microsoft.com/office/drawing/2014/main" id="{FFDAEB0C-0799-24CA-656A-85F0A72F73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a:extLst>
              <a:ext uri="{FF2B5EF4-FFF2-40B4-BE49-F238E27FC236}">
                <a16:creationId xmlns:a16="http://schemas.microsoft.com/office/drawing/2014/main" id="{F9B5CFBD-3E37-364F-51FD-482E04B944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4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3e6b3ce6a0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302B520B-3450-440A-961D-FFFDA670A724}"/>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CCAC72E8-AB38-8DDB-5AA2-2C3881DA4C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23B3C9DB-8D01-8A3B-B2B4-87806D957E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657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A49B6E34-40AB-B999-088B-7F8528BB4C4F}"/>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556CF6BC-CAA4-4FB7-71BA-162901800F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B26D1836-F0AC-EFB3-6CCB-44E3649C9F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241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314897C6-5795-22B9-2D06-F3DCF080D46E}"/>
            </a:ext>
          </a:extLst>
        </p:cNvPr>
        <p:cNvGrpSpPr/>
        <p:nvPr/>
      </p:nvGrpSpPr>
      <p:grpSpPr>
        <a:xfrm>
          <a:off x="0" y="0"/>
          <a:ext cx="0" cy="0"/>
          <a:chOff x="0" y="0"/>
          <a:chExt cx="0" cy="0"/>
        </a:xfrm>
      </p:grpSpPr>
      <p:sp>
        <p:nvSpPr>
          <p:cNvPr id="390" name="Google Shape;390;g99f2f57a71_0_177:notes">
            <a:extLst>
              <a:ext uri="{FF2B5EF4-FFF2-40B4-BE49-F238E27FC236}">
                <a16:creationId xmlns:a16="http://schemas.microsoft.com/office/drawing/2014/main" id="{0A33798E-0045-FC8B-0CF3-9C5278BB0F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a:extLst>
              <a:ext uri="{FF2B5EF4-FFF2-40B4-BE49-F238E27FC236}">
                <a16:creationId xmlns:a16="http://schemas.microsoft.com/office/drawing/2014/main" id="{41008E62-A75A-CD9A-AC5F-BBFF8F6C3C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30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A3C4C76E-9FEA-F604-DAA2-5C39D7AF3260}"/>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B76E3934-0DA7-7156-F1BE-8633683FDD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831CBE2C-3AA5-0488-182F-0891A7ACF6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636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a:extLst>
            <a:ext uri="{FF2B5EF4-FFF2-40B4-BE49-F238E27FC236}">
              <a16:creationId xmlns:a16="http://schemas.microsoft.com/office/drawing/2014/main" id="{D2E2CAB9-6DAF-FBBD-B750-54263A86747B}"/>
            </a:ext>
          </a:extLst>
        </p:cNvPr>
        <p:cNvGrpSpPr/>
        <p:nvPr/>
      </p:nvGrpSpPr>
      <p:grpSpPr>
        <a:xfrm>
          <a:off x="0" y="0"/>
          <a:ext cx="0" cy="0"/>
          <a:chOff x="0" y="0"/>
          <a:chExt cx="0" cy="0"/>
        </a:xfrm>
      </p:grpSpPr>
      <p:sp>
        <p:nvSpPr>
          <p:cNvPr id="449" name="Google Shape;449;gbd6c00e730_0_205:notes">
            <a:extLst>
              <a:ext uri="{FF2B5EF4-FFF2-40B4-BE49-F238E27FC236}">
                <a16:creationId xmlns:a16="http://schemas.microsoft.com/office/drawing/2014/main" id="{01E9D2E2-B3AB-FE34-41FA-BB07F8E20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a:extLst>
              <a:ext uri="{FF2B5EF4-FFF2-40B4-BE49-F238E27FC236}">
                <a16:creationId xmlns:a16="http://schemas.microsoft.com/office/drawing/2014/main" id="{5B18B9F3-94A7-E529-03FD-410D581C80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642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11E28617-3C56-B245-AB84-73C956C44846}"/>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DC95C7A5-9264-292A-04C4-DF0D478B29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20FA5BB5-A644-FB0A-C55C-4EE11A996C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67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17CA4DA8-5009-0B0C-63A3-72CF4606CB6F}"/>
            </a:ext>
          </a:extLst>
        </p:cNvPr>
        <p:cNvGrpSpPr/>
        <p:nvPr/>
      </p:nvGrpSpPr>
      <p:grpSpPr>
        <a:xfrm>
          <a:off x="0" y="0"/>
          <a:ext cx="0" cy="0"/>
          <a:chOff x="0" y="0"/>
          <a:chExt cx="0" cy="0"/>
        </a:xfrm>
      </p:grpSpPr>
      <p:sp>
        <p:nvSpPr>
          <p:cNvPr id="390" name="Google Shape;390;g99f2f57a71_0_177:notes">
            <a:extLst>
              <a:ext uri="{FF2B5EF4-FFF2-40B4-BE49-F238E27FC236}">
                <a16:creationId xmlns:a16="http://schemas.microsoft.com/office/drawing/2014/main" id="{9B712D63-F94A-8F4B-E6A6-4933AD37E0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a:extLst>
              <a:ext uri="{FF2B5EF4-FFF2-40B4-BE49-F238E27FC236}">
                <a16:creationId xmlns:a16="http://schemas.microsoft.com/office/drawing/2014/main" id="{5988072D-DDA5-22A9-E756-320C8A26B6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093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D98BC5FB-A888-709E-7650-9E4F35BB211B}"/>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0A560C01-6B8C-4E2C-EECB-3428DF7D96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4BEC2168-29E4-F4A0-0D38-4C87590590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553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10BC656A-FE21-9C5B-776F-9040D5ECDACF}"/>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99540BC2-1A12-32A0-3E57-38117EDE42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EAA476BA-8708-3659-EB33-1957F5B840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832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E6B221C7-0CC9-3F3E-CA54-57EB0F74F0B5}"/>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7A77BA72-91F6-8DAD-283B-F1B3686FCA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EE4FAC9E-1F2F-0A80-2768-F8EAF1238A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796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5C1CA9EE-53D5-32B2-8CF8-113188FDE507}"/>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610EC14B-6504-C491-C6F1-9A458AD5C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5B0F23C2-8A6F-42CA-01B1-DA84145808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73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CA5E917C-CEAB-F27E-0EB0-DEA6DE00BDC5}"/>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98A2EB34-DA8D-23F5-0F19-1F72792217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CE8F1E66-CF75-A7C2-B27F-73576181DF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04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F3AB8B5A-5753-A590-5FF9-807610213E9D}"/>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84F88A23-8BAA-7F62-D15B-BC8A181D7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6A784788-A47D-44BC-6799-F8DDC53759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15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C9C41124-96B8-C2D1-BAD1-02BD0A83CBCF}"/>
            </a:ext>
          </a:extLst>
        </p:cNvPr>
        <p:cNvGrpSpPr/>
        <p:nvPr/>
      </p:nvGrpSpPr>
      <p:grpSpPr>
        <a:xfrm>
          <a:off x="0" y="0"/>
          <a:ext cx="0" cy="0"/>
          <a:chOff x="0" y="0"/>
          <a:chExt cx="0" cy="0"/>
        </a:xfrm>
      </p:grpSpPr>
      <p:sp>
        <p:nvSpPr>
          <p:cNvPr id="497" name="Google Shape;497;gbd6c00e730_0_122:notes">
            <a:extLst>
              <a:ext uri="{FF2B5EF4-FFF2-40B4-BE49-F238E27FC236}">
                <a16:creationId xmlns:a16="http://schemas.microsoft.com/office/drawing/2014/main" id="{2FD035FC-F33E-480F-6B40-3D04E4094F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a:extLst>
              <a:ext uri="{FF2B5EF4-FFF2-40B4-BE49-F238E27FC236}">
                <a16:creationId xmlns:a16="http://schemas.microsoft.com/office/drawing/2014/main" id="{0A5A4F74-33A7-E6AA-0D21-0432C40836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686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B685ADE3-D06D-44E5-EA68-EB95E9FC7909}"/>
            </a:ext>
          </a:extLst>
        </p:cNvPr>
        <p:cNvGrpSpPr/>
        <p:nvPr/>
      </p:nvGrpSpPr>
      <p:grpSpPr>
        <a:xfrm>
          <a:off x="0" y="0"/>
          <a:ext cx="0" cy="0"/>
          <a:chOff x="0" y="0"/>
          <a:chExt cx="0" cy="0"/>
        </a:xfrm>
      </p:grpSpPr>
      <p:sp>
        <p:nvSpPr>
          <p:cNvPr id="390" name="Google Shape;390;g99f2f57a71_0_177:notes">
            <a:extLst>
              <a:ext uri="{FF2B5EF4-FFF2-40B4-BE49-F238E27FC236}">
                <a16:creationId xmlns:a16="http://schemas.microsoft.com/office/drawing/2014/main" id="{E72DDC09-A649-AE10-0F80-CA0389EBB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a:extLst>
              <a:ext uri="{FF2B5EF4-FFF2-40B4-BE49-F238E27FC236}">
                <a16:creationId xmlns:a16="http://schemas.microsoft.com/office/drawing/2014/main" id="{46AA7D1F-41A6-C824-021D-554C26CE7C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90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a:extLst>
            <a:ext uri="{FF2B5EF4-FFF2-40B4-BE49-F238E27FC236}">
              <a16:creationId xmlns:a16="http://schemas.microsoft.com/office/drawing/2014/main" id="{43591245-39F8-885A-4A26-F22D2DE48271}"/>
            </a:ext>
          </a:extLst>
        </p:cNvPr>
        <p:cNvGrpSpPr/>
        <p:nvPr/>
      </p:nvGrpSpPr>
      <p:grpSpPr>
        <a:xfrm>
          <a:off x="0" y="0"/>
          <a:ext cx="0" cy="0"/>
          <a:chOff x="0" y="0"/>
          <a:chExt cx="0" cy="0"/>
        </a:xfrm>
      </p:grpSpPr>
      <p:sp>
        <p:nvSpPr>
          <p:cNvPr id="536" name="Google Shape;536;g13e6b3ce6a0_0_689:notes">
            <a:extLst>
              <a:ext uri="{FF2B5EF4-FFF2-40B4-BE49-F238E27FC236}">
                <a16:creationId xmlns:a16="http://schemas.microsoft.com/office/drawing/2014/main" id="{6A0BAF25-F908-59F2-8458-A62F53DAD1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3e6b3ce6a0_0_689:notes">
            <a:extLst>
              <a:ext uri="{FF2B5EF4-FFF2-40B4-BE49-F238E27FC236}">
                <a16:creationId xmlns:a16="http://schemas.microsoft.com/office/drawing/2014/main" id="{19E297ED-E450-CF45-1AC7-18E8239A9E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71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8"/>
        <p:cNvGrpSpPr/>
        <p:nvPr/>
      </p:nvGrpSpPr>
      <p:grpSpPr>
        <a:xfrm>
          <a:off x="0" y="0"/>
          <a:ext cx="0" cy="0"/>
          <a:chOff x="0" y="0"/>
          <a:chExt cx="0" cy="0"/>
        </a:xfrm>
      </p:grpSpPr>
      <p:sp>
        <p:nvSpPr>
          <p:cNvPr id="179" name="Google Shape;179;p16"/>
          <p:cNvSpPr/>
          <p:nvPr/>
        </p:nvSpPr>
        <p:spPr>
          <a:xfrm rot="4372063" flipH="1">
            <a:off x="-3257636" y="1228893"/>
            <a:ext cx="6095914" cy="349134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5400000">
            <a:off x="6668857" y="3202942"/>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6"/>
          <p:cNvGrpSpPr/>
          <p:nvPr/>
        </p:nvGrpSpPr>
        <p:grpSpPr>
          <a:xfrm>
            <a:off x="8496523" y="2763543"/>
            <a:ext cx="660023" cy="2167591"/>
            <a:chOff x="8457298" y="2910118"/>
            <a:chExt cx="660023" cy="2167591"/>
          </a:xfrm>
        </p:grpSpPr>
        <p:sp>
          <p:nvSpPr>
            <p:cNvPr id="182" name="Google Shape;182;p16"/>
            <p:cNvSpPr/>
            <p:nvPr/>
          </p:nvSpPr>
          <p:spPr>
            <a:xfrm>
              <a:off x="8457298" y="40525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505186" y="4750665"/>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rot="-10548838">
            <a:off x="-121196" y="1001518"/>
            <a:ext cx="682748" cy="1547387"/>
            <a:chOff x="-33427" y="3476090"/>
            <a:chExt cx="682702" cy="1547282"/>
          </a:xfrm>
        </p:grpSpPr>
        <p:sp>
          <p:nvSpPr>
            <p:cNvPr id="187" name="Google Shape;187;p16"/>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6"/>
          <p:cNvSpPr txBox="1">
            <a:spLocks noGrp="1"/>
          </p:cNvSpPr>
          <p:nvPr>
            <p:ph type="subTitle" idx="1"/>
          </p:nvPr>
        </p:nvSpPr>
        <p:spPr>
          <a:xfrm>
            <a:off x="3815975" y="124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2" name="Google Shape;192;p16"/>
          <p:cNvSpPr txBox="1">
            <a:spLocks noGrp="1"/>
          </p:cNvSpPr>
          <p:nvPr>
            <p:ph type="subTitle" idx="2"/>
          </p:nvPr>
        </p:nvSpPr>
        <p:spPr>
          <a:xfrm>
            <a:off x="3815984" y="2135039"/>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3" name="Google Shape;193;p16"/>
          <p:cNvSpPr txBox="1">
            <a:spLocks noGrp="1"/>
          </p:cNvSpPr>
          <p:nvPr>
            <p:ph type="subTitle" idx="3"/>
          </p:nvPr>
        </p:nvSpPr>
        <p:spPr>
          <a:xfrm>
            <a:off x="3815984" y="3028372"/>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4" name="Google Shape;194;p16"/>
          <p:cNvSpPr txBox="1">
            <a:spLocks noGrp="1"/>
          </p:cNvSpPr>
          <p:nvPr>
            <p:ph type="subTitle" idx="4"/>
          </p:nvPr>
        </p:nvSpPr>
        <p:spPr>
          <a:xfrm>
            <a:off x="3815984" y="392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5" name="Google Shape;195;p16"/>
          <p:cNvSpPr txBox="1">
            <a:spLocks noGrp="1"/>
          </p:cNvSpPr>
          <p:nvPr>
            <p:ph type="subTitle" idx="5"/>
          </p:nvPr>
        </p:nvSpPr>
        <p:spPr>
          <a:xfrm>
            <a:off x="1697075" y="124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6" name="Google Shape;196;p16"/>
          <p:cNvSpPr txBox="1">
            <a:spLocks noGrp="1"/>
          </p:cNvSpPr>
          <p:nvPr>
            <p:ph type="subTitle" idx="6"/>
          </p:nvPr>
        </p:nvSpPr>
        <p:spPr>
          <a:xfrm>
            <a:off x="1697075" y="2135039"/>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7" name="Google Shape;197;p16"/>
          <p:cNvSpPr txBox="1">
            <a:spLocks noGrp="1"/>
          </p:cNvSpPr>
          <p:nvPr>
            <p:ph type="subTitle" idx="7"/>
          </p:nvPr>
        </p:nvSpPr>
        <p:spPr>
          <a:xfrm>
            <a:off x="1697075" y="3028372"/>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8" name="Google Shape;198;p16"/>
          <p:cNvSpPr txBox="1">
            <a:spLocks noGrp="1"/>
          </p:cNvSpPr>
          <p:nvPr>
            <p:ph type="subTitle" idx="8"/>
          </p:nvPr>
        </p:nvSpPr>
        <p:spPr>
          <a:xfrm>
            <a:off x="1697075" y="392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9"/>
        <p:cNvGrpSpPr/>
        <p:nvPr/>
      </p:nvGrpSpPr>
      <p:grpSpPr>
        <a:xfrm>
          <a:off x="0" y="0"/>
          <a:ext cx="0" cy="0"/>
          <a:chOff x="0" y="0"/>
          <a:chExt cx="0" cy="0"/>
        </a:xfrm>
      </p:grpSpPr>
      <p:sp>
        <p:nvSpPr>
          <p:cNvPr id="200" name="Google Shape;200;p17"/>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7"/>
          <p:cNvGrpSpPr/>
          <p:nvPr/>
        </p:nvGrpSpPr>
        <p:grpSpPr>
          <a:xfrm>
            <a:off x="53078" y="3519092"/>
            <a:ext cx="666922" cy="1553796"/>
            <a:chOff x="53078" y="3519092"/>
            <a:chExt cx="666922" cy="1553796"/>
          </a:xfrm>
        </p:grpSpPr>
        <p:sp>
          <p:nvSpPr>
            <p:cNvPr id="203" name="Google Shape;203;p17"/>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7"/>
          <p:cNvGrpSpPr/>
          <p:nvPr/>
        </p:nvGrpSpPr>
        <p:grpSpPr>
          <a:xfrm>
            <a:off x="7618822" y="111365"/>
            <a:ext cx="1576005" cy="1123414"/>
            <a:chOff x="7618822" y="111365"/>
            <a:chExt cx="1576005" cy="1123414"/>
          </a:xfrm>
        </p:grpSpPr>
        <p:sp>
          <p:nvSpPr>
            <p:cNvPr id="207" name="Google Shape;207;p17"/>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7"/>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1" name="Google Shape;211;p17"/>
          <p:cNvSpPr txBox="1">
            <a:spLocks noGrp="1"/>
          </p:cNvSpPr>
          <p:nvPr>
            <p:ph type="subTitle" idx="1"/>
          </p:nvPr>
        </p:nvSpPr>
        <p:spPr>
          <a:xfrm>
            <a:off x="835000"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2" name="Google Shape;212;p17"/>
          <p:cNvSpPr txBox="1">
            <a:spLocks noGrp="1"/>
          </p:cNvSpPr>
          <p:nvPr>
            <p:ph type="subTitle" idx="2"/>
          </p:nvPr>
        </p:nvSpPr>
        <p:spPr>
          <a:xfrm>
            <a:off x="3494193"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3" name="Google Shape;213;p17"/>
          <p:cNvSpPr txBox="1">
            <a:spLocks noGrp="1"/>
          </p:cNvSpPr>
          <p:nvPr>
            <p:ph type="subTitle" idx="3"/>
          </p:nvPr>
        </p:nvSpPr>
        <p:spPr>
          <a:xfrm>
            <a:off x="835000"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4" name="Google Shape;214;p17"/>
          <p:cNvSpPr txBox="1">
            <a:spLocks noGrp="1"/>
          </p:cNvSpPr>
          <p:nvPr>
            <p:ph type="subTitle" idx="4"/>
          </p:nvPr>
        </p:nvSpPr>
        <p:spPr>
          <a:xfrm>
            <a:off x="3494250"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5" name="Google Shape;215;p17"/>
          <p:cNvSpPr txBox="1">
            <a:spLocks noGrp="1"/>
          </p:cNvSpPr>
          <p:nvPr>
            <p:ph type="subTitle" idx="5"/>
          </p:nvPr>
        </p:nvSpPr>
        <p:spPr>
          <a:xfrm>
            <a:off x="6153328" y="1713901"/>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6" name="Google Shape;216;p17"/>
          <p:cNvSpPr txBox="1">
            <a:spLocks noGrp="1"/>
          </p:cNvSpPr>
          <p:nvPr>
            <p:ph type="subTitle" idx="6"/>
          </p:nvPr>
        </p:nvSpPr>
        <p:spPr>
          <a:xfrm>
            <a:off x="6153449" y="3551699"/>
            <a:ext cx="2155500" cy="10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7" name="Google Shape;217;p17"/>
          <p:cNvSpPr txBox="1">
            <a:spLocks noGrp="1"/>
          </p:cNvSpPr>
          <p:nvPr>
            <p:ph type="subTitle" idx="7"/>
          </p:nvPr>
        </p:nvSpPr>
        <p:spPr>
          <a:xfrm>
            <a:off x="3494172"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18" name="Google Shape;218;p17"/>
          <p:cNvSpPr txBox="1">
            <a:spLocks noGrp="1"/>
          </p:cNvSpPr>
          <p:nvPr>
            <p:ph type="subTitle" idx="8"/>
          </p:nvPr>
        </p:nvSpPr>
        <p:spPr>
          <a:xfrm>
            <a:off x="3494172"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19" name="Google Shape;219;p17"/>
          <p:cNvSpPr txBox="1">
            <a:spLocks noGrp="1"/>
          </p:cNvSpPr>
          <p:nvPr>
            <p:ph type="subTitle" idx="9"/>
          </p:nvPr>
        </p:nvSpPr>
        <p:spPr>
          <a:xfrm>
            <a:off x="6153497"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0" name="Google Shape;220;p17"/>
          <p:cNvSpPr txBox="1">
            <a:spLocks noGrp="1"/>
          </p:cNvSpPr>
          <p:nvPr>
            <p:ph type="subTitle" idx="13"/>
          </p:nvPr>
        </p:nvSpPr>
        <p:spPr>
          <a:xfrm>
            <a:off x="6153497"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1" name="Google Shape;221;p17"/>
          <p:cNvSpPr txBox="1">
            <a:spLocks noGrp="1"/>
          </p:cNvSpPr>
          <p:nvPr>
            <p:ph type="subTitle" idx="14"/>
          </p:nvPr>
        </p:nvSpPr>
        <p:spPr>
          <a:xfrm>
            <a:off x="835000" y="1112100"/>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222" name="Google Shape;222;p17"/>
          <p:cNvSpPr txBox="1">
            <a:spLocks noGrp="1"/>
          </p:cNvSpPr>
          <p:nvPr>
            <p:ph type="subTitle" idx="15"/>
          </p:nvPr>
        </p:nvSpPr>
        <p:spPr>
          <a:xfrm>
            <a:off x="835000" y="2949898"/>
            <a:ext cx="2155500" cy="689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Trispace"/>
              <a:buNone/>
              <a:defRPr sz="2000">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5"/>
          <p:cNvGrpSpPr/>
          <p:nvPr/>
        </p:nvGrpSpPr>
        <p:grpSpPr>
          <a:xfrm>
            <a:off x="-62147" y="4"/>
            <a:ext cx="1648457" cy="1491382"/>
            <a:chOff x="-62147" y="4"/>
            <a:chExt cx="1648457" cy="1491382"/>
          </a:xfrm>
        </p:grpSpPr>
        <p:sp>
          <p:nvSpPr>
            <p:cNvPr id="44" name="Google Shape;44;p5"/>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6635180" y="3519093"/>
            <a:ext cx="2455746" cy="1624395"/>
            <a:chOff x="6635180" y="3519093"/>
            <a:chExt cx="2455746" cy="1624395"/>
          </a:xfrm>
        </p:grpSpPr>
        <p:sp>
          <p:nvSpPr>
            <p:cNvPr id="49" name="Google Shape;49;p5"/>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5"/>
          <p:cNvSpPr txBox="1">
            <a:spLocks noGrp="1"/>
          </p:cNvSpPr>
          <p:nvPr>
            <p:ph type="subTitle" idx="1"/>
          </p:nvPr>
        </p:nvSpPr>
        <p:spPr>
          <a:xfrm>
            <a:off x="5041779"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 name="Google Shape;55;p5"/>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 name="Google Shape;56;p5"/>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57" name="Google Shape;57;p5"/>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59"/>
        <p:cNvGrpSpPr/>
        <p:nvPr/>
      </p:nvGrpSpPr>
      <p:grpSpPr>
        <a:xfrm>
          <a:off x="0" y="0"/>
          <a:ext cx="0" cy="0"/>
          <a:chOff x="0" y="0"/>
          <a:chExt cx="0" cy="0"/>
        </a:xfrm>
      </p:grpSpPr>
      <p:sp>
        <p:nvSpPr>
          <p:cNvPr id="160" name="Google Shape;160;p15"/>
          <p:cNvSpPr/>
          <p:nvPr/>
        </p:nvSpPr>
        <p:spPr>
          <a:xfrm flipH="1">
            <a:off x="-3429082" y="2598063"/>
            <a:ext cx="60958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542519">
            <a:off x="6823253" y="-353355"/>
            <a:ext cx="2625360" cy="1785525"/>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5"/>
          <p:cNvGrpSpPr/>
          <p:nvPr/>
        </p:nvGrpSpPr>
        <p:grpSpPr>
          <a:xfrm>
            <a:off x="7560023" y="54840"/>
            <a:ext cx="1504175" cy="1244157"/>
            <a:chOff x="7560023" y="2814490"/>
            <a:chExt cx="1504175" cy="1244157"/>
          </a:xfrm>
        </p:grpSpPr>
        <p:sp>
          <p:nvSpPr>
            <p:cNvPr id="163" name="Google Shape;163;p15"/>
            <p:cNvSpPr/>
            <p:nvPr/>
          </p:nvSpPr>
          <p:spPr>
            <a:xfrm>
              <a:off x="7560023" y="28144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552936" y="3421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5"/>
          <p:cNvGrpSpPr/>
          <p:nvPr/>
        </p:nvGrpSpPr>
        <p:grpSpPr>
          <a:xfrm>
            <a:off x="-33427" y="3476090"/>
            <a:ext cx="682702" cy="1547282"/>
            <a:chOff x="-33427" y="3476090"/>
            <a:chExt cx="682702" cy="1547282"/>
          </a:xfrm>
        </p:grpSpPr>
        <p:sp>
          <p:nvSpPr>
            <p:cNvPr id="168" name="Google Shape;168;p15"/>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5"/>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15"/>
          <p:cNvSpPr txBox="1">
            <a:spLocks noGrp="1"/>
          </p:cNvSpPr>
          <p:nvPr>
            <p:ph type="subTitle" idx="1"/>
          </p:nvPr>
        </p:nvSpPr>
        <p:spPr>
          <a:xfrm>
            <a:off x="81455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3" name="Google Shape;173;p15"/>
          <p:cNvSpPr txBox="1">
            <a:spLocks noGrp="1"/>
          </p:cNvSpPr>
          <p:nvPr>
            <p:ph type="subTitle" idx="2"/>
          </p:nvPr>
        </p:nvSpPr>
        <p:spPr>
          <a:xfrm>
            <a:off x="337472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4" name="Google Shape;174;p15"/>
          <p:cNvSpPr txBox="1">
            <a:spLocks noGrp="1"/>
          </p:cNvSpPr>
          <p:nvPr>
            <p:ph type="subTitle" idx="3"/>
          </p:nvPr>
        </p:nvSpPr>
        <p:spPr>
          <a:xfrm>
            <a:off x="5934871"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5" name="Google Shape;175;p15"/>
          <p:cNvSpPr txBox="1">
            <a:spLocks noGrp="1"/>
          </p:cNvSpPr>
          <p:nvPr>
            <p:ph type="subTitle" idx="4"/>
          </p:nvPr>
        </p:nvSpPr>
        <p:spPr>
          <a:xfrm>
            <a:off x="814550"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6" name="Google Shape;176;p15"/>
          <p:cNvSpPr txBox="1">
            <a:spLocks noGrp="1"/>
          </p:cNvSpPr>
          <p:nvPr>
            <p:ph type="subTitle" idx="5"/>
          </p:nvPr>
        </p:nvSpPr>
        <p:spPr>
          <a:xfrm>
            <a:off x="3374721"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7" name="Google Shape;177;p15"/>
          <p:cNvSpPr txBox="1">
            <a:spLocks noGrp="1"/>
          </p:cNvSpPr>
          <p:nvPr>
            <p:ph type="subTitle" idx="6"/>
          </p:nvPr>
        </p:nvSpPr>
        <p:spPr>
          <a:xfrm>
            <a:off x="5934864"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61" r:id="rId9"/>
    <p:sldLayoutId id="2147483662" r:id="rId10"/>
    <p:sldLayoutId id="2147483663"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4996653" y="-305023"/>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8"/>
          <p:cNvSpPr txBox="1">
            <a:spLocks noGrp="1"/>
          </p:cNvSpPr>
          <p:nvPr>
            <p:ph type="ctrTitle"/>
          </p:nvPr>
        </p:nvSpPr>
        <p:spPr>
          <a:xfrm>
            <a:off x="1007425" y="819213"/>
            <a:ext cx="3033000" cy="100541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dirty="0">
                <a:solidFill>
                  <a:schemeClr val="dk2"/>
                </a:solidFill>
              </a:rPr>
              <a:t>abstracts of   research papers </a:t>
            </a:r>
            <a:endParaRPr sz="2000" dirty="0"/>
          </a:p>
        </p:txBody>
      </p:sp>
      <p:sp>
        <p:nvSpPr>
          <p:cNvPr id="362" name="Google Shape;362;p28"/>
          <p:cNvSpPr txBox="1">
            <a:spLocks noGrp="1"/>
          </p:cNvSpPr>
          <p:nvPr>
            <p:ph type="subTitle" idx="1"/>
          </p:nvPr>
        </p:nvSpPr>
        <p:spPr>
          <a:xfrm>
            <a:off x="4468406" y="254271"/>
            <a:ext cx="1823400" cy="62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CCSW325 Software Construction</a:t>
            </a:r>
            <a:endParaRPr dirty="0"/>
          </a:p>
        </p:txBody>
      </p:sp>
      <p:graphicFrame>
        <p:nvGraphicFramePr>
          <p:cNvPr id="4" name="جدول 3">
            <a:extLst>
              <a:ext uri="{FF2B5EF4-FFF2-40B4-BE49-F238E27FC236}">
                <a16:creationId xmlns:a16="http://schemas.microsoft.com/office/drawing/2014/main" id="{8E1558AB-A85B-204B-8625-E12FE6B252B3}"/>
              </a:ext>
            </a:extLst>
          </p:cNvPr>
          <p:cNvGraphicFramePr>
            <a:graphicFrameLocks noGrp="1"/>
          </p:cNvGraphicFramePr>
          <p:nvPr>
            <p:extLst>
              <p:ext uri="{D42A27DB-BD31-4B8C-83A1-F6EECF244321}">
                <p14:modId xmlns:p14="http://schemas.microsoft.com/office/powerpoint/2010/main" val="2463425385"/>
              </p:ext>
            </p:extLst>
          </p:nvPr>
        </p:nvGraphicFramePr>
        <p:xfrm>
          <a:off x="496786" y="2084350"/>
          <a:ext cx="3594256" cy="2880360"/>
        </p:xfrm>
        <a:graphic>
          <a:graphicData uri="http://schemas.openxmlformats.org/drawingml/2006/table">
            <a:tbl>
              <a:tblPr rtl="1" firstRow="1" bandRow="1">
                <a:tableStyleId>{BCBFA2A1-402A-4782-981E-0932CE679F27}</a:tableStyleId>
              </a:tblPr>
              <a:tblGrid>
                <a:gridCol w="1858537">
                  <a:extLst>
                    <a:ext uri="{9D8B030D-6E8A-4147-A177-3AD203B41FA5}">
                      <a16:colId xmlns:a16="http://schemas.microsoft.com/office/drawing/2014/main" val="504428840"/>
                    </a:ext>
                  </a:extLst>
                </a:gridCol>
                <a:gridCol w="1735719">
                  <a:extLst>
                    <a:ext uri="{9D8B030D-6E8A-4147-A177-3AD203B41FA5}">
                      <a16:colId xmlns:a16="http://schemas.microsoft.com/office/drawing/2014/main" val="1776802230"/>
                    </a:ext>
                  </a:extLst>
                </a:gridCol>
              </a:tblGrid>
              <a:tr h="370840">
                <a:tc>
                  <a:txBody>
                    <a:bodyPr/>
                    <a:lstStyle/>
                    <a:p>
                      <a:pPr rtl="1"/>
                      <a:r>
                        <a:rPr lang="en-US" dirty="0">
                          <a:solidFill>
                            <a:schemeClr val="tx1"/>
                          </a:solidFill>
                        </a:rPr>
                        <a:t>Student ID</a:t>
                      </a:r>
                      <a:endParaRPr lang="ar-SA" dirty="0">
                        <a:solidFill>
                          <a:schemeClr val="tx1"/>
                        </a:solidFill>
                      </a:endParaRPr>
                    </a:p>
                  </a:txBody>
                  <a:tcPr/>
                </a:tc>
                <a:tc>
                  <a:txBody>
                    <a:bodyPr/>
                    <a:lstStyle/>
                    <a:p>
                      <a:pPr rtl="1"/>
                      <a:r>
                        <a:rPr lang="en-US" dirty="0">
                          <a:solidFill>
                            <a:schemeClr val="tx1"/>
                          </a:solidFill>
                        </a:rPr>
                        <a:t>Student Name </a:t>
                      </a:r>
                      <a:endParaRPr lang="ar-SA" dirty="0">
                        <a:solidFill>
                          <a:schemeClr val="tx1"/>
                        </a:solidFill>
                      </a:endParaRPr>
                    </a:p>
                  </a:txBody>
                  <a:tcPr/>
                </a:tc>
                <a:extLst>
                  <a:ext uri="{0D108BD9-81ED-4DB2-BD59-A6C34878D82A}">
                    <a16:rowId xmlns:a16="http://schemas.microsoft.com/office/drawing/2014/main" val="4049414269"/>
                  </a:ext>
                </a:extLst>
              </a:tr>
              <a:tr h="370840">
                <a:tc>
                  <a:txBody>
                    <a:bodyPr/>
                    <a:lstStyle/>
                    <a:p>
                      <a:pPr marR="0" algn="l" rtl="1"/>
                      <a:r>
                        <a:rPr lang="en-US" sz="1400" b="0" i="0" dirty="0">
                          <a:solidFill>
                            <a:srgbClr val="FFFFFF"/>
                          </a:solidFill>
                          <a:effectLst/>
                          <a:latin typeface="Arial" panose="020B0604020202020204" pitchFamily="34" charset="0"/>
                          <a:ea typeface="Arial" panose="020B0604020202020204" pitchFamily="34" charset="0"/>
                          <a:cs typeface="Arial" panose="020B0604020202020204" pitchFamily="34" charset="0"/>
                        </a:rPr>
                        <a:t>2242187</a:t>
                      </a:r>
                      <a:endParaRPr lang="en-US" dirty="0">
                        <a:effectLst/>
                      </a:endParaRPr>
                    </a:p>
                    <a:p>
                      <a:pPr rtl="1"/>
                      <a:endParaRPr lang="ar-SA" dirty="0">
                        <a:solidFill>
                          <a:schemeClr val="tx1"/>
                        </a:solidFill>
                      </a:endParaRPr>
                    </a:p>
                  </a:txBody>
                  <a:tcPr/>
                </a:tc>
                <a:tc>
                  <a:txBody>
                    <a:bodyPr/>
                    <a:lstStyle/>
                    <a:p>
                      <a:pPr marL="0" marR="0" indent="0" algn="l" rtl="1" eaLnBrk="1" fontAlgn="auto" latinLnBrk="0" hangingPunct="1"/>
                      <a:r>
                        <a:rPr lang="en-US" sz="1400" b="1" i="0" dirty="0">
                          <a:solidFill>
                            <a:srgbClr val="FFFFFF"/>
                          </a:solidFill>
                          <a:effectLst/>
                          <a:latin typeface="Arial" panose="020B0604020202020204" pitchFamily="34" charset="0"/>
                          <a:ea typeface="Arial" panose="020B0604020202020204" pitchFamily="34" charset="0"/>
                          <a:cs typeface="Arial" panose="020B0604020202020204" pitchFamily="34" charset="0"/>
                        </a:rPr>
                        <a:t>Abdulsalam Ahyaf</a:t>
                      </a:r>
                      <a:endParaRPr lang="en-US" sz="1400" dirty="0">
                        <a:effectLst/>
                      </a:endParaRPr>
                    </a:p>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endParaRPr lang="ar-SA" sz="1100" dirty="0">
                        <a:solidFill>
                          <a:schemeClr val="tx1"/>
                        </a:solidFill>
                      </a:endParaRPr>
                    </a:p>
                  </a:txBody>
                  <a:tcPr/>
                </a:tc>
                <a:extLst>
                  <a:ext uri="{0D108BD9-81ED-4DB2-BD59-A6C34878D82A}">
                    <a16:rowId xmlns:a16="http://schemas.microsoft.com/office/drawing/2014/main" val="2880636457"/>
                  </a:ext>
                </a:extLst>
              </a:tr>
              <a:tr h="430126">
                <a:tc>
                  <a:txBody>
                    <a:bodyPr/>
                    <a:lstStyle/>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r>
                        <a:rPr lang="en-US" sz="1400" b="0" i="0" dirty="0">
                          <a:solidFill>
                            <a:srgbClr val="FFFFFF"/>
                          </a:solidFill>
                          <a:effectLst/>
                          <a:latin typeface="Arial" panose="020B0604020202020204" pitchFamily="34" charset="0"/>
                          <a:ea typeface="Arial" panose="020B0604020202020204" pitchFamily="34" charset="0"/>
                          <a:cs typeface="Arial" panose="020B0604020202020204" pitchFamily="34" charset="0"/>
                        </a:rPr>
                        <a:t>2240297</a:t>
                      </a:r>
                      <a:endParaRPr lang="en-US" dirty="0">
                        <a:effectLst/>
                      </a:endParaRPr>
                    </a:p>
                    <a:p>
                      <a:pPr rtl="1"/>
                      <a:endParaRPr lang="ar-SA" dirty="0">
                        <a:solidFill>
                          <a:schemeClr val="tx1"/>
                        </a:solidFill>
                      </a:endParaRPr>
                    </a:p>
                  </a:txBody>
                  <a:tcPr/>
                </a:tc>
                <a:tc>
                  <a:txBody>
                    <a:bodyPr/>
                    <a:lstStyle/>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r>
                        <a:rPr lang="en-US" sz="1400" b="1" i="0" dirty="0" err="1">
                          <a:solidFill>
                            <a:srgbClr val="FFFFFF"/>
                          </a:solidFill>
                          <a:effectLst/>
                          <a:latin typeface="Arial" panose="020B0604020202020204" pitchFamily="34" charset="0"/>
                          <a:ea typeface="Arial" panose="020B0604020202020204" pitchFamily="34" charset="0"/>
                          <a:cs typeface="Arial" panose="020B0604020202020204" pitchFamily="34" charset="0"/>
                        </a:rPr>
                        <a:t>Abdulmajeed</a:t>
                      </a:r>
                      <a:r>
                        <a:rPr lang="en-US" sz="1400" b="1" i="0" dirty="0">
                          <a:solidFill>
                            <a:srgbClr val="FFFFFF"/>
                          </a:solidFill>
                          <a:effectLst/>
                          <a:latin typeface="Arial" panose="020B0604020202020204" pitchFamily="34" charset="0"/>
                          <a:ea typeface="Arial" panose="020B0604020202020204" pitchFamily="34" charset="0"/>
                          <a:cs typeface="Arial" panose="020B0604020202020204" pitchFamily="34" charset="0"/>
                        </a:rPr>
                        <a:t> Abdullah </a:t>
                      </a:r>
                      <a:endParaRPr lang="en-US" dirty="0">
                        <a:effectLst/>
                      </a:endParaRPr>
                    </a:p>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endParaRPr lang="ar-SA" dirty="0">
                        <a:solidFill>
                          <a:schemeClr val="tx1"/>
                        </a:solidFill>
                      </a:endParaRPr>
                    </a:p>
                  </a:txBody>
                  <a:tcPr/>
                </a:tc>
                <a:extLst>
                  <a:ext uri="{0D108BD9-81ED-4DB2-BD59-A6C34878D82A}">
                    <a16:rowId xmlns:a16="http://schemas.microsoft.com/office/drawing/2014/main" val="1774689541"/>
                  </a:ext>
                </a:extLst>
              </a:tr>
              <a:tr h="370840">
                <a:tc>
                  <a:txBody>
                    <a:bodyPr/>
                    <a:lstStyle/>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2240198</a:t>
                      </a:r>
                      <a:endParaRPr lang="ar-SA" dirty="0">
                        <a:solidFill>
                          <a:schemeClr val="tx1"/>
                        </a:solidFill>
                      </a:endParaRPr>
                    </a:p>
                  </a:txBody>
                  <a:tcPr/>
                </a:tc>
                <a:tc>
                  <a:txBody>
                    <a:bodyPr/>
                    <a:lstStyle/>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tx1"/>
                          </a:solidFill>
                          <a:effectLst/>
                          <a:latin typeface="Arial"/>
                          <a:ea typeface="Arial"/>
                          <a:cs typeface="Arial"/>
                          <a:sym typeface="Arial"/>
                        </a:rPr>
                        <a:t>Faisal Alghamdi</a:t>
                      </a:r>
                      <a:endParaRPr lang="ar-SA" sz="1400" dirty="0">
                        <a:solidFill>
                          <a:schemeClr val="tx1"/>
                        </a:solidFill>
                      </a:endParaRPr>
                    </a:p>
                  </a:txBody>
                  <a:tcPr/>
                </a:tc>
                <a:extLst>
                  <a:ext uri="{0D108BD9-81ED-4DB2-BD59-A6C34878D82A}">
                    <a16:rowId xmlns:a16="http://schemas.microsoft.com/office/drawing/2014/main" val="3657920599"/>
                  </a:ext>
                </a:extLst>
              </a:tr>
              <a:tr h="370840">
                <a:tc>
                  <a:txBody>
                    <a:bodyPr/>
                    <a:lstStyle/>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2241316</a:t>
                      </a:r>
                      <a:endParaRPr lang="ar-SA" dirty="0">
                        <a:solidFill>
                          <a:schemeClr val="tx1"/>
                        </a:solidFill>
                      </a:endParaRPr>
                    </a:p>
                  </a:txBody>
                  <a:tcPr/>
                </a:tc>
                <a:tc>
                  <a:txBody>
                    <a:bodyPr/>
                    <a:lstStyle/>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tx1"/>
                          </a:solidFill>
                          <a:effectLst/>
                          <a:latin typeface="Arial"/>
                          <a:ea typeface="Arial"/>
                          <a:cs typeface="Arial"/>
                          <a:sym typeface="Arial"/>
                        </a:rPr>
                        <a:t>Faisal </a:t>
                      </a:r>
                      <a:r>
                        <a:rPr lang="en-US" sz="1400" b="1" i="0" u="none" strike="noStrike" cap="none" dirty="0" err="1">
                          <a:solidFill>
                            <a:schemeClr val="tx1"/>
                          </a:solidFill>
                          <a:effectLst/>
                          <a:latin typeface="Arial"/>
                          <a:ea typeface="Arial"/>
                          <a:cs typeface="Arial"/>
                          <a:sym typeface="Arial"/>
                        </a:rPr>
                        <a:t>Alqarni</a:t>
                      </a:r>
                      <a:endParaRPr lang="ar-SA" dirty="0">
                        <a:solidFill>
                          <a:schemeClr val="tx1"/>
                        </a:solidFill>
                      </a:endParaRPr>
                    </a:p>
                  </a:txBody>
                  <a:tcPr/>
                </a:tc>
                <a:extLst>
                  <a:ext uri="{0D108BD9-81ED-4DB2-BD59-A6C34878D82A}">
                    <a16:rowId xmlns:a16="http://schemas.microsoft.com/office/drawing/2014/main" val="1964793922"/>
                  </a:ext>
                </a:extLst>
              </a:tr>
              <a:tr h="370840">
                <a:tc>
                  <a:txBody>
                    <a:bodyPr/>
                    <a:lstStyle/>
                    <a:p>
                      <a:pPr rtl="1"/>
                      <a:r>
                        <a:rPr lang="en-US" dirty="0">
                          <a:solidFill>
                            <a:schemeClr val="tx1"/>
                          </a:solidFill>
                        </a:rPr>
                        <a:t>2240371</a:t>
                      </a:r>
                      <a:endParaRPr lang="ar-SA" dirty="0">
                        <a:solidFill>
                          <a:schemeClr val="tx1"/>
                        </a:solidFill>
                      </a:endParaRPr>
                    </a:p>
                  </a:txBody>
                  <a:tcPr/>
                </a:tc>
                <a:tc>
                  <a:txBody>
                    <a:bodyPr/>
                    <a:lstStyle/>
                    <a:p>
                      <a:pPr marL="0" marR="0" lvl="0" indent="0" algn="l" defTabSz="914400" rtl="1"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tx1"/>
                          </a:solidFill>
                          <a:effectLst/>
                          <a:latin typeface="Arial"/>
                          <a:ea typeface="Arial"/>
                          <a:cs typeface="Arial"/>
                          <a:sym typeface="Arial"/>
                        </a:rPr>
                        <a:t>Feras Ahmad	</a:t>
                      </a:r>
                      <a:endParaRPr lang="ar-SA" dirty="0">
                        <a:solidFill>
                          <a:schemeClr val="tx1"/>
                        </a:solidFill>
                      </a:endParaRPr>
                    </a:p>
                  </a:txBody>
                  <a:tcPr/>
                </a:tc>
                <a:extLst>
                  <a:ext uri="{0D108BD9-81ED-4DB2-BD59-A6C34878D82A}">
                    <a16:rowId xmlns:a16="http://schemas.microsoft.com/office/drawing/2014/main" val="162100198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C99B2A17-F4AE-0B88-F2DA-6F0F63D37737}"/>
            </a:ext>
          </a:extLst>
        </p:cNvPr>
        <p:cNvGrpSpPr/>
        <p:nvPr/>
      </p:nvGrpSpPr>
      <p:grpSpPr>
        <a:xfrm>
          <a:off x="0" y="0"/>
          <a:ext cx="0" cy="0"/>
          <a:chOff x="0" y="0"/>
          <a:chExt cx="0" cy="0"/>
        </a:xfrm>
      </p:grpSpPr>
      <p:sp>
        <p:nvSpPr>
          <p:cNvPr id="541" name="Google Shape;541;p36">
            <a:extLst>
              <a:ext uri="{FF2B5EF4-FFF2-40B4-BE49-F238E27FC236}">
                <a16:creationId xmlns:a16="http://schemas.microsoft.com/office/drawing/2014/main" id="{C4D68DF8-CF62-5A32-BC62-CAEC61B5C452}"/>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542" name="Google Shape;542;p36">
            <a:extLst>
              <a:ext uri="{FF2B5EF4-FFF2-40B4-BE49-F238E27FC236}">
                <a16:creationId xmlns:a16="http://schemas.microsoft.com/office/drawing/2014/main" id="{3775696D-6F63-4FA7-CFC7-86051971A029}"/>
              </a:ext>
            </a:extLst>
          </p:cNvPr>
          <p:cNvSpPr txBox="1">
            <a:spLocks noGrp="1"/>
          </p:cNvSpPr>
          <p:nvPr>
            <p:ph type="subTitle" idx="1"/>
          </p:nvPr>
        </p:nvSpPr>
        <p:spPr>
          <a:xfrm>
            <a:off x="3714750" y="1431012"/>
            <a:ext cx="3671887" cy="1159115"/>
          </a:xfrm>
          <a:prstGeom prst="rect">
            <a:avLst/>
          </a:prstGeom>
        </p:spPr>
        <p:txBody>
          <a:bodyPr spcFirstLastPara="1" wrap="square" lIns="91425" tIns="91425" rIns="91425" bIns="91425" anchor="t" anchorCtr="0">
            <a:noAutofit/>
          </a:bodyPr>
          <a:lstStyle/>
          <a:p>
            <a:pPr marL="1129030" algn="l">
              <a:lnSpc>
                <a:spcPct val="107000"/>
              </a:lnSpc>
              <a:spcAft>
                <a:spcPts val="800"/>
              </a:spcAft>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"Given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plsrc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code:\n${</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progsrc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nGiven</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test cases:${</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TCtar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nTranslate</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given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plsrc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code to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pltar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code, and ensure the translated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pltar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code can pass all given test cases. Use END_OF_CASE to finish your answer."</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50" name="Google Shape;550;p36">
            <a:extLst>
              <a:ext uri="{FF2B5EF4-FFF2-40B4-BE49-F238E27FC236}">
                <a16:creationId xmlns:a16="http://schemas.microsoft.com/office/drawing/2014/main" id="{455D3A6E-E88D-361B-78F3-22C60E22D9E8}"/>
              </a:ext>
            </a:extLst>
          </p:cNvPr>
          <p:cNvSpPr txBox="1">
            <a:spLocks noGrp="1"/>
          </p:cNvSpPr>
          <p:nvPr>
            <p:ph type="subTitle" idx="14"/>
          </p:nvPr>
        </p:nvSpPr>
        <p:spPr>
          <a:xfrm>
            <a:off x="659221" y="1676954"/>
            <a:ext cx="2155500" cy="1054229"/>
          </a:xfrm>
          <a:prstGeom prst="rect">
            <a:avLst/>
          </a:prstGeom>
        </p:spPr>
        <p:txBody>
          <a:bodyPr spcFirstLastPara="1" wrap="square" lIns="91425" tIns="91425" rIns="91425" bIns="91425" anchor="b" anchorCtr="0">
            <a:noAutofit/>
          </a:bodyPr>
          <a:lstStyle/>
          <a:p>
            <a:pPr marL="0" indent="0"/>
            <a:r>
              <a:rPr lang="en-US" sz="2000" b="1" dirty="0">
                <a:solidFill>
                  <a:schemeClr val="bg2"/>
                </a:solidFill>
                <a:effectLst/>
                <a:latin typeface="Aptos" panose="020B0004020202020204" pitchFamily="34" charset="0"/>
                <a:ea typeface="Aptos" panose="020B0004020202020204" pitchFamily="34" charset="0"/>
                <a:cs typeface="Arial" panose="020B0604020202020204" pitchFamily="34" charset="0"/>
              </a:rPr>
              <a:t>2 - Translation </a:t>
            </a:r>
            <a:r>
              <a:rPr lang="en-US" sz="1800" b="1" dirty="0">
                <a:solidFill>
                  <a:schemeClr val="bg2"/>
                </a:solidFill>
                <a:effectLst/>
                <a:latin typeface="Aptos" panose="020B0004020202020204" pitchFamily="34" charset="0"/>
                <a:ea typeface="Aptos" panose="020B0004020202020204" pitchFamily="34" charset="0"/>
                <a:cs typeface="Arial" panose="020B0604020202020204" pitchFamily="34" charset="0"/>
              </a:rPr>
              <a:t>Augmentation</a:t>
            </a:r>
            <a:r>
              <a:rPr lang="en-US" sz="2000" b="1" dirty="0">
                <a:solidFill>
                  <a:schemeClr val="bg2"/>
                </a:solidFill>
                <a:effectLst/>
                <a:latin typeface="Aptos" panose="020B0004020202020204" pitchFamily="34" charset="0"/>
                <a:ea typeface="Aptos" panose="020B0004020202020204" pitchFamily="34" charset="0"/>
                <a:cs typeface="Arial" panose="020B0604020202020204" pitchFamily="34" charset="0"/>
              </a:rPr>
              <a:t> Phase</a:t>
            </a:r>
            <a:endParaRPr lang="en-US" sz="110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pic>
        <p:nvPicPr>
          <p:cNvPr id="2" name="Picture 1" descr="A screenshot of a computer">
            <a:extLst>
              <a:ext uri="{FF2B5EF4-FFF2-40B4-BE49-F238E27FC236}">
                <a16:creationId xmlns:a16="http://schemas.microsoft.com/office/drawing/2014/main" id="{4264DD51-F0C2-611C-76E9-0213DEF0F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567" y="2818625"/>
            <a:ext cx="3495585" cy="2137403"/>
          </a:xfrm>
          <a:prstGeom prst="rect">
            <a:avLst/>
          </a:prstGeom>
        </p:spPr>
      </p:pic>
    </p:spTree>
    <p:extLst>
      <p:ext uri="{BB962C8B-B14F-4D97-AF65-F5344CB8AC3E}">
        <p14:creationId xmlns:p14="http://schemas.microsoft.com/office/powerpoint/2010/main" val="39431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427860CA-90E0-8925-368B-81230F5DC57E}"/>
            </a:ext>
          </a:extLst>
        </p:cNvPr>
        <p:cNvGrpSpPr/>
        <p:nvPr/>
      </p:nvGrpSpPr>
      <p:grpSpPr>
        <a:xfrm>
          <a:off x="0" y="0"/>
          <a:ext cx="0" cy="0"/>
          <a:chOff x="0" y="0"/>
          <a:chExt cx="0" cy="0"/>
        </a:xfrm>
      </p:grpSpPr>
      <p:sp>
        <p:nvSpPr>
          <p:cNvPr id="541" name="Google Shape;541;p36">
            <a:extLst>
              <a:ext uri="{FF2B5EF4-FFF2-40B4-BE49-F238E27FC236}">
                <a16:creationId xmlns:a16="http://schemas.microsoft.com/office/drawing/2014/main" id="{9EFA615E-D340-77EB-AC76-92476E5937B6}"/>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542" name="Google Shape;542;p36">
            <a:extLst>
              <a:ext uri="{FF2B5EF4-FFF2-40B4-BE49-F238E27FC236}">
                <a16:creationId xmlns:a16="http://schemas.microsoft.com/office/drawing/2014/main" id="{641ECC75-5AD0-1D1D-69B7-87183A15DB7D}"/>
              </a:ext>
            </a:extLst>
          </p:cNvPr>
          <p:cNvSpPr txBox="1">
            <a:spLocks noGrp="1"/>
          </p:cNvSpPr>
          <p:nvPr>
            <p:ph type="subTitle" idx="1"/>
          </p:nvPr>
        </p:nvSpPr>
        <p:spPr>
          <a:xfrm>
            <a:off x="3603939" y="1626948"/>
            <a:ext cx="4630807" cy="1159115"/>
          </a:xfrm>
          <a:prstGeom prst="rect">
            <a:avLst/>
          </a:prstGeom>
        </p:spPr>
        <p:txBody>
          <a:bodyPr spcFirstLastPara="1" wrap="square" lIns="91425" tIns="91425" rIns="91425" bIns="91425" anchor="t" anchorCtr="0">
            <a:noAutofit/>
          </a:bodyPr>
          <a:lstStyle/>
          <a:p>
            <a:pPr marL="1129030" algn="l">
              <a:lnSpc>
                <a:spcPct val="107000"/>
              </a:lnSpc>
              <a:spcAft>
                <a:spcPts val="800"/>
              </a:spcAft>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"Given buggy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pltar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code:\n${</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progtar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nGiven</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test case:${</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tc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nError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message: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err_msg</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nFix</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the buggy line (marked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com_symtar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&lt;Buggy Line&gt;) in the buggy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pltar</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code according to the given error message. Use END_OF_CASE to finish your answer."</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50" name="Google Shape;550;p36">
            <a:extLst>
              <a:ext uri="{FF2B5EF4-FFF2-40B4-BE49-F238E27FC236}">
                <a16:creationId xmlns:a16="http://schemas.microsoft.com/office/drawing/2014/main" id="{CD8B2B81-5F25-E304-3452-2674B61672F0}"/>
              </a:ext>
            </a:extLst>
          </p:cNvPr>
          <p:cNvSpPr txBox="1">
            <a:spLocks noGrp="1"/>
          </p:cNvSpPr>
          <p:nvPr>
            <p:ph type="subTitle" idx="14"/>
          </p:nvPr>
        </p:nvSpPr>
        <p:spPr>
          <a:xfrm>
            <a:off x="459196" y="1784111"/>
            <a:ext cx="2155500" cy="689400"/>
          </a:xfrm>
          <a:prstGeom prst="rect">
            <a:avLst/>
          </a:prstGeom>
        </p:spPr>
        <p:txBody>
          <a:bodyPr spcFirstLastPara="1" wrap="square" lIns="91425" tIns="91425" rIns="91425" bIns="91425" anchor="b" anchorCtr="0">
            <a:noAutofit/>
          </a:bodyPr>
          <a:lstStyle/>
          <a:p>
            <a:pPr marL="228600" marR="0" rtl="1">
              <a:lnSpc>
                <a:spcPct val="107000"/>
              </a:lnSpc>
              <a:spcAft>
                <a:spcPts val="800"/>
              </a:spcAft>
            </a:pPr>
            <a:r>
              <a:rPr lang="en-US" sz="1800" b="1" dirty="0">
                <a:solidFill>
                  <a:schemeClr val="bg2"/>
                </a:solidFill>
                <a:effectLst/>
                <a:latin typeface="Aptos" panose="020B0004020202020204" pitchFamily="34" charset="0"/>
                <a:ea typeface="Aptos" panose="020B0004020202020204" pitchFamily="34" charset="0"/>
                <a:cs typeface="Arial" panose="020B0604020202020204" pitchFamily="34" charset="0"/>
              </a:rPr>
              <a:t>3 - Translation Repair Phase</a:t>
            </a:r>
            <a:endParaRPr lang="en-US" sz="180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pic>
        <p:nvPicPr>
          <p:cNvPr id="2" name="Picture 1" descr="A white page with black text&#10;&#10;Description automatically generated">
            <a:extLst>
              <a:ext uri="{FF2B5EF4-FFF2-40B4-BE49-F238E27FC236}">
                <a16:creationId xmlns:a16="http://schemas.microsoft.com/office/drawing/2014/main" id="{F18BE83A-6BC6-6344-5363-1F137FFE01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7839" y="2789905"/>
            <a:ext cx="4220210" cy="1814195"/>
          </a:xfrm>
          <a:prstGeom prst="rect">
            <a:avLst/>
          </a:prstGeom>
          <a:noFill/>
          <a:ln>
            <a:noFill/>
          </a:ln>
        </p:spPr>
      </p:pic>
    </p:spTree>
    <p:extLst>
      <p:ext uri="{BB962C8B-B14F-4D97-AF65-F5344CB8AC3E}">
        <p14:creationId xmlns:p14="http://schemas.microsoft.com/office/powerpoint/2010/main" val="353847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a:extLst>
            <a:ext uri="{FF2B5EF4-FFF2-40B4-BE49-F238E27FC236}">
              <a16:creationId xmlns:a16="http://schemas.microsoft.com/office/drawing/2014/main" id="{A4A6D877-EC87-556D-5EA7-815C8DF55684}"/>
            </a:ext>
          </a:extLst>
        </p:cNvPr>
        <p:cNvGrpSpPr/>
        <p:nvPr/>
      </p:nvGrpSpPr>
      <p:grpSpPr>
        <a:xfrm>
          <a:off x="0" y="0"/>
          <a:ext cx="0" cy="0"/>
          <a:chOff x="0" y="0"/>
          <a:chExt cx="0" cy="0"/>
        </a:xfrm>
      </p:grpSpPr>
      <p:sp>
        <p:nvSpPr>
          <p:cNvPr id="452" name="Google Shape;452;p33">
            <a:extLst>
              <a:ext uri="{FF2B5EF4-FFF2-40B4-BE49-F238E27FC236}">
                <a16:creationId xmlns:a16="http://schemas.microsoft.com/office/drawing/2014/main" id="{BEF82603-9B22-C5F1-8113-324ABAF6F5E2}"/>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a:t>
            </a:r>
            <a:br>
              <a:rPr lang="en-US" sz="2800" dirty="0"/>
            </a:br>
            <a:endParaRPr dirty="0"/>
          </a:p>
        </p:txBody>
      </p:sp>
      <p:sp>
        <p:nvSpPr>
          <p:cNvPr id="455" name="Google Shape;455;p33">
            <a:extLst>
              <a:ext uri="{FF2B5EF4-FFF2-40B4-BE49-F238E27FC236}">
                <a16:creationId xmlns:a16="http://schemas.microsoft.com/office/drawing/2014/main" id="{D75A7CA2-ED99-980A-FC5C-08FABCBD185A}"/>
              </a:ext>
            </a:extLst>
          </p:cNvPr>
          <p:cNvSpPr txBox="1">
            <a:spLocks noGrp="1"/>
          </p:cNvSpPr>
          <p:nvPr>
            <p:ph type="subTitle" idx="3"/>
          </p:nvPr>
        </p:nvSpPr>
        <p:spPr>
          <a:xfrm>
            <a:off x="719999" y="1665746"/>
            <a:ext cx="3112413"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Cleaning</a:t>
            </a:r>
          </a:p>
        </p:txBody>
      </p:sp>
      <p:sp>
        <p:nvSpPr>
          <p:cNvPr id="11" name="Google Shape;455;p33">
            <a:extLst>
              <a:ext uri="{FF2B5EF4-FFF2-40B4-BE49-F238E27FC236}">
                <a16:creationId xmlns:a16="http://schemas.microsoft.com/office/drawing/2014/main" id="{2B79B55E-7DAA-2CF0-F899-8B4D59D039EF}"/>
              </a:ext>
            </a:extLst>
          </p:cNvPr>
          <p:cNvSpPr txBox="1">
            <a:spLocks/>
          </p:cNvSpPr>
          <p:nvPr/>
        </p:nvSpPr>
        <p:spPr>
          <a:xfrm>
            <a:off x="4258235" y="1636922"/>
            <a:ext cx="4560213" cy="4638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1pPr>
            <a:lvl2pPr marL="914400" marR="0" lvl="1"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2pPr>
            <a:lvl3pPr marL="1371600" marR="0" lvl="2"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3pPr>
            <a:lvl4pPr marL="1828800" marR="0" lvl="3"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4pPr>
            <a:lvl5pPr marL="2286000" marR="0" lvl="4"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5pPr>
            <a:lvl6pPr marL="2743200" marR="0" lvl="5"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6pPr>
            <a:lvl7pPr marL="3200400" marR="0" lvl="6"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7pPr>
            <a:lvl8pPr marL="3657600" marR="0" lvl="7"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8pPr>
            <a:lvl9pPr marL="4114800" marR="0" lvl="8"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9pPr>
          </a:lstStyle>
          <a:p>
            <a:pPr marL="0" indent="0"/>
            <a:r>
              <a:rPr lang="en-US" dirty="0"/>
              <a:t>Test Case Generation Phase</a:t>
            </a:r>
          </a:p>
        </p:txBody>
      </p:sp>
      <p:pic>
        <p:nvPicPr>
          <p:cNvPr id="12" name="Picture 11" descr="A screen shot of a computer&#10;&#10;Description automatically generated">
            <a:extLst>
              <a:ext uri="{FF2B5EF4-FFF2-40B4-BE49-F238E27FC236}">
                <a16:creationId xmlns:a16="http://schemas.microsoft.com/office/drawing/2014/main" id="{1110A1FF-F34C-3030-8989-17E35F85B6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626"/>
          <a:stretch/>
        </p:blipFill>
        <p:spPr bwMode="auto">
          <a:xfrm>
            <a:off x="360176" y="2340712"/>
            <a:ext cx="3963054" cy="2263388"/>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75B31A02-EFC8-6030-C982-FC0DBF1EB0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3668" y="2267532"/>
            <a:ext cx="3219040" cy="2336568"/>
          </a:xfrm>
          <a:prstGeom prst="rect">
            <a:avLst/>
          </a:prstGeom>
        </p:spPr>
      </p:pic>
    </p:spTree>
    <p:extLst>
      <p:ext uri="{BB962C8B-B14F-4D97-AF65-F5344CB8AC3E}">
        <p14:creationId xmlns:p14="http://schemas.microsoft.com/office/powerpoint/2010/main" val="159614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a:extLst>
            <a:ext uri="{FF2B5EF4-FFF2-40B4-BE49-F238E27FC236}">
              <a16:creationId xmlns:a16="http://schemas.microsoft.com/office/drawing/2014/main" id="{ADCE9F2A-454D-4483-0C4E-856D426DE79E}"/>
            </a:ext>
          </a:extLst>
        </p:cNvPr>
        <p:cNvGrpSpPr/>
        <p:nvPr/>
      </p:nvGrpSpPr>
      <p:grpSpPr>
        <a:xfrm>
          <a:off x="0" y="0"/>
          <a:ext cx="0" cy="0"/>
          <a:chOff x="0" y="0"/>
          <a:chExt cx="0" cy="0"/>
        </a:xfrm>
      </p:grpSpPr>
      <p:sp>
        <p:nvSpPr>
          <p:cNvPr id="452" name="Google Shape;452;p33">
            <a:extLst>
              <a:ext uri="{FF2B5EF4-FFF2-40B4-BE49-F238E27FC236}">
                <a16:creationId xmlns:a16="http://schemas.microsoft.com/office/drawing/2014/main" id="{8BAC9F85-A308-D013-C32E-9D1E11EFE7D3}"/>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a:t>
            </a:r>
            <a:br>
              <a:rPr lang="en-US" sz="2800" dirty="0"/>
            </a:br>
            <a:endParaRPr dirty="0"/>
          </a:p>
        </p:txBody>
      </p:sp>
      <p:sp>
        <p:nvSpPr>
          <p:cNvPr id="455" name="Google Shape;455;p33">
            <a:extLst>
              <a:ext uri="{FF2B5EF4-FFF2-40B4-BE49-F238E27FC236}">
                <a16:creationId xmlns:a16="http://schemas.microsoft.com/office/drawing/2014/main" id="{5AC39C36-B405-87E2-F260-B92E02FD1B93}"/>
              </a:ext>
            </a:extLst>
          </p:cNvPr>
          <p:cNvSpPr txBox="1">
            <a:spLocks noGrp="1"/>
          </p:cNvSpPr>
          <p:nvPr>
            <p:ph type="subTitle" idx="3"/>
          </p:nvPr>
        </p:nvSpPr>
        <p:spPr>
          <a:xfrm>
            <a:off x="541713" y="1427445"/>
            <a:ext cx="3700836" cy="719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Translation Augmentation Phase</a:t>
            </a:r>
          </a:p>
        </p:txBody>
      </p:sp>
      <p:sp>
        <p:nvSpPr>
          <p:cNvPr id="11" name="Google Shape;455;p33">
            <a:extLst>
              <a:ext uri="{FF2B5EF4-FFF2-40B4-BE49-F238E27FC236}">
                <a16:creationId xmlns:a16="http://schemas.microsoft.com/office/drawing/2014/main" id="{C7EE80E4-6291-DF0B-CAA9-3C4B54A034CC}"/>
              </a:ext>
            </a:extLst>
          </p:cNvPr>
          <p:cNvSpPr txBox="1">
            <a:spLocks/>
          </p:cNvSpPr>
          <p:nvPr/>
        </p:nvSpPr>
        <p:spPr>
          <a:xfrm>
            <a:off x="4323230" y="1175173"/>
            <a:ext cx="4560213" cy="8501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1pPr>
            <a:lvl2pPr marL="914400" marR="0" lvl="1"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2pPr>
            <a:lvl3pPr marL="1371600" marR="0" lvl="2"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3pPr>
            <a:lvl4pPr marL="1828800" marR="0" lvl="3"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4pPr>
            <a:lvl5pPr marL="2286000" marR="0" lvl="4"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5pPr>
            <a:lvl6pPr marL="2743200" marR="0" lvl="5"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6pPr>
            <a:lvl7pPr marL="3200400" marR="0" lvl="6"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7pPr>
            <a:lvl8pPr marL="3657600" marR="0" lvl="7"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8pPr>
            <a:lvl9pPr marL="4114800" marR="0" lvl="8"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9pPr>
          </a:lstStyle>
          <a:p>
            <a:pPr marL="0" indent="0"/>
            <a:r>
              <a:rPr lang="en-US"/>
              <a:t>Translation Repair Phase</a:t>
            </a:r>
            <a:endParaRPr lang="en-US" dirty="0"/>
          </a:p>
        </p:txBody>
      </p:sp>
      <p:pic>
        <p:nvPicPr>
          <p:cNvPr id="2" name="Picture 1" descr="A screenshot of a computer program&#10;&#10;Description automatically generated">
            <a:extLst>
              <a:ext uri="{FF2B5EF4-FFF2-40B4-BE49-F238E27FC236}">
                <a16:creationId xmlns:a16="http://schemas.microsoft.com/office/drawing/2014/main" id="{0BC66624-1352-D3E6-ADAB-0E6D9130C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709" y="2347615"/>
            <a:ext cx="3289449" cy="2310423"/>
          </a:xfrm>
          <a:prstGeom prst="rect">
            <a:avLst/>
          </a:prstGeom>
        </p:spPr>
      </p:pic>
      <p:pic>
        <p:nvPicPr>
          <p:cNvPr id="3" name="Picture 2">
            <a:extLst>
              <a:ext uri="{FF2B5EF4-FFF2-40B4-BE49-F238E27FC236}">
                <a16:creationId xmlns:a16="http://schemas.microsoft.com/office/drawing/2014/main" id="{8ABD31BB-8AC4-4E0D-8255-7D88993A45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9491" y="2346624"/>
            <a:ext cx="3057797" cy="2310422"/>
          </a:xfrm>
          <a:prstGeom prst="rect">
            <a:avLst/>
          </a:prstGeom>
        </p:spPr>
      </p:pic>
    </p:spTree>
    <p:extLst>
      <p:ext uri="{BB962C8B-B14F-4D97-AF65-F5344CB8AC3E}">
        <p14:creationId xmlns:p14="http://schemas.microsoft.com/office/powerpoint/2010/main" val="7074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2092FB1E-0B76-2918-A21E-E9A3CF4EB655}"/>
            </a:ext>
          </a:extLst>
        </p:cNvPr>
        <p:cNvGrpSpPr/>
        <p:nvPr/>
      </p:nvGrpSpPr>
      <p:grpSpPr>
        <a:xfrm>
          <a:off x="0" y="0"/>
          <a:ext cx="0" cy="0"/>
          <a:chOff x="0" y="0"/>
          <a:chExt cx="0" cy="0"/>
        </a:xfrm>
      </p:grpSpPr>
      <p:sp>
        <p:nvSpPr>
          <p:cNvPr id="541" name="Google Shape;541;p36">
            <a:extLst>
              <a:ext uri="{FF2B5EF4-FFF2-40B4-BE49-F238E27FC236}">
                <a16:creationId xmlns:a16="http://schemas.microsoft.com/office/drawing/2014/main" id="{3C167E54-FC24-939B-D035-29960D5F39C5}"/>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Evaluation Metrics</a:t>
            </a:r>
            <a:endParaRPr dirty="0"/>
          </a:p>
        </p:txBody>
      </p:sp>
      <p:sp>
        <p:nvSpPr>
          <p:cNvPr id="546" name="Google Shape;546;p36">
            <a:extLst>
              <a:ext uri="{FF2B5EF4-FFF2-40B4-BE49-F238E27FC236}">
                <a16:creationId xmlns:a16="http://schemas.microsoft.com/office/drawing/2014/main" id="{DEFBBB2C-90BB-5FF0-798B-506FA1E7038A}"/>
              </a:ext>
            </a:extLst>
          </p:cNvPr>
          <p:cNvSpPr txBox="1">
            <a:spLocks noGrp="1"/>
          </p:cNvSpPr>
          <p:nvPr>
            <p:ph type="subTitle" idx="7"/>
          </p:nvPr>
        </p:nvSpPr>
        <p:spPr>
          <a:xfrm>
            <a:off x="3553311" y="1741395"/>
            <a:ext cx="2908702" cy="1052400"/>
          </a:xfrm>
          <a:prstGeom prst="rect">
            <a:avLst/>
          </a:prstGeom>
        </p:spPr>
        <p:txBody>
          <a:bodyPr spcFirstLastPara="1" wrap="square" lIns="91425" tIns="91425" rIns="91425" bIns="91425" anchor="b" anchorCtr="0">
            <a:noAutofit/>
          </a:bodyPr>
          <a:lstStyle/>
          <a:p>
            <a:pPr marL="685800" marR="0" algn="l" rtl="1">
              <a:lnSpc>
                <a:spcPct val="107000"/>
              </a:lnSpc>
              <a:spcAft>
                <a:spcPts val="800"/>
              </a:spcAft>
            </a:pPr>
            <a:r>
              <a:rPr lang="en-US" sz="1800" b="1" kern="100" dirty="0">
                <a:solidFill>
                  <a:schemeClr val="bg2"/>
                </a:solidFill>
                <a:latin typeface="Aptos" panose="020B0004020202020204" pitchFamily="34" charset="0"/>
                <a:ea typeface="Aptos" panose="020B0004020202020204" pitchFamily="34" charset="0"/>
                <a:cs typeface="Arial" panose="020B0604020202020204" pitchFamily="34" charset="0"/>
              </a:rPr>
              <a:t>Execution Match Accuracy (EM Acc)</a:t>
            </a:r>
            <a:endParaRPr lang="en-US" sz="180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sp>
        <p:nvSpPr>
          <p:cNvPr id="548" name="Google Shape;548;p36">
            <a:extLst>
              <a:ext uri="{FF2B5EF4-FFF2-40B4-BE49-F238E27FC236}">
                <a16:creationId xmlns:a16="http://schemas.microsoft.com/office/drawing/2014/main" id="{F8D33FEA-9CDE-8B17-D0E7-0BFC7267FAF2}"/>
              </a:ext>
            </a:extLst>
          </p:cNvPr>
          <p:cNvSpPr txBox="1">
            <a:spLocks noGrp="1"/>
          </p:cNvSpPr>
          <p:nvPr>
            <p:ph type="subTitle" idx="9"/>
          </p:nvPr>
        </p:nvSpPr>
        <p:spPr>
          <a:xfrm>
            <a:off x="6268500" y="1922895"/>
            <a:ext cx="2155500" cy="689400"/>
          </a:xfrm>
          <a:prstGeom prst="rect">
            <a:avLst/>
          </a:prstGeom>
        </p:spPr>
        <p:txBody>
          <a:bodyPr spcFirstLastPara="1" wrap="square" lIns="91425" tIns="91425" rIns="91425" bIns="91425" anchor="b" anchorCtr="0">
            <a:noAutofit/>
          </a:bodyPr>
          <a:lstStyle/>
          <a:p>
            <a:pPr marL="228600" marR="0" algn="l" rtl="1">
              <a:lnSpc>
                <a:spcPct val="107000"/>
              </a:lnSpc>
              <a:spcAft>
                <a:spcPts val="800"/>
              </a:spcAft>
            </a:pPr>
            <a:r>
              <a:rPr lang="en-US" sz="1800" b="1" kern="100" dirty="0">
                <a:solidFill>
                  <a:schemeClr val="bg2"/>
                </a:solidFill>
                <a:effectLst/>
                <a:latin typeface="Aptos" panose="020B0004020202020204" pitchFamily="34" charset="0"/>
                <a:ea typeface="Aptos" panose="020B0004020202020204" pitchFamily="34" charset="0"/>
                <a:cs typeface="Arial" panose="020B0604020202020204" pitchFamily="34" charset="0"/>
              </a:rPr>
              <a:t>Precision (PR) </a:t>
            </a:r>
            <a:endParaRPr lang="en-US" sz="180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sp>
        <p:nvSpPr>
          <p:cNvPr id="550" name="Google Shape;550;p36">
            <a:extLst>
              <a:ext uri="{FF2B5EF4-FFF2-40B4-BE49-F238E27FC236}">
                <a16:creationId xmlns:a16="http://schemas.microsoft.com/office/drawing/2014/main" id="{1A22976D-EB49-9CBF-37AE-F04B1C852CD7}"/>
              </a:ext>
            </a:extLst>
          </p:cNvPr>
          <p:cNvSpPr txBox="1">
            <a:spLocks noGrp="1"/>
          </p:cNvSpPr>
          <p:nvPr>
            <p:ph type="subTitle" idx="14"/>
          </p:nvPr>
        </p:nvSpPr>
        <p:spPr>
          <a:xfrm>
            <a:off x="653467" y="1970710"/>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a:solidFill>
                  <a:schemeClr val="bg2"/>
                </a:solidFill>
                <a:effectLst/>
                <a:latin typeface="Aptos" panose="020B0004020202020204" pitchFamily="34" charset="0"/>
                <a:ea typeface="Aptos" panose="020B0004020202020204" pitchFamily="34" charset="0"/>
                <a:cs typeface="Arial" panose="020B0604020202020204" pitchFamily="34" charset="0"/>
              </a:rPr>
              <a:t>Correctness Accuracy (CA)</a:t>
            </a:r>
            <a:endParaRPr lang="en-US" dirty="0">
              <a:solidFill>
                <a:schemeClr val="bg2"/>
              </a:solidFill>
            </a:endParaRPr>
          </a:p>
        </p:txBody>
      </p:sp>
    </p:spTree>
    <p:extLst>
      <p:ext uri="{BB962C8B-B14F-4D97-AF65-F5344CB8AC3E}">
        <p14:creationId xmlns:p14="http://schemas.microsoft.com/office/powerpoint/2010/main" val="288156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30FB5723-B026-9080-CD21-7303D3FE2210}"/>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4F3F4C27-CA16-632B-BD85-1829F8F33AD4}"/>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pic>
        <p:nvPicPr>
          <p:cNvPr id="2" name="Picture 1" descr="A table with numbers and text&#10;&#10;Description automatically generated">
            <a:extLst>
              <a:ext uri="{FF2B5EF4-FFF2-40B4-BE49-F238E27FC236}">
                <a16:creationId xmlns:a16="http://schemas.microsoft.com/office/drawing/2014/main" id="{C1A1D01D-56DB-2CA7-85FA-BD8E59B57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1729" y="2445735"/>
            <a:ext cx="4945380" cy="2158365"/>
          </a:xfrm>
          <a:prstGeom prst="rect">
            <a:avLst/>
          </a:prstGeom>
        </p:spPr>
      </p:pic>
      <p:sp>
        <p:nvSpPr>
          <p:cNvPr id="7" name="Google Shape;550;p36">
            <a:extLst>
              <a:ext uri="{FF2B5EF4-FFF2-40B4-BE49-F238E27FC236}">
                <a16:creationId xmlns:a16="http://schemas.microsoft.com/office/drawing/2014/main" id="{D7DCE7F7-9F7F-E554-E4C2-380EA3268999}"/>
              </a:ext>
            </a:extLst>
          </p:cNvPr>
          <p:cNvSpPr txBox="1">
            <a:spLocks/>
          </p:cNvSpPr>
          <p:nvPr/>
        </p:nvSpPr>
        <p:spPr>
          <a:xfrm>
            <a:off x="1014297" y="1434217"/>
            <a:ext cx="2831562" cy="68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1pPr>
            <a:lvl2pPr marL="914400" marR="0" lvl="1"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2pPr>
            <a:lvl3pPr marL="1371600" marR="0" lvl="2"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3pPr>
            <a:lvl4pPr marL="1828800" marR="0" lvl="3"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4pPr>
            <a:lvl5pPr marL="2286000" marR="0" lvl="4"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5pPr>
            <a:lvl6pPr marL="2743200" marR="0" lvl="5"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6pPr>
            <a:lvl7pPr marL="3200400" marR="0" lvl="6"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7pPr>
            <a:lvl8pPr marL="3657600" marR="0" lvl="7"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8pPr>
            <a:lvl9pPr marL="4114800" marR="0" lvl="8"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9pPr>
          </a:lstStyle>
          <a:p>
            <a:pPr marL="0" indent="0" algn="l"/>
            <a:r>
              <a:rPr lang="en-US" sz="1800" b="1" dirty="0">
                <a:solidFill>
                  <a:schemeClr val="bg2"/>
                </a:solidFill>
                <a:latin typeface="Aptos" panose="020B0004020202020204" pitchFamily="34" charset="0"/>
                <a:ea typeface="Aptos" panose="020B0004020202020204" pitchFamily="34" charset="0"/>
                <a:cs typeface="Arial" panose="020B0604020202020204" pitchFamily="34" charset="0"/>
              </a:rPr>
              <a:t>Performance of LLMs:</a:t>
            </a:r>
            <a:endParaRPr lang="en-US" dirty="0">
              <a:solidFill>
                <a:schemeClr val="bg2"/>
              </a:solidFill>
            </a:endParaRPr>
          </a:p>
        </p:txBody>
      </p:sp>
    </p:spTree>
    <p:extLst>
      <p:ext uri="{BB962C8B-B14F-4D97-AF65-F5344CB8AC3E}">
        <p14:creationId xmlns:p14="http://schemas.microsoft.com/office/powerpoint/2010/main" val="407462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6F15A96E-DE3F-ECF6-84C1-F59E6ACD161A}"/>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DC090BB8-CA4D-9AA0-825C-34E457AC2521}"/>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sp>
        <p:nvSpPr>
          <p:cNvPr id="7" name="Google Shape;550;p36">
            <a:extLst>
              <a:ext uri="{FF2B5EF4-FFF2-40B4-BE49-F238E27FC236}">
                <a16:creationId xmlns:a16="http://schemas.microsoft.com/office/drawing/2014/main" id="{78E27DF5-1882-DBB1-16C3-C319DE7348C3}"/>
              </a:ext>
            </a:extLst>
          </p:cNvPr>
          <p:cNvSpPr txBox="1">
            <a:spLocks/>
          </p:cNvSpPr>
          <p:nvPr/>
        </p:nvSpPr>
        <p:spPr>
          <a:xfrm>
            <a:off x="1014297" y="1434217"/>
            <a:ext cx="3288762" cy="689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1pPr>
            <a:lvl2pPr marL="914400" marR="0" lvl="1"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2pPr>
            <a:lvl3pPr marL="1371600" marR="0" lvl="2"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3pPr>
            <a:lvl4pPr marL="1828800" marR="0" lvl="3"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4pPr>
            <a:lvl5pPr marL="2286000" marR="0" lvl="4"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5pPr>
            <a:lvl6pPr marL="2743200" marR="0" lvl="5"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6pPr>
            <a:lvl7pPr marL="3200400" marR="0" lvl="6"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7pPr>
            <a:lvl8pPr marL="3657600" marR="0" lvl="7"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8pPr>
            <a:lvl9pPr marL="4114800" marR="0" lvl="8" indent="-304800" algn="ctr" rtl="0">
              <a:lnSpc>
                <a:spcPct val="100000"/>
              </a:lnSpc>
              <a:spcBef>
                <a:spcPts val="0"/>
              </a:spcBef>
              <a:spcAft>
                <a:spcPts val="0"/>
              </a:spcAft>
              <a:buClr>
                <a:schemeClr val="dk1"/>
              </a:buClr>
              <a:buSzPts val="2000"/>
              <a:buFont typeface="Trispace"/>
              <a:buNone/>
              <a:defRPr sz="2000" b="0" i="0" u="none" strike="noStrike" cap="none">
                <a:solidFill>
                  <a:schemeClr val="dk1"/>
                </a:solidFill>
                <a:latin typeface="Trispace"/>
                <a:ea typeface="Trispace"/>
                <a:cs typeface="Trispace"/>
                <a:sym typeface="Trispace"/>
              </a:defRPr>
            </a:lvl9pPr>
          </a:lstStyle>
          <a:p>
            <a:pPr marL="0" indent="0" algn="l"/>
            <a:r>
              <a:rPr lang="en-US" sz="1800" b="1" dirty="0">
                <a:solidFill>
                  <a:schemeClr val="bg2"/>
                </a:solidFill>
                <a:latin typeface="Aptos" panose="020B0004020202020204" pitchFamily="34" charset="0"/>
                <a:ea typeface="Aptos" panose="020B0004020202020204" pitchFamily="34" charset="0"/>
                <a:cs typeface="Arial" panose="020B0604020202020204" pitchFamily="34" charset="0"/>
              </a:rPr>
              <a:t>Effectiveness of </a:t>
            </a:r>
            <a:r>
              <a:rPr lang="en-US" sz="1800" b="1" dirty="0" err="1">
                <a:solidFill>
                  <a:schemeClr val="bg2"/>
                </a:solidFill>
                <a:latin typeface="Aptos" panose="020B0004020202020204" pitchFamily="34" charset="0"/>
                <a:ea typeface="Aptos" panose="020B0004020202020204" pitchFamily="34" charset="0"/>
                <a:cs typeface="Arial" panose="020B0604020202020204" pitchFamily="34" charset="0"/>
              </a:rPr>
              <a:t>UniTrans</a:t>
            </a:r>
            <a:r>
              <a:rPr lang="en-US" sz="1800" b="1" dirty="0">
                <a:solidFill>
                  <a:schemeClr val="bg2"/>
                </a:solidFill>
                <a:latin typeface="Aptos" panose="020B0004020202020204" pitchFamily="34" charset="0"/>
                <a:ea typeface="Aptos" panose="020B0004020202020204" pitchFamily="34" charset="0"/>
                <a:cs typeface="Arial" panose="020B0604020202020204" pitchFamily="34" charset="0"/>
              </a:rPr>
              <a:t>:</a:t>
            </a:r>
            <a:endParaRPr lang="en-US" dirty="0">
              <a:solidFill>
                <a:schemeClr val="bg2"/>
              </a:solidFill>
            </a:endParaRPr>
          </a:p>
        </p:txBody>
      </p:sp>
      <p:pic>
        <p:nvPicPr>
          <p:cNvPr id="4" name="Picture 3">
            <a:extLst>
              <a:ext uri="{FF2B5EF4-FFF2-40B4-BE49-F238E27FC236}">
                <a16:creationId xmlns:a16="http://schemas.microsoft.com/office/drawing/2014/main" id="{CAB6C29A-52C2-0302-AD23-B369F9F86C07}"/>
              </a:ext>
            </a:extLst>
          </p:cNvPr>
          <p:cNvPicPr>
            <a:picLocks noChangeAspect="1"/>
          </p:cNvPicPr>
          <p:nvPr/>
        </p:nvPicPr>
        <p:blipFill>
          <a:blip r:embed="rId3"/>
          <a:stretch>
            <a:fillRect/>
          </a:stretch>
        </p:blipFill>
        <p:spPr>
          <a:xfrm>
            <a:off x="2292724" y="2441925"/>
            <a:ext cx="5943600" cy="2162175"/>
          </a:xfrm>
          <a:prstGeom prst="rect">
            <a:avLst/>
          </a:prstGeom>
        </p:spPr>
      </p:pic>
    </p:spTree>
    <p:extLst>
      <p:ext uri="{BB962C8B-B14F-4D97-AF65-F5344CB8AC3E}">
        <p14:creationId xmlns:p14="http://schemas.microsoft.com/office/powerpoint/2010/main" val="126768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65444" y="385843"/>
            <a:ext cx="8274784" cy="13667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u="sng" dirty="0">
                <a:effectLst>
                  <a:outerShdw blurRad="38100" dist="38100" dir="2700000" algn="tl">
                    <a:srgbClr val="000000">
                      <a:alpha val="43137"/>
                    </a:srgbClr>
                  </a:outerShdw>
                </a:effectLst>
              </a:rPr>
              <a:t>TRANSAGENT: An LLM-Based Multi-Agent System for Code Translation</a:t>
            </a:r>
            <a:endParaRPr sz="2000" b="1" u="sng" dirty="0">
              <a:effectLst>
                <a:outerShdw blurRad="38100" dist="38100" dir="2700000" algn="tl">
                  <a:srgbClr val="000000">
                    <a:alpha val="43137"/>
                  </a:srgbClr>
                </a:outerShdw>
              </a:effectLst>
            </a:endParaRPr>
          </a:p>
        </p:txBody>
      </p:sp>
      <p:grpSp>
        <p:nvGrpSpPr>
          <p:cNvPr id="395" name="Google Shape;395;p31"/>
          <p:cNvGrpSpPr/>
          <p:nvPr/>
        </p:nvGrpSpPr>
        <p:grpSpPr>
          <a:xfrm>
            <a:off x="5710513" y="569504"/>
            <a:ext cx="3877481" cy="4090276"/>
            <a:chOff x="5710513" y="569504"/>
            <a:chExt cx="3877481" cy="4090276"/>
          </a:xfrm>
        </p:grpSpPr>
        <p:sp>
          <p:nvSpPr>
            <p:cNvPr id="396" name="Google Shape;396;p31"/>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p:cNvGrpSpPr/>
            <p:nvPr/>
          </p:nvGrpSpPr>
          <p:grpSpPr>
            <a:xfrm>
              <a:off x="5710513" y="569504"/>
              <a:ext cx="3877481" cy="4090276"/>
              <a:chOff x="5410088" y="476042"/>
              <a:chExt cx="3877481" cy="4090276"/>
            </a:xfrm>
          </p:grpSpPr>
          <p:sp>
            <p:nvSpPr>
              <p:cNvPr id="398" name="Google Shape;398;p31"/>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p:cNvGrpSpPr/>
              <p:nvPr/>
            </p:nvGrpSpPr>
            <p:grpSpPr>
              <a:xfrm rot="2902359" flipH="1">
                <a:off x="5578694" y="1544629"/>
                <a:ext cx="3540270" cy="2041175"/>
                <a:chOff x="503897" y="1148626"/>
                <a:chExt cx="3540180" cy="2041124"/>
              </a:xfrm>
            </p:grpSpPr>
            <p:sp>
              <p:nvSpPr>
                <p:cNvPr id="403" name="Google Shape;403;p31"/>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 Placeholder 1">
            <a:extLst>
              <a:ext uri="{FF2B5EF4-FFF2-40B4-BE49-F238E27FC236}">
                <a16:creationId xmlns:a16="http://schemas.microsoft.com/office/drawing/2014/main" id="{69222031-B09D-F5D0-D7FC-2D6FCBAC8973}"/>
              </a:ext>
            </a:extLst>
          </p:cNvPr>
          <p:cNvSpPr>
            <a:spLocks noGrp="1" noChangeArrowheads="1"/>
          </p:cNvSpPr>
          <p:nvPr>
            <p:ph type="body" idx="1"/>
          </p:nvPr>
        </p:nvSpPr>
        <p:spPr bwMode="auto">
          <a:xfrm>
            <a:off x="144923" y="1932975"/>
            <a:ext cx="593974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Authors:</a:t>
            </a:r>
            <a:r>
              <a:rPr kumimoji="0" lang="en-US" altLang="en-US" b="0" i="0" u="none" strike="noStrike" cap="none" normalizeH="0" baseline="0" dirty="0">
                <a:ln>
                  <a:noFill/>
                </a:ln>
                <a:solidFill>
                  <a:schemeClr val="tx1"/>
                </a:solidFill>
                <a:effectLst/>
                <a:latin typeface="Arial" panose="020B0604020202020204" pitchFamily="34" charset="0"/>
              </a:rPr>
              <a:t> Zhiqiang Yuan, </a:t>
            </a:r>
            <a:r>
              <a:rPr kumimoji="0" lang="en-US" altLang="en-US" b="0" i="0" u="none" strike="noStrike" cap="none" normalizeH="0" baseline="0" dirty="0" err="1">
                <a:ln>
                  <a:noFill/>
                </a:ln>
                <a:solidFill>
                  <a:schemeClr val="tx1"/>
                </a:solidFill>
                <a:effectLst/>
                <a:latin typeface="Arial" panose="020B0604020202020204" pitchFamily="34" charset="0"/>
              </a:rPr>
              <a:t>Weitong</a:t>
            </a:r>
            <a:r>
              <a:rPr kumimoji="0" lang="en-US" altLang="en-US" b="0" i="0" u="none" strike="noStrike" cap="none" normalizeH="0" baseline="0" dirty="0">
                <a:ln>
                  <a:noFill/>
                </a:ln>
                <a:solidFill>
                  <a:schemeClr val="tx1"/>
                </a:solidFill>
                <a:effectLst/>
                <a:latin typeface="Arial" panose="020B0604020202020204" pitchFamily="34" charset="0"/>
              </a:rPr>
              <a:t> Chen, Hanlin Wang, Kai Yu, Xin Peng, &amp; </a:t>
            </a:r>
            <a:r>
              <a:rPr kumimoji="0" lang="en-US" altLang="en-US" b="0" i="0" u="none" strike="noStrike" cap="none" normalizeH="0" baseline="0" dirty="0" err="1">
                <a:ln>
                  <a:noFill/>
                </a:ln>
                <a:solidFill>
                  <a:schemeClr val="tx1"/>
                </a:solidFill>
                <a:effectLst/>
                <a:latin typeface="Arial" panose="020B0604020202020204" pitchFamily="34" charset="0"/>
              </a:rPr>
              <a:t>Yiling</a:t>
            </a:r>
            <a:r>
              <a:rPr kumimoji="0" lang="en-US" altLang="en-US" b="0" i="0" u="none" strike="noStrike" cap="none" normalizeH="0" baseline="0" dirty="0">
                <a:ln>
                  <a:noFill/>
                </a:ln>
                <a:solidFill>
                  <a:schemeClr val="tx1"/>
                </a:solidFill>
                <a:effectLst/>
                <a:latin typeface="Arial" panose="020B0604020202020204" pitchFamily="34" charset="0"/>
              </a:rPr>
              <a:t> Lou</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Affiliation:</a:t>
            </a:r>
            <a:r>
              <a:rPr kumimoji="0" lang="en-US" altLang="en-US" b="0" i="0" u="none" strike="noStrike" cap="none" normalizeH="0" baseline="0" dirty="0">
                <a:ln>
                  <a:noFill/>
                </a:ln>
                <a:solidFill>
                  <a:schemeClr val="tx1"/>
                </a:solidFill>
                <a:effectLst/>
                <a:latin typeface="Arial" panose="020B0604020202020204" pitchFamily="34" charset="0"/>
              </a:rPr>
              <a:t> Fudan University, China </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sng" strike="noStrike" cap="none" normalizeH="0" baseline="0" dirty="0">
                <a:ln>
                  <a:noFill/>
                </a:ln>
                <a:solidFill>
                  <a:schemeClr val="tx1"/>
                </a:solidFill>
                <a:effectLst/>
                <a:latin typeface="Arial" panose="020B0604020202020204" pitchFamily="34" charset="0"/>
              </a:rPr>
              <a:t>Abstract</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r>
              <a:rPr lang="en-US" dirty="0"/>
              <a:t>Code translation converts code from one programming language to another while maintaining its original functionality, which is crucial for software migration, system refactoring, and cross-platform development.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C3A5FB-25D5-D432-AA40-37FEE1F8C986}"/>
              </a:ext>
            </a:extLst>
          </p:cNvPr>
          <p:cNvSpPr>
            <a:spLocks noGrp="1"/>
          </p:cNvSpPr>
          <p:nvPr>
            <p:ph type="title"/>
          </p:nvPr>
        </p:nvSpPr>
        <p:spPr/>
        <p:txBody>
          <a:bodyPr/>
          <a:lstStyle/>
          <a:p>
            <a:r>
              <a:rPr lang="en-US" sz="1800" b="1" u="sng" dirty="0"/>
              <a:t>Problem </a:t>
            </a:r>
            <a:r>
              <a:rPr lang="en-US" sz="1800" b="1" u="sng" dirty="0" err="1"/>
              <a:t>Statment</a:t>
            </a:r>
            <a:endParaRPr lang="en-US" sz="1800" b="1" u="sng" dirty="0"/>
          </a:p>
        </p:txBody>
      </p:sp>
      <p:sp>
        <p:nvSpPr>
          <p:cNvPr id="4" name="Rectangle 1">
            <a:extLst>
              <a:ext uri="{FF2B5EF4-FFF2-40B4-BE49-F238E27FC236}">
                <a16:creationId xmlns:a16="http://schemas.microsoft.com/office/drawing/2014/main" id="{87F010DF-6E0D-FD0C-3DA6-9FF9D0579213}"/>
              </a:ext>
            </a:extLst>
          </p:cNvPr>
          <p:cNvSpPr>
            <a:spLocks noGrp="1" noChangeArrowheads="1"/>
          </p:cNvSpPr>
          <p:nvPr>
            <p:ph type="body" idx="1"/>
          </p:nvPr>
        </p:nvSpPr>
        <p:spPr bwMode="auto">
          <a:xfrm>
            <a:off x="401674" y="1981060"/>
            <a:ext cx="5681074"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tx1"/>
                </a:solidFill>
                <a:effectLst/>
                <a:latin typeface="Arial" panose="020B0604020202020204" pitchFamily="34" charset="0"/>
              </a:rPr>
              <a:t>Challenges in Code Translation:</a:t>
            </a:r>
            <a:br>
              <a:rPr kumimoji="0" lang="en-US" altLang="en-US" b="1"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Rule-based methods:</a:t>
            </a:r>
            <a:r>
              <a:rPr kumimoji="0" lang="en-US" altLang="en-US" b="0" i="0" u="none" strike="noStrike" cap="none" normalizeH="0" baseline="0" dirty="0">
                <a:ln>
                  <a:noFill/>
                </a:ln>
                <a:solidFill>
                  <a:schemeClr val="tx1"/>
                </a:solidFill>
                <a:effectLst/>
                <a:latin typeface="Arial" panose="020B0604020202020204" pitchFamily="34" charset="0"/>
              </a:rPr>
              <a: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Manually intensive, low readability.</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Learning-based models:</a:t>
            </a:r>
            <a:r>
              <a:rPr kumimoji="0" lang="en-US" altLang="en-US" b="0" i="0" u="none" strike="noStrike" cap="none" normalizeH="0" baseline="0" dirty="0">
                <a:ln>
                  <a:noFill/>
                </a:ln>
                <a:solidFill>
                  <a:schemeClr val="tx1"/>
                </a:solidFill>
                <a:effectLst/>
                <a:latin typeface="Arial" panose="020B0604020202020204" pitchFamily="34" charset="0"/>
              </a:rPr>
              <a: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Require extensive training data, costly to train.</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LLMs:</a:t>
            </a:r>
            <a:r>
              <a:rPr kumimoji="0" lang="en-US" altLang="en-US" b="0" i="0" u="none" strike="noStrike" cap="none" normalizeH="0" baseline="0" dirty="0">
                <a:ln>
                  <a:noFill/>
                </a:ln>
                <a:solidFill>
                  <a:schemeClr val="tx1"/>
                </a:solidFill>
                <a:effectLst/>
                <a:latin typeface="Arial" panose="020B0604020202020204" pitchFamily="34" charset="0"/>
              </a:rPr>
              <a: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Produce syntax errors, semantic inconsistencies, and debugging difficulties.</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a structured, iterative refinement process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4214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9CD6B9-BEF4-D80B-8054-F8E0959BD4D0}"/>
              </a:ext>
            </a:extLst>
          </p:cNvPr>
          <p:cNvSpPr>
            <a:spLocks noGrp="1"/>
          </p:cNvSpPr>
          <p:nvPr>
            <p:ph type="body" idx="1"/>
          </p:nvPr>
        </p:nvSpPr>
        <p:spPr>
          <a:xfrm flipH="1" flipV="1">
            <a:off x="9427068" y="1524540"/>
            <a:ext cx="45719" cy="45719"/>
          </a:xfrm>
        </p:spPr>
        <p:txBody>
          <a:bodyPr/>
          <a:lstStyle/>
          <a:p>
            <a:endParaRPr lang="en-US" dirty="0"/>
          </a:p>
        </p:txBody>
      </p:sp>
      <p:sp>
        <p:nvSpPr>
          <p:cNvPr id="3" name="Title 2">
            <a:extLst>
              <a:ext uri="{FF2B5EF4-FFF2-40B4-BE49-F238E27FC236}">
                <a16:creationId xmlns:a16="http://schemas.microsoft.com/office/drawing/2014/main" id="{5C9DB718-D395-FB94-488F-C29789DDBB91}"/>
              </a:ext>
            </a:extLst>
          </p:cNvPr>
          <p:cNvSpPr>
            <a:spLocks noGrp="1"/>
          </p:cNvSpPr>
          <p:nvPr>
            <p:ph type="title"/>
          </p:nvPr>
        </p:nvSpPr>
        <p:spPr>
          <a:xfrm>
            <a:off x="1760022" y="942000"/>
            <a:ext cx="5135400" cy="605400"/>
          </a:xfrm>
        </p:spPr>
        <p:txBody>
          <a:bodyPr/>
          <a:lstStyle/>
          <a:p>
            <a:r>
              <a:rPr lang="en-US" sz="1600" dirty="0"/>
              <a:t>Methodology – TRANSAGENT Multi-Agent System</a:t>
            </a:r>
          </a:p>
        </p:txBody>
      </p:sp>
      <p:pic>
        <p:nvPicPr>
          <p:cNvPr id="5" name="Picture 4">
            <a:extLst>
              <a:ext uri="{FF2B5EF4-FFF2-40B4-BE49-F238E27FC236}">
                <a16:creationId xmlns:a16="http://schemas.microsoft.com/office/drawing/2014/main" id="{7091FB3B-F081-E292-54AB-5AC407EBD655}"/>
              </a:ext>
            </a:extLst>
          </p:cNvPr>
          <p:cNvPicPr>
            <a:picLocks noChangeAspect="1"/>
          </p:cNvPicPr>
          <p:nvPr/>
        </p:nvPicPr>
        <p:blipFill>
          <a:blip r:embed="rId2"/>
          <a:stretch>
            <a:fillRect/>
          </a:stretch>
        </p:blipFill>
        <p:spPr>
          <a:xfrm>
            <a:off x="2139604" y="1697282"/>
            <a:ext cx="4095543" cy="2504218"/>
          </a:xfrm>
          <a:prstGeom prst="rect">
            <a:avLst/>
          </a:prstGeom>
        </p:spPr>
      </p:pic>
    </p:spTree>
    <p:extLst>
      <p:ext uri="{BB962C8B-B14F-4D97-AF65-F5344CB8AC3E}">
        <p14:creationId xmlns:p14="http://schemas.microsoft.com/office/powerpoint/2010/main" val="87215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368" name="Google Shape;368;p29"/>
          <p:cNvSpPr txBox="1"/>
          <p:nvPr/>
        </p:nvSpPr>
        <p:spPr>
          <a:xfrm>
            <a:off x="720000" y="1151375"/>
            <a:ext cx="7704000" cy="36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b="1">
              <a:solidFill>
                <a:schemeClr val="dk1"/>
              </a:solidFill>
              <a:latin typeface="Maven Pro"/>
              <a:ea typeface="Maven Pro"/>
              <a:cs typeface="Maven Pro"/>
              <a:sym typeface="Maven Pro"/>
            </a:endParaRPr>
          </a:p>
        </p:txBody>
      </p:sp>
      <p:graphicFrame>
        <p:nvGraphicFramePr>
          <p:cNvPr id="371" name="Google Shape;371;p29"/>
          <p:cNvGraphicFramePr/>
          <p:nvPr>
            <p:extLst>
              <p:ext uri="{D42A27DB-BD31-4B8C-83A1-F6EECF244321}">
                <p14:modId xmlns:p14="http://schemas.microsoft.com/office/powerpoint/2010/main" val="2010481960"/>
              </p:ext>
            </p:extLst>
          </p:nvPr>
        </p:nvGraphicFramePr>
        <p:xfrm>
          <a:off x="608763" y="1615440"/>
          <a:ext cx="6676500" cy="2859900"/>
        </p:xfrm>
        <a:graphic>
          <a:graphicData uri="http://schemas.openxmlformats.org/drawingml/2006/table">
            <a:tbl>
              <a:tblPr>
                <a:noFill/>
                <a:tableStyleId>{BCBFA2A1-402A-4782-981E-0932CE679F27}</a:tableStyleId>
              </a:tblPr>
              <a:tblGrid>
                <a:gridCol w="1389350">
                  <a:extLst>
                    <a:ext uri="{9D8B030D-6E8A-4147-A177-3AD203B41FA5}">
                      <a16:colId xmlns:a16="http://schemas.microsoft.com/office/drawing/2014/main" val="20000"/>
                    </a:ext>
                  </a:extLst>
                </a:gridCol>
                <a:gridCol w="5287150">
                  <a:extLst>
                    <a:ext uri="{9D8B030D-6E8A-4147-A177-3AD203B41FA5}">
                      <a16:colId xmlns:a16="http://schemas.microsoft.com/office/drawing/2014/main" val="20001"/>
                    </a:ext>
                  </a:extLst>
                </a:gridCol>
              </a:tblGrid>
              <a:tr h="390019">
                <a:tc>
                  <a:txBody>
                    <a:bodyPr/>
                    <a:lstStyle/>
                    <a:p>
                      <a:pPr marL="0" lvl="0" indent="0" algn="l" rtl="0">
                        <a:spcBef>
                          <a:spcPts val="0"/>
                        </a:spcBef>
                        <a:spcAft>
                          <a:spcPts val="0"/>
                        </a:spcAft>
                        <a:buNone/>
                      </a:pPr>
                      <a:r>
                        <a:rPr lang="en-US" sz="1000" b="1" u="sng" dirty="0">
                          <a:solidFill>
                            <a:schemeClr val="dk2"/>
                          </a:solidFill>
                          <a:latin typeface="Trispace"/>
                          <a:ea typeface="Trispace"/>
                          <a:cs typeface="Trispace"/>
                          <a:sym typeface="Trispace"/>
                        </a:rPr>
                        <a:t>Pa</a:t>
                      </a:r>
                      <a:r>
                        <a:rPr lang="en" sz="1000" b="1" u="sng" dirty="0">
                          <a:solidFill>
                            <a:schemeClr val="dk2"/>
                          </a:solidFill>
                          <a:latin typeface="Trispace"/>
                          <a:ea typeface="Trispace"/>
                          <a:cs typeface="Trispace"/>
                          <a:sym typeface="Trispace"/>
                        </a:rPr>
                        <a:t>per Number 1</a:t>
                      </a:r>
                      <a:endParaRPr sz="1000" b="1" u="sng" dirty="0">
                        <a:solidFill>
                          <a:schemeClr val="dk2"/>
                        </a:solidFill>
                        <a:latin typeface="Trispace"/>
                        <a:ea typeface="Trispace"/>
                        <a:cs typeface="Trispace"/>
                        <a:sym typeface="Trispac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000" dirty="0">
                          <a:solidFill>
                            <a:schemeClr val="dk1"/>
                          </a:solidFill>
                          <a:latin typeface="Maven Pro"/>
                          <a:ea typeface="Maven Pro"/>
                          <a:cs typeface="Maven Pro"/>
                          <a:sym typeface="Maven Pro"/>
                        </a:rPr>
                        <a:t>Unraveling the Potential of Large Language Models in Code Translation: How Far Are We?</a:t>
                      </a:r>
                    </a:p>
                    <a:p>
                      <a:pPr marL="0" lvl="0" indent="0" algn="l" rtl="0">
                        <a:spcBef>
                          <a:spcPts val="0"/>
                        </a:spcBef>
                        <a:spcAft>
                          <a:spcPts val="1600"/>
                        </a:spcAft>
                        <a:buNone/>
                      </a:pPr>
                      <a:endParaRPr sz="1000" dirty="0">
                        <a:solidFill>
                          <a:schemeClr val="dk1"/>
                        </a:solidFill>
                        <a:latin typeface="Maven Pro"/>
                        <a:ea typeface="Maven Pro"/>
                        <a:cs typeface="Maven Pro"/>
                        <a:sym typeface="Maven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000" b="1" u="sng" dirty="0">
                          <a:solidFill>
                            <a:schemeClr val="dk2"/>
                          </a:solidFill>
                          <a:latin typeface="Trispace"/>
                          <a:ea typeface="Trispace"/>
                          <a:cs typeface="Trispace"/>
                          <a:sym typeface="Trispace"/>
                        </a:rPr>
                        <a:t>Paper Number 2</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000" dirty="0">
                          <a:solidFill>
                            <a:schemeClr val="dk1"/>
                          </a:solidFill>
                          <a:latin typeface="Maven Pro"/>
                          <a:ea typeface="Maven Pro"/>
                          <a:cs typeface="Maven Pro"/>
                          <a:sym typeface="Maven Pro"/>
                        </a:rPr>
                        <a:t>Exploring and Unleashing the Power of Large Language Models in Automated Code Translation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1000" b="1" u="sng" dirty="0">
                          <a:solidFill>
                            <a:schemeClr val="dk2"/>
                          </a:solidFill>
                          <a:latin typeface="Trispace"/>
                          <a:ea typeface="Trispace"/>
                          <a:cs typeface="Trispace"/>
                          <a:sym typeface="Trispace"/>
                        </a:rPr>
                        <a:t>Paper Number 3</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1000" dirty="0">
                          <a:solidFill>
                            <a:schemeClr val="dk1"/>
                          </a:solidFill>
                          <a:latin typeface="Maven Pro"/>
                          <a:ea typeface="Maven Pro"/>
                          <a:cs typeface="Maven Pro"/>
                          <a:sym typeface="Maven Pro"/>
                        </a:rPr>
                        <a:t>TRANSAGENT: An LLM-Based Multi-Agent System for Code Translation</a:t>
                      </a:r>
                    </a:p>
                    <a:p>
                      <a:pPr marL="0" lvl="0" indent="0" algn="l" rtl="0">
                        <a:spcBef>
                          <a:spcPts val="0"/>
                        </a:spcBef>
                        <a:spcAft>
                          <a:spcPts val="1600"/>
                        </a:spcAft>
                        <a:buNone/>
                      </a:pPr>
                      <a:endParaRPr sz="1000" dirty="0">
                        <a:solidFill>
                          <a:schemeClr val="dk1"/>
                        </a:solidFill>
                        <a:latin typeface="Maven Pro"/>
                        <a:ea typeface="Maven Pro"/>
                        <a:cs typeface="Maven Pro"/>
                        <a:sym typeface="Maven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1000" b="1" u="sng" dirty="0">
                          <a:solidFill>
                            <a:schemeClr val="dk2"/>
                          </a:solidFill>
                          <a:latin typeface="Trispace"/>
                          <a:ea typeface="Trispace"/>
                          <a:cs typeface="Trispace"/>
                          <a:sym typeface="Trispace"/>
                        </a:rPr>
                        <a:t>Paper Number 4</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aven Pro"/>
                          <a:ea typeface="Maven Pro"/>
                          <a:cs typeface="Maven Pro"/>
                          <a:sym typeface="Maven Pro"/>
                        </a:rPr>
                        <a:t>Lost in Translation: A Study of Bugs Introduced by Large Language Models while Translating Code</a:t>
                      </a:r>
                      <a:endParaRPr sz="1000" dirty="0">
                        <a:solidFill>
                          <a:schemeClr val="dk1"/>
                        </a:solidFill>
                        <a:latin typeface="Maven Pro"/>
                        <a:ea typeface="Maven Pro"/>
                        <a:cs typeface="Maven Pro"/>
                        <a:sym typeface="Maven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000" b="1" u="sng" dirty="0">
                          <a:solidFill>
                            <a:schemeClr val="dk2"/>
                          </a:solidFill>
                          <a:latin typeface="Trispace"/>
                          <a:ea typeface="Trispace"/>
                          <a:cs typeface="Trispace"/>
                          <a:sym typeface="Trispace"/>
                        </a:rPr>
                        <a:t>Paper Number 5</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Maven Pro"/>
                          <a:ea typeface="Maven Pro"/>
                          <a:cs typeface="Maven Pro"/>
                          <a:sym typeface="Maven Pro"/>
                        </a:rPr>
                        <a:t>Towards Translating Real-World Code with LLMs: A Study of Translating to Rust</a:t>
                      </a:r>
                      <a:endParaRPr sz="1000" dirty="0">
                        <a:solidFill>
                          <a:schemeClr val="dk1"/>
                        </a:solidFill>
                        <a:latin typeface="Maven Pro"/>
                        <a:ea typeface="Maven Pro"/>
                        <a:cs typeface="Maven Pro"/>
                        <a:sym typeface="Maven Pr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31A4F1-C501-588E-71C4-47BA6626822C}"/>
              </a:ext>
            </a:extLst>
          </p:cNvPr>
          <p:cNvSpPr>
            <a:spLocks noGrp="1"/>
          </p:cNvSpPr>
          <p:nvPr>
            <p:ph type="title"/>
          </p:nvPr>
        </p:nvSpPr>
        <p:spPr/>
        <p:txBody>
          <a:bodyPr/>
          <a:lstStyle/>
          <a:p>
            <a:r>
              <a:rPr lang="en-US" sz="1800" b="1" u="sng" dirty="0"/>
              <a:t>Results and Performance</a:t>
            </a:r>
          </a:p>
        </p:txBody>
      </p:sp>
      <p:sp>
        <p:nvSpPr>
          <p:cNvPr id="4" name="Rectangle 1">
            <a:extLst>
              <a:ext uri="{FF2B5EF4-FFF2-40B4-BE49-F238E27FC236}">
                <a16:creationId xmlns:a16="http://schemas.microsoft.com/office/drawing/2014/main" id="{9204A672-2459-7873-9F40-11C5434205AB}"/>
              </a:ext>
            </a:extLst>
          </p:cNvPr>
          <p:cNvSpPr>
            <a:spLocks noGrp="1" noChangeArrowheads="1"/>
          </p:cNvSpPr>
          <p:nvPr>
            <p:ph type="body" idx="1"/>
          </p:nvPr>
        </p:nvSpPr>
        <p:spPr bwMode="auto">
          <a:xfrm>
            <a:off x="587204" y="1825250"/>
            <a:ext cx="603883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strike="noStrike" cap="none" normalizeH="0" baseline="0" dirty="0">
                <a:ln>
                  <a:noFill/>
                </a:ln>
                <a:solidFill>
                  <a:schemeClr val="tx1"/>
                </a:solidFill>
                <a:effectLst/>
                <a:latin typeface="Arial" panose="020B0604020202020204" pitchFamily="34" charset="0"/>
              </a:rPr>
              <a:t>Outperforms </a:t>
            </a:r>
            <a:r>
              <a:rPr kumimoji="0" lang="en-US" altLang="en-US" sz="1600" i="0" strike="noStrike" cap="none" normalizeH="0" baseline="0" dirty="0" err="1">
                <a:ln>
                  <a:noFill/>
                </a:ln>
                <a:solidFill>
                  <a:schemeClr val="tx1"/>
                </a:solidFill>
                <a:effectLst/>
                <a:latin typeface="Arial" panose="020B0604020202020204" pitchFamily="34" charset="0"/>
              </a:rPr>
              <a:t>UniTrans</a:t>
            </a:r>
            <a:r>
              <a:rPr kumimoji="0" lang="en-US" altLang="en-US" sz="1600" i="0" strike="noStrike" cap="none" normalizeH="0" baseline="0" dirty="0">
                <a:ln>
                  <a:noFill/>
                </a:ln>
                <a:solidFill>
                  <a:schemeClr val="tx1"/>
                </a:solidFill>
                <a:effectLst/>
                <a:latin typeface="Arial" panose="020B0604020202020204" pitchFamily="34" charset="0"/>
              </a:rPr>
              <a:t> &amp; </a:t>
            </a:r>
            <a:r>
              <a:rPr kumimoji="0" lang="en-US" altLang="en-US" sz="1600" i="0" strike="noStrike" cap="none" normalizeH="0" baseline="0" dirty="0" err="1">
                <a:ln>
                  <a:noFill/>
                </a:ln>
                <a:solidFill>
                  <a:schemeClr val="tx1"/>
                </a:solidFill>
                <a:effectLst/>
                <a:latin typeface="Arial" panose="020B0604020202020204" pitchFamily="34" charset="0"/>
              </a:rPr>
              <a:t>TransCoder</a:t>
            </a:r>
            <a:r>
              <a:rPr kumimoji="0" lang="en-US" altLang="en-US" sz="1600" i="0" strike="noStrike" cap="none" normalizeH="0" baseline="0" dirty="0">
                <a:ln>
                  <a:noFill/>
                </a:ln>
                <a:solidFill>
                  <a:schemeClr val="tx1"/>
                </a:solidFill>
                <a:effectLst/>
                <a:latin typeface="Arial" panose="020B0604020202020204" pitchFamily="34" charset="0"/>
              </a:rPr>
              <a:t> in accuracy:</a:t>
            </a:r>
            <a:br>
              <a:rPr kumimoji="0" lang="en-US" altLang="en-US" sz="1600" i="0" strike="noStrike" cap="none" normalizeH="0" baseline="0" dirty="0">
                <a:ln>
                  <a:noFill/>
                </a:ln>
                <a:solidFill>
                  <a:schemeClr val="tx1"/>
                </a:solidFill>
                <a:effectLst/>
                <a:latin typeface="Arial" panose="020B0604020202020204" pitchFamily="34" charset="0"/>
              </a:rPr>
            </a:br>
            <a:endParaRPr kumimoji="0" lang="en-US" altLang="en-US" sz="1600" i="0"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600" i="0" strike="noStrike" cap="none" normalizeH="0" baseline="0" dirty="0">
                <a:ln>
                  <a:noFill/>
                </a:ln>
                <a:solidFill>
                  <a:schemeClr val="tx1"/>
                </a:solidFill>
                <a:effectLst/>
                <a:latin typeface="Arial" panose="020B0604020202020204" pitchFamily="34" charset="0"/>
              </a:rPr>
              <a:t>Python-to-Java CA improved by 33.3%.</a:t>
            </a:r>
            <a:br>
              <a:rPr kumimoji="0" lang="en-US" altLang="en-US" sz="1600" i="0" strike="noStrike" cap="none" normalizeH="0" baseline="0" dirty="0">
                <a:ln>
                  <a:noFill/>
                </a:ln>
                <a:solidFill>
                  <a:schemeClr val="tx1"/>
                </a:solidFill>
                <a:effectLst/>
                <a:latin typeface="Arial" panose="020B0604020202020204" pitchFamily="34" charset="0"/>
              </a:rPr>
            </a:br>
            <a:endParaRPr kumimoji="0" lang="en-US" altLang="en-US" sz="1600" i="0"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600" i="0" strike="noStrike" cap="none" normalizeH="0" baseline="0" dirty="0">
                <a:ln>
                  <a:noFill/>
                </a:ln>
                <a:solidFill>
                  <a:schemeClr val="tx1"/>
                </a:solidFill>
                <a:effectLst/>
                <a:latin typeface="Arial" panose="020B0604020202020204" pitchFamily="34" charset="0"/>
              </a:rPr>
              <a:t>Code mapping accuracy increased by 39.6% over </a:t>
            </a:r>
            <a:r>
              <a:rPr kumimoji="0" lang="en-US" altLang="en-US" sz="1600" i="0" strike="noStrike" cap="none" normalizeH="0" baseline="0" dirty="0" err="1">
                <a:ln>
                  <a:noFill/>
                </a:ln>
                <a:solidFill>
                  <a:schemeClr val="tx1"/>
                </a:solidFill>
                <a:effectLst/>
                <a:latin typeface="Arial" panose="020B0604020202020204" pitchFamily="34" charset="0"/>
              </a:rPr>
              <a:t>TransMap</a:t>
            </a:r>
            <a:r>
              <a:rPr kumimoji="0" lang="en-US" altLang="en-US" sz="1600" i="0" strike="noStrike" cap="none" normalizeH="0" baseline="0" dirty="0">
                <a:ln>
                  <a:noFill/>
                </a:ln>
                <a:solidFill>
                  <a:schemeClr val="tx1"/>
                </a:solidFill>
                <a:effectLst/>
                <a:latin typeface="Arial" panose="020B0604020202020204" pitchFamily="34" charset="0"/>
              </a:rPr>
              <a:t>.</a:t>
            </a:r>
            <a:br>
              <a:rPr kumimoji="0" lang="en-US" altLang="en-US" sz="1600" i="0" strike="noStrike" cap="none" normalizeH="0" baseline="0" dirty="0">
                <a:ln>
                  <a:noFill/>
                </a:ln>
                <a:solidFill>
                  <a:schemeClr val="tx1"/>
                </a:solidFill>
                <a:effectLst/>
                <a:latin typeface="Arial" panose="020B0604020202020204" pitchFamily="34" charset="0"/>
              </a:rPr>
            </a:br>
            <a:endParaRPr kumimoji="0" lang="en-US" altLang="en-US" sz="160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strike="noStrike" cap="none" normalizeH="0" baseline="0" dirty="0">
                <a:ln>
                  <a:noFill/>
                </a:ln>
                <a:solidFill>
                  <a:schemeClr val="tx1"/>
                </a:solidFill>
                <a:effectLst/>
                <a:latin typeface="Arial" panose="020B0604020202020204" pitchFamily="34" charset="0"/>
              </a:rPr>
              <a:t>More cost-effective:</a:t>
            </a:r>
            <a:br>
              <a:rPr kumimoji="0" lang="en-US" altLang="en-US" sz="1600" i="0" strike="noStrike" cap="none" normalizeH="0" baseline="0" dirty="0">
                <a:ln>
                  <a:noFill/>
                </a:ln>
                <a:solidFill>
                  <a:schemeClr val="tx1"/>
                </a:solidFill>
                <a:effectLst/>
                <a:latin typeface="Arial" panose="020B0604020202020204" pitchFamily="34" charset="0"/>
              </a:rPr>
            </a:br>
            <a:endParaRPr kumimoji="0" lang="en-US" altLang="en-US" sz="1600" i="0"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600" i="0" strike="noStrike" cap="none" normalizeH="0" baseline="0" dirty="0">
                <a:ln>
                  <a:noFill/>
                </a:ln>
                <a:solidFill>
                  <a:schemeClr val="tx1"/>
                </a:solidFill>
                <a:effectLst/>
                <a:latin typeface="Arial" panose="020B0604020202020204" pitchFamily="34" charset="0"/>
              </a:rPr>
              <a:t>Requires 19s per example (vs. 24s for </a:t>
            </a:r>
            <a:r>
              <a:rPr kumimoji="0" lang="en-US" altLang="en-US" sz="1600" i="0" strike="noStrike" cap="none" normalizeH="0" baseline="0" dirty="0" err="1">
                <a:ln>
                  <a:noFill/>
                </a:ln>
                <a:solidFill>
                  <a:schemeClr val="tx1"/>
                </a:solidFill>
                <a:effectLst/>
                <a:latin typeface="Arial" panose="020B0604020202020204" pitchFamily="34" charset="0"/>
              </a:rPr>
              <a:t>UniTrans</a:t>
            </a:r>
            <a:r>
              <a:rPr kumimoji="0" lang="en-US" altLang="en-US" sz="1600" i="0" strike="noStrike" cap="none" normalizeH="0" baseline="0" dirty="0">
                <a:ln>
                  <a:noFill/>
                </a:ln>
                <a:solidFill>
                  <a:schemeClr val="tx1"/>
                </a:solidFill>
                <a:effectLst/>
                <a:latin typeface="Arial" panose="020B0604020202020204" pitchFamily="34" charset="0"/>
              </a:rPr>
              <a:t>).</a:t>
            </a:r>
            <a:br>
              <a:rPr kumimoji="0" lang="en-US" altLang="en-US" sz="1600" i="0" strike="noStrike" cap="none" normalizeH="0" baseline="0" dirty="0">
                <a:ln>
                  <a:noFill/>
                </a:ln>
                <a:solidFill>
                  <a:schemeClr val="tx1"/>
                </a:solidFill>
                <a:effectLst/>
                <a:latin typeface="Arial" panose="020B0604020202020204" pitchFamily="34" charset="0"/>
              </a:rPr>
            </a:br>
            <a:endParaRPr kumimoji="0" lang="en-US" altLang="en-US" sz="1600" i="0"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600" i="0" strike="noStrike" cap="none" normalizeH="0" baseline="0" dirty="0">
                <a:ln>
                  <a:noFill/>
                </a:ln>
                <a:solidFill>
                  <a:schemeClr val="tx1"/>
                </a:solidFill>
                <a:effectLst/>
                <a:latin typeface="Arial" panose="020B0604020202020204" pitchFamily="34" charset="0"/>
              </a:rPr>
              <a:t>Generalizes well across different LLMs. </a:t>
            </a:r>
          </a:p>
        </p:txBody>
      </p:sp>
    </p:spTree>
    <p:extLst>
      <p:ext uri="{BB962C8B-B14F-4D97-AF65-F5344CB8AC3E}">
        <p14:creationId xmlns:p14="http://schemas.microsoft.com/office/powerpoint/2010/main" val="58173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867C42-AE6D-1B94-C900-69033D287F05}"/>
              </a:ext>
            </a:extLst>
          </p:cNvPr>
          <p:cNvSpPr>
            <a:spLocks noGrp="1"/>
          </p:cNvSpPr>
          <p:nvPr>
            <p:ph type="title"/>
          </p:nvPr>
        </p:nvSpPr>
        <p:spPr/>
        <p:txBody>
          <a:bodyPr/>
          <a:lstStyle/>
          <a:p>
            <a:r>
              <a:rPr lang="en-US" sz="1600" b="1" u="sng" dirty="0"/>
              <a:t>Conclusion &amp; Future Work</a:t>
            </a:r>
          </a:p>
        </p:txBody>
      </p:sp>
      <p:sp>
        <p:nvSpPr>
          <p:cNvPr id="4" name="Rectangle 1">
            <a:extLst>
              <a:ext uri="{FF2B5EF4-FFF2-40B4-BE49-F238E27FC236}">
                <a16:creationId xmlns:a16="http://schemas.microsoft.com/office/drawing/2014/main" id="{5FB26D9F-1207-91AC-94E3-00E56BB8D809}"/>
              </a:ext>
            </a:extLst>
          </p:cNvPr>
          <p:cNvSpPr>
            <a:spLocks noGrp="1" noChangeArrowheads="1"/>
          </p:cNvSpPr>
          <p:nvPr>
            <p:ph type="body" idx="1"/>
          </p:nvPr>
        </p:nvSpPr>
        <p:spPr bwMode="auto">
          <a:xfrm>
            <a:off x="289030" y="2023822"/>
            <a:ext cx="585609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100" b="1" i="0" strike="noStrike" cap="none" normalizeH="0" baseline="0" dirty="0">
                <a:ln>
                  <a:noFill/>
                </a:ln>
                <a:solidFill>
                  <a:schemeClr val="tx1"/>
                </a:solidFill>
                <a:effectLst/>
                <a:latin typeface="Arial" panose="020B0604020202020204" pitchFamily="34" charset="0"/>
              </a:rPr>
              <a:t>Key Takeaways:</a:t>
            </a:r>
            <a:br>
              <a:rPr kumimoji="0" lang="en-US" altLang="en-US" sz="1100" i="0" strike="noStrike" cap="none" normalizeH="0" baseline="0" dirty="0">
                <a:ln>
                  <a:noFill/>
                </a:ln>
                <a:solidFill>
                  <a:schemeClr val="tx1"/>
                </a:solidFill>
                <a:effectLst/>
                <a:latin typeface="Arial" panose="020B0604020202020204" pitchFamily="34" charset="0"/>
              </a:rPr>
            </a:br>
            <a:endParaRPr kumimoji="0" lang="en-US" altLang="en-US" sz="1100" i="0"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100" i="0" strike="noStrike" cap="none" normalizeH="0" baseline="0" dirty="0">
                <a:ln>
                  <a:noFill/>
                </a:ln>
                <a:solidFill>
                  <a:schemeClr val="tx1"/>
                </a:solidFill>
                <a:effectLst/>
                <a:latin typeface="Arial" panose="020B0604020202020204" pitchFamily="34" charset="0"/>
              </a:rPr>
              <a:t>TRANSAGENT improves translation accuracy and efficiency.</a:t>
            </a:r>
            <a:br>
              <a:rPr kumimoji="0" lang="en-US" altLang="en-US" sz="1100" i="0" strike="noStrike" cap="none" normalizeH="0" baseline="0" dirty="0">
                <a:ln>
                  <a:noFill/>
                </a:ln>
                <a:solidFill>
                  <a:schemeClr val="tx1"/>
                </a:solidFill>
                <a:effectLst/>
                <a:latin typeface="Arial" panose="020B0604020202020204" pitchFamily="34" charset="0"/>
              </a:rPr>
            </a:br>
            <a:endParaRPr kumimoji="0" lang="en-US" altLang="en-US" sz="1100" i="0"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100" i="0" strike="noStrike" cap="none" normalizeH="0" baseline="0" dirty="0">
                <a:ln>
                  <a:noFill/>
                </a:ln>
                <a:solidFill>
                  <a:schemeClr val="tx1"/>
                </a:solidFill>
                <a:effectLst/>
                <a:latin typeface="Arial" panose="020B0604020202020204" pitchFamily="34" charset="0"/>
              </a:rPr>
              <a:t>Multi-agent approach effectively refines LLM-based translations.</a:t>
            </a:r>
            <a:br>
              <a:rPr kumimoji="0" lang="en-US" altLang="en-US" sz="1100" i="0" strike="noStrike" cap="none" normalizeH="0" baseline="0" dirty="0">
                <a:ln>
                  <a:noFill/>
                </a:ln>
                <a:solidFill>
                  <a:schemeClr val="tx1"/>
                </a:solidFill>
                <a:effectLst/>
                <a:latin typeface="Arial" panose="020B0604020202020204" pitchFamily="34" charset="0"/>
              </a:rPr>
            </a:br>
            <a:endParaRPr kumimoji="0" lang="en-US" altLang="en-US" sz="1100" i="0"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US" altLang="en-US" sz="1100" i="0" strike="noStrike" cap="none" normalizeH="0" baseline="0" dirty="0">
                <a:ln>
                  <a:noFill/>
                </a:ln>
                <a:solidFill>
                  <a:schemeClr val="tx1"/>
                </a:solidFill>
                <a:effectLst/>
                <a:latin typeface="Arial" panose="020B0604020202020204" pitchFamily="34" charset="0"/>
              </a:rPr>
              <a:t>Code alignment and execution-based error correction reduce functional discrepancies.</a:t>
            </a:r>
            <a:br>
              <a:rPr kumimoji="0" lang="en-US" altLang="en-US" sz="1600" i="0" strike="noStrike" cap="none" normalizeH="0" baseline="0" dirty="0">
                <a:ln>
                  <a:noFill/>
                </a:ln>
                <a:solidFill>
                  <a:schemeClr val="tx1"/>
                </a:solidFill>
                <a:effectLst/>
                <a:latin typeface="Arial" panose="020B0604020202020204" pitchFamily="34" charset="0"/>
              </a:rPr>
            </a:br>
            <a:endParaRPr kumimoji="0" lang="en-US" altLang="en-US" sz="160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strike="noStrike" cap="none" normalizeH="0" baseline="0" dirty="0">
                <a:ln>
                  <a:noFill/>
                </a:ln>
                <a:solidFill>
                  <a:schemeClr val="tx1"/>
                </a:solidFill>
                <a:effectLst/>
                <a:latin typeface="Arial" panose="020B0604020202020204" pitchFamily="34" charset="0"/>
              </a:rPr>
              <a:t>Future Work:</a:t>
            </a:r>
          </a:p>
          <a:p>
            <a:pPr marL="171450" indent="-171450" eaLnBrk="0" fontAlgn="base" hangingPunct="0">
              <a:spcBef>
                <a:spcPct val="0"/>
              </a:spcBef>
              <a:spcAft>
                <a:spcPct val="0"/>
              </a:spcAft>
              <a:buClrTx/>
              <a:buSzTx/>
            </a:pPr>
            <a:r>
              <a:rPr kumimoji="0" lang="en-US" altLang="en-US" i="0" strike="noStrike" cap="none" normalizeH="0" baseline="0" dirty="0">
                <a:ln>
                  <a:noFill/>
                </a:ln>
                <a:solidFill>
                  <a:schemeClr val="tx1"/>
                </a:solidFill>
                <a:effectLst/>
                <a:latin typeface="Arial" panose="020B0604020202020204" pitchFamily="34" charset="0"/>
              </a:rPr>
              <a:t>Extend to more programming languages.</a:t>
            </a:r>
            <a:br>
              <a:rPr kumimoji="0" lang="en-US" altLang="en-US" i="0" strike="noStrike" cap="none" normalizeH="0" baseline="0" dirty="0">
                <a:ln>
                  <a:noFill/>
                </a:ln>
                <a:solidFill>
                  <a:schemeClr val="tx1"/>
                </a:solidFill>
                <a:effectLst/>
                <a:latin typeface="Arial" panose="020B0604020202020204" pitchFamily="34" charset="0"/>
              </a:rPr>
            </a:br>
            <a:endParaRPr kumimoji="0" lang="en-US" altLang="en-US" i="0" strike="noStrike" cap="none" normalizeH="0" baseline="0" dirty="0">
              <a:ln>
                <a:noFill/>
              </a:ln>
              <a:solidFill>
                <a:schemeClr val="tx1"/>
              </a:solidFill>
              <a:effectLst/>
              <a:latin typeface="Arial" panose="020B0604020202020204" pitchFamily="34" charset="0"/>
            </a:endParaRPr>
          </a:p>
          <a:p>
            <a:pPr marL="171450" indent="-171450" eaLnBrk="0" fontAlgn="base" hangingPunct="0">
              <a:spcBef>
                <a:spcPct val="0"/>
              </a:spcBef>
              <a:spcAft>
                <a:spcPct val="0"/>
              </a:spcAft>
              <a:buClrTx/>
              <a:buSzTx/>
            </a:pPr>
            <a:r>
              <a:rPr kumimoji="0" lang="en-US" altLang="en-US" i="0" strike="noStrike" cap="none" normalizeH="0" baseline="0" dirty="0">
                <a:ln>
                  <a:noFill/>
                </a:ln>
                <a:solidFill>
                  <a:schemeClr val="tx1"/>
                </a:solidFill>
                <a:effectLst/>
                <a:latin typeface="Arial" panose="020B0604020202020204" pitchFamily="34" charset="0"/>
              </a:rPr>
              <a:t>Optimize computation costs for real-world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25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06C9A687-F830-07EB-3F21-E7F38B4A2BB3}"/>
            </a:ext>
          </a:extLst>
        </p:cNvPr>
        <p:cNvGrpSpPr/>
        <p:nvPr/>
      </p:nvGrpSpPr>
      <p:grpSpPr>
        <a:xfrm>
          <a:off x="0" y="0"/>
          <a:ext cx="0" cy="0"/>
          <a:chOff x="0" y="0"/>
          <a:chExt cx="0" cy="0"/>
        </a:xfrm>
      </p:grpSpPr>
      <p:sp>
        <p:nvSpPr>
          <p:cNvPr id="393" name="Google Shape;393;p31">
            <a:extLst>
              <a:ext uri="{FF2B5EF4-FFF2-40B4-BE49-F238E27FC236}">
                <a16:creationId xmlns:a16="http://schemas.microsoft.com/office/drawing/2014/main" id="{1E5FADE4-30E8-FD3C-56E8-0723787AA9D3}"/>
              </a:ext>
            </a:extLst>
          </p:cNvPr>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75000"/>
                  </a:schemeClr>
                </a:solidFill>
              </a:rPr>
              <a:t>Main Idea</a:t>
            </a:r>
            <a:endParaRPr dirty="0">
              <a:solidFill>
                <a:schemeClr val="bg2">
                  <a:lumMod val="75000"/>
                </a:schemeClr>
              </a:solidFill>
            </a:endParaRPr>
          </a:p>
        </p:txBody>
      </p:sp>
      <p:sp>
        <p:nvSpPr>
          <p:cNvPr id="394" name="Google Shape;394;p31">
            <a:extLst>
              <a:ext uri="{FF2B5EF4-FFF2-40B4-BE49-F238E27FC236}">
                <a16:creationId xmlns:a16="http://schemas.microsoft.com/office/drawing/2014/main" id="{C5F8B325-583F-73C3-0337-10EAAFE516F7}"/>
              </a:ext>
            </a:extLst>
          </p:cNvPr>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study investigates the effectiveness and limitations of Large Language Models (LLMs) in translating code between different programming languages. It aims to understand the bugs introduced during this translation process and proposes methods to improve LLM performance through enhanced prompting techniques.</a:t>
            </a:r>
            <a:endParaRPr dirty="0">
              <a:solidFill>
                <a:schemeClr val="dk1"/>
              </a:solidFill>
            </a:endParaRPr>
          </a:p>
        </p:txBody>
      </p:sp>
      <p:grpSp>
        <p:nvGrpSpPr>
          <p:cNvPr id="395" name="Google Shape;395;p31">
            <a:extLst>
              <a:ext uri="{FF2B5EF4-FFF2-40B4-BE49-F238E27FC236}">
                <a16:creationId xmlns:a16="http://schemas.microsoft.com/office/drawing/2014/main" id="{1071A312-02E3-3AEC-500A-84872A0A7364}"/>
              </a:ext>
            </a:extLst>
          </p:cNvPr>
          <p:cNvGrpSpPr/>
          <p:nvPr/>
        </p:nvGrpSpPr>
        <p:grpSpPr>
          <a:xfrm>
            <a:off x="5710513" y="569504"/>
            <a:ext cx="3877481" cy="4090276"/>
            <a:chOff x="5710513" y="569504"/>
            <a:chExt cx="3877481" cy="4090276"/>
          </a:xfrm>
        </p:grpSpPr>
        <p:sp>
          <p:nvSpPr>
            <p:cNvPr id="396" name="Google Shape;396;p31">
              <a:extLst>
                <a:ext uri="{FF2B5EF4-FFF2-40B4-BE49-F238E27FC236}">
                  <a16:creationId xmlns:a16="http://schemas.microsoft.com/office/drawing/2014/main" id="{5AA408EE-3642-7659-FA40-14555F6FACE4}"/>
                </a:ext>
              </a:extLst>
            </p:cNvPr>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a:extLst>
                <a:ext uri="{FF2B5EF4-FFF2-40B4-BE49-F238E27FC236}">
                  <a16:creationId xmlns:a16="http://schemas.microsoft.com/office/drawing/2014/main" id="{6F2BE1D2-165A-7957-6D0F-35EDEE4DE5BF}"/>
                </a:ext>
              </a:extLst>
            </p:cNvPr>
            <p:cNvGrpSpPr/>
            <p:nvPr/>
          </p:nvGrpSpPr>
          <p:grpSpPr>
            <a:xfrm>
              <a:off x="5710513" y="569504"/>
              <a:ext cx="3877481" cy="4090276"/>
              <a:chOff x="5410088" y="476042"/>
              <a:chExt cx="3877481" cy="4090276"/>
            </a:xfrm>
          </p:grpSpPr>
          <p:sp>
            <p:nvSpPr>
              <p:cNvPr id="398" name="Google Shape;398;p31">
                <a:extLst>
                  <a:ext uri="{FF2B5EF4-FFF2-40B4-BE49-F238E27FC236}">
                    <a16:creationId xmlns:a16="http://schemas.microsoft.com/office/drawing/2014/main" id="{D99E577F-812C-44DD-DEA0-F5CAFF07B86F}"/>
                  </a:ext>
                </a:extLst>
              </p:cNvPr>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a:extLst>
                  <a:ext uri="{FF2B5EF4-FFF2-40B4-BE49-F238E27FC236}">
                    <a16:creationId xmlns:a16="http://schemas.microsoft.com/office/drawing/2014/main" id="{1485D067-C135-F2B3-0C4B-418CA399803A}"/>
                  </a:ext>
                </a:extLst>
              </p:cNvPr>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a:extLst>
                  <a:ext uri="{FF2B5EF4-FFF2-40B4-BE49-F238E27FC236}">
                    <a16:creationId xmlns:a16="http://schemas.microsoft.com/office/drawing/2014/main" id="{6C719CF6-3B15-01ED-334E-9529D8487814}"/>
                  </a:ext>
                </a:extLst>
              </p:cNvPr>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a:extLst>
                  <a:ext uri="{FF2B5EF4-FFF2-40B4-BE49-F238E27FC236}">
                    <a16:creationId xmlns:a16="http://schemas.microsoft.com/office/drawing/2014/main" id="{9C88ABE1-83B5-8C68-5C2B-C0FF7DCA6B56}"/>
                  </a:ext>
                </a:extLst>
              </p:cNvPr>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a:extLst>
                  <a:ext uri="{FF2B5EF4-FFF2-40B4-BE49-F238E27FC236}">
                    <a16:creationId xmlns:a16="http://schemas.microsoft.com/office/drawing/2014/main" id="{A8F688DC-E2DF-AD16-CFA0-34ED8B57E005}"/>
                  </a:ext>
                </a:extLst>
              </p:cNvPr>
              <p:cNvGrpSpPr/>
              <p:nvPr/>
            </p:nvGrpSpPr>
            <p:grpSpPr>
              <a:xfrm rot="2902359" flipH="1">
                <a:off x="5578694" y="1544629"/>
                <a:ext cx="3540270" cy="2041175"/>
                <a:chOff x="503897" y="1148626"/>
                <a:chExt cx="3540180" cy="2041124"/>
              </a:xfrm>
            </p:grpSpPr>
            <p:sp>
              <p:nvSpPr>
                <p:cNvPr id="403" name="Google Shape;403;p31">
                  <a:extLst>
                    <a:ext uri="{FF2B5EF4-FFF2-40B4-BE49-F238E27FC236}">
                      <a16:creationId xmlns:a16="http://schemas.microsoft.com/office/drawing/2014/main" id="{715F2F39-4223-1483-0CFF-19E7AB0813D2}"/>
                    </a:ext>
                  </a:extLst>
                </p:cNvPr>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a:extLst>
                    <a:ext uri="{FF2B5EF4-FFF2-40B4-BE49-F238E27FC236}">
                      <a16:creationId xmlns:a16="http://schemas.microsoft.com/office/drawing/2014/main" id="{EB89D33C-CAF0-D4DB-7558-EAC1C2A30A5F}"/>
                    </a:ext>
                  </a:extLst>
                </p:cNvPr>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a:extLst>
                    <a:ext uri="{FF2B5EF4-FFF2-40B4-BE49-F238E27FC236}">
                      <a16:creationId xmlns:a16="http://schemas.microsoft.com/office/drawing/2014/main" id="{4B1DF87B-2BD5-C153-1D8F-17AEC4D2B028}"/>
                    </a:ext>
                  </a:extLst>
                </p:cNvPr>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a:extLst>
                    <a:ext uri="{FF2B5EF4-FFF2-40B4-BE49-F238E27FC236}">
                      <a16:creationId xmlns:a16="http://schemas.microsoft.com/office/drawing/2014/main" id="{3A9B2B6B-CB9A-27DA-AD24-172B3249C9B1}"/>
                    </a:ext>
                  </a:extLst>
                </p:cNvPr>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a:extLst>
                  <a:ext uri="{FF2B5EF4-FFF2-40B4-BE49-F238E27FC236}">
                    <a16:creationId xmlns:a16="http://schemas.microsoft.com/office/drawing/2014/main" id="{C9FE1BA6-72F1-F932-E33C-45FA663D054E}"/>
                  </a:ext>
                </a:extLst>
              </p:cNvPr>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a:extLst>
                  <a:ext uri="{FF2B5EF4-FFF2-40B4-BE49-F238E27FC236}">
                    <a16:creationId xmlns:a16="http://schemas.microsoft.com/office/drawing/2014/main" id="{73C2E25A-A098-CF25-9103-68F8C3D52E88}"/>
                  </a:ext>
                </a:extLst>
              </p:cNvPr>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a:extLst>
                  <a:ext uri="{FF2B5EF4-FFF2-40B4-BE49-F238E27FC236}">
                    <a16:creationId xmlns:a16="http://schemas.microsoft.com/office/drawing/2014/main" id="{32673665-E272-AF82-A83E-75B76E501336}"/>
                  </a:ext>
                </a:extLst>
              </p:cNvPr>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8361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C5211B1A-B047-54D0-5EBA-7A6BCE86D1DF}"/>
            </a:ext>
          </a:extLst>
        </p:cNvPr>
        <p:cNvGrpSpPr/>
        <p:nvPr/>
      </p:nvGrpSpPr>
      <p:grpSpPr>
        <a:xfrm>
          <a:off x="0" y="0"/>
          <a:ext cx="0" cy="0"/>
          <a:chOff x="0" y="0"/>
          <a:chExt cx="0" cy="0"/>
        </a:xfrm>
      </p:grpSpPr>
      <p:sp>
        <p:nvSpPr>
          <p:cNvPr id="539" name="Google Shape;539;p36">
            <a:extLst>
              <a:ext uri="{FF2B5EF4-FFF2-40B4-BE49-F238E27FC236}">
                <a16:creationId xmlns:a16="http://schemas.microsoft.com/office/drawing/2014/main" id="{BBF25496-CFDB-07D9-6D38-3A39A6AA4FC5}"/>
              </a:ext>
            </a:extLst>
          </p:cNvPr>
          <p:cNvSpPr txBox="1">
            <a:spLocks noGrp="1"/>
          </p:cNvSpPr>
          <p:nvPr>
            <p:ph type="subTitle" idx="5"/>
          </p:nvPr>
        </p:nvSpPr>
        <p:spPr>
          <a:xfrm>
            <a:off x="6153328" y="1713901"/>
            <a:ext cx="2155500" cy="1052400"/>
          </a:xfrm>
          <a:prstGeom prst="rect">
            <a:avLst/>
          </a:prstGeom>
        </p:spPr>
        <p:txBody>
          <a:bodyPr spcFirstLastPara="1" wrap="square" lIns="91425" tIns="91425" rIns="91425" bIns="91425" anchor="t" anchorCtr="0">
            <a:noAutofit/>
          </a:bodyPr>
          <a:lstStyle/>
          <a:p>
            <a:pPr marL="228600" marR="0" algn="l" rtl="1">
              <a:lnSpc>
                <a:spcPct val="107000"/>
              </a:lnSpc>
              <a:spcAft>
                <a:spcPts val="800"/>
              </a:spcAft>
            </a:pPr>
            <a:r>
              <a:rPr lang="en-US" sz="1000" b="1" dirty="0">
                <a:solidFill>
                  <a:schemeClr val="tx1"/>
                </a:solidFill>
                <a:effectLst/>
                <a:latin typeface="Aptos" panose="020B0004020202020204" pitchFamily="34" charset="0"/>
                <a:ea typeface="Aptos" panose="020B0004020202020204" pitchFamily="34" charset="0"/>
                <a:cs typeface="Arial" panose="020B0604020202020204" pitchFamily="34" charset="0"/>
              </a:rPr>
              <a:t>A new approach is proposed that enhances contextual information provided to the LLMs during translation, aiming to reduce errors.</a:t>
            </a:r>
            <a:endParaRPr lang="en-US" sz="10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41" name="Google Shape;541;p36">
            <a:extLst>
              <a:ext uri="{FF2B5EF4-FFF2-40B4-BE49-F238E27FC236}">
                <a16:creationId xmlns:a16="http://schemas.microsoft.com/office/drawing/2014/main" id="{90D83BC3-50CB-F7B0-E473-4BF21C5E1BEB}"/>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542" name="Google Shape;542;p36">
            <a:extLst>
              <a:ext uri="{FF2B5EF4-FFF2-40B4-BE49-F238E27FC236}">
                <a16:creationId xmlns:a16="http://schemas.microsoft.com/office/drawing/2014/main" id="{5058893E-5596-772C-D141-E522DDA31CCC}"/>
              </a:ext>
            </a:extLst>
          </p:cNvPr>
          <p:cNvSpPr txBox="1">
            <a:spLocks noGrp="1"/>
          </p:cNvSpPr>
          <p:nvPr>
            <p:ph type="subTitle" idx="1"/>
          </p:nvPr>
        </p:nvSpPr>
        <p:spPr>
          <a:xfrm>
            <a:off x="835000" y="1713901"/>
            <a:ext cx="2155500" cy="1052400"/>
          </a:xfrm>
          <a:prstGeom prst="rect">
            <a:avLst/>
          </a:prstGeom>
        </p:spPr>
        <p:txBody>
          <a:bodyPr spcFirstLastPara="1" wrap="square" lIns="91425" tIns="91425" rIns="91425" bIns="91425" anchor="t" anchorCtr="0">
            <a:noAutofit/>
          </a:bodyPr>
          <a:lstStyle/>
          <a:p>
            <a:pPr marL="685800" algn="l" rtl="1">
              <a:lnSpc>
                <a:spcPct val="107000"/>
              </a:lnSpc>
              <a:spcAft>
                <a:spcPts val="800"/>
              </a:spcAft>
            </a:pPr>
            <a:r>
              <a:rPr lang="en-US" sz="1000" b="1" dirty="0">
                <a:solidFill>
                  <a:schemeClr val="tx1"/>
                </a:solidFill>
                <a:effectLst/>
                <a:latin typeface="Aptos" panose="020B0004020202020204" pitchFamily="34" charset="0"/>
                <a:ea typeface="Aptos" panose="020B0004020202020204" pitchFamily="34" charset="0"/>
                <a:cs typeface="Arial" panose="020B0604020202020204" pitchFamily="34" charset="0"/>
              </a:rPr>
              <a:t> The research involves a large-scale empirical study, translating 1,700 code samples across five programming languages: C, C++, Go, Java, and Python. </a:t>
            </a:r>
            <a:endParaRPr lang="en-US" sz="10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46" name="Google Shape;546;p36">
            <a:extLst>
              <a:ext uri="{FF2B5EF4-FFF2-40B4-BE49-F238E27FC236}">
                <a16:creationId xmlns:a16="http://schemas.microsoft.com/office/drawing/2014/main" id="{0F55541F-A62C-6F15-E0AD-A680B4097C9A}"/>
              </a:ext>
            </a:extLst>
          </p:cNvPr>
          <p:cNvSpPr txBox="1">
            <a:spLocks noGrp="1"/>
          </p:cNvSpPr>
          <p:nvPr>
            <p:ph type="subTitle" idx="7"/>
          </p:nvPr>
        </p:nvSpPr>
        <p:spPr>
          <a:xfrm>
            <a:off x="3494172" y="1112100"/>
            <a:ext cx="2258928" cy="689400"/>
          </a:xfrm>
          <a:prstGeom prst="rect">
            <a:avLst/>
          </a:prstGeom>
        </p:spPr>
        <p:txBody>
          <a:bodyPr spcFirstLastPara="1" wrap="square" lIns="91425" tIns="91425" rIns="91425" bIns="91425" anchor="b" anchorCtr="0">
            <a:noAutofit/>
          </a:bodyPr>
          <a:lstStyle/>
          <a:p>
            <a:pPr marL="685800" marR="0" algn="l" rtl="1">
              <a:lnSpc>
                <a:spcPct val="107000"/>
              </a:lnSpc>
              <a:spcAft>
                <a:spcPts val="800"/>
              </a:spcAft>
            </a:pPr>
            <a:r>
              <a:rPr lang="en-US" sz="1800" b="1" dirty="0">
                <a:solidFill>
                  <a:schemeClr val="bg2"/>
                </a:solidFill>
                <a:effectLst/>
                <a:latin typeface="Aptos" panose="020B0004020202020204" pitchFamily="34" charset="0"/>
                <a:ea typeface="Aptos" panose="020B0004020202020204" pitchFamily="34" charset="0"/>
                <a:cs typeface="Arial" panose="020B0604020202020204" pitchFamily="34" charset="0"/>
              </a:rPr>
              <a:t>Bug Taxonomy</a:t>
            </a:r>
            <a:endParaRPr lang="en-US" sz="105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sp>
        <p:nvSpPr>
          <p:cNvPr id="548" name="Google Shape;548;p36">
            <a:extLst>
              <a:ext uri="{FF2B5EF4-FFF2-40B4-BE49-F238E27FC236}">
                <a16:creationId xmlns:a16="http://schemas.microsoft.com/office/drawing/2014/main" id="{BD5BF815-6BF5-02D7-1474-8E4478BB39A9}"/>
              </a:ext>
            </a:extLst>
          </p:cNvPr>
          <p:cNvSpPr txBox="1">
            <a:spLocks noGrp="1"/>
          </p:cNvSpPr>
          <p:nvPr>
            <p:ph type="subTitle" idx="9"/>
          </p:nvPr>
        </p:nvSpPr>
        <p:spPr>
          <a:xfrm>
            <a:off x="6153497" y="1112100"/>
            <a:ext cx="2155500" cy="689400"/>
          </a:xfrm>
          <a:prstGeom prst="rect">
            <a:avLst/>
          </a:prstGeom>
        </p:spPr>
        <p:txBody>
          <a:bodyPr spcFirstLastPara="1" wrap="square" lIns="91425" tIns="91425" rIns="91425" bIns="91425" anchor="b" anchorCtr="0">
            <a:noAutofit/>
          </a:bodyPr>
          <a:lstStyle/>
          <a:p>
            <a:pPr marL="228600" marR="0" algn="l" rtl="1">
              <a:lnSpc>
                <a:spcPct val="107000"/>
              </a:lnSpc>
              <a:spcAft>
                <a:spcPts val="800"/>
              </a:spcAft>
            </a:pPr>
            <a:r>
              <a:rPr lang="en-US" sz="1050" b="1" dirty="0">
                <a:solidFill>
                  <a:schemeClr val="bg2"/>
                </a:solidFill>
                <a:effectLst/>
                <a:latin typeface="Aptos" panose="020B0004020202020204" pitchFamily="34" charset="0"/>
                <a:ea typeface="Aptos" panose="020B0004020202020204" pitchFamily="34" charset="0"/>
                <a:cs typeface="Arial" panose="020B0604020202020204" pitchFamily="34" charset="0"/>
              </a:rPr>
              <a:t>Prompt-Crafting Approach</a:t>
            </a:r>
            <a:endParaRPr lang="en-US" sz="105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sp>
        <p:nvSpPr>
          <p:cNvPr id="550" name="Google Shape;550;p36">
            <a:extLst>
              <a:ext uri="{FF2B5EF4-FFF2-40B4-BE49-F238E27FC236}">
                <a16:creationId xmlns:a16="http://schemas.microsoft.com/office/drawing/2014/main" id="{88749AAA-C17E-8211-7CD5-5A22BC4A90B1}"/>
              </a:ext>
            </a:extLst>
          </p:cNvPr>
          <p:cNvSpPr txBox="1">
            <a:spLocks noGrp="1"/>
          </p:cNvSpPr>
          <p:nvPr>
            <p:ph type="subTitle" idx="14"/>
          </p:nvPr>
        </p:nvSpPr>
        <p:spPr>
          <a:xfrm>
            <a:off x="337752" y="1068301"/>
            <a:ext cx="2155500" cy="689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bg2"/>
                </a:solidFill>
                <a:effectLst/>
                <a:latin typeface="Aptos" panose="020B0004020202020204" pitchFamily="34" charset="0"/>
                <a:ea typeface="Aptos" panose="020B0004020202020204" pitchFamily="34" charset="0"/>
                <a:cs typeface="Arial" panose="020B0604020202020204" pitchFamily="34" charset="0"/>
              </a:rPr>
              <a:t> Empirical Study</a:t>
            </a:r>
            <a:endParaRPr dirty="0">
              <a:solidFill>
                <a:schemeClr val="bg2"/>
              </a:solidFill>
            </a:endParaRPr>
          </a:p>
        </p:txBody>
      </p:sp>
      <p:sp>
        <p:nvSpPr>
          <p:cNvPr id="3" name="عنوان فرعي 2">
            <a:extLst>
              <a:ext uri="{FF2B5EF4-FFF2-40B4-BE49-F238E27FC236}">
                <a16:creationId xmlns:a16="http://schemas.microsoft.com/office/drawing/2014/main" id="{6763C00C-B59B-3812-E505-982DFAD48804}"/>
              </a:ext>
            </a:extLst>
          </p:cNvPr>
          <p:cNvSpPr>
            <a:spLocks noGrp="1"/>
          </p:cNvSpPr>
          <p:nvPr>
            <p:ph type="subTitle" idx="4"/>
          </p:nvPr>
        </p:nvSpPr>
        <p:spPr>
          <a:xfrm>
            <a:off x="2990500" y="1954530"/>
            <a:ext cx="2155500" cy="1234440"/>
          </a:xfrm>
        </p:spPr>
        <p:txBody>
          <a:bodyPr/>
          <a:lstStyle/>
          <a:p>
            <a:pPr algn="l"/>
            <a:r>
              <a:rPr lang="en-US" sz="1000" b="1" dirty="0">
                <a:solidFill>
                  <a:schemeClr val="tx1"/>
                </a:solidFill>
                <a:effectLst/>
                <a:latin typeface="Aptos" panose="020B0004020202020204" pitchFamily="34" charset="0"/>
                <a:ea typeface="Aptos" panose="020B0004020202020204" pitchFamily="34" charset="0"/>
                <a:cs typeface="Arial" panose="020B0604020202020204" pitchFamily="34" charset="0"/>
              </a:rPr>
              <a:t>           The authors categorize translation failures into 15 distinct types, analyzing the root causes of these bugs</a:t>
            </a:r>
            <a:endParaRPr lang="ar-SA" sz="1000" dirty="0">
              <a:solidFill>
                <a:schemeClr val="tx1"/>
              </a:solidFill>
            </a:endParaRPr>
          </a:p>
        </p:txBody>
      </p:sp>
    </p:spTree>
    <p:extLst>
      <p:ext uri="{BB962C8B-B14F-4D97-AF65-F5344CB8AC3E}">
        <p14:creationId xmlns:p14="http://schemas.microsoft.com/office/powerpoint/2010/main" val="364087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a:extLst>
            <a:ext uri="{FF2B5EF4-FFF2-40B4-BE49-F238E27FC236}">
              <a16:creationId xmlns:a16="http://schemas.microsoft.com/office/drawing/2014/main" id="{D51D9D7E-674A-1811-4561-C3A72E82838F}"/>
            </a:ext>
          </a:extLst>
        </p:cNvPr>
        <p:cNvGrpSpPr/>
        <p:nvPr/>
      </p:nvGrpSpPr>
      <p:grpSpPr>
        <a:xfrm>
          <a:off x="0" y="0"/>
          <a:ext cx="0" cy="0"/>
          <a:chOff x="0" y="0"/>
          <a:chExt cx="0" cy="0"/>
        </a:xfrm>
      </p:grpSpPr>
      <p:sp>
        <p:nvSpPr>
          <p:cNvPr id="452" name="Google Shape;452;p33">
            <a:extLst>
              <a:ext uri="{FF2B5EF4-FFF2-40B4-BE49-F238E27FC236}">
                <a16:creationId xmlns:a16="http://schemas.microsoft.com/office/drawing/2014/main" id="{510D33E1-7CDC-792E-5ECF-CE030A81B074}"/>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 &amp; Evaluation Metrics</a:t>
            </a:r>
            <a:br>
              <a:rPr lang="en-US" sz="2800" dirty="0"/>
            </a:br>
            <a:endParaRPr dirty="0"/>
          </a:p>
        </p:txBody>
      </p:sp>
      <p:sp>
        <p:nvSpPr>
          <p:cNvPr id="453" name="Google Shape;453;p33">
            <a:extLst>
              <a:ext uri="{FF2B5EF4-FFF2-40B4-BE49-F238E27FC236}">
                <a16:creationId xmlns:a16="http://schemas.microsoft.com/office/drawing/2014/main" id="{DEBC1075-69A7-9978-D626-A0DC07FA356B}"/>
              </a:ext>
            </a:extLst>
          </p:cNvPr>
          <p:cNvSpPr txBox="1">
            <a:spLocks noGrp="1"/>
          </p:cNvSpPr>
          <p:nvPr>
            <p:ph type="subTitle" idx="1"/>
          </p:nvPr>
        </p:nvSpPr>
        <p:spPr>
          <a:xfrm>
            <a:off x="5041786" y="2992900"/>
            <a:ext cx="3098400" cy="13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These evaluation metrics collectively provide a robust framework for assessing the performance of LLMs in translating code. By focusing on correctness, error types, and the impact of prompting strategies, the study offers valuable insights into both the capabilities and limitations of current LLM approaches in the realm of code translation.</a:t>
            </a:r>
            <a:endParaRPr sz="1100" dirty="0">
              <a:solidFill>
                <a:schemeClr val="tx1"/>
              </a:solidFill>
            </a:endParaRPr>
          </a:p>
        </p:txBody>
      </p:sp>
      <p:sp>
        <p:nvSpPr>
          <p:cNvPr id="454" name="Google Shape;454;p33">
            <a:extLst>
              <a:ext uri="{FF2B5EF4-FFF2-40B4-BE49-F238E27FC236}">
                <a16:creationId xmlns:a16="http://schemas.microsoft.com/office/drawing/2014/main" id="{27A97602-56BC-FE07-FCB9-318F12A66778}"/>
              </a:ext>
            </a:extLst>
          </p:cNvPr>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p>
            <a:pPr marL="228600" marR="0" algn="l" rtl="1">
              <a:lnSpc>
                <a:spcPct val="107000"/>
              </a:lnSpc>
              <a:spcAft>
                <a:spcPts val="800"/>
              </a:spcAft>
            </a:pPr>
            <a:r>
              <a:rPr lang="en-US" sz="1200" dirty="0"/>
              <a:t>The dataset is designed to provide a comprehensive resource for evaluating the performance of LLMs in code translation tasks, particularly focusing on the introduction of bugs during translation.</a:t>
            </a:r>
            <a:endParaRPr sz="1000" dirty="0">
              <a:solidFill>
                <a:schemeClr val="tx1"/>
              </a:solidFill>
            </a:endParaRPr>
          </a:p>
        </p:txBody>
      </p:sp>
      <p:sp>
        <p:nvSpPr>
          <p:cNvPr id="455" name="Google Shape;455;p33">
            <a:extLst>
              <a:ext uri="{FF2B5EF4-FFF2-40B4-BE49-F238E27FC236}">
                <a16:creationId xmlns:a16="http://schemas.microsoft.com/office/drawing/2014/main" id="{152763FD-4B4C-09B7-A4F2-95A2529AE4A6}"/>
              </a:ext>
            </a:extLst>
          </p:cNvPr>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456" name="Google Shape;456;p33">
            <a:extLst>
              <a:ext uri="{FF2B5EF4-FFF2-40B4-BE49-F238E27FC236}">
                <a16:creationId xmlns:a16="http://schemas.microsoft.com/office/drawing/2014/main" id="{2D035F9A-2105-4E7C-53A1-DA950FFF159A}"/>
              </a:ext>
            </a:extLst>
          </p:cNvPr>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Evaluation Metrics</a:t>
            </a:r>
            <a:endParaRPr dirty="0"/>
          </a:p>
        </p:txBody>
      </p:sp>
      <p:sp>
        <p:nvSpPr>
          <p:cNvPr id="457" name="Google Shape;457;p33">
            <a:extLst>
              <a:ext uri="{FF2B5EF4-FFF2-40B4-BE49-F238E27FC236}">
                <a16:creationId xmlns:a16="http://schemas.microsoft.com/office/drawing/2014/main" id="{D51A4D1F-BF84-6253-6152-A311BE5F43BB}"/>
              </a:ext>
            </a:extLst>
          </p:cNvPr>
          <p:cNvSpPr/>
          <p:nvPr/>
        </p:nvSpPr>
        <p:spPr>
          <a:xfrm>
            <a:off x="107986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a:extLst>
              <a:ext uri="{FF2B5EF4-FFF2-40B4-BE49-F238E27FC236}">
                <a16:creationId xmlns:a16="http://schemas.microsoft.com/office/drawing/2014/main" id="{BBAF0C1B-4F87-D9BB-0286-3D496B57D444}"/>
              </a:ext>
            </a:extLst>
          </p:cNvPr>
          <p:cNvSpPr/>
          <p:nvPr/>
        </p:nvSpPr>
        <p:spPr>
          <a:xfrm>
            <a:off x="511796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33">
            <a:extLst>
              <a:ext uri="{FF2B5EF4-FFF2-40B4-BE49-F238E27FC236}">
                <a16:creationId xmlns:a16="http://schemas.microsoft.com/office/drawing/2014/main" id="{AF621991-E537-322C-DE1B-FE1DEB94D422}"/>
              </a:ext>
            </a:extLst>
          </p:cNvPr>
          <p:cNvGrpSpPr/>
          <p:nvPr/>
        </p:nvGrpSpPr>
        <p:grpSpPr>
          <a:xfrm>
            <a:off x="1389362" y="1831905"/>
            <a:ext cx="425921" cy="487457"/>
            <a:chOff x="1146624" y="1548605"/>
            <a:chExt cx="425921" cy="487457"/>
          </a:xfrm>
        </p:grpSpPr>
        <p:sp>
          <p:nvSpPr>
            <p:cNvPr id="460" name="Google Shape;460;p33">
              <a:extLst>
                <a:ext uri="{FF2B5EF4-FFF2-40B4-BE49-F238E27FC236}">
                  <a16:creationId xmlns:a16="http://schemas.microsoft.com/office/drawing/2014/main" id="{34AB5741-79F3-8AB1-1A33-C3E8A24779C3}"/>
                </a:ext>
              </a:extLst>
            </p:cNvPr>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a:extLst>
                <a:ext uri="{FF2B5EF4-FFF2-40B4-BE49-F238E27FC236}">
                  <a16:creationId xmlns:a16="http://schemas.microsoft.com/office/drawing/2014/main" id="{43F25239-9442-70AA-6B45-9148947CC040}"/>
                </a:ext>
              </a:extLst>
            </p:cNvPr>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a:extLst>
                <a:ext uri="{FF2B5EF4-FFF2-40B4-BE49-F238E27FC236}">
                  <a16:creationId xmlns:a16="http://schemas.microsoft.com/office/drawing/2014/main" id="{BC893403-C36C-DC34-022C-CEE767E2E615}"/>
                </a:ext>
              </a:extLst>
            </p:cNvPr>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a:extLst>
                <a:ext uri="{FF2B5EF4-FFF2-40B4-BE49-F238E27FC236}">
                  <a16:creationId xmlns:a16="http://schemas.microsoft.com/office/drawing/2014/main" id="{0A6D9AFD-A405-163F-E331-E58F1B4CB0A2}"/>
                </a:ext>
              </a:extLst>
            </p:cNvPr>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a:extLst>
                <a:ext uri="{FF2B5EF4-FFF2-40B4-BE49-F238E27FC236}">
                  <a16:creationId xmlns:a16="http://schemas.microsoft.com/office/drawing/2014/main" id="{799558D1-5E11-20E4-0DA5-7BE240B73BA0}"/>
                </a:ext>
              </a:extLst>
            </p:cNvPr>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3">
            <a:extLst>
              <a:ext uri="{FF2B5EF4-FFF2-40B4-BE49-F238E27FC236}">
                <a16:creationId xmlns:a16="http://schemas.microsoft.com/office/drawing/2014/main" id="{98DA4461-BB71-3A4C-AA28-9663BA2E83B1}"/>
              </a:ext>
            </a:extLst>
          </p:cNvPr>
          <p:cNvGrpSpPr/>
          <p:nvPr/>
        </p:nvGrpSpPr>
        <p:grpSpPr>
          <a:xfrm>
            <a:off x="5427458" y="1832797"/>
            <a:ext cx="425921" cy="485657"/>
            <a:chOff x="1861096" y="1549559"/>
            <a:chExt cx="425921" cy="485657"/>
          </a:xfrm>
        </p:grpSpPr>
        <p:sp>
          <p:nvSpPr>
            <p:cNvPr id="466" name="Google Shape;466;p33">
              <a:extLst>
                <a:ext uri="{FF2B5EF4-FFF2-40B4-BE49-F238E27FC236}">
                  <a16:creationId xmlns:a16="http://schemas.microsoft.com/office/drawing/2014/main" id="{D426374C-788D-6B4E-B960-7420EF12958E}"/>
                </a:ext>
              </a:extLst>
            </p:cNvPr>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a:extLst>
                <a:ext uri="{FF2B5EF4-FFF2-40B4-BE49-F238E27FC236}">
                  <a16:creationId xmlns:a16="http://schemas.microsoft.com/office/drawing/2014/main" id="{2982FA4E-1B9D-3316-1F2A-46870BBABE11}"/>
                </a:ext>
              </a:extLst>
            </p:cNvPr>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174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Overview</a:t>
            </a:r>
            <a:endParaRPr dirty="0"/>
          </a:p>
        </p:txBody>
      </p:sp>
      <p:sp>
        <p:nvSpPr>
          <p:cNvPr id="473" name="Google Shape;473;p34"/>
          <p:cNvSpPr txBox="1">
            <a:spLocks noGrp="1"/>
          </p:cNvSpPr>
          <p:nvPr>
            <p:ph type="subTitle" idx="1"/>
          </p:nvPr>
        </p:nvSpPr>
        <p:spPr>
          <a:xfrm>
            <a:off x="814550" y="2992900"/>
            <a:ext cx="2394900" cy="1452600"/>
          </a:xfrm>
          <a:prstGeom prst="rect">
            <a:avLst/>
          </a:prstGeom>
        </p:spPr>
        <p:txBody>
          <a:bodyPr spcFirstLastPara="1" wrap="square" lIns="91425" tIns="91425" rIns="91425" bIns="91425" anchor="t" anchorCtr="0">
            <a:noAutofit/>
          </a:bodyPr>
          <a:lstStyle/>
          <a:p>
            <a:pPr marL="228600" marR="0" algn="l" rtl="1">
              <a:lnSpc>
                <a:spcPct val="107000"/>
              </a:lnSpc>
              <a:spcAft>
                <a:spcPts val="800"/>
              </a:spcAft>
            </a:pP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The dataset consists of 1,700 executable code samples. </a:t>
            </a:r>
            <a:r>
              <a:rPr lang="en-US" sz="1000" b="1" dirty="0">
                <a:solidFill>
                  <a:schemeClr val="tx1"/>
                </a:solidFill>
                <a:effectLst/>
                <a:latin typeface="Aptos" panose="020B0004020202020204" pitchFamily="34" charset="0"/>
                <a:ea typeface="Aptos" panose="020B0004020202020204" pitchFamily="34" charset="0"/>
                <a:cs typeface="Arial" panose="020B0604020202020204" pitchFamily="34" charset="0"/>
              </a:rPr>
              <a:t>It covers five programming languages: C, C++, Go, Java, and Python</a:t>
            </a:r>
            <a:endParaRPr sz="1000" dirty="0">
              <a:solidFill>
                <a:schemeClr val="tx1"/>
              </a:solidFill>
            </a:endParaRPr>
          </a:p>
        </p:txBody>
      </p:sp>
      <p:sp>
        <p:nvSpPr>
          <p:cNvPr id="474" name="Google Shape;474;p34"/>
          <p:cNvSpPr txBox="1">
            <a:spLocks noGrp="1"/>
          </p:cNvSpPr>
          <p:nvPr>
            <p:ph type="subTitle" idx="2"/>
          </p:nvPr>
        </p:nvSpPr>
        <p:spPr>
          <a:xfrm>
            <a:off x="3374711" y="2992900"/>
            <a:ext cx="2394900" cy="1452600"/>
          </a:xfrm>
          <a:prstGeom prst="rect">
            <a:avLst/>
          </a:prstGeom>
        </p:spPr>
        <p:txBody>
          <a:bodyPr spcFirstLastPara="1" wrap="square" lIns="91425" tIns="91425" rIns="91425" bIns="91425" anchor="t" anchorCtr="0">
            <a:noAutofit/>
          </a:bodyPr>
          <a:lstStyle/>
          <a:p>
            <a:pPr marL="228600" marR="0" algn="l" rtl="1">
              <a:lnSpc>
                <a:spcPct val="107000"/>
              </a:lnSpc>
              <a:spcAft>
                <a:spcPts val="800"/>
              </a:spcAft>
            </a:pP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The dataset includes over 10,000 tests designed to evaluate the functionality and correctness of the code.</a:t>
            </a:r>
            <a:endParaRPr lang="en-US" sz="10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228600" marR="0" algn="l" rtl="1">
              <a:lnSpc>
                <a:spcPct val="107000"/>
              </a:lnSpc>
              <a:spcAft>
                <a:spcPts val="800"/>
              </a:spcAft>
            </a:pP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It features 43,000+ translated code snippets, ensuring a diverse range of examples for translation tasks.</a:t>
            </a:r>
            <a:endParaRPr lang="en-US" sz="10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5934871" y="2992900"/>
            <a:ext cx="2394900" cy="1452600"/>
          </a:xfrm>
          <a:prstGeom prst="rect">
            <a:avLst/>
          </a:prstGeom>
        </p:spPr>
        <p:txBody>
          <a:bodyPr spcFirstLastPara="1" wrap="square" lIns="91425" tIns="91425" rIns="91425" bIns="91425" anchor="t" anchorCtr="0">
            <a:noAutofit/>
          </a:bodyPr>
          <a:lstStyle/>
          <a:p>
            <a:pPr marL="685800" marR="0" algn="l" rtl="1">
              <a:lnSpc>
                <a:spcPct val="107000"/>
              </a:lnSpc>
              <a:spcAft>
                <a:spcPts val="800"/>
              </a:spcAft>
            </a:pPr>
            <a:r>
              <a:rPr lang="en-US" sz="1050" b="1" dirty="0">
                <a:solidFill>
                  <a:schemeClr val="tx1"/>
                </a:solidFill>
                <a:effectLst/>
                <a:latin typeface="Aptos" panose="020B0004020202020204" pitchFamily="34" charset="0"/>
                <a:ea typeface="Aptos" panose="020B0004020202020204" pitchFamily="34" charset="0"/>
                <a:cs typeface="Arial" panose="020B0604020202020204" pitchFamily="34" charset="0"/>
              </a:rPr>
              <a:t>Benchmarks:</a:t>
            </a: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1-CodeNet   </a:t>
            </a:r>
          </a:p>
          <a:p>
            <a:pPr marL="685800" marR="0" algn="l" rtl="1">
              <a:lnSpc>
                <a:spcPct val="107000"/>
              </a:lnSpc>
              <a:spcAft>
                <a:spcPts val="800"/>
              </a:spcAft>
            </a:pP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2-Avatar </a:t>
            </a:r>
            <a:r>
              <a:rPr lang="en-US" sz="1000" b="1" kern="100" dirty="0">
                <a:solidFill>
                  <a:schemeClr val="tx1"/>
                </a:solidFill>
                <a:latin typeface="Aptos" panose="020B0004020202020204" pitchFamily="34" charset="0"/>
                <a:ea typeface="Aptos" panose="020B0004020202020204" pitchFamily="34" charset="0"/>
                <a:cs typeface="Arial" panose="020B0604020202020204" pitchFamily="34" charset="0"/>
              </a:rPr>
              <a:t> </a:t>
            </a:r>
            <a:r>
              <a:rPr lang="en-US" sz="1000" b="1" dirty="0">
                <a:solidFill>
                  <a:schemeClr val="tx1"/>
                </a:solidFill>
                <a:effectLst/>
                <a:latin typeface="Aptos" panose="020B0004020202020204" pitchFamily="34" charset="0"/>
                <a:ea typeface="Aptos" panose="020B0004020202020204" pitchFamily="34" charset="0"/>
                <a:cs typeface="Arial" panose="020B0604020202020204" pitchFamily="34" charset="0"/>
              </a:rPr>
              <a:t>3- </a:t>
            </a:r>
            <a:r>
              <a:rPr lang="en-US" sz="1000" b="1" dirty="0" err="1">
                <a:solidFill>
                  <a:schemeClr val="tx1"/>
                </a:solidFill>
                <a:effectLst/>
                <a:latin typeface="Aptos" panose="020B0004020202020204" pitchFamily="34" charset="0"/>
                <a:ea typeface="Aptos" panose="020B0004020202020204" pitchFamily="34" charset="0"/>
                <a:cs typeface="Arial" panose="020B0604020202020204" pitchFamily="34" charset="0"/>
              </a:rPr>
              <a:t>EvalPlus</a:t>
            </a:r>
            <a:endParaRPr lang="ar-SA" sz="1000" b="1"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85800" marR="0" algn="l" rtl="1">
              <a:lnSpc>
                <a:spcPct val="107000"/>
              </a:lnSpc>
              <a:spcAft>
                <a:spcPts val="800"/>
              </a:spcAft>
            </a:pPr>
            <a:r>
              <a:rPr lang="en-US" b="1" dirty="0">
                <a:solidFill>
                  <a:schemeClr val="tx1"/>
                </a:solidFill>
                <a:effectLst/>
                <a:latin typeface="Aptos" panose="020B0004020202020204" pitchFamily="34" charset="0"/>
                <a:ea typeface="Aptos" panose="020B0004020202020204" pitchFamily="34" charset="0"/>
                <a:cs typeface="Arial" panose="020B0604020202020204" pitchFamily="34" charset="0"/>
              </a:rPr>
              <a:t>Real-World Projects:</a:t>
            </a:r>
          </a:p>
          <a:p>
            <a:pPr marL="685800" marR="0" algn="l" rtl="1">
              <a:lnSpc>
                <a:spcPct val="107000"/>
              </a:lnSpc>
              <a:spcAft>
                <a:spcPts val="800"/>
              </a:spcAft>
            </a:pP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1-Apache Commons CLI</a:t>
            </a:r>
            <a:endParaRPr lang="en-US" sz="10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85800" marR="0" algn="l" rtl="1">
              <a:lnSpc>
                <a:spcPct val="107000"/>
              </a:lnSpc>
              <a:spcAft>
                <a:spcPts val="800"/>
              </a:spcAft>
            </a:pP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  2-Python Click</a:t>
            </a:r>
            <a:endParaRPr lang="en-US" sz="10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85800" marR="0" algn="l" rtl="1">
              <a:lnSpc>
                <a:spcPct val="107000"/>
              </a:lnSpc>
              <a:spcAft>
                <a:spcPts val="800"/>
              </a:spcAft>
            </a:pPr>
            <a:endParaRPr dirty="0">
              <a:solidFill>
                <a:schemeClr val="tx1"/>
              </a:solidFill>
            </a:endParaRPr>
          </a:p>
        </p:txBody>
      </p:sp>
      <p:sp>
        <p:nvSpPr>
          <p:cNvPr id="476" name="Google Shape;476;p34"/>
          <p:cNvSpPr txBox="1">
            <a:spLocks noGrp="1"/>
          </p:cNvSpPr>
          <p:nvPr>
            <p:ph type="subTitle" idx="4"/>
          </p:nvPr>
        </p:nvSpPr>
        <p:spPr>
          <a:xfrm>
            <a:off x="814550" y="2674275"/>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Composition</a:t>
            </a:r>
            <a:endParaRPr dirty="0"/>
          </a:p>
        </p:txBody>
      </p:sp>
      <p:sp>
        <p:nvSpPr>
          <p:cNvPr id="477" name="Google Shape;477;p34"/>
          <p:cNvSpPr txBox="1">
            <a:spLocks noGrp="1"/>
          </p:cNvSpPr>
          <p:nvPr>
            <p:ph type="subTitle" idx="5"/>
          </p:nvPr>
        </p:nvSpPr>
        <p:spPr>
          <a:xfrm>
            <a:off x="3374707" y="2674275"/>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Characteristics</a:t>
            </a:r>
            <a:endParaRPr sz="1800" dirty="0"/>
          </a:p>
        </p:txBody>
      </p:sp>
      <p:sp>
        <p:nvSpPr>
          <p:cNvPr id="478" name="Google Shape;478;p34"/>
          <p:cNvSpPr txBox="1">
            <a:spLocks noGrp="1"/>
          </p:cNvSpPr>
          <p:nvPr>
            <p:ph type="subTitle" idx="6"/>
          </p:nvPr>
        </p:nvSpPr>
        <p:spPr>
          <a:xfrm>
            <a:off x="5934864" y="2674275"/>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Sources</a:t>
            </a:r>
            <a:endParaRPr dirty="0"/>
          </a:p>
        </p:txBody>
      </p:sp>
      <p:sp>
        <p:nvSpPr>
          <p:cNvPr id="479" name="Google Shape;479;p34"/>
          <p:cNvSpPr/>
          <p:nvPr/>
        </p:nvSpPr>
        <p:spPr>
          <a:xfrm>
            <a:off x="890744"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345091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584581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1169478" y="1859847"/>
            <a:ext cx="487449" cy="430700"/>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4"/>
          <p:cNvGrpSpPr/>
          <p:nvPr/>
        </p:nvGrpSpPr>
        <p:grpSpPr>
          <a:xfrm>
            <a:off x="3729595" y="1831417"/>
            <a:ext cx="487555" cy="487461"/>
            <a:chOff x="3257895" y="1548605"/>
            <a:chExt cx="487555" cy="487461"/>
          </a:xfrm>
        </p:grpSpPr>
        <p:sp>
          <p:nvSpPr>
            <p:cNvPr id="489" name="Google Shape;489;p34"/>
            <p:cNvSpPr/>
            <p:nvPr/>
          </p:nvSpPr>
          <p:spPr>
            <a:xfrm>
              <a:off x="3516314" y="1721839"/>
              <a:ext cx="43600" cy="141093"/>
            </a:xfrm>
            <a:custGeom>
              <a:avLst/>
              <a:gdLst/>
              <a:ahLst/>
              <a:cxnLst/>
              <a:rect l="l" t="t" r="r" b="b"/>
              <a:pathLst>
                <a:path w="411" h="1330" extrusionOk="0">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443434" y="1721839"/>
              <a:ext cx="44555" cy="141093"/>
            </a:xfrm>
            <a:custGeom>
              <a:avLst/>
              <a:gdLst/>
              <a:ahLst/>
              <a:cxnLst/>
              <a:rect l="l" t="t" r="r" b="b"/>
              <a:pathLst>
                <a:path w="420" h="1330" extrusionOk="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372465" y="1662220"/>
              <a:ext cx="258417" cy="259378"/>
            </a:xfrm>
            <a:custGeom>
              <a:avLst/>
              <a:gdLst/>
              <a:ahLst/>
              <a:cxnLst/>
              <a:rect l="l" t="t" r="r" b="b"/>
              <a:pathLst>
                <a:path w="2436" h="2445" extrusionOk="0">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257895" y="1548605"/>
              <a:ext cx="487555" cy="487461"/>
            </a:xfrm>
            <a:custGeom>
              <a:avLst/>
              <a:gdLst/>
              <a:ahLst/>
              <a:cxnLst/>
              <a:rect l="l" t="t" r="r" b="b"/>
              <a:pathLst>
                <a:path w="4596" h="4595" extrusionOk="0">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6118818" y="1830462"/>
            <a:ext cx="498906" cy="490325"/>
            <a:chOff x="3966743" y="1547650"/>
            <a:chExt cx="498906" cy="490325"/>
          </a:xfrm>
        </p:grpSpPr>
        <p:sp>
          <p:nvSpPr>
            <p:cNvPr id="494" name="Google Shape;494;p34"/>
            <p:cNvSpPr/>
            <p:nvPr/>
          </p:nvSpPr>
          <p:spPr>
            <a:xfrm>
              <a:off x="4173075" y="1702850"/>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3966743" y="1547650"/>
              <a:ext cx="498906" cy="490325"/>
            </a:xfrm>
            <a:custGeom>
              <a:avLst/>
              <a:gdLst/>
              <a:ahLst/>
              <a:cxnLst/>
              <a:rect l="l" t="t" r="r" b="b"/>
              <a:pathLst>
                <a:path w="4703" h="4622" extrusionOk="0">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6"/>
          <p:cNvSpPr txBox="1">
            <a:spLocks noGrp="1"/>
          </p:cNvSpPr>
          <p:nvPr>
            <p:ph type="subTitle" idx="5"/>
          </p:nvPr>
        </p:nvSpPr>
        <p:spPr>
          <a:xfrm>
            <a:off x="6153328" y="1713901"/>
            <a:ext cx="2155500" cy="1052400"/>
          </a:xfrm>
          <a:prstGeom prst="rect">
            <a:avLst/>
          </a:prstGeom>
        </p:spPr>
        <p:txBody>
          <a:bodyPr spcFirstLastPara="1" wrap="square" lIns="91425" tIns="91425" rIns="91425" bIns="91425" anchor="t" anchorCtr="0">
            <a:noAutofit/>
          </a:bodyPr>
          <a:lstStyle/>
          <a:p>
            <a:pPr marL="228600" marR="0" algn="l" rtl="1">
              <a:lnSpc>
                <a:spcPct val="107000"/>
              </a:lnSpc>
              <a:spcAft>
                <a:spcPts val="800"/>
              </a:spcAft>
            </a:pPr>
            <a:r>
              <a:rPr lang="en-US" sz="10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The effectiveness of the proposed prompt-crafting technique is measured by comparing the success rates of translations before and after implementing the new prompting strategies. This provides insight into how contextual information impacts translation accuracy.</a:t>
            </a:r>
            <a:endParaRPr lang="en-US" sz="10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41" name="Google Shape;541;p3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Evaluation Metrics</a:t>
            </a:r>
            <a:endParaRPr dirty="0"/>
          </a:p>
        </p:txBody>
      </p:sp>
      <p:sp>
        <p:nvSpPr>
          <p:cNvPr id="542" name="Google Shape;542;p36"/>
          <p:cNvSpPr txBox="1">
            <a:spLocks noGrp="1"/>
          </p:cNvSpPr>
          <p:nvPr>
            <p:ph type="subTitle" idx="1"/>
          </p:nvPr>
        </p:nvSpPr>
        <p:spPr>
          <a:xfrm>
            <a:off x="835000" y="1713901"/>
            <a:ext cx="2155500" cy="1052400"/>
          </a:xfrm>
          <a:prstGeom prst="rect">
            <a:avLst/>
          </a:prstGeom>
        </p:spPr>
        <p:txBody>
          <a:bodyPr spcFirstLastPara="1" wrap="square" lIns="91425" tIns="91425" rIns="91425" bIns="91425" anchor="t" anchorCtr="0">
            <a:noAutofit/>
          </a:bodyPr>
          <a:lstStyle/>
          <a:p>
            <a:pPr marL="685800" marR="0" algn="l" rtl="1">
              <a:lnSpc>
                <a:spcPct val="107000"/>
              </a:lnSpc>
              <a:spcAft>
                <a:spcPts val="800"/>
              </a:spcAft>
            </a:pPr>
            <a:r>
              <a:rPr lang="en-US" sz="9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1-Compile successfully.</a:t>
            </a:r>
            <a:endParaRPr lang="en-US" sz="9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85800" marR="0" algn="l" rtl="1">
              <a:lnSpc>
                <a:spcPct val="107000"/>
              </a:lnSpc>
              <a:spcAft>
                <a:spcPts val="800"/>
              </a:spcAft>
            </a:pPr>
            <a:r>
              <a:rPr lang="en-US" sz="9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2-Pass runtime checks.</a:t>
            </a:r>
            <a:endParaRPr lang="en-US" sz="9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a:p>
            <a:pPr marL="685800" marR="0" algn="l" rtl="1">
              <a:lnSpc>
                <a:spcPct val="107000"/>
              </a:lnSpc>
              <a:spcAft>
                <a:spcPts val="800"/>
              </a:spcAft>
            </a:pPr>
            <a:r>
              <a:rPr lang="en-US" sz="900" b="1" kern="100" dirty="0">
                <a:solidFill>
                  <a:schemeClr val="tx1"/>
                </a:solidFill>
                <a:effectLst/>
                <a:latin typeface="Aptos" panose="020B0004020202020204" pitchFamily="34" charset="0"/>
                <a:ea typeface="Aptos" panose="020B0004020202020204" pitchFamily="34" charset="0"/>
                <a:cs typeface="Arial" panose="020B0604020202020204" pitchFamily="34" charset="0"/>
              </a:rPr>
              <a:t>3-Successfully execute all relevant tests.</a:t>
            </a:r>
            <a:endParaRPr lang="en-US" sz="9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46" name="Google Shape;546;p36"/>
          <p:cNvSpPr txBox="1">
            <a:spLocks noGrp="1"/>
          </p:cNvSpPr>
          <p:nvPr>
            <p:ph type="subTitle" idx="7"/>
          </p:nvPr>
        </p:nvSpPr>
        <p:spPr>
          <a:xfrm>
            <a:off x="3494172" y="1112100"/>
            <a:ext cx="2258928" cy="689400"/>
          </a:xfrm>
          <a:prstGeom prst="rect">
            <a:avLst/>
          </a:prstGeom>
        </p:spPr>
        <p:txBody>
          <a:bodyPr spcFirstLastPara="1" wrap="square" lIns="91425" tIns="91425" rIns="91425" bIns="91425" anchor="b" anchorCtr="0">
            <a:noAutofit/>
          </a:bodyPr>
          <a:lstStyle/>
          <a:p>
            <a:pPr marL="685800" marR="0" algn="l" rtl="1">
              <a:lnSpc>
                <a:spcPct val="107000"/>
              </a:lnSpc>
              <a:spcAft>
                <a:spcPts val="800"/>
              </a:spcAft>
            </a:pPr>
            <a:r>
              <a:rPr lang="en-US" sz="1050" b="1" kern="100" dirty="0">
                <a:solidFill>
                  <a:schemeClr val="bg2"/>
                </a:solidFill>
                <a:latin typeface="Aptos" panose="020B0004020202020204" pitchFamily="34" charset="0"/>
                <a:ea typeface="Aptos" panose="020B0004020202020204" pitchFamily="34" charset="0"/>
                <a:cs typeface="Arial" panose="020B0604020202020204" pitchFamily="34" charset="0"/>
              </a:rPr>
              <a:t>T</a:t>
            </a:r>
            <a:r>
              <a:rPr lang="en-US" sz="1050" b="1" kern="100" dirty="0">
                <a:solidFill>
                  <a:schemeClr val="bg2"/>
                </a:solidFill>
                <a:effectLst/>
                <a:latin typeface="Aptos" panose="020B0004020202020204" pitchFamily="34" charset="0"/>
                <a:ea typeface="Aptos" panose="020B0004020202020204" pitchFamily="34" charset="0"/>
                <a:cs typeface="Arial" panose="020B0604020202020204" pitchFamily="34" charset="0"/>
              </a:rPr>
              <a:t>ype and Frequency of Bugs</a:t>
            </a:r>
            <a:endParaRPr lang="en-US" sz="105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sp>
        <p:nvSpPr>
          <p:cNvPr id="548" name="Google Shape;548;p36"/>
          <p:cNvSpPr txBox="1">
            <a:spLocks noGrp="1"/>
          </p:cNvSpPr>
          <p:nvPr>
            <p:ph type="subTitle" idx="9"/>
          </p:nvPr>
        </p:nvSpPr>
        <p:spPr>
          <a:xfrm>
            <a:off x="6153497" y="1112100"/>
            <a:ext cx="2155500" cy="689400"/>
          </a:xfrm>
          <a:prstGeom prst="rect">
            <a:avLst/>
          </a:prstGeom>
        </p:spPr>
        <p:txBody>
          <a:bodyPr spcFirstLastPara="1" wrap="square" lIns="91425" tIns="91425" rIns="91425" bIns="91425" anchor="b" anchorCtr="0">
            <a:noAutofit/>
          </a:bodyPr>
          <a:lstStyle/>
          <a:p>
            <a:pPr marL="228600" marR="0" algn="l" rtl="1">
              <a:lnSpc>
                <a:spcPct val="107000"/>
              </a:lnSpc>
              <a:spcAft>
                <a:spcPts val="800"/>
              </a:spcAft>
            </a:pPr>
            <a:r>
              <a:rPr lang="en-US" sz="1200" b="1" kern="100" dirty="0">
                <a:solidFill>
                  <a:schemeClr val="bg2"/>
                </a:solidFill>
                <a:effectLst/>
                <a:latin typeface="Aptos" panose="020B0004020202020204" pitchFamily="34" charset="0"/>
                <a:ea typeface="Aptos" panose="020B0004020202020204" pitchFamily="34" charset="0"/>
                <a:cs typeface="Arial" panose="020B0604020202020204" pitchFamily="34" charset="0"/>
              </a:rPr>
              <a:t>Prompt Effectiveness</a:t>
            </a:r>
            <a:endParaRPr lang="en-US" sz="1200" kern="100" dirty="0">
              <a:solidFill>
                <a:schemeClr val="bg2"/>
              </a:solidFill>
              <a:effectLst/>
              <a:latin typeface="Aptos" panose="020B0004020202020204" pitchFamily="34" charset="0"/>
              <a:ea typeface="Aptos" panose="020B0004020202020204" pitchFamily="34" charset="0"/>
              <a:cs typeface="Arial" panose="020B0604020202020204" pitchFamily="34" charset="0"/>
            </a:endParaRPr>
          </a:p>
        </p:txBody>
      </p:sp>
      <p:sp>
        <p:nvSpPr>
          <p:cNvPr id="550" name="Google Shape;550;p36"/>
          <p:cNvSpPr txBox="1">
            <a:spLocks noGrp="1"/>
          </p:cNvSpPr>
          <p:nvPr>
            <p:ph type="subTitle" idx="14"/>
          </p:nvPr>
        </p:nvSpPr>
        <p:spPr>
          <a:xfrm>
            <a:off x="835000" y="1112100"/>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a:solidFill>
                  <a:schemeClr val="bg2"/>
                </a:solidFill>
                <a:effectLst/>
                <a:latin typeface="Aptos" panose="020B0004020202020204" pitchFamily="34" charset="0"/>
                <a:ea typeface="Aptos" panose="020B0004020202020204" pitchFamily="34" charset="0"/>
                <a:cs typeface="Arial" panose="020B0604020202020204" pitchFamily="34" charset="0"/>
              </a:rPr>
              <a:t>Correctness Rate</a:t>
            </a:r>
            <a:endParaRPr dirty="0">
              <a:solidFill>
                <a:schemeClr val="bg2"/>
              </a:solidFill>
            </a:endParaRPr>
          </a:p>
        </p:txBody>
      </p:sp>
      <p:sp>
        <p:nvSpPr>
          <p:cNvPr id="3" name="عنوان فرعي 2">
            <a:extLst>
              <a:ext uri="{FF2B5EF4-FFF2-40B4-BE49-F238E27FC236}">
                <a16:creationId xmlns:a16="http://schemas.microsoft.com/office/drawing/2014/main" id="{4BF1F5C3-EFF7-743E-72CB-4930252AE854}"/>
              </a:ext>
            </a:extLst>
          </p:cNvPr>
          <p:cNvSpPr>
            <a:spLocks noGrp="1"/>
          </p:cNvSpPr>
          <p:nvPr>
            <p:ph type="subTitle" idx="4"/>
          </p:nvPr>
        </p:nvSpPr>
        <p:spPr>
          <a:xfrm>
            <a:off x="3545886" y="1935481"/>
            <a:ext cx="2155500" cy="1234440"/>
          </a:xfrm>
        </p:spPr>
        <p:txBody>
          <a:bodyPr/>
          <a:lstStyle/>
          <a:p>
            <a:pPr algn="l"/>
            <a:r>
              <a:rPr lang="en-US" sz="900" b="1" dirty="0">
                <a:solidFill>
                  <a:schemeClr val="tx1"/>
                </a:solidFill>
                <a:effectLst/>
                <a:latin typeface="Aptos" panose="020B0004020202020204" pitchFamily="34" charset="0"/>
                <a:ea typeface="Aptos" panose="020B0004020202020204" pitchFamily="34" charset="0"/>
                <a:cs typeface="Arial" panose="020B0604020202020204" pitchFamily="34" charset="0"/>
              </a:rPr>
              <a:t>The evaluation also includes</a:t>
            </a:r>
          </a:p>
          <a:p>
            <a:pPr algn="l"/>
            <a:r>
              <a:rPr lang="en-US" sz="900" b="1" dirty="0">
                <a:solidFill>
                  <a:schemeClr val="tx1"/>
                </a:solidFill>
                <a:effectLst/>
                <a:latin typeface="Aptos" panose="020B0004020202020204" pitchFamily="34" charset="0"/>
                <a:ea typeface="Aptos" panose="020B0004020202020204" pitchFamily="34" charset="0"/>
                <a:cs typeface="Arial" panose="020B0604020202020204" pitchFamily="34" charset="0"/>
              </a:rPr>
              <a:t>metrics related to the type and</a:t>
            </a:r>
          </a:p>
          <a:p>
            <a:pPr algn="l"/>
            <a:r>
              <a:rPr lang="en-US" sz="900" b="1" dirty="0">
                <a:solidFill>
                  <a:schemeClr val="tx1"/>
                </a:solidFill>
                <a:effectLst/>
                <a:latin typeface="Aptos" panose="020B0004020202020204" pitchFamily="34" charset="0"/>
                <a:ea typeface="Aptos" panose="020B0004020202020204" pitchFamily="34" charset="0"/>
                <a:cs typeface="Arial" panose="020B0604020202020204" pitchFamily="34" charset="0"/>
              </a:rPr>
              <a:t>frequency of identified bugs. By</a:t>
            </a:r>
          </a:p>
          <a:p>
            <a:pPr algn="l"/>
            <a:r>
              <a:rPr lang="en-US" sz="900" b="1" dirty="0">
                <a:solidFill>
                  <a:schemeClr val="tx1"/>
                </a:solidFill>
                <a:effectLst/>
                <a:latin typeface="Aptos" panose="020B0004020202020204" pitchFamily="34" charset="0"/>
                <a:ea typeface="Aptos" panose="020B0004020202020204" pitchFamily="34" charset="0"/>
                <a:cs typeface="Arial" panose="020B0604020202020204" pitchFamily="34" charset="0"/>
              </a:rPr>
              <a:t>analyzing how often different</a:t>
            </a:r>
          </a:p>
          <a:p>
            <a:pPr algn="l"/>
            <a:r>
              <a:rPr lang="en-US" sz="900" b="1" dirty="0">
                <a:solidFill>
                  <a:schemeClr val="tx1"/>
                </a:solidFill>
                <a:effectLst/>
                <a:latin typeface="Aptos" panose="020B0004020202020204" pitchFamily="34" charset="0"/>
                <a:ea typeface="Aptos" panose="020B0004020202020204" pitchFamily="34" charset="0"/>
                <a:cs typeface="Arial" panose="020B0604020202020204" pitchFamily="34" charset="0"/>
              </a:rPr>
              <a:t>types of bugs occur, the study can</a:t>
            </a:r>
          </a:p>
          <a:p>
            <a:pPr algn="l"/>
            <a:r>
              <a:rPr lang="en-US" sz="900" b="1" dirty="0">
                <a:solidFill>
                  <a:schemeClr val="tx1"/>
                </a:solidFill>
                <a:effectLst/>
                <a:latin typeface="Aptos" panose="020B0004020202020204" pitchFamily="34" charset="0"/>
                <a:ea typeface="Aptos" panose="020B0004020202020204" pitchFamily="34" charset="0"/>
                <a:cs typeface="Arial" panose="020B0604020202020204" pitchFamily="34" charset="0"/>
              </a:rPr>
              <a:t>identify common pitfalls in LLM</a:t>
            </a:r>
          </a:p>
          <a:p>
            <a:pPr algn="l"/>
            <a:r>
              <a:rPr lang="en-US" sz="900" b="1" dirty="0">
                <a:solidFill>
                  <a:schemeClr val="tx1"/>
                </a:solidFill>
                <a:effectLst/>
                <a:latin typeface="Aptos" panose="020B0004020202020204" pitchFamily="34" charset="0"/>
                <a:ea typeface="Aptos" panose="020B0004020202020204" pitchFamily="34" charset="0"/>
                <a:cs typeface="Arial" panose="020B0604020202020204" pitchFamily="34" charset="0"/>
              </a:rPr>
              <a:t>translations</a:t>
            </a:r>
            <a:endParaRPr lang="ar-SA" sz="9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pic>
        <p:nvPicPr>
          <p:cNvPr id="19" name="صورة 18" descr="صورة تحتوي على نص, لقطة شاشة, رقم, الخط&#10;&#10;تم إنشاء الوصف تلقائياً">
            <a:extLst>
              <a:ext uri="{FF2B5EF4-FFF2-40B4-BE49-F238E27FC236}">
                <a16:creationId xmlns:a16="http://schemas.microsoft.com/office/drawing/2014/main" id="{D19503C6-A0E5-5FC8-A39C-DB70B18F10E4}"/>
              </a:ext>
            </a:extLst>
          </p:cNvPr>
          <p:cNvPicPr>
            <a:picLocks noChangeAspect="1"/>
          </p:cNvPicPr>
          <p:nvPr/>
        </p:nvPicPr>
        <p:blipFill>
          <a:blip r:embed="rId3"/>
          <a:stretch>
            <a:fillRect/>
          </a:stretch>
        </p:blipFill>
        <p:spPr>
          <a:xfrm>
            <a:off x="-68580" y="1793861"/>
            <a:ext cx="8648700" cy="24549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D8D5A96F-4E45-E75C-1246-C3F587835841}"/>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098E3867-AD05-85CC-3A2C-1DEC82C94ECF}"/>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t>
            </a:r>
            <a:r>
              <a:rPr lang="en" dirty="0"/>
              <a:t>tacked bar graph</a:t>
            </a:r>
            <a:endParaRPr dirty="0"/>
          </a:p>
        </p:txBody>
      </p:sp>
      <p:pic>
        <p:nvPicPr>
          <p:cNvPr id="4" name="صورة 3" descr="صورة تحتوي على نص, لقطة شاشة, خط, رسم بياني&#10;&#10;تم إنشاء الوصف تلقائياً">
            <a:extLst>
              <a:ext uri="{FF2B5EF4-FFF2-40B4-BE49-F238E27FC236}">
                <a16:creationId xmlns:a16="http://schemas.microsoft.com/office/drawing/2014/main" id="{1318EC08-3D3D-0420-742D-27A81B102560}"/>
              </a:ext>
            </a:extLst>
          </p:cNvPr>
          <p:cNvPicPr>
            <a:picLocks noChangeAspect="1"/>
          </p:cNvPicPr>
          <p:nvPr/>
        </p:nvPicPr>
        <p:blipFill>
          <a:blip r:embed="rId3"/>
          <a:stretch>
            <a:fillRect/>
          </a:stretch>
        </p:blipFill>
        <p:spPr>
          <a:xfrm>
            <a:off x="1356067" y="1500000"/>
            <a:ext cx="5021873" cy="2676899"/>
          </a:xfrm>
          <a:prstGeom prst="rect">
            <a:avLst/>
          </a:prstGeom>
        </p:spPr>
      </p:pic>
    </p:spTree>
    <p:extLst>
      <p:ext uri="{BB962C8B-B14F-4D97-AF65-F5344CB8AC3E}">
        <p14:creationId xmlns:p14="http://schemas.microsoft.com/office/powerpoint/2010/main" val="664920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5A09C72B-166C-06ED-4589-1917548D5E20}"/>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B2B8DAAF-E870-0732-005B-DDB73BDD7D95}"/>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pic>
        <p:nvPicPr>
          <p:cNvPr id="3" name="صورة 2" descr="صورة تحتوي على نص, لقطة شاشة, رقم, الخط">
            <a:extLst>
              <a:ext uri="{FF2B5EF4-FFF2-40B4-BE49-F238E27FC236}">
                <a16:creationId xmlns:a16="http://schemas.microsoft.com/office/drawing/2014/main" id="{AD19B8E8-7074-2637-CC5D-80456B57F610}"/>
              </a:ext>
            </a:extLst>
          </p:cNvPr>
          <p:cNvPicPr>
            <a:picLocks noChangeAspect="1"/>
          </p:cNvPicPr>
          <p:nvPr/>
        </p:nvPicPr>
        <p:blipFill>
          <a:blip r:embed="rId3"/>
          <a:stretch>
            <a:fillRect/>
          </a:stretch>
        </p:blipFill>
        <p:spPr>
          <a:xfrm>
            <a:off x="-99060" y="2161442"/>
            <a:ext cx="8656320" cy="1582615"/>
          </a:xfrm>
          <a:prstGeom prst="rect">
            <a:avLst/>
          </a:prstGeom>
        </p:spPr>
      </p:pic>
    </p:spTree>
    <p:extLst>
      <p:ext uri="{BB962C8B-B14F-4D97-AF65-F5344CB8AC3E}">
        <p14:creationId xmlns:p14="http://schemas.microsoft.com/office/powerpoint/2010/main" val="72808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F2414F9C-A064-25FE-495B-9295F441D873}"/>
            </a:ext>
          </a:extLst>
        </p:cNvPr>
        <p:cNvGrpSpPr/>
        <p:nvPr/>
      </p:nvGrpSpPr>
      <p:grpSpPr>
        <a:xfrm>
          <a:off x="0" y="0"/>
          <a:ext cx="0" cy="0"/>
          <a:chOff x="0" y="0"/>
          <a:chExt cx="0" cy="0"/>
        </a:xfrm>
      </p:grpSpPr>
      <p:sp>
        <p:nvSpPr>
          <p:cNvPr id="393" name="Google Shape;393;p31">
            <a:extLst>
              <a:ext uri="{FF2B5EF4-FFF2-40B4-BE49-F238E27FC236}">
                <a16:creationId xmlns:a16="http://schemas.microsoft.com/office/drawing/2014/main" id="{D1C49C29-0B22-F46C-B5C9-8E41A1521904}"/>
              </a:ext>
            </a:extLst>
          </p:cNvPr>
          <p:cNvSpPr txBox="1">
            <a:spLocks noGrp="1"/>
          </p:cNvSpPr>
          <p:nvPr>
            <p:ph type="title"/>
          </p:nvPr>
        </p:nvSpPr>
        <p:spPr>
          <a:xfrm>
            <a:off x="713099" y="1244700"/>
            <a:ext cx="6871607"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"Unraveling the Potential of Large Language Models in Code Translation: How Far Are We?" </a:t>
            </a:r>
            <a:endParaRPr dirty="0"/>
          </a:p>
        </p:txBody>
      </p:sp>
      <p:sp>
        <p:nvSpPr>
          <p:cNvPr id="394" name="Google Shape;394;p31">
            <a:extLst>
              <a:ext uri="{FF2B5EF4-FFF2-40B4-BE49-F238E27FC236}">
                <a16:creationId xmlns:a16="http://schemas.microsoft.com/office/drawing/2014/main" id="{541A8351-5DE5-8505-DAE8-D8362D8D2F42}"/>
              </a:ext>
            </a:extLst>
          </p:cNvPr>
          <p:cNvSpPr txBox="1">
            <a:spLocks noGrp="1"/>
          </p:cNvSpPr>
          <p:nvPr>
            <p:ph type="body" idx="1"/>
          </p:nvPr>
        </p:nvSpPr>
        <p:spPr>
          <a:xfrm>
            <a:off x="701011" y="2404960"/>
            <a:ext cx="513540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study investigates the effectiveness of Large Language Models (LLMs) in code translation, focusing on their limitations due to inadequate training on parallel multilingual code data. The authors propose a novel benchmark, </a:t>
            </a:r>
            <a:r>
              <a:rPr lang="en-US" dirty="0" err="1"/>
              <a:t>PolyHumanEval</a:t>
            </a:r>
            <a:r>
              <a:rPr lang="en-US" dirty="0"/>
              <a:t>, which includes 14 programming languages to provide a comprehensive framework for evaluating LLM performance in code translation. The research aims to uncover the capabilities and limitations of LLMs in translating code between different programming languages. </a:t>
            </a:r>
            <a:endParaRPr lang="en-US" dirty="0">
              <a:solidFill>
                <a:schemeClr val="dk1"/>
              </a:solidFill>
            </a:endParaRPr>
          </a:p>
        </p:txBody>
      </p:sp>
      <p:grpSp>
        <p:nvGrpSpPr>
          <p:cNvPr id="395" name="Google Shape;395;p31">
            <a:extLst>
              <a:ext uri="{FF2B5EF4-FFF2-40B4-BE49-F238E27FC236}">
                <a16:creationId xmlns:a16="http://schemas.microsoft.com/office/drawing/2014/main" id="{B6926E1B-58C3-791D-4E26-DE82CC5D4135}"/>
              </a:ext>
            </a:extLst>
          </p:cNvPr>
          <p:cNvGrpSpPr/>
          <p:nvPr/>
        </p:nvGrpSpPr>
        <p:grpSpPr>
          <a:xfrm>
            <a:off x="5710513" y="569504"/>
            <a:ext cx="3877481" cy="4090276"/>
            <a:chOff x="5710513" y="569504"/>
            <a:chExt cx="3877481" cy="4090276"/>
          </a:xfrm>
        </p:grpSpPr>
        <p:sp>
          <p:nvSpPr>
            <p:cNvPr id="396" name="Google Shape;396;p31">
              <a:extLst>
                <a:ext uri="{FF2B5EF4-FFF2-40B4-BE49-F238E27FC236}">
                  <a16:creationId xmlns:a16="http://schemas.microsoft.com/office/drawing/2014/main" id="{6EC8A7AF-A695-B7B9-C34C-D92930F1B4A8}"/>
                </a:ext>
              </a:extLst>
            </p:cNvPr>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a:extLst>
                <a:ext uri="{FF2B5EF4-FFF2-40B4-BE49-F238E27FC236}">
                  <a16:creationId xmlns:a16="http://schemas.microsoft.com/office/drawing/2014/main" id="{F7C9ADC8-719A-EF94-AAF9-40370487A84F}"/>
                </a:ext>
              </a:extLst>
            </p:cNvPr>
            <p:cNvGrpSpPr/>
            <p:nvPr/>
          </p:nvGrpSpPr>
          <p:grpSpPr>
            <a:xfrm>
              <a:off x="5710513" y="569504"/>
              <a:ext cx="3877481" cy="4090276"/>
              <a:chOff x="5410088" y="476042"/>
              <a:chExt cx="3877481" cy="4090276"/>
            </a:xfrm>
          </p:grpSpPr>
          <p:sp>
            <p:nvSpPr>
              <p:cNvPr id="398" name="Google Shape;398;p31">
                <a:extLst>
                  <a:ext uri="{FF2B5EF4-FFF2-40B4-BE49-F238E27FC236}">
                    <a16:creationId xmlns:a16="http://schemas.microsoft.com/office/drawing/2014/main" id="{CD26CBB7-E651-AF60-764F-67525960404A}"/>
                  </a:ext>
                </a:extLst>
              </p:cNvPr>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a:extLst>
                  <a:ext uri="{FF2B5EF4-FFF2-40B4-BE49-F238E27FC236}">
                    <a16:creationId xmlns:a16="http://schemas.microsoft.com/office/drawing/2014/main" id="{42C62751-5591-E0FB-FB6A-F1AF12233180}"/>
                  </a:ext>
                </a:extLst>
              </p:cNvPr>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a:extLst>
                  <a:ext uri="{FF2B5EF4-FFF2-40B4-BE49-F238E27FC236}">
                    <a16:creationId xmlns:a16="http://schemas.microsoft.com/office/drawing/2014/main" id="{01C14A46-265B-9499-51EF-97A688308AD8}"/>
                  </a:ext>
                </a:extLst>
              </p:cNvPr>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a:extLst>
                  <a:ext uri="{FF2B5EF4-FFF2-40B4-BE49-F238E27FC236}">
                    <a16:creationId xmlns:a16="http://schemas.microsoft.com/office/drawing/2014/main" id="{88A9B584-10BE-323C-EB18-AD80220BEEF9}"/>
                  </a:ext>
                </a:extLst>
              </p:cNvPr>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a:extLst>
                  <a:ext uri="{FF2B5EF4-FFF2-40B4-BE49-F238E27FC236}">
                    <a16:creationId xmlns:a16="http://schemas.microsoft.com/office/drawing/2014/main" id="{4D3E5ACD-C4C1-CB42-6FA8-8C7A90B69AB6}"/>
                  </a:ext>
                </a:extLst>
              </p:cNvPr>
              <p:cNvGrpSpPr/>
              <p:nvPr/>
            </p:nvGrpSpPr>
            <p:grpSpPr>
              <a:xfrm rot="2902359" flipH="1">
                <a:off x="5578694" y="1544629"/>
                <a:ext cx="3540270" cy="2041175"/>
                <a:chOff x="503897" y="1148626"/>
                <a:chExt cx="3540180" cy="2041124"/>
              </a:xfrm>
            </p:grpSpPr>
            <p:sp>
              <p:nvSpPr>
                <p:cNvPr id="403" name="Google Shape;403;p31">
                  <a:extLst>
                    <a:ext uri="{FF2B5EF4-FFF2-40B4-BE49-F238E27FC236}">
                      <a16:creationId xmlns:a16="http://schemas.microsoft.com/office/drawing/2014/main" id="{59E40EDD-7490-41C0-D5CD-E3FB9E74B327}"/>
                    </a:ext>
                  </a:extLst>
                </p:cNvPr>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a:extLst>
                    <a:ext uri="{FF2B5EF4-FFF2-40B4-BE49-F238E27FC236}">
                      <a16:creationId xmlns:a16="http://schemas.microsoft.com/office/drawing/2014/main" id="{0A6624B9-EC43-0E57-02B4-A7403F12A48D}"/>
                    </a:ext>
                  </a:extLst>
                </p:cNvPr>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a:extLst>
                    <a:ext uri="{FF2B5EF4-FFF2-40B4-BE49-F238E27FC236}">
                      <a16:creationId xmlns:a16="http://schemas.microsoft.com/office/drawing/2014/main" id="{F4D32E43-D28B-8DF1-5C6D-E23F8C292982}"/>
                    </a:ext>
                  </a:extLst>
                </p:cNvPr>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a:extLst>
                    <a:ext uri="{FF2B5EF4-FFF2-40B4-BE49-F238E27FC236}">
                      <a16:creationId xmlns:a16="http://schemas.microsoft.com/office/drawing/2014/main" id="{F285A8A3-9C2F-F6CC-30D7-BE6B18E73F5C}"/>
                    </a:ext>
                  </a:extLst>
                </p:cNvPr>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a:extLst>
                  <a:ext uri="{FF2B5EF4-FFF2-40B4-BE49-F238E27FC236}">
                    <a16:creationId xmlns:a16="http://schemas.microsoft.com/office/drawing/2014/main" id="{A45AA90C-FB75-A970-A5C3-3FCDC85B3083}"/>
                  </a:ext>
                </a:extLst>
              </p:cNvPr>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a:extLst>
                  <a:ext uri="{FF2B5EF4-FFF2-40B4-BE49-F238E27FC236}">
                    <a16:creationId xmlns:a16="http://schemas.microsoft.com/office/drawing/2014/main" id="{60C1B49A-B4CD-7155-A195-566E3C0ED958}"/>
                  </a:ext>
                </a:extLst>
              </p:cNvPr>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a:extLst>
                  <a:ext uri="{FF2B5EF4-FFF2-40B4-BE49-F238E27FC236}">
                    <a16:creationId xmlns:a16="http://schemas.microsoft.com/office/drawing/2014/main" id="{253EA555-4369-CA71-DAB0-C047FBF0F8A0}"/>
                  </a:ext>
                </a:extLst>
              </p:cNvPr>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4E381D26-965A-35D5-8359-8BBD56B4BB21}"/>
              </a:ext>
            </a:extLst>
          </p:cNvPr>
          <p:cNvPicPr>
            <a:picLocks noChangeAspect="1"/>
          </p:cNvPicPr>
          <p:nvPr/>
        </p:nvPicPr>
        <p:blipFill>
          <a:blip r:embed="rId3"/>
          <a:stretch>
            <a:fillRect/>
          </a:stretch>
        </p:blipFill>
        <p:spPr>
          <a:xfrm>
            <a:off x="662693" y="1878600"/>
            <a:ext cx="4447630" cy="639057"/>
          </a:xfrm>
          <a:prstGeom prst="rect">
            <a:avLst/>
          </a:prstGeom>
        </p:spPr>
      </p:pic>
    </p:spTree>
    <p:extLst>
      <p:ext uri="{BB962C8B-B14F-4D97-AF65-F5344CB8AC3E}">
        <p14:creationId xmlns:p14="http://schemas.microsoft.com/office/powerpoint/2010/main" val="2913923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41880879-8419-A598-2024-9BA2C1D60945}"/>
            </a:ext>
          </a:extLst>
        </p:cNvPr>
        <p:cNvGrpSpPr/>
        <p:nvPr/>
      </p:nvGrpSpPr>
      <p:grpSpPr>
        <a:xfrm>
          <a:off x="0" y="0"/>
          <a:ext cx="0" cy="0"/>
          <a:chOff x="0" y="0"/>
          <a:chExt cx="0" cy="0"/>
        </a:xfrm>
      </p:grpSpPr>
      <p:sp>
        <p:nvSpPr>
          <p:cNvPr id="393" name="Google Shape;393;p31">
            <a:extLst>
              <a:ext uri="{FF2B5EF4-FFF2-40B4-BE49-F238E27FC236}">
                <a16:creationId xmlns:a16="http://schemas.microsoft.com/office/drawing/2014/main" id="{BCC7BCE0-2F77-3621-46BB-0F5DA4962289}"/>
              </a:ext>
            </a:extLst>
          </p:cNvPr>
          <p:cNvSpPr txBox="1">
            <a:spLocks noGrp="1"/>
          </p:cNvSpPr>
          <p:nvPr>
            <p:ph type="title"/>
          </p:nvPr>
        </p:nvSpPr>
        <p:spPr>
          <a:xfrm>
            <a:off x="713099" y="1244700"/>
            <a:ext cx="6871607"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Towards Translating Real-World Code with LLMs: A Study of Translating to Rust</a:t>
            </a:r>
            <a:endParaRPr dirty="0"/>
          </a:p>
        </p:txBody>
      </p:sp>
      <p:sp>
        <p:nvSpPr>
          <p:cNvPr id="394" name="Google Shape;394;p31">
            <a:extLst>
              <a:ext uri="{FF2B5EF4-FFF2-40B4-BE49-F238E27FC236}">
                <a16:creationId xmlns:a16="http://schemas.microsoft.com/office/drawing/2014/main" id="{A454E6CE-7542-224F-1EB1-D8AA08A8FC4C}"/>
              </a:ext>
            </a:extLst>
          </p:cNvPr>
          <p:cNvSpPr txBox="1">
            <a:spLocks noGrp="1"/>
          </p:cNvSpPr>
          <p:nvPr>
            <p:ph type="body" idx="1"/>
          </p:nvPr>
        </p:nvSpPr>
        <p:spPr>
          <a:xfrm>
            <a:off x="701011" y="2404960"/>
            <a:ext cx="5135400" cy="2048700"/>
          </a:xfrm>
          <a:prstGeom prst="rect">
            <a:avLst/>
          </a:prstGeom>
        </p:spPr>
        <p:txBody>
          <a:bodyPr spcFirstLastPara="1" wrap="square" lIns="91425" tIns="91425" rIns="91425" bIns="91425" anchor="t" anchorCtr="0">
            <a:noAutofit/>
          </a:bodyPr>
          <a:lstStyle/>
          <a:p>
            <a:pPr marL="0" indent="0">
              <a:buNone/>
            </a:pPr>
            <a:r>
              <a:rPr lang="en-US" dirty="0"/>
              <a:t>The study investigates the effectiveness of large language models (LLMs) in translating real-world code into Rust. It focuses on assessing the capabilities of five state-of-the-art LLMs—GPT-4, Claude 3, Claude 2.1, Gemini Pro, and </a:t>
            </a:r>
            <a:r>
              <a:rPr lang="en-US" dirty="0" err="1"/>
              <a:t>Mixtral</a:t>
            </a:r>
            <a:r>
              <a:rPr lang="en-US" dirty="0"/>
              <a:t>—highlighting the challenges and methodologies for achieving accurate and idiomatic translations.</a:t>
            </a:r>
          </a:p>
        </p:txBody>
      </p:sp>
      <p:grpSp>
        <p:nvGrpSpPr>
          <p:cNvPr id="395" name="Google Shape;395;p31">
            <a:extLst>
              <a:ext uri="{FF2B5EF4-FFF2-40B4-BE49-F238E27FC236}">
                <a16:creationId xmlns:a16="http://schemas.microsoft.com/office/drawing/2014/main" id="{9D07E605-3B26-43F2-E0DB-0DBA5AE1D7B2}"/>
              </a:ext>
            </a:extLst>
          </p:cNvPr>
          <p:cNvGrpSpPr/>
          <p:nvPr/>
        </p:nvGrpSpPr>
        <p:grpSpPr>
          <a:xfrm>
            <a:off x="5710513" y="569504"/>
            <a:ext cx="3877481" cy="4090276"/>
            <a:chOff x="5710513" y="569504"/>
            <a:chExt cx="3877481" cy="4090276"/>
          </a:xfrm>
        </p:grpSpPr>
        <p:sp>
          <p:nvSpPr>
            <p:cNvPr id="396" name="Google Shape;396;p31">
              <a:extLst>
                <a:ext uri="{FF2B5EF4-FFF2-40B4-BE49-F238E27FC236}">
                  <a16:creationId xmlns:a16="http://schemas.microsoft.com/office/drawing/2014/main" id="{EF878CB8-94B7-01EE-FCEC-20286384B02A}"/>
                </a:ext>
              </a:extLst>
            </p:cNvPr>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a:extLst>
                <a:ext uri="{FF2B5EF4-FFF2-40B4-BE49-F238E27FC236}">
                  <a16:creationId xmlns:a16="http://schemas.microsoft.com/office/drawing/2014/main" id="{DCE518DF-1C09-B87B-CFCF-CEBED1FA3B1B}"/>
                </a:ext>
              </a:extLst>
            </p:cNvPr>
            <p:cNvGrpSpPr/>
            <p:nvPr/>
          </p:nvGrpSpPr>
          <p:grpSpPr>
            <a:xfrm>
              <a:off x="5710513" y="569504"/>
              <a:ext cx="3877481" cy="4090276"/>
              <a:chOff x="5410088" y="476042"/>
              <a:chExt cx="3877481" cy="4090276"/>
            </a:xfrm>
          </p:grpSpPr>
          <p:sp>
            <p:nvSpPr>
              <p:cNvPr id="398" name="Google Shape;398;p31">
                <a:extLst>
                  <a:ext uri="{FF2B5EF4-FFF2-40B4-BE49-F238E27FC236}">
                    <a16:creationId xmlns:a16="http://schemas.microsoft.com/office/drawing/2014/main" id="{C473A6BC-07A8-990D-CC0F-B63DDA000BD0}"/>
                  </a:ext>
                </a:extLst>
              </p:cNvPr>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a:extLst>
                  <a:ext uri="{FF2B5EF4-FFF2-40B4-BE49-F238E27FC236}">
                    <a16:creationId xmlns:a16="http://schemas.microsoft.com/office/drawing/2014/main" id="{C3475C1B-E999-2427-5217-74B3A973F1EA}"/>
                  </a:ext>
                </a:extLst>
              </p:cNvPr>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a:extLst>
                  <a:ext uri="{FF2B5EF4-FFF2-40B4-BE49-F238E27FC236}">
                    <a16:creationId xmlns:a16="http://schemas.microsoft.com/office/drawing/2014/main" id="{DB555FF7-7691-018E-7129-327088B3B42C}"/>
                  </a:ext>
                </a:extLst>
              </p:cNvPr>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a:extLst>
                  <a:ext uri="{FF2B5EF4-FFF2-40B4-BE49-F238E27FC236}">
                    <a16:creationId xmlns:a16="http://schemas.microsoft.com/office/drawing/2014/main" id="{1C65938F-B179-8EE2-F96E-5F3CD3E0A727}"/>
                  </a:ext>
                </a:extLst>
              </p:cNvPr>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a:extLst>
                  <a:ext uri="{FF2B5EF4-FFF2-40B4-BE49-F238E27FC236}">
                    <a16:creationId xmlns:a16="http://schemas.microsoft.com/office/drawing/2014/main" id="{F189590D-EAD0-2461-B5FC-395EB4CA935D}"/>
                  </a:ext>
                </a:extLst>
              </p:cNvPr>
              <p:cNvGrpSpPr/>
              <p:nvPr/>
            </p:nvGrpSpPr>
            <p:grpSpPr>
              <a:xfrm rot="2902359" flipH="1">
                <a:off x="5578694" y="1544629"/>
                <a:ext cx="3540270" cy="2041175"/>
                <a:chOff x="503897" y="1148626"/>
                <a:chExt cx="3540180" cy="2041124"/>
              </a:xfrm>
            </p:grpSpPr>
            <p:sp>
              <p:nvSpPr>
                <p:cNvPr id="403" name="Google Shape;403;p31">
                  <a:extLst>
                    <a:ext uri="{FF2B5EF4-FFF2-40B4-BE49-F238E27FC236}">
                      <a16:creationId xmlns:a16="http://schemas.microsoft.com/office/drawing/2014/main" id="{01B1DBE0-54D0-5029-1BEC-655491233289}"/>
                    </a:ext>
                  </a:extLst>
                </p:cNvPr>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a:extLst>
                    <a:ext uri="{FF2B5EF4-FFF2-40B4-BE49-F238E27FC236}">
                      <a16:creationId xmlns:a16="http://schemas.microsoft.com/office/drawing/2014/main" id="{C15AE6EC-0CE4-1332-C687-D6BA9622F41C}"/>
                    </a:ext>
                  </a:extLst>
                </p:cNvPr>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a:extLst>
                    <a:ext uri="{FF2B5EF4-FFF2-40B4-BE49-F238E27FC236}">
                      <a16:creationId xmlns:a16="http://schemas.microsoft.com/office/drawing/2014/main" id="{08D02A14-AD78-09C5-3FA8-DA816122A32D}"/>
                    </a:ext>
                  </a:extLst>
                </p:cNvPr>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a:extLst>
                    <a:ext uri="{FF2B5EF4-FFF2-40B4-BE49-F238E27FC236}">
                      <a16:creationId xmlns:a16="http://schemas.microsoft.com/office/drawing/2014/main" id="{C12F8859-29B4-6935-A1B6-4F9840F1955E}"/>
                    </a:ext>
                  </a:extLst>
                </p:cNvPr>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a:extLst>
                  <a:ext uri="{FF2B5EF4-FFF2-40B4-BE49-F238E27FC236}">
                    <a16:creationId xmlns:a16="http://schemas.microsoft.com/office/drawing/2014/main" id="{F1451600-9A41-A746-30FC-630DD971B430}"/>
                  </a:ext>
                </a:extLst>
              </p:cNvPr>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a:extLst>
                  <a:ext uri="{FF2B5EF4-FFF2-40B4-BE49-F238E27FC236}">
                    <a16:creationId xmlns:a16="http://schemas.microsoft.com/office/drawing/2014/main" id="{8B0EFD79-51CF-AF76-2DE4-C617B1FCD51D}"/>
                  </a:ext>
                </a:extLst>
              </p:cNvPr>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a:extLst>
                  <a:ext uri="{FF2B5EF4-FFF2-40B4-BE49-F238E27FC236}">
                    <a16:creationId xmlns:a16="http://schemas.microsoft.com/office/drawing/2014/main" id="{D0FA2347-E3E5-5E53-EEBB-D19702B14473}"/>
                  </a:ext>
                </a:extLst>
              </p:cNvPr>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5CA240B1-4015-2598-06BC-4CEDC07AE0DC}"/>
              </a:ext>
            </a:extLst>
          </p:cNvPr>
          <p:cNvPicPr>
            <a:picLocks noChangeAspect="1"/>
          </p:cNvPicPr>
          <p:nvPr/>
        </p:nvPicPr>
        <p:blipFill>
          <a:blip r:embed="rId3"/>
          <a:stretch>
            <a:fillRect/>
          </a:stretch>
        </p:blipFill>
        <p:spPr>
          <a:xfrm>
            <a:off x="662693" y="1878600"/>
            <a:ext cx="4447630" cy="639057"/>
          </a:xfrm>
          <a:prstGeom prst="rect">
            <a:avLst/>
          </a:prstGeom>
        </p:spPr>
      </p:pic>
    </p:spTree>
    <p:extLst>
      <p:ext uri="{BB962C8B-B14F-4D97-AF65-F5344CB8AC3E}">
        <p14:creationId xmlns:p14="http://schemas.microsoft.com/office/powerpoint/2010/main" val="61362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714653E8-39B1-3E0C-3B20-0BB0DB782C28}"/>
            </a:ext>
          </a:extLst>
        </p:cNvPr>
        <p:cNvGrpSpPr/>
        <p:nvPr/>
      </p:nvGrpSpPr>
      <p:grpSpPr>
        <a:xfrm>
          <a:off x="0" y="0"/>
          <a:ext cx="0" cy="0"/>
          <a:chOff x="0" y="0"/>
          <a:chExt cx="0" cy="0"/>
        </a:xfrm>
      </p:grpSpPr>
      <p:sp>
        <p:nvSpPr>
          <p:cNvPr id="541" name="Google Shape;541;p36">
            <a:extLst>
              <a:ext uri="{FF2B5EF4-FFF2-40B4-BE49-F238E27FC236}">
                <a16:creationId xmlns:a16="http://schemas.microsoft.com/office/drawing/2014/main" id="{00B652C1-5296-6EC1-A340-EAF61782FFA1}"/>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542" name="Google Shape;542;p36">
            <a:extLst>
              <a:ext uri="{FF2B5EF4-FFF2-40B4-BE49-F238E27FC236}">
                <a16:creationId xmlns:a16="http://schemas.microsoft.com/office/drawing/2014/main" id="{BF1238C8-8631-23E2-E4D8-2E56A1949B10}"/>
              </a:ext>
            </a:extLst>
          </p:cNvPr>
          <p:cNvSpPr txBox="1">
            <a:spLocks noGrp="1"/>
          </p:cNvSpPr>
          <p:nvPr>
            <p:ph type="subTitle" idx="1"/>
          </p:nvPr>
        </p:nvSpPr>
        <p:spPr>
          <a:xfrm>
            <a:off x="3231423" y="2159976"/>
            <a:ext cx="2463321" cy="1052400"/>
          </a:xfrm>
          <a:prstGeom prst="rect">
            <a:avLst/>
          </a:prstGeom>
        </p:spPr>
        <p:txBody>
          <a:bodyPr spcFirstLastPara="1" wrap="square" lIns="91425" tIns="91425" rIns="91425" bIns="91425" anchor="t" anchorCtr="0">
            <a:noAutofit/>
          </a:bodyPr>
          <a:lstStyle/>
          <a:p>
            <a:pPr marL="685800" algn="l" rtl="1">
              <a:lnSpc>
                <a:spcPct val="107000"/>
              </a:lnSpc>
              <a:spcAft>
                <a:spcPts val="800"/>
              </a:spcAft>
            </a:pPr>
            <a:r>
              <a:rPr lang="en-US" sz="1100" b="1" dirty="0">
                <a:solidFill>
                  <a:schemeClr val="tx1"/>
                </a:solidFill>
                <a:effectLst/>
                <a:latin typeface="Aptos" panose="020B0004020202020204" pitchFamily="34" charset="0"/>
                <a:ea typeface="Aptos" panose="020B0004020202020204" pitchFamily="34" charset="0"/>
                <a:cs typeface="Arial" panose="020B0604020202020204" pitchFamily="34" charset="0"/>
              </a:rPr>
              <a:t>The authors developed FLOURINE, an end-to-end code translation tool capable of producing validated Rust translations</a:t>
            </a:r>
            <a:endParaRPr lang="en-US" sz="1100" kern="100" dirty="0">
              <a:solidFill>
                <a:schemeClr val="tx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50" name="Google Shape;550;p36">
            <a:extLst>
              <a:ext uri="{FF2B5EF4-FFF2-40B4-BE49-F238E27FC236}">
                <a16:creationId xmlns:a16="http://schemas.microsoft.com/office/drawing/2014/main" id="{AA743084-D681-4A45-E342-CE9647126C35}"/>
              </a:ext>
            </a:extLst>
          </p:cNvPr>
          <p:cNvSpPr txBox="1">
            <a:spLocks noGrp="1"/>
          </p:cNvSpPr>
          <p:nvPr>
            <p:ph type="subTitle" idx="14"/>
          </p:nvPr>
        </p:nvSpPr>
        <p:spPr>
          <a:xfrm>
            <a:off x="2733711" y="1554438"/>
            <a:ext cx="3250400" cy="689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b="1" dirty="0">
                <a:solidFill>
                  <a:schemeClr val="bg2"/>
                </a:solidFill>
                <a:effectLst/>
                <a:latin typeface="Aptos" panose="020B0004020202020204" pitchFamily="34" charset="0"/>
                <a:ea typeface="Aptos" panose="020B0004020202020204" pitchFamily="34" charset="0"/>
                <a:cs typeface="Arial" panose="020B0604020202020204" pitchFamily="34" charset="0"/>
              </a:rPr>
              <a:t>Tool Development</a:t>
            </a:r>
            <a:endParaRPr lang="en-US" sz="2400" dirty="0">
              <a:solidFill>
                <a:schemeClr val="bg2"/>
              </a:solidFill>
            </a:endParaRPr>
          </a:p>
        </p:txBody>
      </p:sp>
    </p:spTree>
    <p:extLst>
      <p:ext uri="{BB962C8B-B14F-4D97-AF65-F5344CB8AC3E}">
        <p14:creationId xmlns:p14="http://schemas.microsoft.com/office/powerpoint/2010/main" val="527009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1">
          <a:extLst>
            <a:ext uri="{FF2B5EF4-FFF2-40B4-BE49-F238E27FC236}">
              <a16:creationId xmlns:a16="http://schemas.microsoft.com/office/drawing/2014/main" id="{8AFF54EE-B2B7-D871-AD88-9B73E00AD469}"/>
            </a:ext>
          </a:extLst>
        </p:cNvPr>
        <p:cNvGrpSpPr/>
        <p:nvPr/>
      </p:nvGrpSpPr>
      <p:grpSpPr>
        <a:xfrm>
          <a:off x="0" y="0"/>
          <a:ext cx="0" cy="0"/>
          <a:chOff x="0" y="0"/>
          <a:chExt cx="0" cy="0"/>
        </a:xfrm>
      </p:grpSpPr>
      <p:sp>
        <p:nvSpPr>
          <p:cNvPr id="452" name="Google Shape;452;p33">
            <a:extLst>
              <a:ext uri="{FF2B5EF4-FFF2-40B4-BE49-F238E27FC236}">
                <a16:creationId xmlns:a16="http://schemas.microsoft.com/office/drawing/2014/main" id="{D1210959-5B54-4DA5-442A-6FA7923E6C60}"/>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a:t>
            </a:r>
            <a:br>
              <a:rPr lang="en-US" sz="2800" dirty="0"/>
            </a:br>
            <a:endParaRPr dirty="0"/>
          </a:p>
        </p:txBody>
      </p:sp>
      <p:sp>
        <p:nvSpPr>
          <p:cNvPr id="454" name="Google Shape;454;p33">
            <a:extLst>
              <a:ext uri="{FF2B5EF4-FFF2-40B4-BE49-F238E27FC236}">
                <a16:creationId xmlns:a16="http://schemas.microsoft.com/office/drawing/2014/main" id="{BA0E466D-97B8-08BF-FFC4-4BDBAFC0B60E}"/>
              </a:ext>
            </a:extLst>
          </p:cNvPr>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study utilized code samples extracted from seven open-source projects written in C and Go.</a:t>
            </a:r>
            <a:endParaRPr dirty="0"/>
          </a:p>
        </p:txBody>
      </p:sp>
      <p:sp>
        <p:nvSpPr>
          <p:cNvPr id="455" name="Google Shape;455;p33">
            <a:extLst>
              <a:ext uri="{FF2B5EF4-FFF2-40B4-BE49-F238E27FC236}">
                <a16:creationId xmlns:a16="http://schemas.microsoft.com/office/drawing/2014/main" id="{DDA4C5F3-E716-7546-60EE-766B6071E7BA}"/>
              </a:ext>
            </a:extLst>
          </p:cNvPr>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457" name="Google Shape;457;p33">
            <a:extLst>
              <a:ext uri="{FF2B5EF4-FFF2-40B4-BE49-F238E27FC236}">
                <a16:creationId xmlns:a16="http://schemas.microsoft.com/office/drawing/2014/main" id="{BF9FDC92-A657-AB08-4095-9528A4F86291}"/>
              </a:ext>
            </a:extLst>
          </p:cNvPr>
          <p:cNvSpPr/>
          <p:nvPr/>
        </p:nvSpPr>
        <p:spPr>
          <a:xfrm>
            <a:off x="1079869" y="1553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33">
            <a:extLst>
              <a:ext uri="{FF2B5EF4-FFF2-40B4-BE49-F238E27FC236}">
                <a16:creationId xmlns:a16="http://schemas.microsoft.com/office/drawing/2014/main" id="{01CB77C3-4173-7338-E5C9-A4C93B385F93}"/>
              </a:ext>
            </a:extLst>
          </p:cNvPr>
          <p:cNvGrpSpPr/>
          <p:nvPr/>
        </p:nvGrpSpPr>
        <p:grpSpPr>
          <a:xfrm>
            <a:off x="1389362" y="1831905"/>
            <a:ext cx="425921" cy="487457"/>
            <a:chOff x="1146624" y="1548605"/>
            <a:chExt cx="425921" cy="487457"/>
          </a:xfrm>
        </p:grpSpPr>
        <p:sp>
          <p:nvSpPr>
            <p:cNvPr id="460" name="Google Shape;460;p33">
              <a:extLst>
                <a:ext uri="{FF2B5EF4-FFF2-40B4-BE49-F238E27FC236}">
                  <a16:creationId xmlns:a16="http://schemas.microsoft.com/office/drawing/2014/main" id="{7B8FDDE4-1D58-AAD1-BA29-9826CD1DE33B}"/>
                </a:ext>
              </a:extLst>
            </p:cNvPr>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a:extLst>
                <a:ext uri="{FF2B5EF4-FFF2-40B4-BE49-F238E27FC236}">
                  <a16:creationId xmlns:a16="http://schemas.microsoft.com/office/drawing/2014/main" id="{9717B3B7-FB61-F77C-1EC3-FD4FE5075631}"/>
                </a:ext>
              </a:extLst>
            </p:cNvPr>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a:extLst>
                <a:ext uri="{FF2B5EF4-FFF2-40B4-BE49-F238E27FC236}">
                  <a16:creationId xmlns:a16="http://schemas.microsoft.com/office/drawing/2014/main" id="{65E4C9B3-D935-CE85-4D6A-E6F0A0DB10BD}"/>
                </a:ext>
              </a:extLst>
            </p:cNvPr>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a:extLst>
                <a:ext uri="{FF2B5EF4-FFF2-40B4-BE49-F238E27FC236}">
                  <a16:creationId xmlns:a16="http://schemas.microsoft.com/office/drawing/2014/main" id="{F7869294-FF71-97EC-67FB-86C0356018B7}"/>
                </a:ext>
              </a:extLst>
            </p:cNvPr>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a:extLst>
                <a:ext uri="{FF2B5EF4-FFF2-40B4-BE49-F238E27FC236}">
                  <a16:creationId xmlns:a16="http://schemas.microsoft.com/office/drawing/2014/main" id="{C6EEFE38-0925-77F5-7301-D5ECD1B7F9AC}"/>
                </a:ext>
              </a:extLst>
            </p:cNvPr>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2362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75C45DF5-2FE6-4480-7675-45CB5C4E41C4}"/>
            </a:ext>
          </a:extLst>
        </p:cNvPr>
        <p:cNvGrpSpPr/>
        <p:nvPr/>
      </p:nvGrpSpPr>
      <p:grpSpPr>
        <a:xfrm>
          <a:off x="0" y="0"/>
          <a:ext cx="0" cy="0"/>
          <a:chOff x="0" y="0"/>
          <a:chExt cx="0" cy="0"/>
        </a:xfrm>
      </p:grpSpPr>
      <p:sp>
        <p:nvSpPr>
          <p:cNvPr id="539" name="Google Shape;539;p36">
            <a:extLst>
              <a:ext uri="{FF2B5EF4-FFF2-40B4-BE49-F238E27FC236}">
                <a16:creationId xmlns:a16="http://schemas.microsoft.com/office/drawing/2014/main" id="{3CFAB7A2-C23E-71F8-88C7-11666C293F95}"/>
              </a:ext>
            </a:extLst>
          </p:cNvPr>
          <p:cNvSpPr txBox="1">
            <a:spLocks noGrp="1"/>
          </p:cNvSpPr>
          <p:nvPr>
            <p:ph type="subTitle" idx="5"/>
          </p:nvPr>
        </p:nvSpPr>
        <p:spPr>
          <a:xfrm>
            <a:off x="6153328" y="1713901"/>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 library for audio processing.</a:t>
            </a:r>
            <a:endParaRPr dirty="0"/>
          </a:p>
        </p:txBody>
      </p:sp>
      <p:sp>
        <p:nvSpPr>
          <p:cNvPr id="541" name="Google Shape;541;p36">
            <a:extLst>
              <a:ext uri="{FF2B5EF4-FFF2-40B4-BE49-F238E27FC236}">
                <a16:creationId xmlns:a16="http://schemas.microsoft.com/office/drawing/2014/main" id="{09D3B69D-4AE6-7DFD-782D-C9A3F3BA661B}"/>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Datasets</a:t>
            </a:r>
            <a:endParaRPr dirty="0"/>
          </a:p>
        </p:txBody>
      </p:sp>
      <p:sp>
        <p:nvSpPr>
          <p:cNvPr id="542" name="Google Shape;542;p36">
            <a:extLst>
              <a:ext uri="{FF2B5EF4-FFF2-40B4-BE49-F238E27FC236}">
                <a16:creationId xmlns:a16="http://schemas.microsoft.com/office/drawing/2014/main" id="{FEBA2A2D-DE91-4726-5B93-40C0DF5504A7}"/>
              </a:ext>
            </a:extLst>
          </p:cNvPr>
          <p:cNvSpPr txBox="1">
            <a:spLocks noGrp="1"/>
          </p:cNvSpPr>
          <p:nvPr>
            <p:ph type="subTitle" idx="1"/>
          </p:nvPr>
        </p:nvSpPr>
        <p:spPr>
          <a:xfrm>
            <a:off x="835000" y="1713901"/>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library implementing a reader, writer, and validator for banking operations.</a:t>
            </a:r>
            <a:endParaRPr dirty="0"/>
          </a:p>
        </p:txBody>
      </p:sp>
      <p:sp>
        <p:nvSpPr>
          <p:cNvPr id="543" name="Google Shape;543;p36">
            <a:extLst>
              <a:ext uri="{FF2B5EF4-FFF2-40B4-BE49-F238E27FC236}">
                <a16:creationId xmlns:a16="http://schemas.microsoft.com/office/drawing/2014/main" id="{2830D48D-76C3-7322-9E4C-C23FA50509EE}"/>
              </a:ext>
            </a:extLst>
          </p:cNvPr>
          <p:cNvSpPr txBox="1">
            <a:spLocks noGrp="1"/>
          </p:cNvSpPr>
          <p:nvPr>
            <p:ph type="subTitle" idx="2"/>
          </p:nvPr>
        </p:nvSpPr>
        <p:spPr>
          <a:xfrm>
            <a:off x="3494193" y="1713901"/>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library implementing common geometry functions and interval arithmetic.</a:t>
            </a:r>
          </a:p>
        </p:txBody>
      </p:sp>
      <p:sp>
        <p:nvSpPr>
          <p:cNvPr id="545" name="Google Shape;545;p36">
            <a:extLst>
              <a:ext uri="{FF2B5EF4-FFF2-40B4-BE49-F238E27FC236}">
                <a16:creationId xmlns:a16="http://schemas.microsoft.com/office/drawing/2014/main" id="{2A9B26CB-90C0-2641-1DEC-93617DDF002B}"/>
              </a:ext>
            </a:extLst>
          </p:cNvPr>
          <p:cNvSpPr txBox="1">
            <a:spLocks noGrp="1"/>
          </p:cNvSpPr>
          <p:nvPr>
            <p:ph type="subTitle" idx="4"/>
          </p:nvPr>
        </p:nvSpPr>
        <p:spPr>
          <a:xfrm>
            <a:off x="6153406" y="3546401"/>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 library for sound card emulation</a:t>
            </a:r>
            <a:endParaRPr dirty="0"/>
          </a:p>
        </p:txBody>
      </p:sp>
      <p:sp>
        <p:nvSpPr>
          <p:cNvPr id="546" name="Google Shape;546;p36">
            <a:extLst>
              <a:ext uri="{FF2B5EF4-FFF2-40B4-BE49-F238E27FC236}">
                <a16:creationId xmlns:a16="http://schemas.microsoft.com/office/drawing/2014/main" id="{9266D6E3-3A20-3D26-74E7-EA9B4B4C59EC}"/>
              </a:ext>
            </a:extLst>
          </p:cNvPr>
          <p:cNvSpPr txBox="1">
            <a:spLocks noGrp="1"/>
          </p:cNvSpPr>
          <p:nvPr>
            <p:ph type="subTitle" idx="7"/>
          </p:nvPr>
        </p:nvSpPr>
        <p:spPr>
          <a:xfrm>
            <a:off x="3494172" y="1112100"/>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2. geo</a:t>
            </a:r>
            <a:endParaRPr dirty="0"/>
          </a:p>
        </p:txBody>
      </p:sp>
      <p:sp>
        <p:nvSpPr>
          <p:cNvPr id="547" name="Google Shape;547;p36">
            <a:extLst>
              <a:ext uri="{FF2B5EF4-FFF2-40B4-BE49-F238E27FC236}">
                <a16:creationId xmlns:a16="http://schemas.microsoft.com/office/drawing/2014/main" id="{F5C8AD19-3AF9-01D8-8223-5FAFDAE50250}"/>
              </a:ext>
            </a:extLst>
          </p:cNvPr>
          <p:cNvSpPr txBox="1">
            <a:spLocks noGrp="1"/>
          </p:cNvSpPr>
          <p:nvPr>
            <p:ph type="subTitle" idx="8"/>
          </p:nvPr>
        </p:nvSpPr>
        <p:spPr>
          <a:xfrm>
            <a:off x="6153328" y="2944600"/>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4. </a:t>
            </a:r>
            <a:r>
              <a:rPr lang="en-US" dirty="0" err="1"/>
              <a:t>opl</a:t>
            </a:r>
            <a:endParaRPr dirty="0"/>
          </a:p>
        </p:txBody>
      </p:sp>
      <p:sp>
        <p:nvSpPr>
          <p:cNvPr id="548" name="Google Shape;548;p36">
            <a:extLst>
              <a:ext uri="{FF2B5EF4-FFF2-40B4-BE49-F238E27FC236}">
                <a16:creationId xmlns:a16="http://schemas.microsoft.com/office/drawing/2014/main" id="{3C93A486-D600-E185-1507-DF63BAECA044}"/>
              </a:ext>
            </a:extLst>
          </p:cNvPr>
          <p:cNvSpPr txBox="1">
            <a:spLocks noGrp="1"/>
          </p:cNvSpPr>
          <p:nvPr>
            <p:ph type="subTitle" idx="9"/>
          </p:nvPr>
        </p:nvSpPr>
        <p:spPr>
          <a:xfrm>
            <a:off x="6047261" y="1112100"/>
            <a:ext cx="2491739"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3. </a:t>
            </a:r>
            <a:r>
              <a:rPr lang="en-US" dirty="0" err="1"/>
              <a:t>libopenaptx</a:t>
            </a:r>
            <a:endParaRPr dirty="0"/>
          </a:p>
        </p:txBody>
      </p:sp>
      <p:sp>
        <p:nvSpPr>
          <p:cNvPr id="550" name="Google Shape;550;p36">
            <a:extLst>
              <a:ext uri="{FF2B5EF4-FFF2-40B4-BE49-F238E27FC236}">
                <a16:creationId xmlns:a16="http://schemas.microsoft.com/office/drawing/2014/main" id="{49D680DD-501E-4E11-0072-EC97AB42D640}"/>
              </a:ext>
            </a:extLst>
          </p:cNvPr>
          <p:cNvSpPr txBox="1">
            <a:spLocks noGrp="1"/>
          </p:cNvSpPr>
          <p:nvPr>
            <p:ph type="subTitle" idx="14"/>
          </p:nvPr>
        </p:nvSpPr>
        <p:spPr>
          <a:xfrm>
            <a:off x="835000" y="1112100"/>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 ACH</a:t>
            </a:r>
          </a:p>
        </p:txBody>
      </p:sp>
      <p:pic>
        <p:nvPicPr>
          <p:cNvPr id="6" name="صورة 5">
            <a:extLst>
              <a:ext uri="{FF2B5EF4-FFF2-40B4-BE49-F238E27FC236}">
                <a16:creationId xmlns:a16="http://schemas.microsoft.com/office/drawing/2014/main" id="{7C795DA3-CFA7-C4A3-CD17-A6AFB8739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52" y="2766301"/>
            <a:ext cx="3585196" cy="2058408"/>
          </a:xfrm>
          <a:prstGeom prst="rect">
            <a:avLst/>
          </a:prstGeom>
        </p:spPr>
      </p:pic>
    </p:spTree>
    <p:extLst>
      <p:ext uri="{BB962C8B-B14F-4D97-AF65-F5344CB8AC3E}">
        <p14:creationId xmlns:p14="http://schemas.microsoft.com/office/powerpoint/2010/main" val="2568904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A756CC21-2B75-5B44-C72A-D1CECAD6BD18}"/>
            </a:ext>
          </a:extLst>
        </p:cNvPr>
        <p:cNvGrpSpPr/>
        <p:nvPr/>
      </p:nvGrpSpPr>
      <p:grpSpPr>
        <a:xfrm>
          <a:off x="0" y="0"/>
          <a:ext cx="0" cy="0"/>
          <a:chOff x="0" y="0"/>
          <a:chExt cx="0" cy="0"/>
        </a:xfrm>
      </p:grpSpPr>
      <p:sp>
        <p:nvSpPr>
          <p:cNvPr id="541" name="Google Shape;541;p36">
            <a:extLst>
              <a:ext uri="{FF2B5EF4-FFF2-40B4-BE49-F238E27FC236}">
                <a16:creationId xmlns:a16="http://schemas.microsoft.com/office/drawing/2014/main" id="{F111CC57-4F00-BDE1-A794-965C89A9E1EE}"/>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Datasets</a:t>
            </a:r>
            <a:endParaRPr dirty="0"/>
          </a:p>
        </p:txBody>
      </p:sp>
      <p:sp>
        <p:nvSpPr>
          <p:cNvPr id="542" name="Google Shape;542;p36">
            <a:extLst>
              <a:ext uri="{FF2B5EF4-FFF2-40B4-BE49-F238E27FC236}">
                <a16:creationId xmlns:a16="http://schemas.microsoft.com/office/drawing/2014/main" id="{2FAA000E-4814-28A1-1337-77910C0C9F3E}"/>
              </a:ext>
            </a:extLst>
          </p:cNvPr>
          <p:cNvSpPr txBox="1">
            <a:spLocks noGrp="1"/>
          </p:cNvSpPr>
          <p:nvPr>
            <p:ph type="subTitle" idx="1"/>
          </p:nvPr>
        </p:nvSpPr>
        <p:spPr>
          <a:xfrm>
            <a:off x="3495079" y="1755466"/>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library for graph algorithms.</a:t>
            </a:r>
            <a:endParaRPr dirty="0"/>
          </a:p>
        </p:txBody>
      </p:sp>
      <p:sp>
        <p:nvSpPr>
          <p:cNvPr id="550" name="Google Shape;550;p36">
            <a:extLst>
              <a:ext uri="{FF2B5EF4-FFF2-40B4-BE49-F238E27FC236}">
                <a16:creationId xmlns:a16="http://schemas.microsoft.com/office/drawing/2014/main" id="{749D95F0-8C6C-70A4-3FE6-2D588EA4A7FF}"/>
              </a:ext>
            </a:extLst>
          </p:cNvPr>
          <p:cNvSpPr txBox="1">
            <a:spLocks noGrp="1"/>
          </p:cNvSpPr>
          <p:nvPr>
            <p:ph type="subTitle" idx="14"/>
          </p:nvPr>
        </p:nvSpPr>
        <p:spPr>
          <a:xfrm>
            <a:off x="3495079" y="1153665"/>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5. go-</a:t>
            </a:r>
            <a:r>
              <a:rPr lang="en-US" dirty="0" err="1"/>
              <a:t>gt</a:t>
            </a:r>
            <a:endParaRPr lang="en-US" dirty="0"/>
          </a:p>
        </p:txBody>
      </p:sp>
      <p:pic>
        <p:nvPicPr>
          <p:cNvPr id="4" name="صورة 3">
            <a:extLst>
              <a:ext uri="{FF2B5EF4-FFF2-40B4-BE49-F238E27FC236}">
                <a16:creationId xmlns:a16="http://schemas.microsoft.com/office/drawing/2014/main" id="{9EF2068E-2011-11ED-1AAA-01EEE0EFD420}"/>
              </a:ext>
            </a:extLst>
          </p:cNvPr>
          <p:cNvPicPr>
            <a:picLocks noChangeAspect="1"/>
          </p:cNvPicPr>
          <p:nvPr/>
        </p:nvPicPr>
        <p:blipFill>
          <a:blip r:embed="rId3"/>
          <a:stretch>
            <a:fillRect/>
          </a:stretch>
        </p:blipFill>
        <p:spPr>
          <a:xfrm>
            <a:off x="2152939" y="2309036"/>
            <a:ext cx="4621937" cy="2711489"/>
          </a:xfrm>
          <a:prstGeom prst="rect">
            <a:avLst/>
          </a:prstGeom>
        </p:spPr>
      </p:pic>
    </p:spTree>
    <p:extLst>
      <p:ext uri="{BB962C8B-B14F-4D97-AF65-F5344CB8AC3E}">
        <p14:creationId xmlns:p14="http://schemas.microsoft.com/office/powerpoint/2010/main" val="81214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1F8BEF17-094C-2139-75FE-609222D18924}"/>
            </a:ext>
          </a:extLst>
        </p:cNvPr>
        <p:cNvGrpSpPr/>
        <p:nvPr/>
      </p:nvGrpSpPr>
      <p:grpSpPr>
        <a:xfrm>
          <a:off x="0" y="0"/>
          <a:ext cx="0" cy="0"/>
          <a:chOff x="0" y="0"/>
          <a:chExt cx="0" cy="0"/>
        </a:xfrm>
      </p:grpSpPr>
      <p:sp>
        <p:nvSpPr>
          <p:cNvPr id="541" name="Google Shape;541;p36">
            <a:extLst>
              <a:ext uri="{FF2B5EF4-FFF2-40B4-BE49-F238E27FC236}">
                <a16:creationId xmlns:a16="http://schemas.microsoft.com/office/drawing/2014/main" id="{107D92CA-ADA1-3667-AD83-224724FD374F}"/>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Datasets</a:t>
            </a:r>
            <a:endParaRPr dirty="0"/>
          </a:p>
        </p:txBody>
      </p:sp>
      <p:sp>
        <p:nvSpPr>
          <p:cNvPr id="542" name="Google Shape;542;p36">
            <a:extLst>
              <a:ext uri="{FF2B5EF4-FFF2-40B4-BE49-F238E27FC236}">
                <a16:creationId xmlns:a16="http://schemas.microsoft.com/office/drawing/2014/main" id="{F6368F60-F7C0-90D3-6AF1-5130F251313C}"/>
              </a:ext>
            </a:extLst>
          </p:cNvPr>
          <p:cNvSpPr txBox="1">
            <a:spLocks noGrp="1"/>
          </p:cNvSpPr>
          <p:nvPr>
            <p:ph type="subTitle" idx="1"/>
          </p:nvPr>
        </p:nvSpPr>
        <p:spPr>
          <a:xfrm>
            <a:off x="1275871" y="1664914"/>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library for string comparison and edit distance algorithms.</a:t>
            </a:r>
            <a:endParaRPr dirty="0"/>
          </a:p>
        </p:txBody>
      </p:sp>
      <p:sp>
        <p:nvSpPr>
          <p:cNvPr id="545" name="Google Shape;545;p36">
            <a:extLst>
              <a:ext uri="{FF2B5EF4-FFF2-40B4-BE49-F238E27FC236}">
                <a16:creationId xmlns:a16="http://schemas.microsoft.com/office/drawing/2014/main" id="{26AB0FA0-4F18-5A35-6C92-3B55EEC695CE}"/>
              </a:ext>
            </a:extLst>
          </p:cNvPr>
          <p:cNvSpPr txBox="1">
            <a:spLocks noGrp="1"/>
          </p:cNvSpPr>
          <p:nvPr>
            <p:ph type="subTitle" idx="4"/>
          </p:nvPr>
        </p:nvSpPr>
        <p:spPr>
          <a:xfrm>
            <a:off x="4831992" y="1752513"/>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Go library for 2D triangulation.</a:t>
            </a:r>
            <a:endParaRPr dirty="0"/>
          </a:p>
        </p:txBody>
      </p:sp>
      <p:sp>
        <p:nvSpPr>
          <p:cNvPr id="547" name="Google Shape;547;p36">
            <a:extLst>
              <a:ext uri="{FF2B5EF4-FFF2-40B4-BE49-F238E27FC236}">
                <a16:creationId xmlns:a16="http://schemas.microsoft.com/office/drawing/2014/main" id="{8DE07689-F19D-D282-851D-F4493FFABE82}"/>
              </a:ext>
            </a:extLst>
          </p:cNvPr>
          <p:cNvSpPr txBox="1">
            <a:spLocks noGrp="1"/>
          </p:cNvSpPr>
          <p:nvPr>
            <p:ph type="subTitle" idx="8"/>
          </p:nvPr>
        </p:nvSpPr>
        <p:spPr>
          <a:xfrm>
            <a:off x="4437769" y="1087607"/>
            <a:ext cx="2549723"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7. </a:t>
            </a:r>
            <a:r>
              <a:rPr lang="en-US" dirty="0" err="1"/>
              <a:t>triangolatte</a:t>
            </a:r>
            <a:endParaRPr lang="en-US" dirty="0"/>
          </a:p>
        </p:txBody>
      </p:sp>
      <p:sp>
        <p:nvSpPr>
          <p:cNvPr id="550" name="Google Shape;550;p36">
            <a:extLst>
              <a:ext uri="{FF2B5EF4-FFF2-40B4-BE49-F238E27FC236}">
                <a16:creationId xmlns:a16="http://schemas.microsoft.com/office/drawing/2014/main" id="{91DD70D2-01E6-4131-E3C1-0EF5A095193C}"/>
              </a:ext>
            </a:extLst>
          </p:cNvPr>
          <p:cNvSpPr txBox="1">
            <a:spLocks noGrp="1"/>
          </p:cNvSpPr>
          <p:nvPr>
            <p:ph type="subTitle" idx="14"/>
          </p:nvPr>
        </p:nvSpPr>
        <p:spPr>
          <a:xfrm>
            <a:off x="1275871" y="1063113"/>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6. go-</a:t>
            </a:r>
            <a:r>
              <a:rPr lang="en-US" dirty="0" err="1"/>
              <a:t>edlib</a:t>
            </a:r>
            <a:endParaRPr lang="en-US" dirty="0"/>
          </a:p>
        </p:txBody>
      </p:sp>
      <p:pic>
        <p:nvPicPr>
          <p:cNvPr id="14" name="صورة 13">
            <a:extLst>
              <a:ext uri="{FF2B5EF4-FFF2-40B4-BE49-F238E27FC236}">
                <a16:creationId xmlns:a16="http://schemas.microsoft.com/office/drawing/2014/main" id="{6D9FD8D8-7348-53B5-289F-1E54AAA2CEC3}"/>
              </a:ext>
            </a:extLst>
          </p:cNvPr>
          <p:cNvPicPr>
            <a:picLocks noChangeAspect="1"/>
          </p:cNvPicPr>
          <p:nvPr/>
        </p:nvPicPr>
        <p:blipFill>
          <a:blip r:embed="rId3"/>
          <a:stretch>
            <a:fillRect/>
          </a:stretch>
        </p:blipFill>
        <p:spPr>
          <a:xfrm>
            <a:off x="965391" y="2571750"/>
            <a:ext cx="6944755" cy="2168435"/>
          </a:xfrm>
          <a:prstGeom prst="rect">
            <a:avLst/>
          </a:prstGeom>
        </p:spPr>
      </p:pic>
    </p:spTree>
    <p:extLst>
      <p:ext uri="{BB962C8B-B14F-4D97-AF65-F5344CB8AC3E}">
        <p14:creationId xmlns:p14="http://schemas.microsoft.com/office/powerpoint/2010/main" val="103576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6B2AD404-3C33-C9E6-DCDA-07968E0C7B40}"/>
            </a:ext>
          </a:extLst>
        </p:cNvPr>
        <p:cNvGrpSpPr/>
        <p:nvPr/>
      </p:nvGrpSpPr>
      <p:grpSpPr>
        <a:xfrm>
          <a:off x="0" y="0"/>
          <a:ext cx="0" cy="0"/>
          <a:chOff x="0" y="0"/>
          <a:chExt cx="0" cy="0"/>
        </a:xfrm>
      </p:grpSpPr>
      <p:sp>
        <p:nvSpPr>
          <p:cNvPr id="539" name="Google Shape;539;p36">
            <a:extLst>
              <a:ext uri="{FF2B5EF4-FFF2-40B4-BE49-F238E27FC236}">
                <a16:creationId xmlns:a16="http://schemas.microsoft.com/office/drawing/2014/main" id="{1900B391-1F28-C88D-0CBC-011EBB4A6F94}"/>
              </a:ext>
            </a:extLst>
          </p:cNvPr>
          <p:cNvSpPr txBox="1">
            <a:spLocks noGrp="1"/>
          </p:cNvSpPr>
          <p:nvPr>
            <p:ph type="subTitle" idx="5"/>
          </p:nvPr>
        </p:nvSpPr>
        <p:spPr>
          <a:xfrm>
            <a:off x="6067173" y="2383380"/>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Comparison of initial and final success rates when using various feedback strategies.</a:t>
            </a:r>
            <a:endParaRPr dirty="0"/>
          </a:p>
        </p:txBody>
      </p:sp>
      <p:sp>
        <p:nvSpPr>
          <p:cNvPr id="541" name="Google Shape;541;p36">
            <a:extLst>
              <a:ext uri="{FF2B5EF4-FFF2-40B4-BE49-F238E27FC236}">
                <a16:creationId xmlns:a16="http://schemas.microsoft.com/office/drawing/2014/main" id="{A732C618-BDF5-7F30-2555-F34B617B82B7}"/>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Evaluation Metrics</a:t>
            </a:r>
            <a:endParaRPr dirty="0"/>
          </a:p>
        </p:txBody>
      </p:sp>
      <p:sp>
        <p:nvSpPr>
          <p:cNvPr id="542" name="Google Shape;542;p36">
            <a:extLst>
              <a:ext uri="{FF2B5EF4-FFF2-40B4-BE49-F238E27FC236}">
                <a16:creationId xmlns:a16="http://schemas.microsoft.com/office/drawing/2014/main" id="{4EB676B4-1237-7EB1-14CD-538FF7FD34BB}"/>
              </a:ext>
            </a:extLst>
          </p:cNvPr>
          <p:cNvSpPr txBox="1">
            <a:spLocks noGrp="1"/>
          </p:cNvSpPr>
          <p:nvPr>
            <p:ph type="subTitle" idx="1"/>
          </p:nvPr>
        </p:nvSpPr>
        <p:spPr>
          <a:xfrm>
            <a:off x="835000" y="2383380"/>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percentage of successfully translated benchmarks that compile and pass the fuzzing tests.</a:t>
            </a:r>
          </a:p>
        </p:txBody>
      </p:sp>
      <p:sp>
        <p:nvSpPr>
          <p:cNvPr id="545" name="Google Shape;545;p36">
            <a:extLst>
              <a:ext uri="{FF2B5EF4-FFF2-40B4-BE49-F238E27FC236}">
                <a16:creationId xmlns:a16="http://schemas.microsoft.com/office/drawing/2014/main" id="{A3FD0F05-B4FE-C1CE-62EE-0AECBE8F92B9}"/>
              </a:ext>
            </a:extLst>
          </p:cNvPr>
          <p:cNvSpPr txBox="1">
            <a:spLocks noGrp="1"/>
          </p:cNvSpPr>
          <p:nvPr>
            <p:ph type="subTitle" idx="4"/>
          </p:nvPr>
        </p:nvSpPr>
        <p:spPr>
          <a:xfrm>
            <a:off x="3494250" y="3551699"/>
            <a:ext cx="2155500" cy="10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Analysis of idiomatic usage in the generated Rust code, evaluated using </a:t>
            </a:r>
            <a:r>
              <a:rPr lang="en-US" dirty="0" err="1"/>
              <a:t>Clippy</a:t>
            </a:r>
            <a:r>
              <a:rPr lang="en-US" dirty="0"/>
              <a:t>, Rust's linter.</a:t>
            </a:r>
          </a:p>
        </p:txBody>
      </p:sp>
      <p:sp>
        <p:nvSpPr>
          <p:cNvPr id="547" name="Google Shape;547;p36">
            <a:extLst>
              <a:ext uri="{FF2B5EF4-FFF2-40B4-BE49-F238E27FC236}">
                <a16:creationId xmlns:a16="http://schemas.microsoft.com/office/drawing/2014/main" id="{605E6E48-069C-C561-8A7E-44E5AAC48110}"/>
              </a:ext>
            </a:extLst>
          </p:cNvPr>
          <p:cNvSpPr txBox="1">
            <a:spLocks noGrp="1"/>
          </p:cNvSpPr>
          <p:nvPr>
            <p:ph type="subTitle" idx="8"/>
          </p:nvPr>
        </p:nvSpPr>
        <p:spPr>
          <a:xfrm>
            <a:off x="3494172" y="2949898"/>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Linter Warnings</a:t>
            </a:r>
            <a:endParaRPr dirty="0"/>
          </a:p>
        </p:txBody>
      </p:sp>
      <p:sp>
        <p:nvSpPr>
          <p:cNvPr id="548" name="Google Shape;548;p36">
            <a:extLst>
              <a:ext uri="{FF2B5EF4-FFF2-40B4-BE49-F238E27FC236}">
                <a16:creationId xmlns:a16="http://schemas.microsoft.com/office/drawing/2014/main" id="{65E20776-51DE-7B46-3BCB-A0052AEF2EF1}"/>
              </a:ext>
            </a:extLst>
          </p:cNvPr>
          <p:cNvSpPr txBox="1">
            <a:spLocks noGrp="1"/>
          </p:cNvSpPr>
          <p:nvPr>
            <p:ph type="subTitle" idx="9"/>
          </p:nvPr>
        </p:nvSpPr>
        <p:spPr>
          <a:xfrm>
            <a:off x="5649672" y="1669252"/>
            <a:ext cx="2990503"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Feedback Strategy Effectiveness</a:t>
            </a:r>
            <a:endParaRPr dirty="0"/>
          </a:p>
        </p:txBody>
      </p:sp>
      <p:sp>
        <p:nvSpPr>
          <p:cNvPr id="550" name="Google Shape;550;p36">
            <a:extLst>
              <a:ext uri="{FF2B5EF4-FFF2-40B4-BE49-F238E27FC236}">
                <a16:creationId xmlns:a16="http://schemas.microsoft.com/office/drawing/2014/main" id="{886E02F0-1D43-2914-2B7D-D87404B372DD}"/>
              </a:ext>
            </a:extLst>
          </p:cNvPr>
          <p:cNvSpPr txBox="1">
            <a:spLocks noGrp="1"/>
          </p:cNvSpPr>
          <p:nvPr>
            <p:ph type="subTitle" idx="14"/>
          </p:nvPr>
        </p:nvSpPr>
        <p:spPr>
          <a:xfrm>
            <a:off x="835000" y="1781579"/>
            <a:ext cx="21555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Translation Success Rate</a:t>
            </a:r>
            <a:endParaRPr dirty="0"/>
          </a:p>
        </p:txBody>
      </p:sp>
    </p:spTree>
    <p:extLst>
      <p:ext uri="{BB962C8B-B14F-4D97-AF65-F5344CB8AC3E}">
        <p14:creationId xmlns:p14="http://schemas.microsoft.com/office/powerpoint/2010/main" val="2703203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C467CB1F-20BD-8FC3-FBAA-68513F305A89}"/>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3D5CD7A2-CFCB-6902-7FFE-0D2F140A3836}"/>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sp>
        <p:nvSpPr>
          <p:cNvPr id="501" name="Google Shape;501;p35">
            <a:extLst>
              <a:ext uri="{FF2B5EF4-FFF2-40B4-BE49-F238E27FC236}">
                <a16:creationId xmlns:a16="http://schemas.microsoft.com/office/drawing/2014/main" id="{BD2D7954-41D0-BC2C-3114-504B776EE609}"/>
              </a:ext>
            </a:extLst>
          </p:cNvPr>
          <p:cNvSpPr txBox="1">
            <a:spLocks noGrp="1"/>
          </p:cNvSpPr>
          <p:nvPr>
            <p:ph type="subTitle" idx="1"/>
          </p:nvPr>
        </p:nvSpPr>
        <p:spPr>
          <a:xfrm>
            <a:off x="1535175" y="1441736"/>
            <a:ext cx="6073650" cy="628500"/>
          </a:xfrm>
          <a:prstGeom prst="rect">
            <a:avLst/>
          </a:prstGeom>
        </p:spPr>
        <p:txBody>
          <a:bodyPr spcFirstLastPara="1" wrap="square" lIns="91425" tIns="91425" rIns="91425" bIns="91425" anchor="ctr" anchorCtr="0">
            <a:noAutofit/>
          </a:bodyPr>
          <a:lstStyle/>
          <a:p>
            <a:pPr marL="0" indent="0" algn="l" rtl="0">
              <a:buNone/>
            </a:pPr>
            <a:r>
              <a:rPr lang="en-US" dirty="0"/>
              <a:t>• The most successful LLM, Claude 2, achieved a translation success rate of 47%.</a:t>
            </a:r>
          </a:p>
        </p:txBody>
      </p:sp>
      <p:sp>
        <p:nvSpPr>
          <p:cNvPr id="16" name="Google Shape;501;p35">
            <a:extLst>
              <a:ext uri="{FF2B5EF4-FFF2-40B4-BE49-F238E27FC236}">
                <a16:creationId xmlns:a16="http://schemas.microsoft.com/office/drawing/2014/main" id="{4C9C01D7-A1BA-FC74-3C8B-5D7500311E07}"/>
              </a:ext>
            </a:extLst>
          </p:cNvPr>
          <p:cNvSpPr txBox="1">
            <a:spLocks/>
          </p:cNvSpPr>
          <p:nvPr/>
        </p:nvSpPr>
        <p:spPr>
          <a:xfrm>
            <a:off x="1535175" y="1755986"/>
            <a:ext cx="6073650" cy="6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160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160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160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160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160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160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1600"/>
              </a:spcBef>
              <a:spcAft>
                <a:spcPts val="160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0" indent="0" algn="l" rtl="0">
              <a:buNone/>
            </a:pPr>
            <a:r>
              <a:rPr lang="en-US" dirty="0"/>
              <a:t>• Overall, LLMs achieved success rates ranging from 21% to 47% across 8160 code translation experiments.</a:t>
            </a:r>
          </a:p>
        </p:txBody>
      </p:sp>
      <p:pic>
        <p:nvPicPr>
          <p:cNvPr id="19" name="صورة 18">
            <a:extLst>
              <a:ext uri="{FF2B5EF4-FFF2-40B4-BE49-F238E27FC236}">
                <a16:creationId xmlns:a16="http://schemas.microsoft.com/office/drawing/2014/main" id="{30576AE6-B16D-A7D6-B592-FC9A249E7129}"/>
              </a:ext>
            </a:extLst>
          </p:cNvPr>
          <p:cNvPicPr>
            <a:picLocks noChangeAspect="1"/>
          </p:cNvPicPr>
          <p:nvPr/>
        </p:nvPicPr>
        <p:blipFill>
          <a:blip r:embed="rId3"/>
          <a:stretch>
            <a:fillRect/>
          </a:stretch>
        </p:blipFill>
        <p:spPr>
          <a:xfrm>
            <a:off x="1416226" y="2759015"/>
            <a:ext cx="6300175" cy="1659637"/>
          </a:xfrm>
          <a:prstGeom prst="rect">
            <a:avLst/>
          </a:prstGeom>
        </p:spPr>
      </p:pic>
    </p:spTree>
    <p:extLst>
      <p:ext uri="{BB962C8B-B14F-4D97-AF65-F5344CB8AC3E}">
        <p14:creationId xmlns:p14="http://schemas.microsoft.com/office/powerpoint/2010/main" val="313115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20000" y="29438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Dataset &amp; Evaluation Metrics</a:t>
            </a:r>
            <a:br>
              <a:rPr lang="en-US" sz="2800" dirty="0"/>
            </a:br>
            <a:endParaRPr dirty="0"/>
          </a:p>
        </p:txBody>
      </p:sp>
      <p:sp>
        <p:nvSpPr>
          <p:cNvPr id="453" name="Google Shape;453;p33"/>
          <p:cNvSpPr txBox="1">
            <a:spLocks noGrp="1"/>
          </p:cNvSpPr>
          <p:nvPr>
            <p:ph type="subTitle" idx="1"/>
          </p:nvPr>
        </p:nvSpPr>
        <p:spPr>
          <a:xfrm>
            <a:off x="4572000" y="1917621"/>
            <a:ext cx="3098400" cy="13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Benchmarking: </a:t>
            </a:r>
            <a:r>
              <a:rPr lang="en-US" dirty="0"/>
              <a:t>The </a:t>
            </a:r>
            <a:r>
              <a:rPr lang="en-US" dirty="0" err="1"/>
              <a:t>PolyHumanEval</a:t>
            </a:r>
            <a:r>
              <a:rPr lang="en-US" dirty="0"/>
              <a:t> benchmark was developed by extending the existing </a:t>
            </a:r>
            <a:r>
              <a:rPr lang="en-US" dirty="0" err="1"/>
              <a:t>HumanEval</a:t>
            </a:r>
            <a:r>
              <a:rPr lang="en-US" dirty="0"/>
              <a:t> dataset to include 14 programming languages</a:t>
            </a:r>
            <a:endParaRPr lang="ar-SA" dirty="0"/>
          </a:p>
          <a:p>
            <a:pPr marL="0" lvl="0" indent="0" algn="l" rtl="0">
              <a:spcBef>
                <a:spcPts val="0"/>
              </a:spcBef>
              <a:spcAft>
                <a:spcPts val="0"/>
              </a:spcAft>
              <a:buNone/>
            </a:pPr>
            <a:endParaRPr lang="ar-SA" dirty="0"/>
          </a:p>
          <a:p>
            <a:pPr marL="0" lvl="0" indent="0" algn="l" rtl="0">
              <a:spcBef>
                <a:spcPts val="0"/>
              </a:spcBef>
              <a:spcAft>
                <a:spcPts val="0"/>
              </a:spcAft>
              <a:buNone/>
            </a:pPr>
            <a:r>
              <a:rPr lang="en-US" b="1" dirty="0"/>
              <a:t>Experimental Setup: </a:t>
            </a:r>
            <a:r>
              <a:rPr lang="en-US" dirty="0"/>
              <a:t>The study evaluated multiple LLMs, including </a:t>
            </a:r>
            <a:r>
              <a:rPr lang="en-US" dirty="0" err="1"/>
              <a:t>CodeLlama</a:t>
            </a:r>
            <a:r>
              <a:rPr lang="en-US" dirty="0"/>
              <a:t> (7B, 13B, and 34B) and </a:t>
            </a:r>
            <a:r>
              <a:rPr lang="en-US" dirty="0" err="1"/>
              <a:t>StarCoder</a:t>
            </a:r>
            <a:r>
              <a:rPr lang="en-US" dirty="0"/>
              <a:t>, across 26 translation tasks.</a:t>
            </a:r>
            <a:endParaRPr lang="ar-SA" dirty="0"/>
          </a:p>
          <a:p>
            <a:pPr marL="0" lvl="0" indent="0" algn="l" rtl="0">
              <a:spcBef>
                <a:spcPts val="0"/>
              </a:spcBef>
              <a:spcAft>
                <a:spcPts val="0"/>
              </a:spcAft>
              <a:buNone/>
            </a:pPr>
            <a:endParaRPr lang="ar-SA" dirty="0"/>
          </a:p>
          <a:p>
            <a:pPr marL="0" lvl="0" indent="0" algn="l" rtl="0">
              <a:spcBef>
                <a:spcPts val="0"/>
              </a:spcBef>
              <a:spcAft>
                <a:spcPts val="0"/>
              </a:spcAft>
              <a:buNone/>
            </a:pPr>
            <a:endParaRPr lang="ar-SA" dirty="0"/>
          </a:p>
          <a:p>
            <a:pPr marL="0" lvl="0" indent="0" algn="l" rtl="0">
              <a:spcBef>
                <a:spcPts val="0"/>
              </a:spcBef>
              <a:spcAft>
                <a:spcPts val="0"/>
              </a:spcAft>
              <a:buNone/>
            </a:pPr>
            <a:r>
              <a:rPr lang="en-US" b="1" dirty="0"/>
              <a:t>Prompt Designs: </a:t>
            </a:r>
            <a:r>
              <a:rPr lang="en-US" dirty="0"/>
              <a:t>Different prompt configurations were tested to enhance translation effectiveness.</a:t>
            </a:r>
          </a:p>
        </p:txBody>
      </p:sp>
      <p:sp>
        <p:nvSpPr>
          <p:cNvPr id="454" name="Google Shape;454;p33"/>
          <p:cNvSpPr txBox="1">
            <a:spLocks noGrp="1"/>
          </p:cNvSpPr>
          <p:nvPr>
            <p:ph type="subTitle" idx="2"/>
          </p:nvPr>
        </p:nvSpPr>
        <p:spPr>
          <a:xfrm>
            <a:off x="1003675" y="1917621"/>
            <a:ext cx="3098400" cy="131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was created through a meticulous process that involved: </a:t>
            </a:r>
          </a:p>
          <a:p>
            <a:pPr marL="0" lvl="0" indent="0" algn="l" rtl="0">
              <a:spcBef>
                <a:spcPts val="0"/>
              </a:spcBef>
              <a:spcAft>
                <a:spcPts val="0"/>
              </a:spcAft>
              <a:buNone/>
            </a:pPr>
            <a:endParaRPr lang="ar-SA" dirty="0"/>
          </a:p>
          <a:p>
            <a:pPr marL="0" lvl="0" indent="0" algn="l" rtl="0">
              <a:spcBef>
                <a:spcPts val="0"/>
              </a:spcBef>
              <a:spcAft>
                <a:spcPts val="0"/>
              </a:spcAft>
              <a:buNone/>
            </a:pPr>
            <a:r>
              <a:rPr lang="en-US" dirty="0"/>
              <a:t>1-Handcrafting solutions for each programming problem.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2-Validating each solution through peer reviews and extensive testing to ensure correctness </a:t>
            </a:r>
          </a:p>
          <a:p>
            <a:pPr marL="0" lvl="0" indent="0" algn="l" rtl="0">
              <a:spcBef>
                <a:spcPts val="0"/>
              </a:spcBef>
              <a:spcAft>
                <a:spcPts val="0"/>
              </a:spcAft>
              <a:buNone/>
            </a:pPr>
            <a:r>
              <a:rPr lang="en-US" dirty="0"/>
              <a:t>and semantic alignment.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3-Employing a rule-based tool to automatically generate equivalent test programs across all </a:t>
            </a:r>
          </a:p>
          <a:p>
            <a:pPr marL="0" lvl="0" indent="0" algn="l" rtl="0">
              <a:spcBef>
                <a:spcPts val="0"/>
              </a:spcBef>
              <a:spcAft>
                <a:spcPts val="0"/>
              </a:spcAft>
              <a:buNone/>
            </a:pPr>
            <a:r>
              <a:rPr lang="en-US" dirty="0"/>
              <a:t>selected languages, ensuring accuracy and consistency.</a:t>
            </a:r>
            <a:endParaRPr lang="en" dirty="0"/>
          </a:p>
        </p:txBody>
      </p:sp>
      <p:sp>
        <p:nvSpPr>
          <p:cNvPr id="455" name="Google Shape;455;p33"/>
          <p:cNvSpPr txBox="1">
            <a:spLocks noGrp="1"/>
          </p:cNvSpPr>
          <p:nvPr>
            <p:ph type="subTitle" idx="3"/>
          </p:nvPr>
        </p:nvSpPr>
        <p:spPr>
          <a:xfrm>
            <a:off x="1003675" y="1350079"/>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456" name="Google Shape;456;p33"/>
          <p:cNvSpPr txBox="1">
            <a:spLocks noGrp="1"/>
          </p:cNvSpPr>
          <p:nvPr>
            <p:ph type="subTitle" idx="4"/>
          </p:nvPr>
        </p:nvSpPr>
        <p:spPr>
          <a:xfrm>
            <a:off x="4572000" y="1350079"/>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Evaluation Metrics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A12692B8-2D9F-E1E8-DBC8-FAAA7AB8D2F0}"/>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823E95D6-0C9F-C8C5-869D-DE3BB90F5CD4}"/>
              </a:ext>
            </a:extLst>
          </p:cNvPr>
          <p:cNvSpPr txBox="1">
            <a:spLocks noGrp="1"/>
          </p:cNvSpPr>
          <p:nvPr>
            <p:ph type="title"/>
          </p:nvPr>
        </p:nvSpPr>
        <p:spPr>
          <a:xfrm>
            <a:off x="720000" y="212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Four Prompt Design</a:t>
            </a:r>
          </a:p>
        </p:txBody>
      </p:sp>
      <p:pic>
        <p:nvPicPr>
          <p:cNvPr id="13" name="Picture 12">
            <a:extLst>
              <a:ext uri="{FF2B5EF4-FFF2-40B4-BE49-F238E27FC236}">
                <a16:creationId xmlns:a16="http://schemas.microsoft.com/office/drawing/2014/main" id="{6373DDD4-9635-B18A-24B2-FB80904D825C}"/>
              </a:ext>
            </a:extLst>
          </p:cNvPr>
          <p:cNvPicPr>
            <a:picLocks noChangeAspect="1"/>
          </p:cNvPicPr>
          <p:nvPr/>
        </p:nvPicPr>
        <p:blipFill>
          <a:blip r:embed="rId3"/>
          <a:stretch>
            <a:fillRect/>
          </a:stretch>
        </p:blipFill>
        <p:spPr>
          <a:xfrm>
            <a:off x="1124385" y="1028701"/>
            <a:ext cx="6895229" cy="3629922"/>
          </a:xfrm>
          <a:prstGeom prst="rect">
            <a:avLst/>
          </a:prstGeom>
        </p:spPr>
      </p:pic>
    </p:spTree>
    <p:extLst>
      <p:ext uri="{BB962C8B-B14F-4D97-AF65-F5344CB8AC3E}">
        <p14:creationId xmlns:p14="http://schemas.microsoft.com/office/powerpoint/2010/main" val="281108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87727C0C-089F-6928-D327-ABE62203B4B8}"/>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2DE4121F-CE5E-45F4-81FD-051C70338EE2}"/>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sp>
        <p:nvSpPr>
          <p:cNvPr id="501" name="Google Shape;501;p35">
            <a:extLst>
              <a:ext uri="{FF2B5EF4-FFF2-40B4-BE49-F238E27FC236}">
                <a16:creationId xmlns:a16="http://schemas.microsoft.com/office/drawing/2014/main" id="{B49B4408-6551-4E5F-CB5C-5AAFD51F42F2}"/>
              </a:ext>
            </a:extLst>
          </p:cNvPr>
          <p:cNvSpPr txBox="1">
            <a:spLocks noGrp="1"/>
          </p:cNvSpPr>
          <p:nvPr>
            <p:ph type="subTitle" idx="1"/>
          </p:nvPr>
        </p:nvSpPr>
        <p:spPr>
          <a:xfrm>
            <a:off x="2064177" y="1241706"/>
            <a:ext cx="4443300" cy="6285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dirty="0"/>
              <a:t>LLMs demonstrated higher computational accuracy when translating code into Python, achieving an average CA score of 86.16 for translations to Python, while the score dropped to 66.93 for translations from Python to other languages. </a:t>
            </a:r>
            <a:endParaRPr dirty="0"/>
          </a:p>
        </p:txBody>
      </p:sp>
      <p:sp>
        <p:nvSpPr>
          <p:cNvPr id="502" name="Google Shape;502;p35">
            <a:extLst>
              <a:ext uri="{FF2B5EF4-FFF2-40B4-BE49-F238E27FC236}">
                <a16:creationId xmlns:a16="http://schemas.microsoft.com/office/drawing/2014/main" id="{F739106A-28B0-74F6-A81C-DFD67FFFA96F}"/>
              </a:ext>
            </a:extLst>
          </p:cNvPr>
          <p:cNvSpPr txBox="1">
            <a:spLocks noGrp="1"/>
          </p:cNvSpPr>
          <p:nvPr>
            <p:ph type="subTitle" idx="2"/>
          </p:nvPr>
        </p:nvSpPr>
        <p:spPr>
          <a:xfrm>
            <a:off x="4572000" y="2135039"/>
            <a:ext cx="4443300" cy="6285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dirty="0"/>
              <a:t>The intermediary translation method utilizing Go showed significant improvements in translation accuracy, validating its role as an effective lingua franca for code translation tasks.</a:t>
            </a:r>
            <a:endParaRPr dirty="0"/>
          </a:p>
        </p:txBody>
      </p:sp>
      <p:sp>
        <p:nvSpPr>
          <p:cNvPr id="503" name="Google Shape;503;p35">
            <a:extLst>
              <a:ext uri="{FF2B5EF4-FFF2-40B4-BE49-F238E27FC236}">
                <a16:creationId xmlns:a16="http://schemas.microsoft.com/office/drawing/2014/main" id="{887B0F7E-B04C-7D1D-377F-28C42EBAABF7}"/>
              </a:ext>
            </a:extLst>
          </p:cNvPr>
          <p:cNvSpPr txBox="1">
            <a:spLocks noGrp="1"/>
          </p:cNvSpPr>
          <p:nvPr>
            <p:ph type="subTitle" idx="3"/>
          </p:nvPr>
        </p:nvSpPr>
        <p:spPr>
          <a:xfrm>
            <a:off x="812902" y="2893145"/>
            <a:ext cx="4443300" cy="6285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dirty="0"/>
              <a:t>Self-training methods led to substantial optimization, with verified self-generated datasets improving performance across both targeted and broader translation tasks.</a:t>
            </a:r>
            <a:endParaRPr dirty="0"/>
          </a:p>
        </p:txBody>
      </p:sp>
      <p:sp>
        <p:nvSpPr>
          <p:cNvPr id="504" name="Google Shape;504;p35">
            <a:extLst>
              <a:ext uri="{FF2B5EF4-FFF2-40B4-BE49-F238E27FC236}">
                <a16:creationId xmlns:a16="http://schemas.microsoft.com/office/drawing/2014/main" id="{2B6BE2FA-008C-1EC5-ACC7-88E7CF18B8C2}"/>
              </a:ext>
            </a:extLst>
          </p:cNvPr>
          <p:cNvSpPr txBox="1">
            <a:spLocks noGrp="1"/>
          </p:cNvSpPr>
          <p:nvPr>
            <p:ph type="subTitle" idx="4"/>
          </p:nvPr>
        </p:nvSpPr>
        <p:spPr>
          <a:xfrm>
            <a:off x="3815984" y="3921705"/>
            <a:ext cx="4443300" cy="628500"/>
          </a:xfrm>
          <a:prstGeom prst="rect">
            <a:avLst/>
          </a:prstGeom>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dirty="0"/>
              <a:t>The results also indicated that prompt designs significantly affected translation effectiveness, with prompts that included target function signatures yielding better performance.</a:t>
            </a:r>
            <a:endParaRPr dirty="0"/>
          </a:p>
        </p:txBody>
      </p:sp>
    </p:spTree>
    <p:extLst>
      <p:ext uri="{BB962C8B-B14F-4D97-AF65-F5344CB8AC3E}">
        <p14:creationId xmlns:p14="http://schemas.microsoft.com/office/powerpoint/2010/main" val="340070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B3999483-CCEC-EADB-F729-135AD135401B}"/>
            </a:ext>
          </a:extLst>
        </p:cNvPr>
        <p:cNvGrpSpPr/>
        <p:nvPr/>
      </p:nvGrpSpPr>
      <p:grpSpPr>
        <a:xfrm>
          <a:off x="0" y="0"/>
          <a:ext cx="0" cy="0"/>
          <a:chOff x="0" y="0"/>
          <a:chExt cx="0" cy="0"/>
        </a:xfrm>
      </p:grpSpPr>
      <p:sp>
        <p:nvSpPr>
          <p:cNvPr id="500" name="Google Shape;500;p35">
            <a:extLst>
              <a:ext uri="{FF2B5EF4-FFF2-40B4-BE49-F238E27FC236}">
                <a16:creationId xmlns:a16="http://schemas.microsoft.com/office/drawing/2014/main" id="{D95BBB42-BDF8-696D-163D-B0034C77C5B4}"/>
              </a:ext>
            </a:extLst>
          </p:cNvPr>
          <p:cNvSpPr txBox="1">
            <a:spLocks noGrp="1"/>
          </p:cNvSpPr>
          <p:nvPr>
            <p:ph type="title"/>
          </p:nvPr>
        </p:nvSpPr>
        <p:spPr>
          <a:xfrm>
            <a:off x="720000" y="49916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 of Different Prompts </a:t>
            </a:r>
            <a:endParaRPr dirty="0"/>
          </a:p>
        </p:txBody>
      </p:sp>
      <p:pic>
        <p:nvPicPr>
          <p:cNvPr id="11" name="Picture 10">
            <a:extLst>
              <a:ext uri="{FF2B5EF4-FFF2-40B4-BE49-F238E27FC236}">
                <a16:creationId xmlns:a16="http://schemas.microsoft.com/office/drawing/2014/main" id="{84D1B58E-F558-0881-11FC-E480EA89BB5E}"/>
              </a:ext>
            </a:extLst>
          </p:cNvPr>
          <p:cNvPicPr>
            <a:picLocks noChangeAspect="1"/>
          </p:cNvPicPr>
          <p:nvPr/>
        </p:nvPicPr>
        <p:blipFill>
          <a:blip r:embed="rId3"/>
          <a:stretch>
            <a:fillRect/>
          </a:stretch>
        </p:blipFill>
        <p:spPr>
          <a:xfrm>
            <a:off x="575705" y="1176142"/>
            <a:ext cx="7992590" cy="2791215"/>
          </a:xfrm>
          <a:prstGeom prst="rect">
            <a:avLst/>
          </a:prstGeom>
        </p:spPr>
      </p:pic>
    </p:spTree>
    <p:extLst>
      <p:ext uri="{BB962C8B-B14F-4D97-AF65-F5344CB8AC3E}">
        <p14:creationId xmlns:p14="http://schemas.microsoft.com/office/powerpoint/2010/main" val="108749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02E7C82F-B832-D4FF-A8DB-B3CED103569A}"/>
            </a:ext>
          </a:extLst>
        </p:cNvPr>
        <p:cNvGrpSpPr/>
        <p:nvPr/>
      </p:nvGrpSpPr>
      <p:grpSpPr>
        <a:xfrm>
          <a:off x="0" y="0"/>
          <a:ext cx="0" cy="0"/>
          <a:chOff x="0" y="0"/>
          <a:chExt cx="0" cy="0"/>
        </a:xfrm>
      </p:grpSpPr>
      <p:sp>
        <p:nvSpPr>
          <p:cNvPr id="393" name="Google Shape;393;p31">
            <a:extLst>
              <a:ext uri="{FF2B5EF4-FFF2-40B4-BE49-F238E27FC236}">
                <a16:creationId xmlns:a16="http://schemas.microsoft.com/office/drawing/2014/main" id="{4B4F5429-EADC-F029-2535-F7E88321BB73}"/>
              </a:ext>
            </a:extLst>
          </p:cNvPr>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 Idea</a:t>
            </a:r>
            <a:endParaRPr dirty="0"/>
          </a:p>
        </p:txBody>
      </p:sp>
      <p:sp>
        <p:nvSpPr>
          <p:cNvPr id="394" name="Google Shape;394;p31">
            <a:extLst>
              <a:ext uri="{FF2B5EF4-FFF2-40B4-BE49-F238E27FC236}">
                <a16:creationId xmlns:a16="http://schemas.microsoft.com/office/drawing/2014/main" id="{D3FAEFD8-B60E-738A-2897-1B6D379E4730}"/>
              </a:ext>
            </a:extLst>
          </p:cNvPr>
          <p:cNvSpPr txBox="1">
            <a:spLocks noGrp="1"/>
          </p:cNvSpPr>
          <p:nvPr>
            <p:ph type="body" idx="1"/>
          </p:nvPr>
        </p:nvSpPr>
        <p:spPr>
          <a:xfrm>
            <a:off x="822140" y="1850100"/>
            <a:ext cx="5262750" cy="20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This research investigates the possibilities of Large Language Models (LLMs), traditional code translation tools, or </a:t>
            </a:r>
            <a:r>
              <a:rPr lang="en-US" dirty="0" err="1">
                <a:solidFill>
                  <a:schemeClr val="dk1"/>
                </a:solidFill>
              </a:rPr>
              <a:t>transpilers</a:t>
            </a:r>
            <a:r>
              <a:rPr lang="en-US" dirty="0">
                <a:solidFill>
                  <a:schemeClr val="dk1"/>
                </a:solidFill>
              </a:rPr>
              <a:t>, have limitations with regard to correctness and practical deployment. The study examines how well LLMs succeed in getting over these restrictions and suggests a brand-new framework named </a:t>
            </a:r>
            <a:r>
              <a:rPr lang="en-US" dirty="0" err="1">
                <a:solidFill>
                  <a:schemeClr val="dk1"/>
                </a:solidFill>
              </a:rPr>
              <a:t>UniTrans</a:t>
            </a:r>
            <a:r>
              <a:rPr lang="en-US" dirty="0">
                <a:solidFill>
                  <a:schemeClr val="dk1"/>
                </a:solidFill>
              </a:rPr>
              <a:t> to improve the caliber of code translation.</a:t>
            </a:r>
            <a:endParaRPr dirty="0">
              <a:solidFill>
                <a:schemeClr val="dk1"/>
              </a:solidFill>
            </a:endParaRPr>
          </a:p>
        </p:txBody>
      </p:sp>
      <p:grpSp>
        <p:nvGrpSpPr>
          <p:cNvPr id="395" name="Google Shape;395;p31">
            <a:extLst>
              <a:ext uri="{FF2B5EF4-FFF2-40B4-BE49-F238E27FC236}">
                <a16:creationId xmlns:a16="http://schemas.microsoft.com/office/drawing/2014/main" id="{963851F5-815C-0A08-CB88-0D7AA4FB668A}"/>
              </a:ext>
            </a:extLst>
          </p:cNvPr>
          <p:cNvGrpSpPr/>
          <p:nvPr/>
        </p:nvGrpSpPr>
        <p:grpSpPr>
          <a:xfrm>
            <a:off x="5710513" y="569504"/>
            <a:ext cx="3877481" cy="4090276"/>
            <a:chOff x="5710513" y="569504"/>
            <a:chExt cx="3877481" cy="4090276"/>
          </a:xfrm>
        </p:grpSpPr>
        <p:sp>
          <p:nvSpPr>
            <p:cNvPr id="396" name="Google Shape;396;p31">
              <a:extLst>
                <a:ext uri="{FF2B5EF4-FFF2-40B4-BE49-F238E27FC236}">
                  <a16:creationId xmlns:a16="http://schemas.microsoft.com/office/drawing/2014/main" id="{7BC5772F-C8A4-6FFE-3230-7C09E2EBCAD8}"/>
                </a:ext>
              </a:extLst>
            </p:cNvPr>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a:extLst>
                <a:ext uri="{FF2B5EF4-FFF2-40B4-BE49-F238E27FC236}">
                  <a16:creationId xmlns:a16="http://schemas.microsoft.com/office/drawing/2014/main" id="{EA393572-94B2-6E0F-C937-8DD3483A3AD3}"/>
                </a:ext>
              </a:extLst>
            </p:cNvPr>
            <p:cNvGrpSpPr/>
            <p:nvPr/>
          </p:nvGrpSpPr>
          <p:grpSpPr>
            <a:xfrm>
              <a:off x="5710513" y="569504"/>
              <a:ext cx="3877481" cy="4090276"/>
              <a:chOff x="5410088" y="476042"/>
              <a:chExt cx="3877481" cy="4090276"/>
            </a:xfrm>
          </p:grpSpPr>
          <p:sp>
            <p:nvSpPr>
              <p:cNvPr id="398" name="Google Shape;398;p31">
                <a:extLst>
                  <a:ext uri="{FF2B5EF4-FFF2-40B4-BE49-F238E27FC236}">
                    <a16:creationId xmlns:a16="http://schemas.microsoft.com/office/drawing/2014/main" id="{FDFE2E05-B27D-9777-13A8-D13CE1480483}"/>
                  </a:ext>
                </a:extLst>
              </p:cNvPr>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a:extLst>
                  <a:ext uri="{FF2B5EF4-FFF2-40B4-BE49-F238E27FC236}">
                    <a16:creationId xmlns:a16="http://schemas.microsoft.com/office/drawing/2014/main" id="{47F1E919-61A9-83AD-9F95-574B1CF48E98}"/>
                  </a:ext>
                </a:extLst>
              </p:cNvPr>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a:extLst>
                  <a:ext uri="{FF2B5EF4-FFF2-40B4-BE49-F238E27FC236}">
                    <a16:creationId xmlns:a16="http://schemas.microsoft.com/office/drawing/2014/main" id="{AB575193-7F23-F67F-E4A8-A1302C81C12E}"/>
                  </a:ext>
                </a:extLst>
              </p:cNvPr>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a:extLst>
                  <a:ext uri="{FF2B5EF4-FFF2-40B4-BE49-F238E27FC236}">
                    <a16:creationId xmlns:a16="http://schemas.microsoft.com/office/drawing/2014/main" id="{2D3A2BEB-B2AF-F6A2-1C3F-C4BC0400D4DB}"/>
                  </a:ext>
                </a:extLst>
              </p:cNvPr>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a:extLst>
                  <a:ext uri="{FF2B5EF4-FFF2-40B4-BE49-F238E27FC236}">
                    <a16:creationId xmlns:a16="http://schemas.microsoft.com/office/drawing/2014/main" id="{ACBBEB4C-D900-75E3-D65B-7420C2942445}"/>
                  </a:ext>
                </a:extLst>
              </p:cNvPr>
              <p:cNvGrpSpPr/>
              <p:nvPr/>
            </p:nvGrpSpPr>
            <p:grpSpPr>
              <a:xfrm rot="2902359" flipH="1">
                <a:off x="5578694" y="1544629"/>
                <a:ext cx="3540270" cy="2041175"/>
                <a:chOff x="503897" y="1148626"/>
                <a:chExt cx="3540180" cy="2041124"/>
              </a:xfrm>
            </p:grpSpPr>
            <p:sp>
              <p:nvSpPr>
                <p:cNvPr id="403" name="Google Shape;403;p31">
                  <a:extLst>
                    <a:ext uri="{FF2B5EF4-FFF2-40B4-BE49-F238E27FC236}">
                      <a16:creationId xmlns:a16="http://schemas.microsoft.com/office/drawing/2014/main" id="{2F0C2224-C36C-0838-DE44-927EB8F399F2}"/>
                    </a:ext>
                  </a:extLst>
                </p:cNvPr>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a:extLst>
                    <a:ext uri="{FF2B5EF4-FFF2-40B4-BE49-F238E27FC236}">
                      <a16:creationId xmlns:a16="http://schemas.microsoft.com/office/drawing/2014/main" id="{2F6C368A-DFF4-AFE3-A6D2-E9D375D6D634}"/>
                    </a:ext>
                  </a:extLst>
                </p:cNvPr>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a:extLst>
                    <a:ext uri="{FF2B5EF4-FFF2-40B4-BE49-F238E27FC236}">
                      <a16:creationId xmlns:a16="http://schemas.microsoft.com/office/drawing/2014/main" id="{940F55B0-C670-F8CB-35CD-2266136C6CA1}"/>
                    </a:ext>
                  </a:extLst>
                </p:cNvPr>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a:extLst>
                    <a:ext uri="{FF2B5EF4-FFF2-40B4-BE49-F238E27FC236}">
                      <a16:creationId xmlns:a16="http://schemas.microsoft.com/office/drawing/2014/main" id="{DF7D4039-605C-787C-AB5B-FD6BD0057503}"/>
                    </a:ext>
                  </a:extLst>
                </p:cNvPr>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a:extLst>
                  <a:ext uri="{FF2B5EF4-FFF2-40B4-BE49-F238E27FC236}">
                    <a16:creationId xmlns:a16="http://schemas.microsoft.com/office/drawing/2014/main" id="{6A65DEB3-1F3E-5BB1-32AC-4C04349B8ABD}"/>
                  </a:ext>
                </a:extLst>
              </p:cNvPr>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a:extLst>
                  <a:ext uri="{FF2B5EF4-FFF2-40B4-BE49-F238E27FC236}">
                    <a16:creationId xmlns:a16="http://schemas.microsoft.com/office/drawing/2014/main" id="{31DDD2CC-69AC-DFF5-49EF-EAC3B0CA810D}"/>
                  </a:ext>
                </a:extLst>
              </p:cNvPr>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a:extLst>
                  <a:ext uri="{FF2B5EF4-FFF2-40B4-BE49-F238E27FC236}">
                    <a16:creationId xmlns:a16="http://schemas.microsoft.com/office/drawing/2014/main" id="{70A7276F-2A6A-CAA0-EEA5-55AE3437CB44}"/>
                  </a:ext>
                </a:extLst>
              </p:cNvPr>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9642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8">
          <a:extLst>
            <a:ext uri="{FF2B5EF4-FFF2-40B4-BE49-F238E27FC236}">
              <a16:creationId xmlns:a16="http://schemas.microsoft.com/office/drawing/2014/main" id="{39E50548-BD1E-F80E-8B11-0EB65CA4E161}"/>
            </a:ext>
          </a:extLst>
        </p:cNvPr>
        <p:cNvGrpSpPr/>
        <p:nvPr/>
      </p:nvGrpSpPr>
      <p:grpSpPr>
        <a:xfrm>
          <a:off x="0" y="0"/>
          <a:ext cx="0" cy="0"/>
          <a:chOff x="0" y="0"/>
          <a:chExt cx="0" cy="0"/>
        </a:xfrm>
      </p:grpSpPr>
      <p:sp>
        <p:nvSpPr>
          <p:cNvPr id="541" name="Google Shape;541;p36">
            <a:extLst>
              <a:ext uri="{FF2B5EF4-FFF2-40B4-BE49-F238E27FC236}">
                <a16:creationId xmlns:a16="http://schemas.microsoft.com/office/drawing/2014/main" id="{4F44F65D-7F84-B9B3-D12E-863255FD54A3}"/>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542" name="Google Shape;542;p36">
            <a:extLst>
              <a:ext uri="{FF2B5EF4-FFF2-40B4-BE49-F238E27FC236}">
                <a16:creationId xmlns:a16="http://schemas.microsoft.com/office/drawing/2014/main" id="{D3FC4D6A-494B-C1E9-F0B3-E94B3454E622}"/>
              </a:ext>
            </a:extLst>
          </p:cNvPr>
          <p:cNvSpPr txBox="1">
            <a:spLocks noGrp="1"/>
          </p:cNvSpPr>
          <p:nvPr>
            <p:ph type="subTitle" idx="1"/>
          </p:nvPr>
        </p:nvSpPr>
        <p:spPr>
          <a:xfrm>
            <a:off x="4053997" y="1684098"/>
            <a:ext cx="3968434" cy="1159115"/>
          </a:xfrm>
          <a:prstGeom prst="rect">
            <a:avLst/>
          </a:prstGeom>
        </p:spPr>
        <p:txBody>
          <a:bodyPr spcFirstLastPara="1" wrap="square" lIns="91425" tIns="91425" rIns="91425" bIns="91425" anchor="t" anchorCtr="0">
            <a:noAutofit/>
          </a:bodyPr>
          <a:lstStyle/>
          <a:p>
            <a:pPr marL="685800" algn="l" rtl="1">
              <a:lnSpc>
                <a:spcPct val="107000"/>
              </a:lnSpc>
              <a:spcAft>
                <a:spcPts val="800"/>
              </a:spcAft>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progsrc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nPlease</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generate ten groups of differentiated valid inputs for the above focal method of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plsrc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language, in the format of [Input_1]\\n[Input_2]\\n ... [Input_10]. Finally, use END_OF_CASE to finish your answer."</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50" name="Google Shape;550;p36">
            <a:extLst>
              <a:ext uri="{FF2B5EF4-FFF2-40B4-BE49-F238E27FC236}">
                <a16:creationId xmlns:a16="http://schemas.microsoft.com/office/drawing/2014/main" id="{47E1A965-FB43-F91B-46AF-D73628E7A085}"/>
              </a:ext>
            </a:extLst>
          </p:cNvPr>
          <p:cNvSpPr txBox="1">
            <a:spLocks noGrp="1"/>
          </p:cNvSpPr>
          <p:nvPr>
            <p:ph type="subTitle" idx="14"/>
          </p:nvPr>
        </p:nvSpPr>
        <p:spPr>
          <a:xfrm>
            <a:off x="459196" y="1691242"/>
            <a:ext cx="2155500" cy="689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bg2"/>
                </a:solidFill>
                <a:effectLst/>
                <a:latin typeface="Aptos" panose="020B0004020202020204" pitchFamily="34" charset="0"/>
                <a:ea typeface="Aptos" panose="020B0004020202020204" pitchFamily="34" charset="0"/>
                <a:cs typeface="Arial" panose="020B0604020202020204" pitchFamily="34" charset="0"/>
              </a:rPr>
              <a:t>1 - Test Case Generation Phase</a:t>
            </a:r>
            <a:endParaRPr lang="en-US" dirty="0">
              <a:solidFill>
                <a:schemeClr val="bg2"/>
              </a:solidFill>
            </a:endParaRPr>
          </a:p>
        </p:txBody>
      </p:sp>
      <p:pic>
        <p:nvPicPr>
          <p:cNvPr id="11" name="Picture 10">
            <a:extLst>
              <a:ext uri="{FF2B5EF4-FFF2-40B4-BE49-F238E27FC236}">
                <a16:creationId xmlns:a16="http://schemas.microsoft.com/office/drawing/2014/main" id="{653B2CEF-DA01-91FB-0507-0666B2B7C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4592" y="2993105"/>
            <a:ext cx="5295265" cy="1610995"/>
          </a:xfrm>
          <a:prstGeom prst="rect">
            <a:avLst/>
          </a:prstGeom>
        </p:spPr>
      </p:pic>
    </p:spTree>
    <p:extLst>
      <p:ext uri="{BB962C8B-B14F-4D97-AF65-F5344CB8AC3E}">
        <p14:creationId xmlns:p14="http://schemas.microsoft.com/office/powerpoint/2010/main" val="1785192223"/>
      </p:ext>
    </p:extLst>
  </p:cSld>
  <p:clrMapOvr>
    <a:masterClrMapping/>
  </p:clrMapOvr>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1654</Words>
  <Application>Microsoft Office PowerPoint</Application>
  <PresentationFormat>عرض على الشاشة (16:9)</PresentationFormat>
  <Paragraphs>181</Paragraphs>
  <Slides>37</Slides>
  <Notes>33</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37</vt:i4>
      </vt:variant>
    </vt:vector>
  </HeadingPairs>
  <TitlesOfParts>
    <vt:vector size="43" baseType="lpstr">
      <vt:lpstr>Trispace</vt:lpstr>
      <vt:lpstr>Arial</vt:lpstr>
      <vt:lpstr>Times New Roman</vt:lpstr>
      <vt:lpstr>Maven Pro</vt:lpstr>
      <vt:lpstr>Aptos</vt:lpstr>
      <vt:lpstr>AI App Pitch Deck by Slidesgo</vt:lpstr>
      <vt:lpstr>abstracts of   research papers </vt:lpstr>
      <vt:lpstr>Contents</vt:lpstr>
      <vt:lpstr>"Unraveling the Potential of Large Language Models in Code Translation: How Far Are We?" </vt:lpstr>
      <vt:lpstr>Dataset &amp; Evaluation Metrics </vt:lpstr>
      <vt:lpstr>Four Prompt Design</vt:lpstr>
      <vt:lpstr>Results</vt:lpstr>
      <vt:lpstr>Results of Different Prompts </vt:lpstr>
      <vt:lpstr>Main Idea</vt:lpstr>
      <vt:lpstr>Methodology</vt:lpstr>
      <vt:lpstr>Methodology</vt:lpstr>
      <vt:lpstr>Methodology</vt:lpstr>
      <vt:lpstr>Dataset </vt:lpstr>
      <vt:lpstr>Dataset </vt:lpstr>
      <vt:lpstr>Evaluation Metrics</vt:lpstr>
      <vt:lpstr>Results</vt:lpstr>
      <vt:lpstr>Results</vt:lpstr>
      <vt:lpstr>TRANSAGENT: An LLM-Based Multi-Agent System for Code Translation</vt:lpstr>
      <vt:lpstr>Problem Statment</vt:lpstr>
      <vt:lpstr>Methodology – TRANSAGENT Multi-Agent System</vt:lpstr>
      <vt:lpstr>Results and Performance</vt:lpstr>
      <vt:lpstr>Conclusion &amp; Future Work</vt:lpstr>
      <vt:lpstr>Main Idea</vt:lpstr>
      <vt:lpstr>Methodology</vt:lpstr>
      <vt:lpstr>Dataset &amp; Evaluation Metrics </vt:lpstr>
      <vt:lpstr>Dataset Overview</vt:lpstr>
      <vt:lpstr>Evaluation Metrics</vt:lpstr>
      <vt:lpstr>Results</vt:lpstr>
      <vt:lpstr>Stacked bar graph</vt:lpstr>
      <vt:lpstr>Results</vt:lpstr>
      <vt:lpstr>Towards Translating Real-World Code with LLMs: A Study of Translating to Rust</vt:lpstr>
      <vt:lpstr>Methodology</vt:lpstr>
      <vt:lpstr>Dataset </vt:lpstr>
      <vt:lpstr>Datasets</vt:lpstr>
      <vt:lpstr>Datasets</vt:lpstr>
      <vt:lpstr>Datasets</vt:lpstr>
      <vt:lpstr>Evaluation Metrics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App Pitch Deck_</dc:title>
  <dc:creator>فيصل القرني</dc:creator>
  <cp:lastModifiedBy>فيصل يزيد محمد القرني</cp:lastModifiedBy>
  <cp:revision>11</cp:revision>
  <dcterms:modified xsi:type="dcterms:W3CDTF">2025-02-06T00:11:29Z</dcterms:modified>
</cp:coreProperties>
</file>