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16" r:id="rId3"/>
    <p:sldId id="361" r:id="rId4"/>
    <p:sldId id="368" r:id="rId5"/>
    <p:sldId id="367" r:id="rId6"/>
    <p:sldId id="362" r:id="rId7"/>
    <p:sldId id="315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ublic Sans" panose="020B0604020202020204" charset="0"/>
      <p:regular r:id="rId14"/>
    </p:embeddedFont>
    <p:embeddedFont>
      <p:font typeface="Public Sans Bold" panose="020B0604020202020204" charset="0"/>
      <p:regular r:id="rId15"/>
    </p:embeddedFont>
    <p:embeddedFont>
      <p:font typeface="Public Sans Thin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54E"/>
    <a:srgbClr val="273C5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256" autoAdjust="0"/>
  </p:normalViewPr>
  <p:slideViewPr>
    <p:cSldViewPr>
      <p:cViewPr>
        <p:scale>
          <a:sx n="66" d="100"/>
          <a:sy n="66" d="100"/>
        </p:scale>
        <p:origin x="10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EAD1-3381-4BA3-8B82-B34ECA40E49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1E6-5135-49A2-BB67-47B8D46CE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3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30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7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1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63800" y="9563100"/>
            <a:ext cx="2133600" cy="365125"/>
          </a:xfrm>
        </p:spPr>
        <p:txBody>
          <a:bodyPr/>
          <a:lstStyle>
            <a:lvl1pPr>
              <a:defRPr sz="3200" b="1">
                <a:solidFill>
                  <a:srgbClr val="273C5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615770-522F-4E06-A2E4-1B835DC614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5849601" y="7581900"/>
            <a:ext cx="43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b="1" kern="1200">
                <a:solidFill>
                  <a:srgbClr val="273C5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Anderson Boa Morte – PGCOMP/UFBA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eira.anderson@ifpb.academico.edu.b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4921" y="440888"/>
            <a:ext cx="17633079" cy="2203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02"/>
              </a:lnSpc>
              <a:spcBef>
                <a:spcPct val="0"/>
              </a:spcBef>
            </a:pPr>
            <a:r>
              <a:rPr lang="en-US" sz="13430" b="1" dirty="0">
                <a:solidFill>
                  <a:srgbClr val="273C54"/>
                </a:solidFill>
                <a:latin typeface="Public Sans Thin Bold"/>
              </a:rPr>
              <a:t>MATE34 – PLN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229" y="8706419"/>
            <a:ext cx="782156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3240" dirty="0" err="1">
                <a:solidFill>
                  <a:srgbClr val="273C54"/>
                </a:solidFill>
                <a:latin typeface="Public Sans"/>
              </a:rPr>
              <a:t>Aluno</a:t>
            </a:r>
            <a:r>
              <a:rPr lang="en-US" sz="3240" dirty="0">
                <a:solidFill>
                  <a:srgbClr val="273C54"/>
                </a:solidFill>
                <a:latin typeface="Public Sans"/>
              </a:rPr>
              <a:t>: Anderson Boa Morte</a:t>
            </a:r>
          </a:p>
          <a:p>
            <a:pPr>
              <a:lnSpc>
                <a:spcPts val="3845"/>
              </a:lnSpc>
              <a:spcBef>
                <a:spcPct val="0"/>
              </a:spcBef>
            </a:pPr>
            <a:endParaRPr lang="en-US" sz="3240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229" y="3334184"/>
            <a:ext cx="9450371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Atividade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02 – </a:t>
            </a:r>
            <a:r>
              <a:rPr lang="en-US" sz="3348" i="1" dirty="0">
                <a:solidFill>
                  <a:srgbClr val="273C54"/>
                </a:solidFill>
                <a:latin typeface="Public Sans Bold"/>
              </a:rPr>
              <a:t>Taking a Portuguese treebank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62366E-D2A3-48BD-B3CB-25794C340DC6}"/>
              </a:ext>
            </a:extLst>
          </p:cNvPr>
          <p:cNvSpPr txBox="1"/>
          <p:nvPr/>
        </p:nvSpPr>
        <p:spPr>
          <a:xfrm>
            <a:off x="5988921" y="3884912"/>
            <a:ext cx="361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Setembro, 2022</a:t>
            </a:r>
          </a:p>
        </p:txBody>
      </p:sp>
      <p:pic>
        <p:nvPicPr>
          <p:cNvPr id="14" name="Imagem 13" descr="Uma imagem contendo mesa&#10;&#10;Descrição gerada automaticamente">
            <a:extLst>
              <a:ext uri="{FF2B5EF4-FFF2-40B4-BE49-F238E27FC236}">
                <a16:creationId xmlns:a16="http://schemas.microsoft.com/office/drawing/2014/main" id="{0AEC3FAE-ADDC-BD25-0F79-4C49ADDA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9" y="7534190"/>
            <a:ext cx="1636776" cy="2166999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6F8CC9D5-BECC-DE92-9EE1-96282428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72" y="7890741"/>
            <a:ext cx="4121869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Construir um </a:t>
            </a:r>
            <a:r>
              <a:rPr lang="pt-BR" sz="3444" i="1" dirty="0" err="1">
                <a:solidFill>
                  <a:srgbClr val="3FA54E"/>
                </a:solidFill>
                <a:latin typeface="Public Sans"/>
              </a:rPr>
              <a:t>treebank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(em português: Floresta Sintática) para um texto em Português.</a:t>
            </a: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Escopo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i="1" dirty="0">
                <a:solidFill>
                  <a:srgbClr val="3FA54E"/>
                </a:solidFill>
                <a:latin typeface="Public Sans"/>
              </a:rPr>
              <a:t>Treebank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pode ser definido como um conjunto de itens (frases) analisadas sintaticamente, publicamente disponíveis, permitindo que interessados na análise do Português possam utilizá-lo em diferentes contextos.</a:t>
            </a: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Alguns possíveis usos do </a:t>
            </a:r>
            <a:r>
              <a:rPr lang="pt-BR" sz="3444" i="1" dirty="0" err="1">
                <a:solidFill>
                  <a:srgbClr val="3FA54E"/>
                </a:solidFill>
                <a:latin typeface="Public Sans"/>
              </a:rPr>
              <a:t>treebank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 Estudo e descrição da língua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 Treino de analisadores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morfo-sintáticos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 Avaliação de desempenho de sistemas em anotação morfológica de corpora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b="1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Definição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r>
              <a:rPr lang="pt-BR" sz="3444" dirty="0">
                <a:solidFill>
                  <a:srgbClr val="273C54"/>
                </a:solidFill>
                <a:latin typeface="Public Sans"/>
              </a:rPr>
              <a:t> O Floresta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Sintá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(c)tica foi primeiro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treebank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 construído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para a Língua Portuguesa.</a:t>
            </a:r>
          </a:p>
          <a:p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sintaticamente analisado pelo analisador sintático PALAVRAS (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Bick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2000).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corpora que o constituem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CETEMPúblico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(do jornal Português PÚBLICO)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CETENFolha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(do jornal Brasileiro Folha de São Paulo)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Bosque: parte anotada e revista por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linguístas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Floresta Virgem (Selva): parte anotada e não revisada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Floresta </a:t>
            </a:r>
            <a:r>
              <a:rPr lang="pt-BR" sz="7000" b="1" dirty="0" err="1">
                <a:solidFill>
                  <a:srgbClr val="273C54"/>
                </a:solidFill>
                <a:latin typeface="Public Sans" panose="020B0604020202020204" charset="0"/>
              </a:rPr>
              <a:t>Sintá</a:t>
            </a:r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(c)tica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29052" lvl="2" algn="just">
              <a:lnSpc>
                <a:spcPct val="125000"/>
              </a:lnSpc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Árvores deitadas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A66232-45DE-93E8-2E90-0DDB91610F94}"/>
              </a:ext>
            </a:extLst>
          </p:cNvPr>
          <p:cNvSpPr txBox="1"/>
          <p:nvPr/>
        </p:nvSpPr>
        <p:spPr>
          <a:xfrm>
            <a:off x="685800" y="1831467"/>
            <a:ext cx="14708085" cy="1152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444" dirty="0">
                <a:solidFill>
                  <a:srgbClr val="273C54"/>
                </a:solidFill>
                <a:latin typeface="Public Sans"/>
              </a:rPr>
              <a:t>A saída do texto cru enviado ao PALAVRAS é chamadas versão AD (árvores deitadas). Exemplo abaixo: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819BAA88-6D9A-26A0-56F3-8F79C3DDFF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599" y="4991100"/>
            <a:ext cx="30630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BEEF5FD-48AC-CA89-B9CD-16FBA6BD7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70" y="3193343"/>
            <a:ext cx="7050228" cy="6734882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8837A567-8CA1-A64F-0613-A441C9701B02}"/>
              </a:ext>
            </a:extLst>
          </p:cNvPr>
          <p:cNvSpPr txBox="1"/>
          <p:nvPr/>
        </p:nvSpPr>
        <p:spPr>
          <a:xfrm>
            <a:off x="7733643" y="2940428"/>
            <a:ext cx="8910614" cy="6513679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r>
              <a:rPr lang="pt-BR" sz="3444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2000" dirty="0">
                <a:solidFill>
                  <a:srgbClr val="273C54"/>
                </a:solidFill>
                <a:latin typeface="Public Sans"/>
              </a:rPr>
              <a:t>Informação linguística codificada por meio dos pares função-forma: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273C54"/>
                </a:solidFill>
                <a:latin typeface="Public Sans"/>
              </a:rPr>
              <a:t>=</a:t>
            </a:r>
            <a:r>
              <a:rPr lang="pt-BR" sz="2000" b="1" dirty="0" err="1">
                <a:solidFill>
                  <a:srgbClr val="273C54"/>
                </a:solidFill>
                <a:latin typeface="Public Sans"/>
              </a:rPr>
              <a:t>SUBJ:np</a:t>
            </a:r>
            <a:r>
              <a:rPr lang="pt-BR" sz="2000" b="1" dirty="0">
                <a:solidFill>
                  <a:srgbClr val="273C54"/>
                </a:solidFill>
                <a:latin typeface="Public Sans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</a:rPr>
              <a:t>função sujeito (SUBJ) corresponde à forma sintagma nominal (</a:t>
            </a:r>
            <a:r>
              <a:rPr lang="pt-BR" sz="2000" dirty="0" err="1">
                <a:solidFill>
                  <a:srgbClr val="273C54"/>
                </a:solidFill>
                <a:latin typeface="Public Sans"/>
              </a:rPr>
              <a:t>np</a:t>
            </a:r>
            <a:r>
              <a:rPr lang="pt-BR" sz="2000" dirty="0">
                <a:solidFill>
                  <a:srgbClr val="273C54"/>
                </a:solidFill>
                <a:latin typeface="Public Sans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</a:rPr>
              <a:t>informação referente à hierarquia indicada pelo sinal de igual (=).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</a:rPr>
              <a:t>Na figura, vemos que o </a:t>
            </a:r>
            <a:r>
              <a:rPr lang="pt-BR" sz="2000" b="1" dirty="0">
                <a:solidFill>
                  <a:srgbClr val="273C54"/>
                </a:solidFill>
                <a:latin typeface="Public Sans"/>
              </a:rPr>
              <a:t>sujeito ‘seca’ </a:t>
            </a:r>
            <a:r>
              <a:rPr lang="pt-BR" sz="2000" dirty="0">
                <a:solidFill>
                  <a:srgbClr val="273C54"/>
                </a:solidFill>
                <a:latin typeface="Public Sans"/>
              </a:rPr>
              <a:t>está no mesmo nível (e, portanto, é um argumento de) do </a:t>
            </a:r>
            <a:r>
              <a:rPr lang="pt-BR" sz="2000" b="1" dirty="0">
                <a:solidFill>
                  <a:srgbClr val="273C54"/>
                </a:solidFill>
                <a:latin typeface="Public Sans"/>
              </a:rPr>
              <a:t>predicado (P) “afeta”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</a:rPr>
              <a:t>também no mesmo nível do </a:t>
            </a:r>
            <a:r>
              <a:rPr lang="pt-BR" sz="2000" b="1" dirty="0">
                <a:solidFill>
                  <a:srgbClr val="273C54"/>
                </a:solidFill>
                <a:latin typeface="Public Sans"/>
              </a:rPr>
              <a:t>adjunto adverbial (’pouco’)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</a:rPr>
              <a:t>e do </a:t>
            </a:r>
            <a:r>
              <a:rPr lang="pt-BR" sz="2000" b="1" dirty="0">
                <a:solidFill>
                  <a:srgbClr val="273C54"/>
                </a:solidFill>
                <a:latin typeface="Public Sans"/>
              </a:rPr>
              <a:t>objeto direto (’ACC’) “a produção de grãos”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3C54"/>
                </a:solidFill>
                <a:latin typeface="Public Sans"/>
              </a:rPr>
              <a:t>contém ainda, por sua vez, o </a:t>
            </a:r>
            <a:r>
              <a:rPr lang="pt-BR" sz="2000" b="1" dirty="0">
                <a:solidFill>
                  <a:srgbClr val="273C54"/>
                </a:solidFill>
                <a:latin typeface="Public Sans"/>
              </a:rPr>
              <a:t>complemento (’de grãos’)</a:t>
            </a:r>
          </a:p>
        </p:txBody>
      </p:sp>
    </p:spTree>
    <p:extLst>
      <p:ext uri="{BB962C8B-B14F-4D97-AF65-F5344CB8AC3E}">
        <p14:creationId xmlns:p14="http://schemas.microsoft.com/office/powerpoint/2010/main" val="41260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Pré-processamento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Geração de corpus em formato CG 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(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Constraint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Grammar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Obs. CG é uma gramática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dependencial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vide presença de marcadores de dependência (&lt;&gt;)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Geração automática de árvores deitadas (AD)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Revisão da análise automática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Obs. Tanto do CG como do AD gerado são revisados</a:t>
            </a:r>
          </a:p>
          <a:p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048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Processo construção </a:t>
            </a:r>
            <a:r>
              <a:rPr lang="pt-BR" sz="7000" b="1" i="1" dirty="0" err="1">
                <a:solidFill>
                  <a:srgbClr val="273C54"/>
                </a:solidFill>
                <a:latin typeface="Public Sans" panose="020B0604020202020204" charset="0"/>
              </a:rPr>
              <a:t>treebank</a:t>
            </a:r>
            <a:endParaRPr lang="pt-BR" sz="7000" b="1" i="1" dirty="0">
              <a:solidFill>
                <a:srgbClr val="273C54"/>
              </a:solidFill>
              <a:latin typeface="Public Sans" panose="020B060402020202020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4422572" y="4572000"/>
            <a:ext cx="9442856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Perguntas?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BF9C160-BFF2-4A74-905D-3B8554E994AC}"/>
              </a:ext>
            </a:extLst>
          </p:cNvPr>
          <p:cNvSpPr txBox="1">
            <a:spLocks/>
          </p:cNvSpPr>
          <p:nvPr/>
        </p:nvSpPr>
        <p:spPr>
          <a:xfrm>
            <a:off x="623400" y="7581900"/>
            <a:ext cx="17136142" cy="20573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Contatos:</a:t>
            </a: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Anderson Boa Morte</a:t>
            </a:r>
            <a:endParaRPr lang="pt-BR" b="1" dirty="0">
              <a:solidFill>
                <a:srgbClr val="273C54"/>
              </a:solidFill>
              <a:latin typeface="Public Sans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hlinkClick r:id="rId3"/>
              </a:rPr>
              <a:t>andersonmorte@ufba.br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207E5-DAA3-4C90-BD5B-4BBA8B7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7581900"/>
            <a:ext cx="381600" cy="41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E850A-EBD5-4D38-A190-C0FC70D6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171" y="8583771"/>
            <a:ext cx="38100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D460A-10A8-41D1-B9F3-ECC47411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6800" y="8088732"/>
            <a:ext cx="409575" cy="400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27B37-C95B-4003-AF85-A44745C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815A2B97-202A-36B3-8E17-8112F2C00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14" name="Imagem 13" descr="Uma imagem contendo comida&#10;&#10;Descrição gerada automaticamente">
            <a:extLst>
              <a:ext uri="{FF2B5EF4-FFF2-40B4-BE49-F238E27FC236}">
                <a16:creationId xmlns:a16="http://schemas.microsoft.com/office/drawing/2014/main" id="{C8218462-DD50-5653-03F4-D378ED85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372</Words>
  <Application>Microsoft Office PowerPoint</Application>
  <PresentationFormat>Personalizar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Public Sans Bold</vt:lpstr>
      <vt:lpstr>Calibri</vt:lpstr>
      <vt:lpstr>Public Sans</vt:lpstr>
      <vt:lpstr>Public Sans Thin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Privacychain</dc:title>
  <cp:lastModifiedBy>Anderson Fernando Vieira da Boa Morte</cp:lastModifiedBy>
  <cp:revision>141</cp:revision>
  <cp:lastPrinted>2022-03-09T22:32:01Z</cp:lastPrinted>
  <dcterms:created xsi:type="dcterms:W3CDTF">2006-08-16T00:00:00Z</dcterms:created>
  <dcterms:modified xsi:type="dcterms:W3CDTF">2022-09-06T22:56:01Z</dcterms:modified>
  <dc:identifier>DAE3uNiBR7M</dc:identifier>
</cp:coreProperties>
</file>