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316" r:id="rId3"/>
    <p:sldId id="361" r:id="rId4"/>
    <p:sldId id="362" r:id="rId5"/>
    <p:sldId id="367" r:id="rId6"/>
    <p:sldId id="315" r:id="rId7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Public Sans" panose="020B0604020202020204" charset="0"/>
      <p:regular r:id="rId13"/>
    </p:embeddedFont>
    <p:embeddedFont>
      <p:font typeface="Public Sans Bold" panose="020B0604020202020204" charset="0"/>
      <p:regular r:id="rId14"/>
    </p:embeddedFont>
    <p:embeddedFont>
      <p:font typeface="Public Sans Thin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C54"/>
    <a:srgbClr val="3FA54E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54265" autoAdjust="0"/>
  </p:normalViewPr>
  <p:slideViewPr>
    <p:cSldViewPr>
      <p:cViewPr varScale="1">
        <p:scale>
          <a:sx n="41" d="100"/>
          <a:sy n="41" d="100"/>
        </p:scale>
        <p:origin x="245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0EAD1-3381-4BA3-8B82-B34ECA40E49A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EB1E6-5135-49A2-BB67-47B8D46CE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242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672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985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054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175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305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313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163800" y="9563100"/>
            <a:ext cx="2133600" cy="365125"/>
          </a:xfrm>
        </p:spPr>
        <p:txBody>
          <a:bodyPr/>
          <a:lstStyle>
            <a:lvl1pPr>
              <a:defRPr sz="3200" b="1">
                <a:solidFill>
                  <a:srgbClr val="273C54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E615770-522F-4E06-A2E4-1B835DC6147D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15849601" y="7581900"/>
            <a:ext cx="4327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3200" b="1" kern="1200">
                <a:solidFill>
                  <a:srgbClr val="273C5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Anderson Boa Morte – PGCOMP/UFBA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colab.research.google.com/drive/1knV4MVWNmZWFPx7ApPvcVDgGEKUuX2zO#scrollTo=doTeCqodms9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lab.research.google.com/drive/1j8VjP-QL12v9l8e3Gz9-jXzNW6JNnY_P?usp=sharing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vieira.anderson@ifpb.academico.edu.br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654921" y="440888"/>
            <a:ext cx="17633079" cy="22039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802"/>
              </a:lnSpc>
              <a:spcBef>
                <a:spcPct val="0"/>
              </a:spcBef>
            </a:pPr>
            <a:r>
              <a:rPr lang="en-US" sz="13430" b="1" dirty="0">
                <a:solidFill>
                  <a:srgbClr val="273C54"/>
                </a:solidFill>
                <a:latin typeface="Public Sans Thin Bold"/>
              </a:rPr>
              <a:t>MATE34 – PLN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84229" y="8706419"/>
            <a:ext cx="7821566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36"/>
              </a:lnSpc>
            </a:pPr>
            <a:r>
              <a:rPr lang="en-US" sz="3240" dirty="0" err="1">
                <a:solidFill>
                  <a:srgbClr val="273C54"/>
                </a:solidFill>
                <a:latin typeface="Public Sans"/>
              </a:rPr>
              <a:t>Aluno</a:t>
            </a:r>
            <a:r>
              <a:rPr lang="en-US" sz="3240" dirty="0">
                <a:solidFill>
                  <a:srgbClr val="273C54"/>
                </a:solidFill>
                <a:latin typeface="Public Sans"/>
              </a:rPr>
              <a:t>: Anderson Boa Morte</a:t>
            </a:r>
          </a:p>
          <a:p>
            <a:pPr>
              <a:lnSpc>
                <a:spcPts val="3845"/>
              </a:lnSpc>
              <a:spcBef>
                <a:spcPct val="0"/>
              </a:spcBef>
            </a:pPr>
            <a:endParaRPr lang="en-US" sz="3240" dirty="0">
              <a:solidFill>
                <a:srgbClr val="273C54"/>
              </a:solidFill>
              <a:latin typeface="Public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84229" y="3334184"/>
            <a:ext cx="8916971" cy="5507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688"/>
              </a:lnSpc>
              <a:spcBef>
                <a:spcPct val="0"/>
              </a:spcBef>
            </a:pPr>
            <a:r>
              <a:rPr lang="en-US" sz="3348" dirty="0" err="1">
                <a:solidFill>
                  <a:srgbClr val="273C54"/>
                </a:solidFill>
                <a:latin typeface="Public Sans Bold"/>
              </a:rPr>
              <a:t>Atividade</a:t>
            </a:r>
            <a:r>
              <a:rPr lang="en-US" sz="3348" dirty="0">
                <a:solidFill>
                  <a:srgbClr val="273C54"/>
                </a:solidFill>
                <a:latin typeface="Public Sans Bold"/>
              </a:rPr>
              <a:t> 01 – REN/</a:t>
            </a:r>
            <a:r>
              <a:rPr lang="en-US" sz="3348" dirty="0" err="1">
                <a:solidFill>
                  <a:srgbClr val="273C54"/>
                </a:solidFill>
                <a:latin typeface="Public Sans Bold"/>
              </a:rPr>
              <a:t>Expressões</a:t>
            </a:r>
            <a:r>
              <a:rPr lang="en-US" sz="3348" dirty="0">
                <a:solidFill>
                  <a:srgbClr val="273C54"/>
                </a:solidFill>
                <a:latin typeface="Public Sans Bold"/>
              </a:rPr>
              <a:t> </a:t>
            </a:r>
            <a:r>
              <a:rPr lang="en-US" sz="3348" dirty="0" err="1">
                <a:solidFill>
                  <a:srgbClr val="273C54"/>
                </a:solidFill>
                <a:latin typeface="Public Sans Bold"/>
              </a:rPr>
              <a:t>Regulares</a:t>
            </a:r>
            <a:endParaRPr lang="en-US" sz="3348" dirty="0">
              <a:solidFill>
                <a:srgbClr val="273C54"/>
              </a:solidFill>
              <a:latin typeface="Public Sans Bold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062366E-D2A3-48BD-B3CB-25794C340DC6}"/>
              </a:ext>
            </a:extLst>
          </p:cNvPr>
          <p:cNvSpPr txBox="1"/>
          <p:nvPr/>
        </p:nvSpPr>
        <p:spPr>
          <a:xfrm>
            <a:off x="5988921" y="3884912"/>
            <a:ext cx="3612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1" dirty="0">
                <a:solidFill>
                  <a:schemeClr val="bg1">
                    <a:lumMod val="75000"/>
                  </a:schemeClr>
                </a:solidFill>
              </a:rPr>
              <a:t>Setembro, 2022</a:t>
            </a:r>
          </a:p>
        </p:txBody>
      </p:sp>
      <p:pic>
        <p:nvPicPr>
          <p:cNvPr id="14" name="Imagem 13" descr="Uma imagem contendo mesa&#10;&#10;Descrição gerada automaticamente">
            <a:extLst>
              <a:ext uri="{FF2B5EF4-FFF2-40B4-BE49-F238E27FC236}">
                <a16:creationId xmlns:a16="http://schemas.microsoft.com/office/drawing/2014/main" id="{0AEC3FAE-ADDC-BD25-0F79-4C49ADDA4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309" y="7534190"/>
            <a:ext cx="1636776" cy="2166999"/>
          </a:xfrm>
          <a:prstGeom prst="rect">
            <a:avLst/>
          </a:prstGeom>
        </p:spPr>
      </p:pic>
      <p:pic>
        <p:nvPicPr>
          <p:cNvPr id="16" name="Imagem 15" descr="Uma imagem contendo Logotipo&#10;&#10;Descrição gerada automaticamente">
            <a:extLst>
              <a:ext uri="{FF2B5EF4-FFF2-40B4-BE49-F238E27FC236}">
                <a16:creationId xmlns:a16="http://schemas.microsoft.com/office/drawing/2014/main" id="{6F8CC9D5-BECC-DE92-9EE1-9628242825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572" y="7890741"/>
            <a:ext cx="4121869" cy="14538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28458" y="2245789"/>
            <a:ext cx="17231084" cy="7164911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886202" lvl="1" indent="-514350" algn="just">
              <a:lnSpc>
                <a:spcPts val="4822"/>
              </a:lnSpc>
              <a:buFont typeface="+mj-lt"/>
              <a:buAutoNum type="arabicPeriod"/>
            </a:pPr>
            <a:endParaRPr lang="en-US" sz="3444" b="1" dirty="0">
              <a:solidFill>
                <a:srgbClr val="273C54"/>
              </a:solidFill>
              <a:latin typeface="Public Sans"/>
            </a:endParaRPr>
          </a:p>
          <a:p>
            <a:pPr marL="829052" lvl="1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No contexto de PLN (Processamento de Linguagem Natural), realizar um experimento de REN (Reconhecimento de Entidades Nomeadas).</a:t>
            </a:r>
          </a:p>
          <a:p>
            <a:pPr marL="371852" lvl="1" algn="just">
              <a:lnSpc>
                <a:spcPct val="125000"/>
              </a:lnSpc>
            </a:pPr>
            <a:endParaRPr lang="pt-BR" sz="1000" dirty="0">
              <a:solidFill>
                <a:srgbClr val="273C54"/>
              </a:solidFill>
              <a:latin typeface="Public Sans"/>
            </a:endParaRPr>
          </a:p>
          <a:p>
            <a:pPr marL="371852" lvl="1" algn="just">
              <a:lnSpc>
                <a:spcPct val="125000"/>
              </a:lnSpc>
            </a:pPr>
            <a:endParaRPr lang="pt-BR" sz="1000" dirty="0">
              <a:solidFill>
                <a:srgbClr val="273C54"/>
              </a:solidFill>
              <a:latin typeface="Public Sans"/>
            </a:endParaRPr>
          </a:p>
          <a:p>
            <a:pPr marL="886202" lvl="1" indent="-5143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O experimento consiste em reconhecer a entidade </a:t>
            </a:r>
            <a:r>
              <a:rPr lang="pt-BR" sz="3444" b="1" dirty="0">
                <a:solidFill>
                  <a:srgbClr val="273C54"/>
                </a:solidFill>
                <a:latin typeface="Public Sans"/>
              </a:rPr>
              <a:t>Pessoa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 em textos de contexto geral escritos na Língua Portuguesa.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026802-6EB7-438B-AA9E-1926C71A2933}"/>
              </a:ext>
            </a:extLst>
          </p:cNvPr>
          <p:cNvSpPr txBox="1"/>
          <p:nvPr/>
        </p:nvSpPr>
        <p:spPr>
          <a:xfrm>
            <a:off x="528458" y="342900"/>
            <a:ext cx="14482942" cy="1142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7000" b="1" dirty="0">
                <a:solidFill>
                  <a:srgbClr val="273C54"/>
                </a:solidFill>
                <a:latin typeface="Public Sans" panose="020B0604020202020204" charset="0"/>
              </a:rPr>
              <a:t>Escopo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B07FFEF-6D31-4504-9045-492C98434C8A}"/>
              </a:ext>
            </a:extLst>
          </p:cNvPr>
          <p:cNvCxnSpPr>
            <a:cxnSpLocks/>
          </p:cNvCxnSpPr>
          <p:nvPr/>
        </p:nvCxnSpPr>
        <p:spPr>
          <a:xfrm>
            <a:off x="685800" y="1620994"/>
            <a:ext cx="14672916" cy="0"/>
          </a:xfrm>
          <a:prstGeom prst="line">
            <a:avLst/>
          </a:prstGeom>
          <a:ln>
            <a:solidFill>
              <a:srgbClr val="3FA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6C9F29-F2B9-4472-961C-CB9EA9B9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Imagem 6" descr="Uma imagem contendo Logotipo&#10;&#10;Descrição gerada automaticamente">
            <a:extLst>
              <a:ext uri="{FF2B5EF4-FFF2-40B4-BE49-F238E27FC236}">
                <a16:creationId xmlns:a16="http://schemas.microsoft.com/office/drawing/2014/main" id="{0F2565D5-43EF-9F1D-CB27-CEF766AAD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542544"/>
            <a:ext cx="1892430" cy="667512"/>
          </a:xfrm>
          <a:prstGeom prst="rect">
            <a:avLst/>
          </a:prstGeom>
        </p:spPr>
      </p:pic>
      <p:pic>
        <p:nvPicPr>
          <p:cNvPr id="9" name="Imagem 8" descr="Uma imagem contendo comida&#10;&#10;Descrição gerada automaticamente">
            <a:extLst>
              <a:ext uri="{FF2B5EF4-FFF2-40B4-BE49-F238E27FC236}">
                <a16:creationId xmlns:a16="http://schemas.microsoft.com/office/drawing/2014/main" id="{1A66FE8B-020E-1010-2C8F-D2E561C2A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885" y="428562"/>
            <a:ext cx="676369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4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28458" y="2245789"/>
            <a:ext cx="17231084" cy="7164911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886202" lvl="1" indent="-514350" algn="just">
              <a:lnSpc>
                <a:spcPts val="4822"/>
              </a:lnSpc>
              <a:buFont typeface="+mj-lt"/>
              <a:buAutoNum type="arabicPeriod"/>
            </a:pPr>
            <a:endParaRPr lang="en-US" sz="3444" b="1" dirty="0">
              <a:solidFill>
                <a:srgbClr val="273C54"/>
              </a:solidFill>
              <a:latin typeface="Public Sans"/>
            </a:endParaRPr>
          </a:p>
          <a:p>
            <a:pPr marL="742950" lvl="1" indent="-5143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Utilizamos a biblioteca </a:t>
            </a:r>
            <a:r>
              <a:rPr lang="pt-BR" sz="3444" dirty="0" err="1">
                <a:solidFill>
                  <a:srgbClr val="273C54"/>
                </a:solidFill>
                <a:latin typeface="Public Sans"/>
              </a:rPr>
              <a:t>python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 </a:t>
            </a:r>
            <a:r>
              <a:rPr lang="pt-BR" sz="3444" dirty="0" err="1">
                <a:solidFill>
                  <a:srgbClr val="273C54"/>
                </a:solidFill>
                <a:latin typeface="Public Sans"/>
              </a:rPr>
              <a:t>re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 (</a:t>
            </a:r>
            <a:r>
              <a:rPr lang="pt-BR" sz="3444" i="1" dirty="0">
                <a:solidFill>
                  <a:srgbClr val="273C54"/>
                </a:solidFill>
                <a:latin typeface="Public Sans"/>
              </a:rPr>
              <a:t>regular </a:t>
            </a:r>
            <a:r>
              <a:rPr lang="pt-BR" sz="3444" i="1" dirty="0" err="1">
                <a:solidFill>
                  <a:srgbClr val="273C54"/>
                </a:solidFill>
                <a:latin typeface="Public Sans"/>
              </a:rPr>
              <a:t>expression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) para descrever o padrão de nome de pessoas na língua portuguesa.</a:t>
            </a:r>
          </a:p>
          <a:p>
            <a:pPr marL="742950" lvl="1" indent="-5143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pt-BR" sz="3444" dirty="0">
              <a:solidFill>
                <a:srgbClr val="273C54"/>
              </a:solidFill>
              <a:latin typeface="Public Sans"/>
            </a:endParaRPr>
          </a:p>
          <a:p>
            <a:pPr marL="742950" lvl="1" indent="-5143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O objetivo é descrever um padrão genérico de nomes  de pessoas englobando contextos médico, acadêmico e jurídico.</a:t>
            </a:r>
          </a:p>
          <a:p>
            <a:pPr marL="742950" lvl="1" indent="-5143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pt-BR" sz="3444" dirty="0">
              <a:solidFill>
                <a:srgbClr val="273C54"/>
              </a:solidFill>
              <a:latin typeface="Public Sans"/>
            </a:endParaRPr>
          </a:p>
          <a:p>
            <a:pPr marL="742950" lvl="1" indent="-5143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Descreve-se adiante o padrão construído e trecho de código de exemplo.</a:t>
            </a:r>
          </a:p>
          <a:p>
            <a:pPr marL="742950" lvl="1" indent="-5143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pt-BR" sz="3444" b="1" dirty="0">
              <a:solidFill>
                <a:srgbClr val="273C54"/>
              </a:solidFill>
              <a:latin typeface="Public Sans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026802-6EB7-438B-AA9E-1926C71A2933}"/>
              </a:ext>
            </a:extLst>
          </p:cNvPr>
          <p:cNvSpPr txBox="1"/>
          <p:nvPr/>
        </p:nvSpPr>
        <p:spPr>
          <a:xfrm>
            <a:off x="528458" y="342900"/>
            <a:ext cx="14482942" cy="1142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7000" b="1" dirty="0">
                <a:solidFill>
                  <a:srgbClr val="273C54"/>
                </a:solidFill>
                <a:latin typeface="Public Sans" panose="020B0604020202020204" charset="0"/>
              </a:rPr>
              <a:t>Descrição do experimento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B07FFEF-6D31-4504-9045-492C98434C8A}"/>
              </a:ext>
            </a:extLst>
          </p:cNvPr>
          <p:cNvCxnSpPr>
            <a:cxnSpLocks/>
          </p:cNvCxnSpPr>
          <p:nvPr/>
        </p:nvCxnSpPr>
        <p:spPr>
          <a:xfrm>
            <a:off x="685800" y="1620994"/>
            <a:ext cx="14672916" cy="0"/>
          </a:xfrm>
          <a:prstGeom prst="line">
            <a:avLst/>
          </a:prstGeom>
          <a:ln>
            <a:solidFill>
              <a:srgbClr val="3FA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6C9F29-F2B9-4472-961C-CB9EA9B9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Imagem 6" descr="Uma imagem contendo Logotipo&#10;&#10;Descrição gerada automaticamente">
            <a:extLst>
              <a:ext uri="{FF2B5EF4-FFF2-40B4-BE49-F238E27FC236}">
                <a16:creationId xmlns:a16="http://schemas.microsoft.com/office/drawing/2014/main" id="{0F2565D5-43EF-9F1D-CB27-CEF766AAD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542544"/>
            <a:ext cx="1892430" cy="667512"/>
          </a:xfrm>
          <a:prstGeom prst="rect">
            <a:avLst/>
          </a:prstGeom>
        </p:spPr>
      </p:pic>
      <p:pic>
        <p:nvPicPr>
          <p:cNvPr id="9" name="Imagem 8" descr="Uma imagem contendo comida&#10;&#10;Descrição gerada automaticamente">
            <a:extLst>
              <a:ext uri="{FF2B5EF4-FFF2-40B4-BE49-F238E27FC236}">
                <a16:creationId xmlns:a16="http://schemas.microsoft.com/office/drawing/2014/main" id="{1A66FE8B-020E-1010-2C8F-D2E561C2A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885" y="428562"/>
            <a:ext cx="676369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9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28458" y="2245789"/>
            <a:ext cx="17231084" cy="7164911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829052" lvl="1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Regras para nomes completos de pessoas:</a:t>
            </a:r>
          </a:p>
          <a:p>
            <a:pPr marL="829052" lvl="1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pt-BR" sz="1000" dirty="0">
              <a:solidFill>
                <a:srgbClr val="273C54"/>
              </a:solidFill>
              <a:latin typeface="Public Sans"/>
            </a:endParaRPr>
          </a:p>
          <a:p>
            <a:pPr marL="1343402" lvl="2" indent="-514350" algn="just">
              <a:lnSpc>
                <a:spcPct val="125000"/>
              </a:lnSpc>
              <a:buFont typeface="+mj-lt"/>
              <a:buAutoNum type="arabicPeriod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Nome completo é composto por </a:t>
            </a:r>
            <a:r>
              <a:rPr lang="pt-BR" sz="3444" b="1" dirty="0">
                <a:solidFill>
                  <a:srgbClr val="273C54"/>
                </a:solidFill>
                <a:latin typeface="Public Sans"/>
              </a:rPr>
              <a:t>prenome 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e </a:t>
            </a:r>
            <a:r>
              <a:rPr lang="pt-BR" sz="3444" b="1" dirty="0">
                <a:solidFill>
                  <a:srgbClr val="273C54"/>
                </a:solidFill>
                <a:latin typeface="Public Sans"/>
              </a:rPr>
              <a:t>sobrenome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, podendo haver a ocorrência de prefixo, conjunção e sufixo.</a:t>
            </a:r>
          </a:p>
          <a:p>
            <a:pPr marL="1343402" lvl="2" indent="-514350" algn="just">
              <a:lnSpc>
                <a:spcPct val="125000"/>
              </a:lnSpc>
              <a:buFont typeface="+mj-lt"/>
              <a:buAutoNum type="arabicPeriod"/>
            </a:pPr>
            <a:endParaRPr lang="pt-BR" sz="1000" dirty="0">
              <a:solidFill>
                <a:srgbClr val="273C54"/>
              </a:solidFill>
              <a:latin typeface="Public Sans"/>
            </a:endParaRPr>
          </a:p>
          <a:p>
            <a:pPr marL="1343402" lvl="2" indent="-514350" algn="just">
              <a:lnSpc>
                <a:spcPct val="125000"/>
              </a:lnSpc>
              <a:buFont typeface="+mj-lt"/>
              <a:buAutoNum type="arabicPeriod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As partes do nome completo (palavras) são compostas por letras, podendo haver a ocorrência de hifens e apóstrofos.</a:t>
            </a:r>
          </a:p>
          <a:p>
            <a:pPr marL="1343402" lvl="2" indent="-514350" algn="just">
              <a:lnSpc>
                <a:spcPct val="125000"/>
              </a:lnSpc>
              <a:buFont typeface="+mj-lt"/>
              <a:buAutoNum type="arabicPeriod"/>
            </a:pPr>
            <a:endParaRPr lang="pt-BR" sz="1000" dirty="0">
              <a:solidFill>
                <a:srgbClr val="273C54"/>
              </a:solidFill>
              <a:latin typeface="Public Sans"/>
            </a:endParaRPr>
          </a:p>
          <a:p>
            <a:pPr marL="1343402" lvl="2" indent="-514350" algn="just">
              <a:lnSpc>
                <a:spcPct val="125000"/>
              </a:lnSpc>
              <a:buFont typeface="+mj-lt"/>
              <a:buAutoNum type="arabicPeriod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A primeira letra de cada palavra é maiúscula.</a:t>
            </a:r>
          </a:p>
          <a:p>
            <a:pPr marL="1343402" lvl="2" indent="-514350" algn="just">
              <a:lnSpc>
                <a:spcPct val="125000"/>
              </a:lnSpc>
              <a:buFont typeface="+mj-lt"/>
              <a:buAutoNum type="arabicPeriod"/>
            </a:pPr>
            <a:endParaRPr lang="pt-BR" sz="1000" dirty="0">
              <a:solidFill>
                <a:srgbClr val="273C54"/>
              </a:solidFill>
              <a:latin typeface="Public Sans"/>
            </a:endParaRPr>
          </a:p>
          <a:p>
            <a:pPr marL="1343402" lvl="2" indent="-514350" algn="just">
              <a:lnSpc>
                <a:spcPct val="125000"/>
              </a:lnSpc>
              <a:buFont typeface="+mj-lt"/>
              <a:buAutoNum type="arabicPeriod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Palavras (exceto conjunções) devem ter entre 2 e 30 letras.</a:t>
            </a:r>
          </a:p>
          <a:p>
            <a:pPr marL="1343402" lvl="2" indent="-514350" algn="just">
              <a:lnSpc>
                <a:spcPct val="125000"/>
              </a:lnSpc>
              <a:buFont typeface="+mj-lt"/>
              <a:buAutoNum type="arabicPeriod"/>
            </a:pPr>
            <a:endParaRPr lang="pt-BR" sz="1000" dirty="0">
              <a:solidFill>
                <a:srgbClr val="273C54"/>
              </a:solidFill>
              <a:latin typeface="Public Sans"/>
            </a:endParaRPr>
          </a:p>
          <a:p>
            <a:pPr marL="1286252" lvl="2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Obs. Possíveis domínios: Medico, Acadêmico, Jurídico</a:t>
            </a:r>
          </a:p>
          <a:p>
            <a:pPr marL="1286252" lvl="2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pt-BR" sz="3444" dirty="0">
              <a:solidFill>
                <a:srgbClr val="273C54"/>
              </a:solidFill>
              <a:latin typeface="Public Sans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026802-6EB7-438B-AA9E-1926C71A2933}"/>
              </a:ext>
            </a:extLst>
          </p:cNvPr>
          <p:cNvSpPr txBox="1"/>
          <p:nvPr/>
        </p:nvSpPr>
        <p:spPr>
          <a:xfrm>
            <a:off x="528458" y="342900"/>
            <a:ext cx="14482942" cy="1142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7000" b="1" dirty="0">
                <a:solidFill>
                  <a:srgbClr val="273C54"/>
                </a:solidFill>
                <a:latin typeface="Public Sans" panose="020B0604020202020204" charset="0"/>
              </a:rPr>
              <a:t>Padrão para nome de pessoas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B07FFEF-6D31-4504-9045-492C98434C8A}"/>
              </a:ext>
            </a:extLst>
          </p:cNvPr>
          <p:cNvCxnSpPr>
            <a:cxnSpLocks/>
          </p:cNvCxnSpPr>
          <p:nvPr/>
        </p:nvCxnSpPr>
        <p:spPr>
          <a:xfrm>
            <a:off x="685800" y="1620994"/>
            <a:ext cx="14672916" cy="0"/>
          </a:xfrm>
          <a:prstGeom prst="line">
            <a:avLst/>
          </a:prstGeom>
          <a:ln>
            <a:solidFill>
              <a:srgbClr val="3FA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6C9F29-F2B9-4472-961C-CB9EA9B9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Imagem 6" descr="Uma imagem contendo Logotipo&#10;&#10;Descrição gerada automaticamente">
            <a:extLst>
              <a:ext uri="{FF2B5EF4-FFF2-40B4-BE49-F238E27FC236}">
                <a16:creationId xmlns:a16="http://schemas.microsoft.com/office/drawing/2014/main" id="{0F2565D5-43EF-9F1D-CB27-CEF766AAD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542544"/>
            <a:ext cx="1892430" cy="667512"/>
          </a:xfrm>
          <a:prstGeom prst="rect">
            <a:avLst/>
          </a:prstGeom>
        </p:spPr>
      </p:pic>
      <p:pic>
        <p:nvPicPr>
          <p:cNvPr id="9" name="Imagem 8" descr="Uma imagem contendo comida&#10;&#10;Descrição gerada automaticamente">
            <a:extLst>
              <a:ext uri="{FF2B5EF4-FFF2-40B4-BE49-F238E27FC236}">
                <a16:creationId xmlns:a16="http://schemas.microsoft.com/office/drawing/2014/main" id="{1A66FE8B-020E-1010-2C8F-D2E561C2A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885" y="428562"/>
            <a:ext cx="676369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6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28458" y="2245789"/>
            <a:ext cx="17231084" cy="7164911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829052" lvl="2" algn="just">
              <a:lnSpc>
                <a:spcPct val="125000"/>
              </a:lnSpc>
            </a:pPr>
            <a:endParaRPr lang="pt-BR" sz="3444" dirty="0">
              <a:solidFill>
                <a:srgbClr val="273C54"/>
              </a:solidFill>
              <a:latin typeface="Public Sans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026802-6EB7-438B-AA9E-1926C71A2933}"/>
              </a:ext>
            </a:extLst>
          </p:cNvPr>
          <p:cNvSpPr txBox="1"/>
          <p:nvPr/>
        </p:nvSpPr>
        <p:spPr>
          <a:xfrm>
            <a:off x="528458" y="342900"/>
            <a:ext cx="14482942" cy="1142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7000" b="1" dirty="0">
                <a:solidFill>
                  <a:srgbClr val="273C54"/>
                </a:solidFill>
                <a:latin typeface="Public Sans" panose="020B0604020202020204" charset="0"/>
              </a:rPr>
              <a:t>Trecho de código-exemplo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B07FFEF-6D31-4504-9045-492C98434C8A}"/>
              </a:ext>
            </a:extLst>
          </p:cNvPr>
          <p:cNvCxnSpPr>
            <a:cxnSpLocks/>
          </p:cNvCxnSpPr>
          <p:nvPr/>
        </p:nvCxnSpPr>
        <p:spPr>
          <a:xfrm>
            <a:off x="685800" y="1620994"/>
            <a:ext cx="14672916" cy="0"/>
          </a:xfrm>
          <a:prstGeom prst="line">
            <a:avLst/>
          </a:prstGeom>
          <a:ln>
            <a:solidFill>
              <a:srgbClr val="3FA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6C9F29-F2B9-4472-961C-CB9EA9B9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Imagem 6" descr="Uma imagem contendo Logotipo&#10;&#10;Descrição gerada automaticamente">
            <a:extLst>
              <a:ext uri="{FF2B5EF4-FFF2-40B4-BE49-F238E27FC236}">
                <a16:creationId xmlns:a16="http://schemas.microsoft.com/office/drawing/2014/main" id="{0F2565D5-43EF-9F1D-CB27-CEF766AAD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542544"/>
            <a:ext cx="1892430" cy="667512"/>
          </a:xfrm>
          <a:prstGeom prst="rect">
            <a:avLst/>
          </a:prstGeom>
        </p:spPr>
      </p:pic>
      <p:pic>
        <p:nvPicPr>
          <p:cNvPr id="9" name="Imagem 8" descr="Uma imagem contendo comida&#10;&#10;Descrição gerada automaticamente">
            <a:extLst>
              <a:ext uri="{FF2B5EF4-FFF2-40B4-BE49-F238E27FC236}">
                <a16:creationId xmlns:a16="http://schemas.microsoft.com/office/drawing/2014/main" id="{1A66FE8B-020E-1010-2C8F-D2E561C2A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885" y="428562"/>
            <a:ext cx="676369" cy="8954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B8AC5A2-DCAE-2FAC-BB2B-B77E079E8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530" y="1805632"/>
            <a:ext cx="15893703" cy="6860369"/>
          </a:xfrm>
          <a:prstGeom prst="rect">
            <a:avLst/>
          </a:prstGeom>
        </p:spPr>
      </p:pic>
      <p:sp>
        <p:nvSpPr>
          <p:cNvPr id="8" name="CaixaDeTexto 7">
            <a:hlinkClick r:id="rId6"/>
            <a:extLst>
              <a:ext uri="{FF2B5EF4-FFF2-40B4-BE49-F238E27FC236}">
                <a16:creationId xmlns:a16="http://schemas.microsoft.com/office/drawing/2014/main" id="{F96EC3A1-4F66-1EA1-4A47-233EA891ACD8}"/>
              </a:ext>
            </a:extLst>
          </p:cNvPr>
          <p:cNvSpPr txBox="1"/>
          <p:nvPr/>
        </p:nvSpPr>
        <p:spPr>
          <a:xfrm>
            <a:off x="1881554" y="9087597"/>
            <a:ext cx="11148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7"/>
              </a:rPr>
              <a:t>https://colab.research.google.com/drive/1knV4MVWNmZWFPx7ApPvcVDgGEKUuX2zO#scrollTo=doTeCqodms9E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4D57981-A8BB-CEBC-B360-E7220EC4D041}"/>
              </a:ext>
            </a:extLst>
          </p:cNvPr>
          <p:cNvSpPr txBox="1"/>
          <p:nvPr/>
        </p:nvSpPr>
        <p:spPr>
          <a:xfrm>
            <a:off x="528458" y="9010653"/>
            <a:ext cx="13765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Public Sans"/>
              </a:rPr>
              <a:t>Colab: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412607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026802-6EB7-438B-AA9E-1926C71A2933}"/>
              </a:ext>
            </a:extLst>
          </p:cNvPr>
          <p:cNvSpPr txBox="1"/>
          <p:nvPr/>
        </p:nvSpPr>
        <p:spPr>
          <a:xfrm>
            <a:off x="4422572" y="4572000"/>
            <a:ext cx="9442856" cy="1142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7000" b="1" dirty="0">
                <a:solidFill>
                  <a:srgbClr val="273C54"/>
                </a:solidFill>
                <a:latin typeface="Public Sans" panose="020B0604020202020204" charset="0"/>
              </a:rPr>
              <a:t>Perguntas?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B07FFEF-6D31-4504-9045-492C98434C8A}"/>
              </a:ext>
            </a:extLst>
          </p:cNvPr>
          <p:cNvCxnSpPr>
            <a:cxnSpLocks/>
          </p:cNvCxnSpPr>
          <p:nvPr/>
        </p:nvCxnSpPr>
        <p:spPr>
          <a:xfrm>
            <a:off x="685800" y="1620994"/>
            <a:ext cx="14672916" cy="0"/>
          </a:xfrm>
          <a:prstGeom prst="line">
            <a:avLst/>
          </a:prstGeom>
          <a:ln>
            <a:solidFill>
              <a:srgbClr val="3FA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2BF9C160-BFF2-4A74-905D-3B8554E994AC}"/>
              </a:ext>
            </a:extLst>
          </p:cNvPr>
          <p:cNvSpPr txBox="1">
            <a:spLocks/>
          </p:cNvSpPr>
          <p:nvPr/>
        </p:nvSpPr>
        <p:spPr>
          <a:xfrm>
            <a:off x="623400" y="7581900"/>
            <a:ext cx="17136142" cy="20573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pt-BR" b="1" dirty="0">
                <a:solidFill>
                  <a:srgbClr val="273C54"/>
                </a:solidFill>
                <a:latin typeface="Public Sans" panose="020B0604020202020204" charset="0"/>
              </a:rPr>
              <a:t>Contatos:</a:t>
            </a:r>
          </a:p>
          <a:p>
            <a:pPr marL="114300" indent="0">
              <a:buFont typeface="Arial" pitchFamily="34" charset="0"/>
              <a:buNone/>
            </a:pPr>
            <a:r>
              <a:rPr lang="pt-BR" b="1" dirty="0">
                <a:solidFill>
                  <a:srgbClr val="273C54"/>
                </a:solidFill>
                <a:latin typeface="Public Sans" panose="020B0604020202020204" charset="0"/>
              </a:rPr>
              <a:t>Anderson Boa Morte</a:t>
            </a:r>
            <a:endParaRPr lang="pt-BR" b="1" dirty="0">
              <a:solidFill>
                <a:srgbClr val="273C54"/>
              </a:solidFill>
              <a:latin typeface="Public Sans" panose="020B060402020202020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14300" indent="0">
              <a:buFont typeface="Arial" pitchFamily="34" charset="0"/>
              <a:buNone/>
            </a:pPr>
            <a:r>
              <a:rPr lang="pt-BR" b="1" dirty="0">
                <a:hlinkClick r:id="rId3"/>
              </a:rPr>
              <a:t>andersonmorte@ufba.br</a:t>
            </a:r>
            <a:endParaRPr lang="pt-BR" b="1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70207E5-DAA3-4C90-BD5B-4BBA8B7B7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800" y="7581900"/>
            <a:ext cx="381600" cy="41693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0FE850A-EBD5-4D38-A190-C0FC70D66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3171" y="8583771"/>
            <a:ext cx="381000" cy="381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18D460A-10A8-41D1-B9F3-ECC47411B0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6800" y="8088732"/>
            <a:ext cx="409575" cy="400050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C27B37-C95B-4003-AF85-A44745CA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2" name="Imagem 11" descr="Uma imagem contendo Logotipo&#10;&#10;Descrição gerada automaticamente">
            <a:extLst>
              <a:ext uri="{FF2B5EF4-FFF2-40B4-BE49-F238E27FC236}">
                <a16:creationId xmlns:a16="http://schemas.microsoft.com/office/drawing/2014/main" id="{815A2B97-202A-36B3-8E17-8112F2C007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542544"/>
            <a:ext cx="1892430" cy="667512"/>
          </a:xfrm>
          <a:prstGeom prst="rect">
            <a:avLst/>
          </a:prstGeom>
        </p:spPr>
      </p:pic>
      <p:pic>
        <p:nvPicPr>
          <p:cNvPr id="14" name="Imagem 13" descr="Uma imagem contendo comida&#10;&#10;Descrição gerada automaticamente">
            <a:extLst>
              <a:ext uri="{FF2B5EF4-FFF2-40B4-BE49-F238E27FC236}">
                <a16:creationId xmlns:a16="http://schemas.microsoft.com/office/drawing/2014/main" id="{C8218462-DD50-5653-03F4-D378ED850A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885" y="428562"/>
            <a:ext cx="676369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02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2981</TotalTime>
  <Words>244</Words>
  <Application>Microsoft Office PowerPoint</Application>
  <PresentationFormat>Personalizar</PresentationFormat>
  <Paragraphs>49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Public Sans Bold</vt:lpstr>
      <vt:lpstr>Public Sans</vt:lpstr>
      <vt:lpstr>Public Sans Thin Bold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Privacychain</dc:title>
  <cp:lastModifiedBy>Anderson Fernando Vieira da Boa Morte</cp:lastModifiedBy>
  <cp:revision>139</cp:revision>
  <cp:lastPrinted>2022-03-09T22:32:01Z</cp:lastPrinted>
  <dcterms:created xsi:type="dcterms:W3CDTF">2006-08-16T00:00:00Z</dcterms:created>
  <dcterms:modified xsi:type="dcterms:W3CDTF">2022-09-01T11:34:05Z</dcterms:modified>
  <dc:identifier>DAE3uNiBR7M</dc:identifier>
</cp:coreProperties>
</file>