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361" r:id="rId4"/>
    <p:sldId id="362" r:id="rId5"/>
    <p:sldId id="282" r:id="rId6"/>
    <p:sldId id="363" r:id="rId7"/>
    <p:sldId id="364" r:id="rId8"/>
    <p:sldId id="365" r:id="rId9"/>
    <p:sldId id="367" r:id="rId10"/>
    <p:sldId id="366" r:id="rId11"/>
    <p:sldId id="31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  <p:embeddedFont>
      <p:font typeface="Public Sans Thin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C54"/>
    <a:srgbClr val="3FA54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54265" autoAdjust="0"/>
  </p:normalViewPr>
  <p:slideViewPr>
    <p:cSldViewPr>
      <p:cViewPr varScale="1">
        <p:scale>
          <a:sx n="41" d="100"/>
          <a:sy n="41" d="100"/>
        </p:scale>
        <p:origin x="245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0EAD1-3381-4BA3-8B82-B34ECA40E49A}" type="datetimeFigureOut">
              <a:rPr lang="pt-BR" smtClean="0"/>
              <a:t>25/08/2022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EB1E6-5135-49A2-BB67-47B8D46CE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67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1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05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7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68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9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6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64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B1E6-5135-49A2-BB67-47B8D46CE9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54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63800" y="9563100"/>
            <a:ext cx="2133600" cy="365125"/>
          </a:xfrm>
        </p:spPr>
        <p:txBody>
          <a:bodyPr/>
          <a:lstStyle>
            <a:lvl1pPr>
              <a:defRPr sz="3200" b="1">
                <a:solidFill>
                  <a:srgbClr val="273C54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615770-522F-4E06-A2E4-1B835DC614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5849601" y="7581900"/>
            <a:ext cx="43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200" b="1" kern="1200">
                <a:solidFill>
                  <a:srgbClr val="273C5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Anderson Boa Morte – PGCOMP/UFBA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r.pythonhumanities.com/02_02_intro_to_regex.html" TargetMode="External"/><Relationship Id="rId5" Type="http://schemas.openxmlformats.org/officeDocument/2006/relationships/hyperlink" Target="https://spacy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vieira.anderson@ifpb.academico.edu.b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models/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j8VjP-QL12v9l8e3Gz9-jXzNW6JNnY_P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colab.research.google.com/drive/1j8VjP-QL12v9l8e3Gz9-jXzNW6JNnY_P?usp=shari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54921" y="440888"/>
            <a:ext cx="17633079" cy="2203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02"/>
              </a:lnSpc>
              <a:spcBef>
                <a:spcPct val="0"/>
              </a:spcBef>
            </a:pPr>
            <a:r>
              <a:rPr lang="en-US" sz="13430" b="1" dirty="0">
                <a:solidFill>
                  <a:srgbClr val="273C54"/>
                </a:solidFill>
                <a:latin typeface="Public Sans Thin Bold"/>
              </a:rPr>
              <a:t>MATE34 – PLN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4229" y="8706419"/>
            <a:ext cx="7821566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36"/>
              </a:lnSpc>
            </a:pPr>
            <a:r>
              <a:rPr lang="en-US" sz="3240" dirty="0" err="1">
                <a:solidFill>
                  <a:srgbClr val="273C54"/>
                </a:solidFill>
                <a:latin typeface="Public Sans"/>
              </a:rPr>
              <a:t>Aluno</a:t>
            </a:r>
            <a:r>
              <a:rPr lang="en-US" sz="3240" dirty="0">
                <a:solidFill>
                  <a:srgbClr val="273C54"/>
                </a:solidFill>
                <a:latin typeface="Public Sans"/>
              </a:rPr>
              <a:t>: Anderson Boa Morte</a:t>
            </a:r>
          </a:p>
          <a:p>
            <a:pPr>
              <a:lnSpc>
                <a:spcPts val="3845"/>
              </a:lnSpc>
              <a:spcBef>
                <a:spcPct val="0"/>
              </a:spcBef>
            </a:pPr>
            <a:endParaRPr lang="en-US" sz="3240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229" y="3334184"/>
            <a:ext cx="8916971" cy="550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88"/>
              </a:lnSpc>
              <a:spcBef>
                <a:spcPct val="0"/>
              </a:spcBef>
            </a:pP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Atividade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01 – REN/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Expressões</a:t>
            </a:r>
            <a:r>
              <a:rPr lang="en-US" sz="3348" dirty="0">
                <a:solidFill>
                  <a:srgbClr val="273C54"/>
                </a:solidFill>
                <a:latin typeface="Public Sans Bold"/>
              </a:rPr>
              <a:t> </a:t>
            </a:r>
            <a:r>
              <a:rPr lang="en-US" sz="3348" dirty="0" err="1">
                <a:solidFill>
                  <a:srgbClr val="273C54"/>
                </a:solidFill>
                <a:latin typeface="Public Sans Bold"/>
              </a:rPr>
              <a:t>Regulares</a:t>
            </a:r>
            <a:endParaRPr lang="en-US" sz="3348" dirty="0">
              <a:solidFill>
                <a:srgbClr val="273C54"/>
              </a:solidFill>
              <a:latin typeface="Public Sans Bold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62366E-D2A3-48BD-B3CB-25794C340DC6}"/>
              </a:ext>
            </a:extLst>
          </p:cNvPr>
          <p:cNvSpPr txBox="1"/>
          <p:nvPr/>
        </p:nvSpPr>
        <p:spPr>
          <a:xfrm>
            <a:off x="5988921" y="3884912"/>
            <a:ext cx="3612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Agosto, 2022</a:t>
            </a:r>
          </a:p>
        </p:txBody>
      </p:sp>
      <p:pic>
        <p:nvPicPr>
          <p:cNvPr id="14" name="Imagem 13" descr="Uma imagem contendo mesa&#10;&#10;Descrição gerada automaticamente">
            <a:extLst>
              <a:ext uri="{FF2B5EF4-FFF2-40B4-BE49-F238E27FC236}">
                <a16:creationId xmlns:a16="http://schemas.microsoft.com/office/drawing/2014/main" id="{0AEC3FAE-ADDC-BD25-0F79-4C49ADDA4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309" y="7534190"/>
            <a:ext cx="1636776" cy="2166999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6F8CC9D5-BECC-DE92-9EE1-962824282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72" y="7890741"/>
            <a:ext cx="4121869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Referências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ED59FBB-678E-6744-8895-E76EC9FFFD2C}"/>
              </a:ext>
            </a:extLst>
          </p:cNvPr>
          <p:cNvSpPr txBox="1"/>
          <p:nvPr/>
        </p:nvSpPr>
        <p:spPr>
          <a:xfrm>
            <a:off x="371116" y="206159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  <a:hlinkClick r:id="rId5"/>
              </a:rPr>
              <a:t>https://spacy.io/</a:t>
            </a: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  <a:hlinkClick r:id="rId6"/>
              </a:rPr>
              <a:t>https://ner.pythonhumanities.com/02_02_intro_to_regex.html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86646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4422572" y="4572000"/>
            <a:ext cx="9442856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Perguntas?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BF9C160-BFF2-4A74-905D-3B8554E994AC}"/>
              </a:ext>
            </a:extLst>
          </p:cNvPr>
          <p:cNvSpPr txBox="1">
            <a:spLocks/>
          </p:cNvSpPr>
          <p:nvPr/>
        </p:nvSpPr>
        <p:spPr>
          <a:xfrm>
            <a:off x="623400" y="7581900"/>
            <a:ext cx="17136142" cy="20573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Contatos:</a:t>
            </a: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solidFill>
                  <a:srgbClr val="273C54"/>
                </a:solidFill>
                <a:latin typeface="Public Sans" panose="020B0604020202020204" charset="0"/>
              </a:rPr>
              <a:t>Anderson Boa Morte</a:t>
            </a:r>
            <a:endParaRPr lang="pt-BR" b="1" dirty="0">
              <a:solidFill>
                <a:srgbClr val="273C54"/>
              </a:solidFill>
              <a:latin typeface="Public Sans" panose="020B060402020202020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Font typeface="Arial" pitchFamily="34" charset="0"/>
              <a:buNone/>
            </a:pPr>
            <a:r>
              <a:rPr lang="pt-BR" b="1" dirty="0">
                <a:hlinkClick r:id="rId3"/>
              </a:rPr>
              <a:t>andersonmorte@ufba.br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207E5-DAA3-4C90-BD5B-4BBA8B7B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7581900"/>
            <a:ext cx="381600" cy="4169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FE850A-EBD5-4D38-A190-C0FC70D6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171" y="8583771"/>
            <a:ext cx="38100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8D460A-10A8-41D1-B9F3-ECC47411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6800" y="8088732"/>
            <a:ext cx="409575" cy="4000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C27B37-C95B-4003-AF85-A44745C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Imagem 11" descr="Uma imagem contendo Logotipo&#10;&#10;Descrição gerada automaticamente">
            <a:extLst>
              <a:ext uri="{FF2B5EF4-FFF2-40B4-BE49-F238E27FC236}">
                <a16:creationId xmlns:a16="http://schemas.microsoft.com/office/drawing/2014/main" id="{815A2B97-202A-36B3-8E17-8112F2C00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14" name="Imagem 13" descr="Uma imagem contendo comida&#10;&#10;Descrição gerada automaticamente">
            <a:extLst>
              <a:ext uri="{FF2B5EF4-FFF2-40B4-BE49-F238E27FC236}">
                <a16:creationId xmlns:a16="http://schemas.microsoft.com/office/drawing/2014/main" id="{C8218462-DD50-5653-03F4-D378ED850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No contexto de PLN (Processamento de Linguagem Natural), realizar um experimento de REN (Reconhecimento de Entidades Nomeadas).</a:t>
            </a: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371852" lvl="1" algn="just">
              <a:lnSpc>
                <a:spcPct val="125000"/>
              </a:lnSpc>
            </a:pPr>
            <a:endParaRPr lang="pt-BR" sz="1000" dirty="0">
              <a:solidFill>
                <a:srgbClr val="273C54"/>
              </a:solidFill>
              <a:latin typeface="Public Sans"/>
            </a:endParaRPr>
          </a:p>
          <a:p>
            <a:pPr marL="886202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experimento consiste em reconhecer a entidade 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Pessoa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em textos de contexto geral escritos na Língua Portuguesa.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Escopo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NLP </a:t>
            </a:r>
            <a:r>
              <a:rPr lang="pt-BR" sz="3444" b="1" dirty="0" err="1">
                <a:solidFill>
                  <a:srgbClr val="273C54"/>
                </a:solidFill>
                <a:latin typeface="Public Sans"/>
                <a:hlinkClick r:id="rId3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para realização do experimento. </a:t>
            </a:r>
          </a:p>
          <a:p>
            <a:pPr marL="1200150" lvl="2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possui 80 modelos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pré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-treinados para 24 idiomas, incluindo 3 modelos para a Língua Portuguesa. Utilizamos o modelo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pt_core_news_sm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. 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Utilizamos a biblioteca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python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re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regular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expression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) para combinar o uso de expressões regulares com o NER (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Named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Entity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Recognition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) do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spaCy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Apresentamos adiante trechos de código de exemplo.</a:t>
            </a:r>
          </a:p>
          <a:p>
            <a:pPr marL="742950" lvl="1" indent="-5143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b="1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Descrição do experimento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8458" y="2245789"/>
            <a:ext cx="17231084" cy="71649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886202" lvl="1" indent="-514350" algn="just">
              <a:lnSpc>
                <a:spcPts val="4822"/>
              </a:lnSpc>
              <a:buFont typeface="+mj-lt"/>
              <a:buAutoNum type="arabicPeriod"/>
            </a:pPr>
            <a:endParaRPr lang="en-US" sz="3444" b="1" dirty="0">
              <a:solidFill>
                <a:srgbClr val="273C54"/>
              </a:solidFill>
              <a:latin typeface="Public Sans"/>
            </a:endParaRPr>
          </a:p>
          <a:p>
            <a:pPr marL="829052" lvl="1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Características do modelo: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Tipo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</a:t>
            </a:r>
            <a:r>
              <a:rPr lang="pt-BR" sz="3444" dirty="0">
                <a:solidFill>
                  <a:schemeClr val="accent6"/>
                </a:solidFill>
                <a:latin typeface="Public Sans"/>
              </a:rPr>
              <a:t>core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(vocabular,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syntax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entities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i="1" dirty="0" err="1">
                <a:solidFill>
                  <a:srgbClr val="273C54"/>
                </a:solidFill>
                <a:latin typeface="Public Sans"/>
              </a:rPr>
              <a:t>vectors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Gênero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texto escrito (</a:t>
            </a:r>
            <a:r>
              <a:rPr lang="pt-BR" sz="3444" i="1" dirty="0" err="1">
                <a:solidFill>
                  <a:schemeClr val="accent6"/>
                </a:solidFill>
                <a:latin typeface="Public Sans"/>
              </a:rPr>
              <a:t>news</a:t>
            </a:r>
            <a:r>
              <a:rPr lang="pt-BR" sz="3444" i="1" dirty="0">
                <a:solidFill>
                  <a:srgbClr val="273C54"/>
                </a:solidFill>
                <a:latin typeface="Public Sans"/>
              </a:rPr>
              <a:t>, media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Tamanho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</a:t>
            </a:r>
            <a:r>
              <a:rPr lang="pt-BR" sz="3444" dirty="0" err="1">
                <a:solidFill>
                  <a:schemeClr val="accent6"/>
                </a:solidFill>
                <a:latin typeface="Public Sans"/>
              </a:rPr>
              <a:t>sm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(12 MB)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Componentes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tok2vec,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morphologizer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parser,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lemmatizer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, </a:t>
            </a:r>
            <a:r>
              <a:rPr lang="pt-BR" sz="3444" dirty="0" err="1">
                <a:solidFill>
                  <a:srgbClr val="273C54"/>
                </a:solidFill>
                <a:latin typeface="Public Sans"/>
              </a:rPr>
              <a:t>ner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 etc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>
                <a:solidFill>
                  <a:srgbClr val="273C54"/>
                </a:solidFill>
                <a:latin typeface="Public Sans"/>
              </a:rPr>
              <a:t>Vetores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: 500 mil chaves, 500 mil vetores exclusivos (300 dimensões)</a:t>
            </a: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b="1" dirty="0" err="1">
                <a:solidFill>
                  <a:srgbClr val="273C54"/>
                </a:solidFill>
                <a:latin typeface="Public Sans"/>
              </a:rPr>
              <a:t>Dataset</a:t>
            </a:r>
            <a:r>
              <a:rPr lang="pt-BR" sz="3444" b="1" dirty="0">
                <a:solidFill>
                  <a:srgbClr val="273C54"/>
                </a:solidFill>
                <a:latin typeface="Public Sans"/>
              </a:rPr>
              <a:t>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de treino inclui:</a:t>
            </a:r>
          </a:p>
          <a:p>
            <a:pPr marL="1743452" lvl="3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pt-BR" sz="3444" i="1" dirty="0">
                <a:solidFill>
                  <a:srgbClr val="273C54"/>
                </a:solidFill>
                <a:latin typeface="Public Sans"/>
              </a:rPr>
              <a:t>Corpus </a:t>
            </a:r>
            <a:r>
              <a:rPr lang="pt-BR" sz="3444" dirty="0">
                <a:solidFill>
                  <a:srgbClr val="273C54"/>
                </a:solidFill>
                <a:latin typeface="Public Sans"/>
              </a:rPr>
              <a:t>Bosque (9.368 frases)</a:t>
            </a:r>
          </a:p>
          <a:p>
            <a:pPr marL="829052" lvl="2" algn="just">
              <a:lnSpc>
                <a:spcPct val="125000"/>
              </a:lnSpc>
            </a:pPr>
            <a:r>
              <a:rPr lang="pt-BR" sz="3444" dirty="0">
                <a:solidFill>
                  <a:srgbClr val="273C54"/>
                </a:solidFill>
                <a:latin typeface="Public Sans"/>
              </a:rPr>
              <a:t>Fonte: </a:t>
            </a:r>
            <a:r>
              <a:rPr lang="pt-BR" sz="3444" dirty="0">
                <a:solidFill>
                  <a:srgbClr val="273C54"/>
                </a:solidFill>
                <a:latin typeface="Public Sans"/>
                <a:hlinkClick r:id="rId3"/>
              </a:rPr>
              <a:t>https://spacy.io/models/pt</a:t>
            </a:r>
            <a:endParaRPr lang="pt-BR" sz="3444" dirty="0">
              <a:solidFill>
                <a:srgbClr val="273C54"/>
              </a:solidFill>
              <a:latin typeface="Public Sans"/>
            </a:endParaRPr>
          </a:p>
          <a:p>
            <a:pPr marL="1286252" lvl="2" indent="-4572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pt-BR" sz="3444" dirty="0">
              <a:solidFill>
                <a:srgbClr val="273C54"/>
              </a:solidFill>
              <a:latin typeface="Public San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Modelo </a:t>
            </a:r>
            <a:r>
              <a:rPr lang="pt-BR" sz="7000" b="1" dirty="0" err="1">
                <a:solidFill>
                  <a:srgbClr val="273C54"/>
                </a:solidFill>
                <a:latin typeface="Public Sans" panose="020B0604020202020204" charset="0"/>
              </a:rPr>
              <a:t>pt_core_news_sm</a:t>
            </a:r>
            <a:endParaRPr lang="pt-BR" sz="7000" b="1" dirty="0">
              <a:solidFill>
                <a:srgbClr val="273C54"/>
              </a:solidFill>
              <a:latin typeface="Public Sans" panose="020B060402020202020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C9F29-F2B9-4472-961C-CB9EA9B9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0F2565D5-43EF-9F1D-CB27-CEF766AA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9" name="Imagem 8" descr="Uma imagem contendo comida&#10;&#10;Descrição gerada automaticamente">
            <a:extLst>
              <a:ext uri="{FF2B5EF4-FFF2-40B4-BE49-F238E27FC236}">
                <a16:creationId xmlns:a16="http://schemas.microsoft.com/office/drawing/2014/main" id="{1A66FE8B-020E-1010-2C8F-D2E561C2A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1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312B08FC-D7FC-9871-489B-0A22AF6FE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" y="7566969"/>
            <a:ext cx="4771292" cy="240592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6DCD8F7-CCA0-163E-B48C-FA93A70F1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08368"/>
            <a:ext cx="17464228" cy="532396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685800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7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6226439" y="7552625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226439" y="7032336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2552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2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0D8BCB-AA0C-3A6B-333C-5BDB31A7002E}"/>
              </a:ext>
            </a:extLst>
          </p:cNvPr>
          <p:cNvSpPr txBox="1"/>
          <p:nvPr/>
        </p:nvSpPr>
        <p:spPr>
          <a:xfrm>
            <a:off x="522596" y="7955522"/>
            <a:ext cx="137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Saída:</a:t>
            </a:r>
            <a:endParaRPr lang="pt-BR" sz="2800" b="1" dirty="0"/>
          </a:p>
        </p:txBody>
      </p:sp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2001567" y="9485404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2596" y="9331516"/>
            <a:ext cx="137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9E8677-A9A8-B6B3-CFAA-186C3B62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96" y="1734391"/>
            <a:ext cx="15541796" cy="6223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FB2370-E019-349C-2C02-0CE2D87E0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567" y="7955522"/>
            <a:ext cx="14062823" cy="153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1828800" y="9240715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8458" y="9163771"/>
            <a:ext cx="1300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BA6632-842D-6A54-7D58-D138870B8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631732"/>
            <a:ext cx="16078200" cy="738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4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1881554" y="9087597"/>
            <a:ext cx="916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https://colab.research.google.com/drive/1j8VjP-QL12v9l8e3Gz9-jXzNW6JNnY_P?usp=sharing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528458" y="9010653"/>
            <a:ext cx="1376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Colab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B925C4-93BB-5CF4-20F0-4922BB92D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" y="1820147"/>
            <a:ext cx="17111986" cy="69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26802-6EB7-438B-AA9E-1926C71A2933}"/>
              </a:ext>
            </a:extLst>
          </p:cNvPr>
          <p:cNvSpPr txBox="1"/>
          <p:nvPr/>
        </p:nvSpPr>
        <p:spPr>
          <a:xfrm>
            <a:off x="528458" y="342900"/>
            <a:ext cx="14482942" cy="1142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7000" b="1" dirty="0">
                <a:solidFill>
                  <a:srgbClr val="273C54"/>
                </a:solidFill>
                <a:latin typeface="Public Sans" panose="020B0604020202020204" charset="0"/>
              </a:rPr>
              <a:t>Código-exemplo 5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B07FFEF-6D31-4504-9045-492C98434C8A}"/>
              </a:ext>
            </a:extLst>
          </p:cNvPr>
          <p:cNvCxnSpPr>
            <a:cxnSpLocks/>
          </p:cNvCxnSpPr>
          <p:nvPr/>
        </p:nvCxnSpPr>
        <p:spPr>
          <a:xfrm>
            <a:off x="685800" y="1620994"/>
            <a:ext cx="14672916" cy="0"/>
          </a:xfrm>
          <a:prstGeom prst="line">
            <a:avLst/>
          </a:prstGeom>
          <a:ln>
            <a:solidFill>
              <a:srgbClr val="3FA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6C4BF-E2B0-4BE6-8ED5-BD04A58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CD5F303-8B91-FEC3-6DC7-45FDF1E5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542544"/>
            <a:ext cx="1892430" cy="667512"/>
          </a:xfrm>
          <a:prstGeom prst="rect">
            <a:avLst/>
          </a:prstGeom>
        </p:spPr>
      </p:pic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F00937F2-6F8A-7F33-1939-74A7681B8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885" y="428562"/>
            <a:ext cx="676369" cy="895475"/>
          </a:xfrm>
          <a:prstGeom prst="rect">
            <a:avLst/>
          </a:prstGeom>
        </p:spPr>
      </p:pic>
      <p:sp>
        <p:nvSpPr>
          <p:cNvPr id="22" name="CaixaDeTexto 21">
            <a:hlinkClick r:id="rId5"/>
            <a:extLst>
              <a:ext uri="{FF2B5EF4-FFF2-40B4-BE49-F238E27FC236}">
                <a16:creationId xmlns:a16="http://schemas.microsoft.com/office/drawing/2014/main" id="{D70E7A22-6F21-BFBB-26E2-02369BD4999C}"/>
              </a:ext>
            </a:extLst>
          </p:cNvPr>
          <p:cNvSpPr txBox="1"/>
          <p:nvPr/>
        </p:nvSpPr>
        <p:spPr>
          <a:xfrm>
            <a:off x="2203938" y="9173729"/>
            <a:ext cx="724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https://github.com/abmorte/MATE34/blob/main/atividade1_regex.ipynb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EF963F-B7F0-5B71-3E18-D0B224EC2B43}"/>
              </a:ext>
            </a:extLst>
          </p:cNvPr>
          <p:cNvSpPr txBox="1"/>
          <p:nvPr/>
        </p:nvSpPr>
        <p:spPr>
          <a:xfrm>
            <a:off x="685800" y="9096785"/>
            <a:ext cx="152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Public Sans"/>
              </a:rPr>
              <a:t>Github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Public Sans"/>
              </a:rPr>
              <a:t>:</a:t>
            </a:r>
            <a:endParaRPr lang="pt-BR" sz="2800" b="1" dirty="0"/>
          </a:p>
        </p:txBody>
      </p:sp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898B7-B389-8A5E-52B7-531C41F54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5928"/>
            <a:ext cx="14987954" cy="71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399</Words>
  <Application>Microsoft Office PowerPoint</Application>
  <PresentationFormat>Personalizar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Public Sans</vt:lpstr>
      <vt:lpstr>Calibri</vt:lpstr>
      <vt:lpstr>Public Sans Bold</vt:lpstr>
      <vt:lpstr>Public Sans Thin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Privacychain</dc:title>
  <cp:lastModifiedBy>Anderson Fernando Vieira da Boa Morte</cp:lastModifiedBy>
  <cp:revision>135</cp:revision>
  <cp:lastPrinted>2022-03-09T22:32:01Z</cp:lastPrinted>
  <dcterms:created xsi:type="dcterms:W3CDTF">2006-08-16T00:00:00Z</dcterms:created>
  <dcterms:modified xsi:type="dcterms:W3CDTF">2022-08-25T14:13:07Z</dcterms:modified>
  <dc:identifier>DAE3uNiBR7M</dc:identifier>
</cp:coreProperties>
</file>