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2"/>
  </p:notesMasterIdLst>
  <p:handoutMasterIdLst>
    <p:handoutMasterId r:id="rId23"/>
  </p:handoutMasterIdLst>
  <p:sldIdLst>
    <p:sldId id="376" r:id="rId3"/>
    <p:sldId id="377" r:id="rId4"/>
    <p:sldId id="355" r:id="rId5"/>
    <p:sldId id="373" r:id="rId6"/>
    <p:sldId id="375" r:id="rId7"/>
    <p:sldId id="327" r:id="rId8"/>
    <p:sldId id="374" r:id="rId9"/>
    <p:sldId id="359" r:id="rId10"/>
    <p:sldId id="371" r:id="rId11"/>
    <p:sldId id="370" r:id="rId12"/>
    <p:sldId id="372" r:id="rId13"/>
    <p:sldId id="362" r:id="rId14"/>
    <p:sldId id="363" r:id="rId15"/>
    <p:sldId id="364" r:id="rId16"/>
    <p:sldId id="366" r:id="rId17"/>
    <p:sldId id="367" r:id="rId18"/>
    <p:sldId id="368" r:id="rId19"/>
    <p:sldId id="369" r:id="rId20"/>
    <p:sldId id="3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38" autoAdjust="0"/>
    <p:restoredTop sz="73429" autoAdjust="0"/>
  </p:normalViewPr>
  <p:slideViewPr>
    <p:cSldViewPr snapToGrid="0" showGuides="1">
      <p:cViewPr varScale="1">
        <p:scale>
          <a:sx n="63" d="100"/>
          <a:sy n="63" d="100"/>
        </p:scale>
        <p:origin x="1373" y="67"/>
      </p:cViewPr>
      <p:guideLst>
        <p:guide orient="horz" pos="2160"/>
        <p:guide pos="384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showGuides="1">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680A78-4F21-4AE4-B1BF-C8DB0AE8CF66}"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8FE9417F-F332-4478-8190-361F4C14FBC1}">
      <dgm:prSet phldrT="[Text]"/>
      <dgm:spPr/>
      <dgm:t>
        <a:bodyPr/>
        <a:lstStyle/>
        <a:p>
          <a:r>
            <a:rPr lang="en-US" b="0" dirty="0"/>
            <a:t>Introduction</a:t>
          </a:r>
        </a:p>
      </dgm:t>
    </dgm:pt>
    <dgm:pt modelId="{7105EE49-A3BE-4CF9-89FD-B54E01CEC7BB}" type="parTrans" cxnId="{7DE39620-FEC6-4D7B-8935-8C61CE0A49B2}">
      <dgm:prSet/>
      <dgm:spPr/>
      <dgm:t>
        <a:bodyPr/>
        <a:lstStyle/>
        <a:p>
          <a:endParaRPr lang="en-US"/>
        </a:p>
      </dgm:t>
    </dgm:pt>
    <dgm:pt modelId="{FECA7340-2740-4ADB-A404-DF357270CFFF}" type="sibTrans" cxnId="{7DE39620-FEC6-4D7B-8935-8C61CE0A49B2}">
      <dgm:prSet/>
      <dgm:spPr/>
      <dgm:t>
        <a:bodyPr/>
        <a:lstStyle/>
        <a:p>
          <a:endParaRPr lang="en-US"/>
        </a:p>
      </dgm:t>
    </dgm:pt>
    <dgm:pt modelId="{208AEBD7-2013-44A9-A58C-4F395DB9E028}">
      <dgm:prSet phldrT="[Text]"/>
      <dgm:spPr/>
      <dgm:t>
        <a:bodyPr/>
        <a:lstStyle/>
        <a:p>
          <a:r>
            <a:rPr lang="en-US" dirty="0"/>
            <a:t>Approach overview</a:t>
          </a:r>
        </a:p>
      </dgm:t>
    </dgm:pt>
    <dgm:pt modelId="{40428564-2FA7-4698-A82B-1F7930BE7FB2}" type="parTrans" cxnId="{020D6FAF-2D9D-4E2D-9225-5575CDE62136}">
      <dgm:prSet/>
      <dgm:spPr/>
      <dgm:t>
        <a:bodyPr/>
        <a:lstStyle/>
        <a:p>
          <a:endParaRPr lang="en-US"/>
        </a:p>
      </dgm:t>
    </dgm:pt>
    <dgm:pt modelId="{B6EF707F-DD3E-42B1-8460-B5671AD2FF59}" type="sibTrans" cxnId="{020D6FAF-2D9D-4E2D-9225-5575CDE62136}">
      <dgm:prSet/>
      <dgm:spPr/>
      <dgm:t>
        <a:bodyPr/>
        <a:lstStyle/>
        <a:p>
          <a:endParaRPr lang="en-US"/>
        </a:p>
      </dgm:t>
    </dgm:pt>
    <dgm:pt modelId="{1C7A65DF-137A-47F1-A690-318788DC392F}">
      <dgm:prSet phldrT="[Text]"/>
      <dgm:spPr/>
      <dgm:t>
        <a:bodyPr/>
        <a:lstStyle/>
        <a:p>
          <a:r>
            <a:rPr lang="en-US" dirty="0"/>
            <a:t>Techniques</a:t>
          </a:r>
        </a:p>
      </dgm:t>
    </dgm:pt>
    <dgm:pt modelId="{598167C2-B047-42A3-83EA-4B5379059BF6}" type="parTrans" cxnId="{7C0FF162-96BB-4473-B03D-AEC0F3797B54}">
      <dgm:prSet/>
      <dgm:spPr/>
      <dgm:t>
        <a:bodyPr/>
        <a:lstStyle/>
        <a:p>
          <a:endParaRPr lang="en-US"/>
        </a:p>
      </dgm:t>
    </dgm:pt>
    <dgm:pt modelId="{2A0E6FE7-AF48-4B05-85F7-BF29580BB1B1}" type="sibTrans" cxnId="{7C0FF162-96BB-4473-B03D-AEC0F3797B54}">
      <dgm:prSet/>
      <dgm:spPr/>
      <dgm:t>
        <a:bodyPr/>
        <a:lstStyle/>
        <a:p>
          <a:endParaRPr lang="en-US"/>
        </a:p>
      </dgm:t>
    </dgm:pt>
    <dgm:pt modelId="{064D19A5-9EA7-4AA1-8204-B042F409A08C}">
      <dgm:prSet phldrT="[Text]"/>
      <dgm:spPr/>
      <dgm:t>
        <a:bodyPr/>
        <a:lstStyle/>
        <a:p>
          <a:r>
            <a:rPr lang="en-US"/>
            <a:t>Conclusion</a:t>
          </a:r>
          <a:endParaRPr lang="en-US" dirty="0"/>
        </a:p>
      </dgm:t>
    </dgm:pt>
    <dgm:pt modelId="{2C844411-8452-42D8-A3A0-0BDAF3FC318C}" type="parTrans" cxnId="{2CFCE6AD-FBD0-4241-B2B0-EF6E0E91304B}">
      <dgm:prSet/>
      <dgm:spPr/>
      <dgm:t>
        <a:bodyPr/>
        <a:lstStyle/>
        <a:p>
          <a:endParaRPr lang="en-US"/>
        </a:p>
      </dgm:t>
    </dgm:pt>
    <dgm:pt modelId="{11F7A7F4-4F64-4861-8E8E-B7145400CF04}" type="sibTrans" cxnId="{2CFCE6AD-FBD0-4241-B2B0-EF6E0E91304B}">
      <dgm:prSet/>
      <dgm:spPr/>
      <dgm:t>
        <a:bodyPr/>
        <a:lstStyle/>
        <a:p>
          <a:endParaRPr lang="en-US"/>
        </a:p>
      </dgm:t>
    </dgm:pt>
    <dgm:pt modelId="{91F80D00-EF0A-4101-90CE-410ECAEF9A11}">
      <dgm:prSet phldrT="[Text]"/>
      <dgm:spPr/>
      <dgm:t>
        <a:bodyPr/>
        <a:lstStyle/>
        <a:p>
          <a:r>
            <a:rPr lang="en-US" dirty="0"/>
            <a:t>Implementation</a:t>
          </a:r>
        </a:p>
      </dgm:t>
    </dgm:pt>
    <dgm:pt modelId="{CF27E8FC-F2E4-4DC9-BBAB-48A3978E5CBE}" type="parTrans" cxnId="{F30F7E64-12DB-44BE-9574-48A874FBEF19}">
      <dgm:prSet/>
      <dgm:spPr/>
      <dgm:t>
        <a:bodyPr/>
        <a:lstStyle/>
        <a:p>
          <a:endParaRPr lang="en-US"/>
        </a:p>
      </dgm:t>
    </dgm:pt>
    <dgm:pt modelId="{A2D3F838-B6D3-4669-AF84-6EA13D2FE6FD}" type="sibTrans" cxnId="{F30F7E64-12DB-44BE-9574-48A874FBEF19}">
      <dgm:prSet/>
      <dgm:spPr/>
      <dgm:t>
        <a:bodyPr/>
        <a:lstStyle/>
        <a:p>
          <a:endParaRPr lang="en-US"/>
        </a:p>
      </dgm:t>
    </dgm:pt>
    <dgm:pt modelId="{CC86726D-B6D4-496C-870C-7358EDAD5095}" type="pres">
      <dgm:prSet presAssocID="{EF680A78-4F21-4AE4-B1BF-C8DB0AE8CF66}" presName="Name0" presStyleCnt="0">
        <dgm:presLayoutVars>
          <dgm:chMax val="7"/>
          <dgm:chPref val="7"/>
          <dgm:dir/>
        </dgm:presLayoutVars>
      </dgm:prSet>
      <dgm:spPr/>
    </dgm:pt>
    <dgm:pt modelId="{124D7AE6-1E0B-4C38-9781-9259222C3B2D}" type="pres">
      <dgm:prSet presAssocID="{EF680A78-4F21-4AE4-B1BF-C8DB0AE8CF66}" presName="Name1" presStyleCnt="0"/>
      <dgm:spPr/>
    </dgm:pt>
    <dgm:pt modelId="{3CBE1F1A-1985-4CEF-833F-B69287241118}" type="pres">
      <dgm:prSet presAssocID="{EF680A78-4F21-4AE4-B1BF-C8DB0AE8CF66}" presName="cycle" presStyleCnt="0"/>
      <dgm:spPr/>
    </dgm:pt>
    <dgm:pt modelId="{4C240545-3B93-4F27-A58C-AB2FD59319E4}" type="pres">
      <dgm:prSet presAssocID="{EF680A78-4F21-4AE4-B1BF-C8DB0AE8CF66}" presName="srcNode" presStyleLbl="node1" presStyleIdx="0" presStyleCnt="5"/>
      <dgm:spPr/>
    </dgm:pt>
    <dgm:pt modelId="{C60FA9B6-3429-43A7-AE70-C222CDDBBF72}" type="pres">
      <dgm:prSet presAssocID="{EF680A78-4F21-4AE4-B1BF-C8DB0AE8CF66}" presName="conn" presStyleLbl="parChTrans1D2" presStyleIdx="0" presStyleCnt="1"/>
      <dgm:spPr/>
    </dgm:pt>
    <dgm:pt modelId="{34A0299E-2D9E-41D5-B2A4-AE8493E480EF}" type="pres">
      <dgm:prSet presAssocID="{EF680A78-4F21-4AE4-B1BF-C8DB0AE8CF66}" presName="extraNode" presStyleLbl="node1" presStyleIdx="0" presStyleCnt="5"/>
      <dgm:spPr/>
    </dgm:pt>
    <dgm:pt modelId="{3F1EC29A-E4BB-4F4D-B2F1-A3EF5EB97EE0}" type="pres">
      <dgm:prSet presAssocID="{EF680A78-4F21-4AE4-B1BF-C8DB0AE8CF66}" presName="dstNode" presStyleLbl="node1" presStyleIdx="0" presStyleCnt="5"/>
      <dgm:spPr/>
    </dgm:pt>
    <dgm:pt modelId="{526D5C52-B23B-4CC0-8C13-21BA016A1DC2}" type="pres">
      <dgm:prSet presAssocID="{8FE9417F-F332-4478-8190-361F4C14FBC1}" presName="text_1" presStyleLbl="node1" presStyleIdx="0" presStyleCnt="5">
        <dgm:presLayoutVars>
          <dgm:bulletEnabled val="1"/>
        </dgm:presLayoutVars>
      </dgm:prSet>
      <dgm:spPr/>
    </dgm:pt>
    <dgm:pt modelId="{56BD6A2A-06F8-442B-ABE1-F4F992DB1CE3}" type="pres">
      <dgm:prSet presAssocID="{8FE9417F-F332-4478-8190-361F4C14FBC1}" presName="accent_1" presStyleCnt="0"/>
      <dgm:spPr/>
    </dgm:pt>
    <dgm:pt modelId="{04C6B750-2D36-421D-9BB1-788607E32183}" type="pres">
      <dgm:prSet presAssocID="{8FE9417F-F332-4478-8190-361F4C14FBC1}" presName="accentRepeatNode" presStyleLbl="solidFgAcc1" presStyleIdx="0" presStyleCnt="5"/>
      <dgm:spPr/>
    </dgm:pt>
    <dgm:pt modelId="{0A15232E-A4FF-4B57-9B18-6CBC4C3B1C6D}" type="pres">
      <dgm:prSet presAssocID="{208AEBD7-2013-44A9-A58C-4F395DB9E028}" presName="text_2" presStyleLbl="node1" presStyleIdx="1" presStyleCnt="5">
        <dgm:presLayoutVars>
          <dgm:bulletEnabled val="1"/>
        </dgm:presLayoutVars>
      </dgm:prSet>
      <dgm:spPr/>
    </dgm:pt>
    <dgm:pt modelId="{2C0B102E-4DE6-4501-A0AE-F41927AEAAF1}" type="pres">
      <dgm:prSet presAssocID="{208AEBD7-2013-44A9-A58C-4F395DB9E028}" presName="accent_2" presStyleCnt="0"/>
      <dgm:spPr/>
    </dgm:pt>
    <dgm:pt modelId="{DCCA2D34-7F1C-40DB-97AD-A5A80487E55E}" type="pres">
      <dgm:prSet presAssocID="{208AEBD7-2013-44A9-A58C-4F395DB9E028}" presName="accentRepeatNode" presStyleLbl="solidFgAcc1" presStyleIdx="1" presStyleCnt="5"/>
      <dgm:spPr/>
    </dgm:pt>
    <dgm:pt modelId="{EACB9E44-0606-47FA-AA6D-C1334BCCA2EA}" type="pres">
      <dgm:prSet presAssocID="{1C7A65DF-137A-47F1-A690-318788DC392F}" presName="text_3" presStyleLbl="node1" presStyleIdx="2" presStyleCnt="5">
        <dgm:presLayoutVars>
          <dgm:bulletEnabled val="1"/>
        </dgm:presLayoutVars>
      </dgm:prSet>
      <dgm:spPr/>
    </dgm:pt>
    <dgm:pt modelId="{ED0E06A6-AD1B-485D-B31E-F913E9A633E6}" type="pres">
      <dgm:prSet presAssocID="{1C7A65DF-137A-47F1-A690-318788DC392F}" presName="accent_3" presStyleCnt="0"/>
      <dgm:spPr/>
    </dgm:pt>
    <dgm:pt modelId="{3B14ED1B-3BD8-4F65-A278-A8FC9A898110}" type="pres">
      <dgm:prSet presAssocID="{1C7A65DF-137A-47F1-A690-318788DC392F}" presName="accentRepeatNode" presStyleLbl="solidFgAcc1" presStyleIdx="2" presStyleCnt="5"/>
      <dgm:spPr/>
    </dgm:pt>
    <dgm:pt modelId="{5C10B833-A2D6-4746-88AF-E4C880EF17F9}" type="pres">
      <dgm:prSet presAssocID="{91F80D00-EF0A-4101-90CE-410ECAEF9A11}" presName="text_4" presStyleLbl="node1" presStyleIdx="3" presStyleCnt="5">
        <dgm:presLayoutVars>
          <dgm:bulletEnabled val="1"/>
        </dgm:presLayoutVars>
      </dgm:prSet>
      <dgm:spPr/>
    </dgm:pt>
    <dgm:pt modelId="{17050CFD-6A34-42E2-AE1F-EF4F8F5DDA19}" type="pres">
      <dgm:prSet presAssocID="{91F80D00-EF0A-4101-90CE-410ECAEF9A11}" presName="accent_4" presStyleCnt="0"/>
      <dgm:spPr/>
    </dgm:pt>
    <dgm:pt modelId="{AC86D086-FE49-4A18-867E-430F2BB9EE94}" type="pres">
      <dgm:prSet presAssocID="{91F80D00-EF0A-4101-90CE-410ECAEF9A11}" presName="accentRepeatNode" presStyleLbl="solidFgAcc1" presStyleIdx="3" presStyleCnt="5"/>
      <dgm:spPr/>
    </dgm:pt>
    <dgm:pt modelId="{98DDCA7A-A3CB-499C-8EA0-64CE12B8C624}" type="pres">
      <dgm:prSet presAssocID="{064D19A5-9EA7-4AA1-8204-B042F409A08C}" presName="text_5" presStyleLbl="node1" presStyleIdx="4" presStyleCnt="5">
        <dgm:presLayoutVars>
          <dgm:bulletEnabled val="1"/>
        </dgm:presLayoutVars>
      </dgm:prSet>
      <dgm:spPr/>
    </dgm:pt>
    <dgm:pt modelId="{88A8F893-4E98-4E04-9EB3-1A80A245ABD8}" type="pres">
      <dgm:prSet presAssocID="{064D19A5-9EA7-4AA1-8204-B042F409A08C}" presName="accent_5" presStyleCnt="0"/>
      <dgm:spPr/>
    </dgm:pt>
    <dgm:pt modelId="{2B2E236F-F985-40ED-B69D-5ABF9CF8CF9D}" type="pres">
      <dgm:prSet presAssocID="{064D19A5-9EA7-4AA1-8204-B042F409A08C}" presName="accentRepeatNode" presStyleLbl="solidFgAcc1" presStyleIdx="4" presStyleCnt="5"/>
      <dgm:spPr/>
    </dgm:pt>
  </dgm:ptLst>
  <dgm:cxnLst>
    <dgm:cxn modelId="{2191A814-6B53-44B9-81B2-4D2007E4B612}" type="presOf" srcId="{91F80D00-EF0A-4101-90CE-410ECAEF9A11}" destId="{5C10B833-A2D6-4746-88AF-E4C880EF17F9}" srcOrd="0" destOrd="0" presId="urn:microsoft.com/office/officeart/2008/layout/VerticalCurvedList"/>
    <dgm:cxn modelId="{7DE39620-FEC6-4D7B-8935-8C61CE0A49B2}" srcId="{EF680A78-4F21-4AE4-B1BF-C8DB0AE8CF66}" destId="{8FE9417F-F332-4478-8190-361F4C14FBC1}" srcOrd="0" destOrd="0" parTransId="{7105EE49-A3BE-4CF9-89FD-B54E01CEC7BB}" sibTransId="{FECA7340-2740-4ADB-A404-DF357270CFFF}"/>
    <dgm:cxn modelId="{CA56335C-8181-43A7-B77A-E1B15A165AD4}" type="presOf" srcId="{1C7A65DF-137A-47F1-A690-318788DC392F}" destId="{EACB9E44-0606-47FA-AA6D-C1334BCCA2EA}" srcOrd="0" destOrd="0" presId="urn:microsoft.com/office/officeart/2008/layout/VerticalCurvedList"/>
    <dgm:cxn modelId="{7C0FF162-96BB-4473-B03D-AEC0F3797B54}" srcId="{EF680A78-4F21-4AE4-B1BF-C8DB0AE8CF66}" destId="{1C7A65DF-137A-47F1-A690-318788DC392F}" srcOrd="2" destOrd="0" parTransId="{598167C2-B047-42A3-83EA-4B5379059BF6}" sibTransId="{2A0E6FE7-AF48-4B05-85F7-BF29580BB1B1}"/>
    <dgm:cxn modelId="{F30F7E64-12DB-44BE-9574-48A874FBEF19}" srcId="{EF680A78-4F21-4AE4-B1BF-C8DB0AE8CF66}" destId="{91F80D00-EF0A-4101-90CE-410ECAEF9A11}" srcOrd="3" destOrd="0" parTransId="{CF27E8FC-F2E4-4DC9-BBAB-48A3978E5CBE}" sibTransId="{A2D3F838-B6D3-4669-AF84-6EA13D2FE6FD}"/>
    <dgm:cxn modelId="{184B3A57-D6B8-45AF-82AE-F60286AF3C74}" type="presOf" srcId="{064D19A5-9EA7-4AA1-8204-B042F409A08C}" destId="{98DDCA7A-A3CB-499C-8EA0-64CE12B8C624}" srcOrd="0" destOrd="0" presId="urn:microsoft.com/office/officeart/2008/layout/VerticalCurvedList"/>
    <dgm:cxn modelId="{905F9C8B-8674-44DC-A5D2-431EE8F6DC8A}" type="presOf" srcId="{FECA7340-2740-4ADB-A404-DF357270CFFF}" destId="{C60FA9B6-3429-43A7-AE70-C222CDDBBF72}" srcOrd="0" destOrd="0" presId="urn:microsoft.com/office/officeart/2008/layout/VerticalCurvedList"/>
    <dgm:cxn modelId="{C42520AC-97AC-4932-9876-79B2409B4060}" type="presOf" srcId="{EF680A78-4F21-4AE4-B1BF-C8DB0AE8CF66}" destId="{CC86726D-B6D4-496C-870C-7358EDAD5095}" srcOrd="0" destOrd="0" presId="urn:microsoft.com/office/officeart/2008/layout/VerticalCurvedList"/>
    <dgm:cxn modelId="{2CFCE6AD-FBD0-4241-B2B0-EF6E0E91304B}" srcId="{EF680A78-4F21-4AE4-B1BF-C8DB0AE8CF66}" destId="{064D19A5-9EA7-4AA1-8204-B042F409A08C}" srcOrd="4" destOrd="0" parTransId="{2C844411-8452-42D8-A3A0-0BDAF3FC318C}" sibTransId="{11F7A7F4-4F64-4861-8E8E-B7145400CF04}"/>
    <dgm:cxn modelId="{020D6FAF-2D9D-4E2D-9225-5575CDE62136}" srcId="{EF680A78-4F21-4AE4-B1BF-C8DB0AE8CF66}" destId="{208AEBD7-2013-44A9-A58C-4F395DB9E028}" srcOrd="1" destOrd="0" parTransId="{40428564-2FA7-4698-A82B-1F7930BE7FB2}" sibTransId="{B6EF707F-DD3E-42B1-8460-B5671AD2FF59}"/>
    <dgm:cxn modelId="{AD0AFEE1-7FCC-491D-B0A8-2BA212C11E16}" type="presOf" srcId="{8FE9417F-F332-4478-8190-361F4C14FBC1}" destId="{526D5C52-B23B-4CC0-8C13-21BA016A1DC2}" srcOrd="0" destOrd="0" presId="urn:microsoft.com/office/officeart/2008/layout/VerticalCurvedList"/>
    <dgm:cxn modelId="{159115F3-95E4-4F20-B1DF-4DE4ED2F527E}" type="presOf" srcId="{208AEBD7-2013-44A9-A58C-4F395DB9E028}" destId="{0A15232E-A4FF-4B57-9B18-6CBC4C3B1C6D}" srcOrd="0" destOrd="0" presId="urn:microsoft.com/office/officeart/2008/layout/VerticalCurvedList"/>
    <dgm:cxn modelId="{823D6ADD-1D6F-430E-9CE9-B70700832BE4}" type="presParOf" srcId="{CC86726D-B6D4-496C-870C-7358EDAD5095}" destId="{124D7AE6-1E0B-4C38-9781-9259222C3B2D}" srcOrd="0" destOrd="0" presId="urn:microsoft.com/office/officeart/2008/layout/VerticalCurvedList"/>
    <dgm:cxn modelId="{D94FBE68-42BD-4A77-8DD0-77FCCF014C1C}" type="presParOf" srcId="{124D7AE6-1E0B-4C38-9781-9259222C3B2D}" destId="{3CBE1F1A-1985-4CEF-833F-B69287241118}" srcOrd="0" destOrd="0" presId="urn:microsoft.com/office/officeart/2008/layout/VerticalCurvedList"/>
    <dgm:cxn modelId="{BCE07E53-63E2-48F1-8B8E-797329DCEA33}" type="presParOf" srcId="{3CBE1F1A-1985-4CEF-833F-B69287241118}" destId="{4C240545-3B93-4F27-A58C-AB2FD59319E4}" srcOrd="0" destOrd="0" presId="urn:microsoft.com/office/officeart/2008/layout/VerticalCurvedList"/>
    <dgm:cxn modelId="{CA0A7515-46CF-4CDF-A2CB-00E9850A0EC9}" type="presParOf" srcId="{3CBE1F1A-1985-4CEF-833F-B69287241118}" destId="{C60FA9B6-3429-43A7-AE70-C222CDDBBF72}" srcOrd="1" destOrd="0" presId="urn:microsoft.com/office/officeart/2008/layout/VerticalCurvedList"/>
    <dgm:cxn modelId="{F8C49567-00D5-44C4-8AC7-765474AC999E}" type="presParOf" srcId="{3CBE1F1A-1985-4CEF-833F-B69287241118}" destId="{34A0299E-2D9E-41D5-B2A4-AE8493E480EF}" srcOrd="2" destOrd="0" presId="urn:microsoft.com/office/officeart/2008/layout/VerticalCurvedList"/>
    <dgm:cxn modelId="{EAFB2105-EFA4-4388-B5C2-2821A0923E06}" type="presParOf" srcId="{3CBE1F1A-1985-4CEF-833F-B69287241118}" destId="{3F1EC29A-E4BB-4F4D-B2F1-A3EF5EB97EE0}" srcOrd="3" destOrd="0" presId="urn:microsoft.com/office/officeart/2008/layout/VerticalCurvedList"/>
    <dgm:cxn modelId="{366BA443-1FB5-4EC2-8870-D7EE4C003BE9}" type="presParOf" srcId="{124D7AE6-1E0B-4C38-9781-9259222C3B2D}" destId="{526D5C52-B23B-4CC0-8C13-21BA016A1DC2}" srcOrd="1" destOrd="0" presId="urn:microsoft.com/office/officeart/2008/layout/VerticalCurvedList"/>
    <dgm:cxn modelId="{B19D7389-D550-423E-B691-75FA94F42307}" type="presParOf" srcId="{124D7AE6-1E0B-4C38-9781-9259222C3B2D}" destId="{56BD6A2A-06F8-442B-ABE1-F4F992DB1CE3}" srcOrd="2" destOrd="0" presId="urn:microsoft.com/office/officeart/2008/layout/VerticalCurvedList"/>
    <dgm:cxn modelId="{FAD59CF5-0263-4526-9351-15CDA99E0F38}" type="presParOf" srcId="{56BD6A2A-06F8-442B-ABE1-F4F992DB1CE3}" destId="{04C6B750-2D36-421D-9BB1-788607E32183}" srcOrd="0" destOrd="0" presId="urn:microsoft.com/office/officeart/2008/layout/VerticalCurvedList"/>
    <dgm:cxn modelId="{EA6D91CF-05C2-46EE-AFC3-AB45F446F9C3}" type="presParOf" srcId="{124D7AE6-1E0B-4C38-9781-9259222C3B2D}" destId="{0A15232E-A4FF-4B57-9B18-6CBC4C3B1C6D}" srcOrd="3" destOrd="0" presId="urn:microsoft.com/office/officeart/2008/layout/VerticalCurvedList"/>
    <dgm:cxn modelId="{F5E0345E-9EDA-48A3-BB60-13126DB5A06F}" type="presParOf" srcId="{124D7AE6-1E0B-4C38-9781-9259222C3B2D}" destId="{2C0B102E-4DE6-4501-A0AE-F41927AEAAF1}" srcOrd="4" destOrd="0" presId="urn:microsoft.com/office/officeart/2008/layout/VerticalCurvedList"/>
    <dgm:cxn modelId="{1E304891-B5BF-4B00-92E8-21112046AC9E}" type="presParOf" srcId="{2C0B102E-4DE6-4501-A0AE-F41927AEAAF1}" destId="{DCCA2D34-7F1C-40DB-97AD-A5A80487E55E}" srcOrd="0" destOrd="0" presId="urn:microsoft.com/office/officeart/2008/layout/VerticalCurvedList"/>
    <dgm:cxn modelId="{0F633112-9FA8-436E-9E92-CFE712841762}" type="presParOf" srcId="{124D7AE6-1E0B-4C38-9781-9259222C3B2D}" destId="{EACB9E44-0606-47FA-AA6D-C1334BCCA2EA}" srcOrd="5" destOrd="0" presId="urn:microsoft.com/office/officeart/2008/layout/VerticalCurvedList"/>
    <dgm:cxn modelId="{4ED31EEA-073B-4062-8E7B-D64640337E66}" type="presParOf" srcId="{124D7AE6-1E0B-4C38-9781-9259222C3B2D}" destId="{ED0E06A6-AD1B-485D-B31E-F913E9A633E6}" srcOrd="6" destOrd="0" presId="urn:microsoft.com/office/officeart/2008/layout/VerticalCurvedList"/>
    <dgm:cxn modelId="{E9419250-310D-4AEA-94BA-4F4C21F481CE}" type="presParOf" srcId="{ED0E06A6-AD1B-485D-B31E-F913E9A633E6}" destId="{3B14ED1B-3BD8-4F65-A278-A8FC9A898110}" srcOrd="0" destOrd="0" presId="urn:microsoft.com/office/officeart/2008/layout/VerticalCurvedList"/>
    <dgm:cxn modelId="{6274D36B-F37B-4328-840B-779C00E978A4}" type="presParOf" srcId="{124D7AE6-1E0B-4C38-9781-9259222C3B2D}" destId="{5C10B833-A2D6-4746-88AF-E4C880EF17F9}" srcOrd="7" destOrd="0" presId="urn:microsoft.com/office/officeart/2008/layout/VerticalCurvedList"/>
    <dgm:cxn modelId="{F928286F-9034-4438-9088-09E91839D855}" type="presParOf" srcId="{124D7AE6-1E0B-4C38-9781-9259222C3B2D}" destId="{17050CFD-6A34-42E2-AE1F-EF4F8F5DDA19}" srcOrd="8" destOrd="0" presId="urn:microsoft.com/office/officeart/2008/layout/VerticalCurvedList"/>
    <dgm:cxn modelId="{4B253427-7AC9-433F-BDA3-AC38341068AF}" type="presParOf" srcId="{17050CFD-6A34-42E2-AE1F-EF4F8F5DDA19}" destId="{AC86D086-FE49-4A18-867E-430F2BB9EE94}" srcOrd="0" destOrd="0" presId="urn:microsoft.com/office/officeart/2008/layout/VerticalCurvedList"/>
    <dgm:cxn modelId="{7687A3C1-0717-47FD-9927-1B9EB7B79754}" type="presParOf" srcId="{124D7AE6-1E0B-4C38-9781-9259222C3B2D}" destId="{98DDCA7A-A3CB-499C-8EA0-64CE12B8C624}" srcOrd="9" destOrd="0" presId="urn:microsoft.com/office/officeart/2008/layout/VerticalCurvedList"/>
    <dgm:cxn modelId="{E802B343-2365-41CC-BB27-4FE556989466}" type="presParOf" srcId="{124D7AE6-1E0B-4C38-9781-9259222C3B2D}" destId="{88A8F893-4E98-4E04-9EB3-1A80A245ABD8}" srcOrd="10" destOrd="0" presId="urn:microsoft.com/office/officeart/2008/layout/VerticalCurvedList"/>
    <dgm:cxn modelId="{46EA2268-DDD7-463C-B8E0-4F2A350055C9}" type="presParOf" srcId="{88A8F893-4E98-4E04-9EB3-1A80A245ABD8}" destId="{2B2E236F-F985-40ED-B69D-5ABF9CF8CF9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0FA9B6-3429-43A7-AE70-C222CDDBBF72}">
      <dsp:nvSpPr>
        <dsp:cNvPr id="0" name=""/>
        <dsp:cNvSpPr/>
      </dsp:nvSpPr>
      <dsp:spPr>
        <a:xfrm>
          <a:off x="-7104042" y="-1085949"/>
          <a:ext cx="8454166" cy="8454166"/>
        </a:xfrm>
        <a:prstGeom prst="blockArc">
          <a:avLst>
            <a:gd name="adj1" fmla="val 18900000"/>
            <a:gd name="adj2" fmla="val 2700000"/>
            <a:gd name="adj3" fmla="val 255"/>
          </a:avLst>
        </a:prstGeom>
        <a:noFill/>
        <a:ln w="48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6D5C52-B23B-4CC0-8C13-21BA016A1DC2}">
      <dsp:nvSpPr>
        <dsp:cNvPr id="0" name=""/>
        <dsp:cNvSpPr/>
      </dsp:nvSpPr>
      <dsp:spPr>
        <a:xfrm>
          <a:off x="589519" y="392516"/>
          <a:ext cx="8341105" cy="785534"/>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3518" tIns="104140" rIns="104140" bIns="104140" numCol="1" spcCol="1270" anchor="ctr" anchorCtr="0">
          <a:noAutofit/>
        </a:bodyPr>
        <a:lstStyle/>
        <a:p>
          <a:pPr marL="0" lvl="0" indent="0" algn="l" defTabSz="1822450">
            <a:lnSpc>
              <a:spcPct val="90000"/>
            </a:lnSpc>
            <a:spcBef>
              <a:spcPct val="0"/>
            </a:spcBef>
            <a:spcAft>
              <a:spcPct val="35000"/>
            </a:spcAft>
            <a:buNone/>
          </a:pPr>
          <a:r>
            <a:rPr lang="en-US" sz="4100" b="0" kern="1200" dirty="0"/>
            <a:t>Introduction</a:t>
          </a:r>
        </a:p>
      </dsp:txBody>
      <dsp:txXfrm>
        <a:off x="589519" y="392516"/>
        <a:ext cx="8341105" cy="785534"/>
      </dsp:txXfrm>
    </dsp:sp>
    <dsp:sp modelId="{04C6B750-2D36-421D-9BB1-788607E32183}">
      <dsp:nvSpPr>
        <dsp:cNvPr id="0" name=""/>
        <dsp:cNvSpPr/>
      </dsp:nvSpPr>
      <dsp:spPr>
        <a:xfrm>
          <a:off x="98560" y="294324"/>
          <a:ext cx="981918" cy="981918"/>
        </a:xfrm>
        <a:prstGeom prst="ellipse">
          <a:avLst/>
        </a:prstGeom>
        <a:solidFill>
          <a:schemeClr val="l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15232E-A4FF-4B57-9B18-6CBC4C3B1C6D}">
      <dsp:nvSpPr>
        <dsp:cNvPr id="0" name=""/>
        <dsp:cNvSpPr/>
      </dsp:nvSpPr>
      <dsp:spPr>
        <a:xfrm>
          <a:off x="1152410" y="1570441"/>
          <a:ext cx="7778214" cy="785534"/>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3518" tIns="104140" rIns="104140" bIns="104140" numCol="1" spcCol="1270" anchor="ctr" anchorCtr="0">
          <a:noAutofit/>
        </a:bodyPr>
        <a:lstStyle/>
        <a:p>
          <a:pPr marL="0" lvl="0" indent="0" algn="l" defTabSz="1822450">
            <a:lnSpc>
              <a:spcPct val="90000"/>
            </a:lnSpc>
            <a:spcBef>
              <a:spcPct val="0"/>
            </a:spcBef>
            <a:spcAft>
              <a:spcPct val="35000"/>
            </a:spcAft>
            <a:buNone/>
          </a:pPr>
          <a:r>
            <a:rPr lang="en-US" sz="4100" kern="1200" dirty="0"/>
            <a:t>Approach overview</a:t>
          </a:r>
        </a:p>
      </dsp:txBody>
      <dsp:txXfrm>
        <a:off x="1152410" y="1570441"/>
        <a:ext cx="7778214" cy="785534"/>
      </dsp:txXfrm>
    </dsp:sp>
    <dsp:sp modelId="{DCCA2D34-7F1C-40DB-97AD-A5A80487E55E}">
      <dsp:nvSpPr>
        <dsp:cNvPr id="0" name=""/>
        <dsp:cNvSpPr/>
      </dsp:nvSpPr>
      <dsp:spPr>
        <a:xfrm>
          <a:off x="661451" y="1472249"/>
          <a:ext cx="981918" cy="981918"/>
        </a:xfrm>
        <a:prstGeom prst="ellipse">
          <a:avLst/>
        </a:prstGeom>
        <a:solidFill>
          <a:schemeClr val="l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CB9E44-0606-47FA-AA6D-C1334BCCA2EA}">
      <dsp:nvSpPr>
        <dsp:cNvPr id="0" name=""/>
        <dsp:cNvSpPr/>
      </dsp:nvSpPr>
      <dsp:spPr>
        <a:xfrm>
          <a:off x="1325173" y="2748366"/>
          <a:ext cx="7605452" cy="785534"/>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3518" tIns="104140" rIns="104140" bIns="104140" numCol="1" spcCol="1270" anchor="ctr" anchorCtr="0">
          <a:noAutofit/>
        </a:bodyPr>
        <a:lstStyle/>
        <a:p>
          <a:pPr marL="0" lvl="0" indent="0" algn="l" defTabSz="1822450">
            <a:lnSpc>
              <a:spcPct val="90000"/>
            </a:lnSpc>
            <a:spcBef>
              <a:spcPct val="0"/>
            </a:spcBef>
            <a:spcAft>
              <a:spcPct val="35000"/>
            </a:spcAft>
            <a:buNone/>
          </a:pPr>
          <a:r>
            <a:rPr lang="en-US" sz="4100" kern="1200" dirty="0"/>
            <a:t>Techniques</a:t>
          </a:r>
        </a:p>
      </dsp:txBody>
      <dsp:txXfrm>
        <a:off x="1325173" y="2748366"/>
        <a:ext cx="7605452" cy="785534"/>
      </dsp:txXfrm>
    </dsp:sp>
    <dsp:sp modelId="{3B14ED1B-3BD8-4F65-A278-A8FC9A898110}">
      <dsp:nvSpPr>
        <dsp:cNvPr id="0" name=""/>
        <dsp:cNvSpPr/>
      </dsp:nvSpPr>
      <dsp:spPr>
        <a:xfrm>
          <a:off x="834213" y="2650174"/>
          <a:ext cx="981918" cy="981918"/>
        </a:xfrm>
        <a:prstGeom prst="ellipse">
          <a:avLst/>
        </a:prstGeom>
        <a:solidFill>
          <a:schemeClr val="l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10B833-A2D6-4746-88AF-E4C880EF17F9}">
      <dsp:nvSpPr>
        <dsp:cNvPr id="0" name=""/>
        <dsp:cNvSpPr/>
      </dsp:nvSpPr>
      <dsp:spPr>
        <a:xfrm>
          <a:off x="1152410" y="3926291"/>
          <a:ext cx="7778214" cy="785534"/>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3518" tIns="104140" rIns="104140" bIns="104140" numCol="1" spcCol="1270" anchor="ctr" anchorCtr="0">
          <a:noAutofit/>
        </a:bodyPr>
        <a:lstStyle/>
        <a:p>
          <a:pPr marL="0" lvl="0" indent="0" algn="l" defTabSz="1822450">
            <a:lnSpc>
              <a:spcPct val="90000"/>
            </a:lnSpc>
            <a:spcBef>
              <a:spcPct val="0"/>
            </a:spcBef>
            <a:spcAft>
              <a:spcPct val="35000"/>
            </a:spcAft>
            <a:buNone/>
          </a:pPr>
          <a:r>
            <a:rPr lang="en-US" sz="4100" kern="1200" dirty="0"/>
            <a:t>Implementation</a:t>
          </a:r>
        </a:p>
      </dsp:txBody>
      <dsp:txXfrm>
        <a:off x="1152410" y="3926291"/>
        <a:ext cx="7778214" cy="785534"/>
      </dsp:txXfrm>
    </dsp:sp>
    <dsp:sp modelId="{AC86D086-FE49-4A18-867E-430F2BB9EE94}">
      <dsp:nvSpPr>
        <dsp:cNvPr id="0" name=""/>
        <dsp:cNvSpPr/>
      </dsp:nvSpPr>
      <dsp:spPr>
        <a:xfrm>
          <a:off x="661451" y="3828099"/>
          <a:ext cx="981918" cy="981918"/>
        </a:xfrm>
        <a:prstGeom prst="ellipse">
          <a:avLst/>
        </a:prstGeom>
        <a:solidFill>
          <a:schemeClr val="l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DDCA7A-A3CB-499C-8EA0-64CE12B8C624}">
      <dsp:nvSpPr>
        <dsp:cNvPr id="0" name=""/>
        <dsp:cNvSpPr/>
      </dsp:nvSpPr>
      <dsp:spPr>
        <a:xfrm>
          <a:off x="589519" y="5104216"/>
          <a:ext cx="8341105" cy="785534"/>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3518" tIns="104140" rIns="104140" bIns="104140" numCol="1" spcCol="1270" anchor="ctr" anchorCtr="0">
          <a:noAutofit/>
        </a:bodyPr>
        <a:lstStyle/>
        <a:p>
          <a:pPr marL="0" lvl="0" indent="0" algn="l" defTabSz="1822450">
            <a:lnSpc>
              <a:spcPct val="90000"/>
            </a:lnSpc>
            <a:spcBef>
              <a:spcPct val="0"/>
            </a:spcBef>
            <a:spcAft>
              <a:spcPct val="35000"/>
            </a:spcAft>
            <a:buNone/>
          </a:pPr>
          <a:r>
            <a:rPr lang="en-US" sz="4100" kern="1200"/>
            <a:t>Conclusion</a:t>
          </a:r>
          <a:endParaRPr lang="en-US" sz="4100" kern="1200" dirty="0"/>
        </a:p>
      </dsp:txBody>
      <dsp:txXfrm>
        <a:off x="589519" y="5104216"/>
        <a:ext cx="8341105" cy="785534"/>
      </dsp:txXfrm>
    </dsp:sp>
    <dsp:sp modelId="{2B2E236F-F985-40ED-B69D-5ABF9CF8CF9D}">
      <dsp:nvSpPr>
        <dsp:cNvPr id="0" name=""/>
        <dsp:cNvSpPr/>
      </dsp:nvSpPr>
      <dsp:spPr>
        <a:xfrm>
          <a:off x="98560" y="5006024"/>
          <a:ext cx="981918" cy="981918"/>
        </a:xfrm>
        <a:prstGeom prst="ellipse">
          <a:avLst/>
        </a:prstGeom>
        <a:solidFill>
          <a:schemeClr val="l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vi-VN"/>
              <a:t>05/04/2017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‹N°›</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vi-VN"/>
              <a:t>05/04/2017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‹N°›</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hợp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nghiệp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vụ</a:t>
            </a:r>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595670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vi-VN"/>
          </a:p>
        </p:txBody>
      </p:sp>
      <p:sp>
        <p:nvSpPr>
          <p:cNvPr id="4" name="Espace réservé du numéro de diapositive 3"/>
          <p:cNvSpPr>
            <a:spLocks noGrp="1"/>
          </p:cNvSpPr>
          <p:nvPr>
            <p:ph type="sldNum" sz="quarter" idx="10"/>
          </p:nvPr>
        </p:nvSpPr>
        <p:spPr/>
        <p:txBody>
          <a:bodyPr/>
          <a:lstStyle/>
          <a:p>
            <a:fld id="{0A3C37BE-C303-496D-B5CD-85F2937540FC}" type="slidenum">
              <a:rPr lang="fr-FR" smtClean="0"/>
              <a:t>12</a:t>
            </a:fld>
            <a:endParaRPr lang="fr-FR"/>
          </a:p>
        </p:txBody>
      </p:sp>
    </p:spTree>
    <p:extLst>
      <p:ext uri="{BB962C8B-B14F-4D97-AF65-F5344CB8AC3E}">
        <p14:creationId xmlns:p14="http://schemas.microsoft.com/office/powerpoint/2010/main" val="3229406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14</a:t>
            </a:fld>
            <a:endParaRPr lang="en-US"/>
          </a:p>
        </p:txBody>
      </p:sp>
    </p:spTree>
    <p:extLst>
      <p:ext uri="{BB962C8B-B14F-4D97-AF65-F5344CB8AC3E}">
        <p14:creationId xmlns:p14="http://schemas.microsoft.com/office/powerpoint/2010/main" val="465035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Sau đây, bọn em xin trình bày cách kiểm tra mô hình quy trình nghiệp vụ. Đâu tiên, bọn em sử dụng công cụ Activiti để thiết kế mô hình quy trình nghiệp vụ. Activiti là một plug-ins của Eclipse, có thể thiết kế mô hình quy trình nghiệp vụ bằng cách kéo thả một cách dễ dàng. Mô hình được lưu dưới dạng xml. Sau đó, bọn em sử dụng BPMNParser, một plug-ins của USE để chuyển file xml sang file mô hình use. Từ đó, thông qua công cụ BPMNChecker mà chúng em thiết kế, chúng em có thể sử dụng một số phím tắt để kiểm tra lỗi trong mô hình, cụ thể ở đây là kiểm tra deadlock. Nếu xuất hiện deadlock trong mô hình, hộp thoại sẽ hiện lên thông báo xuất hiện lỗi. Người dùng có thể nhìn thấy lỗi một cách trực quan trên mô hình, được đánh dấu đỏ, và từ đó có thể biêt được vị trí xảy ra lỗi để sửa chữa</a:t>
            </a:r>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15</a:t>
            </a:fld>
            <a:endParaRPr lang="en-US"/>
          </a:p>
        </p:txBody>
      </p:sp>
    </p:spTree>
    <p:extLst>
      <p:ext uri="{BB962C8B-B14F-4D97-AF65-F5344CB8AC3E}">
        <p14:creationId xmlns:p14="http://schemas.microsoft.com/office/powerpoint/2010/main" val="1037086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Trong bài báo cáo vừa rồi, bọn em đã trình bày phương pháp kiểm tra chất lượng mô hình quy trình nghiệp vụ sử dụng công cụ use và truy vấn OCL. Bọn em đưa ra một số mẫu mô hình gây lỗi, gặp bế tắc thông dụng, từ đó đưa ra phương pháp phát hiện lỗi và thể hiện một cách trực quan bằng mô hình → hỗ trợ đảm bảo chất lượng cho các mô hình quy trình nghiệp vụ hiện tại thì bọn em mới kiểm tra được một số mẫu gây lỗi và bế tắc thông dụng. </a:t>
            </a:r>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17</a:t>
            </a:fld>
            <a:endParaRPr lang="en-US"/>
          </a:p>
        </p:txBody>
      </p:sp>
    </p:spTree>
    <p:extLst>
      <p:ext uri="{BB962C8B-B14F-4D97-AF65-F5344CB8AC3E}">
        <p14:creationId xmlns:p14="http://schemas.microsoft.com/office/powerpoint/2010/main" val="1288253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Trong tương lai, bọn em sẽ bổ sung đầy đủ và hoàn chỉnh các mẫu gây lỗi và bế tắc bổ sung thêm đặc tả use để nhận diện được lỗi sử dụng chuẩn bpmn 2.0 mới nhất tích hợp kiểm tra với công cụ thiết kế mô hình để giảm bớt việc chuyển đổi bằng tay và kiểm tra mô hình một cách trực tiếp, nhanh chóng tự động gợi ý sửa lỗi</a:t>
            </a:r>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18</a:t>
            </a:fld>
            <a:endParaRPr lang="en-US"/>
          </a:p>
        </p:txBody>
      </p:sp>
    </p:spTree>
    <p:extLst>
      <p:ext uri="{BB962C8B-B14F-4D97-AF65-F5344CB8AC3E}">
        <p14:creationId xmlns:p14="http://schemas.microsoft.com/office/powerpoint/2010/main" val="4060931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quá</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trình</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hoạt</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động</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hầu</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hết</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các</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cơ</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quan</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tổ</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chức</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hoạt</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động</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theo</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một</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quy</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trình</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trình</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nhất</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định</a:t>
            </a:r>
            <a:r>
              <a:rPr lang="en-US" sz="1200" kern="1200" baseline="0" dirty="0">
                <a:solidFill>
                  <a:schemeClr val="tx1"/>
                </a:solidFill>
                <a:effectLst/>
                <a:latin typeface="+mn-lt"/>
                <a:ea typeface="+mn-ea"/>
                <a:cs typeface="+mn-cs"/>
              </a:rPr>
              <a:t> , </a:t>
            </a:r>
            <a:r>
              <a:rPr lang="en-US" sz="1200" kern="1200" baseline="0" dirty="0" err="1">
                <a:solidFill>
                  <a:schemeClr val="tx1"/>
                </a:solidFill>
                <a:effectLst/>
                <a:latin typeface="+mn-lt"/>
                <a:ea typeface="+mn-ea"/>
                <a:cs typeface="+mn-cs"/>
              </a:rPr>
              <a:t>Khái</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niệm</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Quản</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lý</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quy</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trình</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nghiệp</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vụ</a:t>
            </a:r>
            <a:r>
              <a:rPr lang="en-US" sz="1200" kern="1200" baseline="0" dirty="0">
                <a:solidFill>
                  <a:schemeClr val="tx1"/>
                </a:solidFill>
                <a:effectLst/>
                <a:latin typeface="+mn-lt"/>
                <a:ea typeface="+mn-ea"/>
                <a:cs typeface="+mn-cs"/>
              </a:rPr>
              <a:t> -BPM </a:t>
            </a:r>
            <a:r>
              <a:rPr lang="en-US" sz="1200" kern="1200" baseline="0" dirty="0" err="1">
                <a:solidFill>
                  <a:schemeClr val="tx1"/>
                </a:solidFill>
                <a:effectLst/>
                <a:latin typeface="+mn-lt"/>
                <a:ea typeface="+mn-ea"/>
                <a:cs typeface="+mn-cs"/>
              </a:rPr>
              <a:t>nhân</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được</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nhiều</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sự</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quan</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tâm</a:t>
            </a:r>
            <a:r>
              <a:rPr lang="en-US" sz="1200" kern="1200" baseline="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a:t>
            </a:r>
            <a:r>
              <a:rPr lang="en-US" sz="1200" kern="1200" dirty="0">
                <a:solidFill>
                  <a:schemeClr val="tx1"/>
                </a:solidFill>
                <a:effectLst/>
                <a:latin typeface="+mn-lt"/>
                <a:ea typeface="+mn-ea"/>
                <a:cs typeface="+mn-cs"/>
              </a:rPr>
              <a:t> ý </a:t>
            </a:r>
            <a:r>
              <a:rPr lang="en-US" sz="1200" kern="1200" dirty="0" err="1">
                <a:solidFill>
                  <a:schemeClr val="tx1"/>
                </a:solidFill>
                <a:effectLst/>
                <a:latin typeface="+mn-lt"/>
                <a:ea typeface="+mn-ea"/>
                <a:cs typeface="+mn-cs"/>
              </a:rPr>
              <a:t>vì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giúp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tăng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năng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suất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giảm</a:t>
            </a:r>
            <a:r>
              <a:rPr lang="en-US" sz="1200" kern="1200" dirty="0">
                <a:solidFill>
                  <a:schemeClr val="tx1"/>
                </a:solidFill>
                <a:effectLst/>
                <a:latin typeface="+mn-lt"/>
                <a:ea typeface="+mn-ea"/>
                <a:cs typeface="+mn-cs"/>
              </a:rPr>
              <a:t> chi phi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baseline="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nguyên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tắc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hợp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tin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khoa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triển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nghiệp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Khái</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niệm</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m</a:t>
            </a:r>
            <a:r>
              <a:rPr lang="en-US" sz="1200" kern="1200" dirty="0" err="1">
                <a:solidFill>
                  <a:schemeClr val="tx1"/>
                </a:solidFill>
                <a:effectLst/>
                <a:latin typeface="+mn-lt"/>
                <a:ea typeface="+mn-ea"/>
                <a:cs typeface="+mn-cs"/>
              </a:rPr>
              <a:t>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nghiệp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phổ</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rãi</a:t>
            </a:r>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Để</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đáp</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ứng</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nhu</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cầu</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thực</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tế</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các</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nhà</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khoa</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học</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và</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cộng</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đồng</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phát</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triển</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đã</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nghiên</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cứu</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và</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đưa</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vào</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thực</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tế</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nhiều</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công</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cụ</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hỗ</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trợ</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việc</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thiết</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kê</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các</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mô</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hình</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trong</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đó</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tổ</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chức</a:t>
            </a:r>
            <a:r>
              <a:rPr lang="en-US" sz="1200" kern="1200" baseline="0" dirty="0">
                <a:solidFill>
                  <a:schemeClr val="tx1"/>
                </a:solidFill>
                <a:effectLst/>
                <a:latin typeface="+mn-lt"/>
                <a:ea typeface="+mn-ea"/>
                <a:cs typeface="+mn-cs"/>
              </a:rPr>
              <a:t> OMG </a:t>
            </a:r>
            <a:r>
              <a:rPr lang="en-US" sz="1200" kern="1200" baseline="0" dirty="0" err="1">
                <a:solidFill>
                  <a:schemeClr val="tx1"/>
                </a:solidFill>
                <a:effectLst/>
                <a:latin typeface="+mn-lt"/>
                <a:ea typeface="+mn-ea"/>
                <a:cs typeface="+mn-cs"/>
              </a:rPr>
              <a:t>đã</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đưa</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ra</a:t>
            </a:r>
            <a:r>
              <a:rPr lang="en-US" sz="1200" kern="1200" baseline="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chuẩn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hóa</a:t>
            </a:r>
            <a:r>
              <a:rPr lang="en-US" sz="1200" kern="1200" dirty="0">
                <a:solidFill>
                  <a:schemeClr val="tx1"/>
                </a:solidFill>
                <a:effectLst/>
                <a:latin typeface="+mn-lt"/>
                <a:ea typeface="+mn-ea"/>
                <a:cs typeface="+mn-cs"/>
              </a:rPr>
              <a:t> Business Process Model and Notation (BPMN) </a:t>
            </a:r>
          </a:p>
          <a:p>
            <a:r>
              <a:rPr lang="en-US" sz="1200" kern="1200" dirty="0" err="1">
                <a:solidFill>
                  <a:schemeClr val="tx1"/>
                </a:solidFill>
                <a:effectLst/>
                <a:latin typeface="+mn-lt"/>
                <a:ea typeface="+mn-ea"/>
                <a:cs typeface="+mn-cs"/>
              </a:rPr>
              <a:t>cung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kỹ</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dễ</a:t>
            </a:r>
            <a:r>
              <a:rPr lang="en-US" sz="1200" kern="1200" baseline="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hiểu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doanh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gồm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nghiệp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thảo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kỹ</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chịu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nhiệm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triển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dễ</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những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TRên</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đây</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là</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ví</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dụ</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sử</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dụng</a:t>
            </a:r>
            <a:r>
              <a:rPr lang="en-US" sz="1200" kern="1200" baseline="0" dirty="0">
                <a:solidFill>
                  <a:schemeClr val="tx1"/>
                </a:solidFill>
                <a:effectLst/>
                <a:latin typeface="+mn-lt"/>
                <a:ea typeface="+mn-ea"/>
                <a:cs typeface="+mn-cs"/>
              </a:rPr>
              <a:t> BPMN </a:t>
            </a:r>
            <a:r>
              <a:rPr lang="en-US" sz="1200" kern="1200" baseline="0" dirty="0" err="1">
                <a:solidFill>
                  <a:schemeClr val="tx1"/>
                </a:solidFill>
                <a:effectLst/>
                <a:latin typeface="+mn-lt"/>
                <a:ea typeface="+mn-ea"/>
                <a:cs typeface="+mn-cs"/>
              </a:rPr>
              <a:t>để</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mô</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hình</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hóa</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quy</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trình</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quản</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lý</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đơn</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đặt</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hàng</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sản</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phẩm</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tuy</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nhiên</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mô</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hình</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này</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có</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một</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số</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lỗi</a:t>
            </a:r>
            <a:r>
              <a:rPr lang="en-US" sz="1200" kern="1200" baseline="0" dirty="0">
                <a:solidFill>
                  <a:schemeClr val="tx1"/>
                </a:solidFill>
                <a:effectLst/>
                <a:latin typeface="+mn-lt"/>
                <a:ea typeface="+mn-ea"/>
                <a:cs typeface="+mn-cs"/>
              </a:rPr>
              <a:t> (… </a:t>
            </a:r>
            <a:r>
              <a:rPr lang="en-US" sz="1200" kern="1200" baseline="0" dirty="0" err="1">
                <a:solidFill>
                  <a:schemeClr val="tx1"/>
                </a:solidFill>
                <a:effectLst/>
                <a:latin typeface="+mn-lt"/>
                <a:ea typeface="+mn-ea"/>
                <a:cs typeface="+mn-cs"/>
              </a:rPr>
              <a:t>chỉ</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trên</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mô</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hình</a:t>
            </a:r>
            <a:r>
              <a:rPr lang="en-US" sz="1200" kern="1200" baseline="0" dirty="0">
                <a:solidFill>
                  <a:schemeClr val="tx1"/>
                </a:solidFill>
                <a:effectLst/>
                <a:latin typeface="+mn-lt"/>
                <a:ea typeface="+mn-ea"/>
                <a:cs typeface="+mn-cs"/>
              </a:rPr>
              <a:t>…). Do </a:t>
            </a:r>
            <a:r>
              <a:rPr lang="en-US" sz="1200" kern="1200" baseline="0" dirty="0" err="1">
                <a:solidFill>
                  <a:schemeClr val="tx1"/>
                </a:solidFill>
                <a:effectLst/>
                <a:latin typeface="+mn-lt"/>
                <a:ea typeface="+mn-ea"/>
                <a:cs typeface="+mn-cs"/>
              </a:rPr>
              <a:t>hầu</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hết</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các</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công</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cụ</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thiết</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kế</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không</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hỗ</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trợ</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phát</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hiện</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và</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sửa</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lỗi</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nên</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với</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những</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mô</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hình</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lỡn</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lỗi</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có</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thể</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không</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được</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phát</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hiện</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kịp</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thời</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dẫn</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đến</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khó</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khăn</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khi</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áp</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dụng</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mô</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hình</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vào</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thực</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tế</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hoặc</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tự</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động</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hóa</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việc</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thực</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hiện</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mô</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hình</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gây</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ảnh</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hưởng</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đến</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hoạt</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đông</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của</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tổ</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chức</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doanh</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nghiệp</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t>3</a:t>
            </a:fld>
            <a:endParaRPr lang="en-US"/>
          </a:p>
        </p:txBody>
      </p:sp>
    </p:spTree>
    <p:extLst>
      <p:ext uri="{BB962C8B-B14F-4D97-AF65-F5344CB8AC3E}">
        <p14:creationId xmlns:p14="http://schemas.microsoft.com/office/powerpoint/2010/main" val="92450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Vấn</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đề</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đặt</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ra</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hiện</a:t>
            </a:r>
            <a:r>
              <a:rPr lang="en-US" sz="1200" kern="1200" baseline="0" dirty="0">
                <a:solidFill>
                  <a:schemeClr val="tx1"/>
                </a:solidFill>
                <a:effectLst/>
                <a:latin typeface="+mn-lt"/>
                <a:ea typeface="+mn-ea"/>
                <a:cs typeface="+mn-cs"/>
              </a:rPr>
              <a:t> nay </a:t>
            </a:r>
            <a:r>
              <a:rPr lang="en-US" sz="1200" kern="1200" baseline="0" dirty="0" err="1">
                <a:solidFill>
                  <a:schemeClr val="tx1"/>
                </a:solidFill>
                <a:effectLst/>
                <a:latin typeface="+mn-lt"/>
                <a:ea typeface="+mn-ea"/>
                <a:cs typeface="+mn-cs"/>
              </a:rPr>
              <a:t>là</a:t>
            </a:r>
            <a:r>
              <a:rPr lang="en-US" sz="1200" kern="1200" baseline="0" dirty="0">
                <a:solidFill>
                  <a:schemeClr val="tx1"/>
                </a:solidFill>
                <a:effectLst/>
                <a:latin typeface="+mn-lt"/>
                <a:ea typeface="+mn-ea"/>
                <a:cs typeface="+mn-cs"/>
              </a:rPr>
              <a:t> </a:t>
            </a:r>
          </a:p>
          <a:p>
            <a:r>
              <a:rPr lang="en-US" sz="1200" kern="1200" baseline="0" dirty="0">
                <a:solidFill>
                  <a:schemeClr val="tx1"/>
                </a:solidFill>
                <a:effectLst/>
                <a:latin typeface="+mn-lt"/>
                <a:ea typeface="+mn-ea"/>
                <a:cs typeface="+mn-cs"/>
              </a:rPr>
              <a:t>1. </a:t>
            </a:r>
            <a:r>
              <a:rPr lang="en-US" sz="1200" kern="1200" baseline="0" dirty="0" err="1">
                <a:solidFill>
                  <a:schemeClr val="tx1"/>
                </a:solidFill>
                <a:effectLst/>
                <a:latin typeface="+mn-lt"/>
                <a:ea typeface="+mn-ea"/>
                <a:cs typeface="+mn-cs"/>
              </a:rPr>
              <a:t>Làm</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thế</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nào</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để</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thiết</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kế</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các</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mô</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hình</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quy</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trình</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nghiệp</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vụ</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đáp</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ứng</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được</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nhu</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cầu</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hoạt</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động</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thực</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tế</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của</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doanh</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nghiệp</a:t>
            </a:r>
            <a:r>
              <a:rPr lang="en-US" sz="1200" kern="1200" baseline="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2.</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Chất</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lượng</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của</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quy</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trình</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bao</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gồm</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những</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yếu</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tố</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nào</a:t>
            </a:r>
            <a:r>
              <a:rPr lang="en-US" sz="1200" kern="1200" baseline="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hình</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cần</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đảm</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bảo</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chất</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lượng</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tính</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chính</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xác</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tính</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toàn</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vẹn</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dễ</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dàng</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thay</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đổi</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theo</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các</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quy</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trình</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trên</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thực</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tế</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và</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dễ</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hiểu</a:t>
            </a:r>
            <a:r>
              <a:rPr lang="en-US" sz="1200" kern="1200" baseline="0" dirty="0">
                <a:solidFill>
                  <a:schemeClr val="tx1"/>
                </a:solidFill>
                <a:effectLst/>
                <a:latin typeface="+mn-lt"/>
                <a:ea typeface="+mn-ea"/>
                <a:cs typeface="+mn-cs"/>
              </a:rPr>
              <a:t>.</a:t>
            </a:r>
          </a:p>
          <a:p>
            <a:r>
              <a:rPr lang="en-US" sz="1200" kern="1200" baseline="0" dirty="0">
                <a:solidFill>
                  <a:schemeClr val="tx1"/>
                </a:solidFill>
                <a:effectLst/>
                <a:latin typeface="+mn-lt"/>
                <a:ea typeface="+mn-ea"/>
                <a:cs typeface="+mn-cs"/>
              </a:rPr>
              <a:t>3. </a:t>
            </a:r>
            <a:r>
              <a:rPr lang="en-US" sz="1200" kern="1200" baseline="0" dirty="0" err="1">
                <a:solidFill>
                  <a:schemeClr val="tx1"/>
                </a:solidFill>
                <a:effectLst/>
                <a:latin typeface="+mn-lt"/>
                <a:ea typeface="+mn-ea"/>
                <a:cs typeface="+mn-cs"/>
              </a:rPr>
              <a:t>Làm</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thế</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nào</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để</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đảm</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bảo</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chất</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lượng</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của</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các</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mô</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hình</a:t>
            </a:r>
            <a:r>
              <a:rPr lang="en-US" sz="1200" kern="1200" baseline="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4</a:t>
            </a:fld>
            <a:endParaRPr lang="en-US"/>
          </a:p>
        </p:txBody>
      </p:sp>
    </p:spTree>
    <p:extLst>
      <p:ext uri="{BB962C8B-B14F-4D97-AF65-F5344CB8AC3E}">
        <p14:creationId xmlns:p14="http://schemas.microsoft.com/office/powerpoint/2010/main" val="530237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Awad</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Puhlman</a:t>
            </a:r>
            <a:r>
              <a:rPr lang="en-US" sz="1200" b="0" i="0" kern="1200" dirty="0">
                <a:solidFill>
                  <a:schemeClr val="tx1"/>
                </a:solidFill>
                <a:effectLst/>
                <a:latin typeface="+mn-lt"/>
                <a:ea typeface="+mn-ea"/>
                <a:cs typeface="+mn-cs"/>
              </a:rPr>
              <a:t> [8] </a:t>
            </a:r>
            <a:r>
              <a:rPr lang="en-US" sz="1200" b="0" i="0" kern="1200" dirty="0" err="1">
                <a:solidFill>
                  <a:schemeClr val="tx1"/>
                </a:solidFill>
                <a:effectLst/>
                <a:latin typeface="+mn-lt"/>
                <a:ea typeface="+mn-ea"/>
                <a:cs typeface="+mn-cs"/>
              </a:rPr>
              <a:t>đã</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đề</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suất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một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phương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pháp</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sử</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dụng</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BPMN-Q to </a:t>
            </a:r>
            <a:r>
              <a:rPr lang="en-US" sz="1200" b="0" i="0" kern="1200" dirty="0" err="1">
                <a:solidFill>
                  <a:schemeClr val="tx1"/>
                </a:solidFill>
                <a:effectLst/>
                <a:latin typeface="+mn-lt"/>
                <a:ea typeface="+mn-ea"/>
                <a:cs typeface="+mn-cs"/>
              </a:rPr>
              <a:t>để</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truy</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vấn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một</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số</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mẫu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bế</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tắc</a:t>
            </a:r>
            <a:r>
              <a:rPr lang="en-US" sz="1200" b="0" i="0" kern="1200" baseline="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deadlock patterns. </a:t>
            </a:r>
            <a:br>
              <a:rPr lang="en-US" dirty="0"/>
            </a:br>
            <a:r>
              <a:rPr lang="en-US" dirty="0" err="1"/>
              <a:t>Và</a:t>
            </a:r>
            <a:r>
              <a:rPr lang="en-US" baseline="0" dirty="0"/>
              <a:t> </a:t>
            </a:r>
            <a:r>
              <a:rPr lang="en-US" baseline="0" dirty="0" err="1"/>
              <a:t>một</a:t>
            </a:r>
            <a:r>
              <a:rPr lang="en-US" baseline="0" dirty="0"/>
              <a:t> </a:t>
            </a:r>
            <a:r>
              <a:rPr lang="en-US" baseline="0" dirty="0" err="1"/>
              <a:t>số</a:t>
            </a:r>
            <a:r>
              <a:rPr lang="en-US" baseline="0" dirty="0"/>
              <a:t> </a:t>
            </a:r>
            <a:r>
              <a:rPr lang="en-US" baseline="0" dirty="0" err="1"/>
              <a:t>nghiên</a:t>
            </a:r>
            <a:r>
              <a:rPr lang="en-US" baseline="0" dirty="0"/>
              <a:t> </a:t>
            </a:r>
            <a:r>
              <a:rPr lang="en-US" baseline="0" dirty="0" err="1"/>
              <a:t>cứu</a:t>
            </a:r>
            <a:r>
              <a:rPr lang="en-US" baseline="0" dirty="0"/>
              <a:t> </a:t>
            </a:r>
            <a:r>
              <a:rPr lang="en-US" baseline="0" dirty="0" err="1"/>
              <a:t>khác</a:t>
            </a:r>
            <a:r>
              <a:rPr lang="en-US" baseline="0" dirty="0"/>
              <a:t> </a:t>
            </a:r>
            <a:r>
              <a:rPr lang="en-US" baseline="0" dirty="0" err="1"/>
              <a:t>sử</a:t>
            </a:r>
            <a:r>
              <a:rPr lang="en-US" baseline="0" dirty="0"/>
              <a:t> </a:t>
            </a:r>
            <a:r>
              <a:rPr lang="en-US" baseline="0" dirty="0" err="1"/>
              <a:t>dụng</a:t>
            </a:r>
            <a:r>
              <a:rPr lang="en-US" baseline="0" dirty="0"/>
              <a:t> </a:t>
            </a:r>
            <a:r>
              <a:rPr lang="en-US" dirty="0"/>
              <a:t>Petri-nets</a:t>
            </a:r>
            <a:r>
              <a:rPr lang="en-US" baseline="0" dirty="0"/>
              <a:t> </a:t>
            </a:r>
            <a:r>
              <a:rPr lang="en-US" baseline="0" dirty="0" err="1"/>
              <a:t>dựa</a:t>
            </a:r>
            <a:r>
              <a:rPr lang="en-US" baseline="0" dirty="0"/>
              <a:t> </a:t>
            </a:r>
            <a:r>
              <a:rPr lang="en-US" baseline="0" dirty="0" err="1"/>
              <a:t>trên</a:t>
            </a:r>
            <a:r>
              <a:rPr lang="en-US" baseline="0" dirty="0"/>
              <a:t> meta – model </a:t>
            </a:r>
            <a:r>
              <a:rPr lang="en-US" baseline="0" dirty="0" err="1"/>
              <a:t>để</a:t>
            </a:r>
            <a:r>
              <a:rPr lang="en-US" baseline="0" dirty="0"/>
              <a:t> </a:t>
            </a:r>
            <a:r>
              <a:rPr lang="en-US" baseline="0" dirty="0" err="1"/>
              <a:t>chuẩn</a:t>
            </a:r>
            <a:r>
              <a:rPr lang="en-US" baseline="0" dirty="0"/>
              <a:t> </a:t>
            </a:r>
            <a:r>
              <a:rPr lang="en-US" baseline="0" dirty="0" err="1"/>
              <a:t>hóa</a:t>
            </a:r>
            <a:r>
              <a:rPr lang="en-US" baseline="0" dirty="0"/>
              <a:t> </a:t>
            </a:r>
            <a:r>
              <a:rPr lang="en-US" baseline="0" dirty="0" err="1"/>
              <a:t>tạo</a:t>
            </a:r>
            <a:r>
              <a:rPr lang="en-US" baseline="0" dirty="0"/>
              <a:t> </a:t>
            </a:r>
            <a:r>
              <a:rPr lang="en-US" baseline="0" dirty="0" err="1"/>
              <a:t>ra</a:t>
            </a:r>
            <a:r>
              <a:rPr lang="en-US" baseline="0" dirty="0"/>
              <a:t> </a:t>
            </a:r>
            <a:r>
              <a:rPr lang="en-US" baseline="0" dirty="0" err="1"/>
              <a:t>các</a:t>
            </a:r>
            <a:r>
              <a:rPr lang="en-US" baseline="0" dirty="0"/>
              <a:t> </a:t>
            </a:r>
            <a:r>
              <a:rPr lang="en-US" baseline="0" dirty="0" err="1"/>
              <a:t>mô</a:t>
            </a:r>
            <a:r>
              <a:rPr lang="en-US" baseline="0" dirty="0"/>
              <a:t> </a:t>
            </a:r>
            <a:r>
              <a:rPr lang="en-US" baseline="0" dirty="0" err="1"/>
              <a:t>hình</a:t>
            </a:r>
            <a:r>
              <a:rPr lang="en-US" baseline="0" dirty="0"/>
              <a:t> </a:t>
            </a:r>
            <a:r>
              <a:rPr lang="en-US" baseline="0" dirty="0" err="1"/>
              <a:t>nghiệp</a:t>
            </a:r>
            <a:r>
              <a:rPr lang="en-US" baseline="0" dirty="0"/>
              <a:t> </a:t>
            </a:r>
            <a:r>
              <a:rPr lang="en-US" baseline="0" dirty="0" err="1"/>
              <a:t>vụ</a:t>
            </a:r>
            <a:r>
              <a:rPr lang="en-US" baseline="0" dirty="0"/>
              <a:t> </a:t>
            </a:r>
            <a:r>
              <a:rPr lang="en-US" baseline="0" dirty="0" err="1"/>
              <a:t>chuẩn</a:t>
            </a:r>
            <a:r>
              <a:rPr lang="en-US" baseline="0" dirty="0"/>
              <a:t> </a:t>
            </a:r>
            <a:r>
              <a:rPr lang="en-US" baseline="0" dirty="0" err="1"/>
              <a:t>dựa</a:t>
            </a:r>
            <a:r>
              <a:rPr lang="en-US" baseline="0" dirty="0"/>
              <a:t> </a:t>
            </a:r>
            <a:r>
              <a:rPr lang="en-US" baseline="0" dirty="0" err="1"/>
              <a:t>trên</a:t>
            </a:r>
            <a:r>
              <a:rPr lang="en-US" baseline="0" dirty="0"/>
              <a:t> </a:t>
            </a:r>
            <a:r>
              <a:rPr lang="en-US" baseline="0" dirty="0" err="1"/>
              <a:t>việc</a:t>
            </a:r>
            <a:r>
              <a:rPr lang="en-US" baseline="0" dirty="0"/>
              <a:t> </a:t>
            </a:r>
            <a:r>
              <a:rPr lang="en-US" baseline="0" dirty="0" err="1"/>
              <a:t>phân</a:t>
            </a:r>
            <a:r>
              <a:rPr lang="en-US" baseline="0" dirty="0"/>
              <a:t> </a:t>
            </a:r>
            <a:r>
              <a:rPr lang="en-US" baseline="0" dirty="0" err="1"/>
              <a:t>tích</a:t>
            </a:r>
            <a:r>
              <a:rPr lang="en-US" baseline="0" dirty="0"/>
              <a:t>.</a:t>
            </a:r>
          </a:p>
          <a:p>
            <a:endParaRPr lang="en-US" baseline="0" dirty="0"/>
          </a:p>
          <a:p>
            <a:r>
              <a:rPr lang="en-US" baseline="0" dirty="0" err="1"/>
              <a:t>Tuy</a:t>
            </a:r>
            <a:r>
              <a:rPr lang="en-US" baseline="0" dirty="0"/>
              <a:t> </a:t>
            </a:r>
            <a:r>
              <a:rPr lang="en-US" baseline="0" dirty="0" err="1"/>
              <a:t>nhiên</a:t>
            </a:r>
            <a:r>
              <a:rPr lang="en-US" baseline="0" dirty="0"/>
              <a:t> </a:t>
            </a:r>
            <a:r>
              <a:rPr lang="en-US" baseline="0" dirty="0" err="1"/>
              <a:t>trên</a:t>
            </a:r>
            <a:r>
              <a:rPr lang="en-US" baseline="0" dirty="0"/>
              <a:t> </a:t>
            </a:r>
            <a:r>
              <a:rPr lang="en-US" baseline="0" dirty="0" err="1"/>
              <a:t>thực</a:t>
            </a:r>
            <a:r>
              <a:rPr lang="en-US" baseline="0" dirty="0"/>
              <a:t> </a:t>
            </a:r>
            <a:r>
              <a:rPr lang="en-US" baseline="0" dirty="0" err="1"/>
              <a:t>tế</a:t>
            </a:r>
            <a:r>
              <a:rPr lang="en-US" baseline="0" dirty="0"/>
              <a:t>, </a:t>
            </a:r>
            <a:r>
              <a:rPr lang="en-US" baseline="0" dirty="0" err="1"/>
              <a:t>các</a:t>
            </a:r>
            <a:r>
              <a:rPr lang="en-US" baseline="0" dirty="0"/>
              <a:t> </a:t>
            </a:r>
            <a:r>
              <a:rPr lang="en-US" baseline="0" dirty="0" err="1"/>
              <a:t>quy</a:t>
            </a:r>
            <a:r>
              <a:rPr lang="en-US" baseline="0" dirty="0"/>
              <a:t> </a:t>
            </a:r>
            <a:r>
              <a:rPr lang="en-US" baseline="0" dirty="0" err="1"/>
              <a:t>trình</a:t>
            </a:r>
            <a:r>
              <a:rPr lang="en-US" baseline="0" dirty="0"/>
              <a:t> </a:t>
            </a:r>
            <a:r>
              <a:rPr lang="en-US" baseline="0" dirty="0" err="1"/>
              <a:t>nghiệp</a:t>
            </a:r>
            <a:r>
              <a:rPr lang="en-US" baseline="0" dirty="0"/>
              <a:t> </a:t>
            </a:r>
            <a:r>
              <a:rPr lang="en-US" baseline="0" dirty="0" err="1"/>
              <a:t>vụ</a:t>
            </a:r>
            <a:r>
              <a:rPr lang="en-US" baseline="0" dirty="0"/>
              <a:t> </a:t>
            </a:r>
            <a:r>
              <a:rPr lang="en-US" baseline="0" dirty="0" err="1"/>
              <a:t>thay</a:t>
            </a:r>
            <a:r>
              <a:rPr lang="en-US" baseline="0" dirty="0"/>
              <a:t> </a:t>
            </a:r>
            <a:r>
              <a:rPr lang="en-US" baseline="0" dirty="0" err="1"/>
              <a:t>đổi</a:t>
            </a:r>
            <a:r>
              <a:rPr lang="en-US" baseline="0" dirty="0"/>
              <a:t> </a:t>
            </a:r>
            <a:r>
              <a:rPr lang="en-US" baseline="0" dirty="0" err="1"/>
              <a:t>và</a:t>
            </a:r>
            <a:r>
              <a:rPr lang="en-US" baseline="0" dirty="0"/>
              <a:t> </a:t>
            </a:r>
            <a:r>
              <a:rPr lang="en-US" baseline="0" dirty="0" err="1"/>
              <a:t>phát</a:t>
            </a:r>
            <a:r>
              <a:rPr lang="en-US" baseline="0" dirty="0"/>
              <a:t> </a:t>
            </a:r>
            <a:r>
              <a:rPr lang="en-US" baseline="0" dirty="0" err="1"/>
              <a:t>triển</a:t>
            </a:r>
            <a:r>
              <a:rPr lang="en-US" baseline="0" dirty="0"/>
              <a:t> </a:t>
            </a:r>
            <a:r>
              <a:rPr lang="en-US" baseline="0" dirty="0" err="1"/>
              <a:t>một</a:t>
            </a:r>
            <a:r>
              <a:rPr lang="en-US" baseline="0" dirty="0"/>
              <a:t> </a:t>
            </a:r>
            <a:r>
              <a:rPr lang="en-US" baseline="0" dirty="0" err="1"/>
              <a:t>cách</a:t>
            </a:r>
            <a:r>
              <a:rPr lang="en-US" baseline="0" dirty="0"/>
              <a:t> </a:t>
            </a:r>
            <a:r>
              <a:rPr lang="en-US" baseline="0" dirty="0" err="1"/>
              <a:t>liên</a:t>
            </a:r>
            <a:r>
              <a:rPr lang="en-US" baseline="0" dirty="0"/>
              <a:t> </a:t>
            </a:r>
            <a:r>
              <a:rPr lang="en-US" baseline="0" dirty="0" err="1"/>
              <a:t>tục</a:t>
            </a:r>
            <a:r>
              <a:rPr lang="en-US" baseline="0" dirty="0"/>
              <a:t>, </a:t>
            </a:r>
            <a:r>
              <a:rPr lang="en-US" baseline="0" dirty="0" err="1"/>
              <a:t>cần</a:t>
            </a:r>
            <a:r>
              <a:rPr lang="en-US" baseline="0" dirty="0"/>
              <a:t> </a:t>
            </a:r>
            <a:r>
              <a:rPr lang="en-US" baseline="0" dirty="0" err="1"/>
              <a:t>sự</a:t>
            </a:r>
            <a:r>
              <a:rPr lang="en-US" baseline="0" dirty="0"/>
              <a:t> </a:t>
            </a:r>
            <a:r>
              <a:rPr lang="en-US" baseline="0" dirty="0" err="1"/>
              <a:t>tương</a:t>
            </a:r>
            <a:r>
              <a:rPr lang="en-US" baseline="0" dirty="0"/>
              <a:t> </a:t>
            </a:r>
            <a:r>
              <a:rPr lang="en-US" baseline="0" dirty="0" err="1"/>
              <a:t>tác</a:t>
            </a:r>
            <a:r>
              <a:rPr lang="en-US" baseline="0" dirty="0"/>
              <a:t> </a:t>
            </a:r>
            <a:r>
              <a:rPr lang="en-US" baseline="0" dirty="0" err="1"/>
              <a:t>cao</a:t>
            </a:r>
            <a:r>
              <a:rPr lang="en-US" baseline="0" dirty="0"/>
              <a:t> </a:t>
            </a:r>
            <a:r>
              <a:rPr lang="en-US" baseline="0" dirty="0" err="1"/>
              <a:t>trong</a:t>
            </a:r>
            <a:r>
              <a:rPr lang="en-US" baseline="0" dirty="0"/>
              <a:t> </a:t>
            </a:r>
            <a:r>
              <a:rPr lang="en-US" baseline="0" dirty="0" err="1"/>
              <a:t>quá</a:t>
            </a:r>
            <a:r>
              <a:rPr lang="en-US" baseline="0" dirty="0"/>
              <a:t> </a:t>
            </a:r>
            <a:r>
              <a:rPr lang="en-US" baseline="0" dirty="0" err="1"/>
              <a:t>trình</a:t>
            </a:r>
            <a:r>
              <a:rPr lang="en-US" baseline="0" dirty="0"/>
              <a:t> </a:t>
            </a:r>
            <a:r>
              <a:rPr lang="en-US" baseline="0" dirty="0" err="1"/>
              <a:t>thực</a:t>
            </a:r>
            <a:r>
              <a:rPr lang="en-US" baseline="0" dirty="0"/>
              <a:t> </a:t>
            </a:r>
            <a:r>
              <a:rPr lang="en-US" baseline="0" dirty="0" err="1"/>
              <a:t>hiện</a:t>
            </a:r>
            <a:r>
              <a:rPr lang="en-US" baseline="0" dirty="0"/>
              <a:t> </a:t>
            </a:r>
            <a:r>
              <a:rPr lang="en-US" baseline="0" dirty="0" err="1"/>
              <a:t>và</a:t>
            </a:r>
            <a:r>
              <a:rPr lang="en-US" baseline="0" dirty="0"/>
              <a:t> </a:t>
            </a:r>
            <a:r>
              <a:rPr lang="en-US" baseline="0" dirty="0" err="1"/>
              <a:t>quản</a:t>
            </a:r>
            <a:r>
              <a:rPr lang="en-US" baseline="0" dirty="0"/>
              <a:t> </a:t>
            </a:r>
            <a:r>
              <a:rPr lang="en-US" baseline="0" dirty="0" err="1"/>
              <a:t>lý</a:t>
            </a:r>
            <a:r>
              <a:rPr lang="en-US" baseline="0" dirty="0"/>
              <a:t>. </a:t>
            </a:r>
            <a:r>
              <a:rPr lang="en-US" baseline="0" dirty="0" err="1"/>
              <a:t>Vì</a:t>
            </a:r>
            <a:r>
              <a:rPr lang="en-US" baseline="0" dirty="0"/>
              <a:t> </a:t>
            </a:r>
            <a:r>
              <a:rPr lang="en-US" baseline="0" dirty="0" err="1"/>
              <a:t>vậy</a:t>
            </a:r>
            <a:r>
              <a:rPr lang="en-US" baseline="0" dirty="0"/>
              <a:t> </a:t>
            </a:r>
            <a:r>
              <a:rPr lang="en-US" baseline="0" dirty="0" err="1"/>
              <a:t>chung</a:t>
            </a:r>
            <a:r>
              <a:rPr lang="en-US" baseline="0" dirty="0"/>
              <a:t> ta </a:t>
            </a:r>
            <a:r>
              <a:rPr lang="en-US" baseline="0" dirty="0" err="1"/>
              <a:t>cần</a:t>
            </a:r>
            <a:r>
              <a:rPr lang="en-US" baseline="0" dirty="0"/>
              <a:t> </a:t>
            </a:r>
            <a:r>
              <a:rPr lang="en-US" baseline="0" dirty="0" err="1"/>
              <a:t>nghiên</a:t>
            </a:r>
            <a:r>
              <a:rPr lang="en-US" baseline="0" dirty="0"/>
              <a:t> </a:t>
            </a:r>
            <a:r>
              <a:rPr lang="en-US" baseline="0" dirty="0" err="1"/>
              <a:t>cứu</a:t>
            </a:r>
            <a:r>
              <a:rPr lang="en-US" baseline="0" dirty="0"/>
              <a:t> </a:t>
            </a:r>
            <a:r>
              <a:rPr lang="en-US" baseline="0" dirty="0" err="1"/>
              <a:t>và</a:t>
            </a:r>
            <a:r>
              <a:rPr lang="en-US" baseline="0" dirty="0"/>
              <a:t> </a:t>
            </a:r>
            <a:r>
              <a:rPr lang="en-US" baseline="0" dirty="0" err="1"/>
              <a:t>đưa</a:t>
            </a:r>
            <a:r>
              <a:rPr lang="en-US" baseline="0" dirty="0"/>
              <a:t> </a:t>
            </a:r>
            <a:r>
              <a:rPr lang="en-US" baseline="0" dirty="0" err="1"/>
              <a:t>ra</a:t>
            </a:r>
            <a:r>
              <a:rPr lang="en-US" baseline="0" dirty="0"/>
              <a:t> </a:t>
            </a:r>
            <a:r>
              <a:rPr lang="en-US" baseline="0" dirty="0" err="1"/>
              <a:t>được</a:t>
            </a:r>
            <a:r>
              <a:rPr lang="en-US" baseline="0" dirty="0"/>
              <a:t> </a:t>
            </a:r>
            <a:r>
              <a:rPr lang="en-US" baseline="0" dirty="0" err="1"/>
              <a:t>phương</a:t>
            </a:r>
            <a:r>
              <a:rPr lang="en-US" baseline="0" dirty="0"/>
              <a:t> </a:t>
            </a:r>
            <a:r>
              <a:rPr lang="en-US" baseline="0" dirty="0" err="1"/>
              <a:t>pháp</a:t>
            </a:r>
            <a:r>
              <a:rPr lang="en-US" baseline="0" dirty="0"/>
              <a:t> </a:t>
            </a:r>
            <a:r>
              <a:rPr lang="en-US" baseline="0" dirty="0" err="1"/>
              <a:t>đảm</a:t>
            </a:r>
            <a:r>
              <a:rPr lang="en-US" baseline="0" dirty="0"/>
              <a:t> </a:t>
            </a:r>
            <a:r>
              <a:rPr lang="en-US" baseline="0" dirty="0" err="1"/>
              <a:t>bảo</a:t>
            </a:r>
            <a:r>
              <a:rPr lang="en-US" baseline="0" dirty="0"/>
              <a:t> </a:t>
            </a:r>
            <a:r>
              <a:rPr lang="en-US" baseline="0" dirty="0" err="1"/>
              <a:t>và</a:t>
            </a:r>
            <a:r>
              <a:rPr lang="en-US" baseline="0" dirty="0"/>
              <a:t> </a:t>
            </a:r>
            <a:r>
              <a:rPr lang="en-US" baseline="0" dirty="0" err="1"/>
              <a:t>kiểm</a:t>
            </a:r>
            <a:r>
              <a:rPr lang="en-US" baseline="0" dirty="0"/>
              <a:t> </a:t>
            </a:r>
            <a:r>
              <a:rPr lang="en-US" baseline="0" dirty="0" err="1"/>
              <a:t>tra</a:t>
            </a:r>
            <a:r>
              <a:rPr lang="en-US" baseline="0" dirty="0"/>
              <a:t> </a:t>
            </a:r>
            <a:r>
              <a:rPr lang="en-US" baseline="0" dirty="0" err="1"/>
              <a:t>tính</a:t>
            </a:r>
            <a:r>
              <a:rPr lang="en-US" baseline="0" dirty="0"/>
              <a:t> </a:t>
            </a:r>
            <a:r>
              <a:rPr lang="en-US" baseline="0" dirty="0" err="1"/>
              <a:t>hợp</a:t>
            </a:r>
            <a:r>
              <a:rPr lang="en-US" baseline="0" dirty="0"/>
              <a:t> </a:t>
            </a:r>
            <a:r>
              <a:rPr lang="en-US" baseline="0" dirty="0" err="1"/>
              <a:t>lệ</a:t>
            </a:r>
            <a:r>
              <a:rPr lang="en-US" baseline="0" dirty="0"/>
              <a:t> </a:t>
            </a:r>
            <a:r>
              <a:rPr lang="en-US" baseline="0" dirty="0" err="1"/>
              <a:t>của</a:t>
            </a:r>
            <a:r>
              <a:rPr lang="en-US" baseline="0" dirty="0"/>
              <a:t> </a:t>
            </a:r>
            <a:r>
              <a:rPr lang="en-US" baseline="0" dirty="0" err="1"/>
              <a:t>các</a:t>
            </a:r>
            <a:r>
              <a:rPr lang="en-US" baseline="0" dirty="0"/>
              <a:t> </a:t>
            </a:r>
            <a:r>
              <a:rPr lang="en-US" baseline="0" dirty="0" err="1"/>
              <a:t>mô</a:t>
            </a:r>
            <a:r>
              <a:rPr lang="en-US" baseline="0" dirty="0"/>
              <a:t> </a:t>
            </a:r>
            <a:r>
              <a:rPr lang="en-US" baseline="0" dirty="0" err="1"/>
              <a:t>hình</a:t>
            </a:r>
            <a:r>
              <a:rPr lang="en-US" baseline="0" dirty="0"/>
              <a:t> </a:t>
            </a:r>
            <a:r>
              <a:rPr lang="en-US" baseline="0" dirty="0" err="1"/>
              <a:t>quy</a:t>
            </a:r>
            <a:r>
              <a:rPr lang="en-US" baseline="0" dirty="0"/>
              <a:t> </a:t>
            </a:r>
            <a:r>
              <a:rPr lang="en-US" baseline="0" dirty="0" err="1"/>
              <a:t>trình</a:t>
            </a:r>
            <a:r>
              <a:rPr lang="en-US" baseline="0" dirty="0"/>
              <a:t> </a:t>
            </a:r>
            <a:r>
              <a:rPr lang="en-US" baseline="0" dirty="0" err="1"/>
              <a:t>nghiệp</a:t>
            </a:r>
            <a:r>
              <a:rPr lang="en-US" baseline="0" dirty="0"/>
              <a:t> </a:t>
            </a:r>
            <a:r>
              <a:rPr lang="en-US" baseline="0"/>
              <a:t>vụ </a:t>
            </a:r>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5</a:t>
            </a:fld>
            <a:endParaRPr lang="en-US"/>
          </a:p>
        </p:txBody>
      </p:sp>
    </p:spTree>
    <p:extLst>
      <p:ext uri="{BB962C8B-B14F-4D97-AF65-F5344CB8AC3E}">
        <p14:creationId xmlns:p14="http://schemas.microsoft.com/office/powerpoint/2010/main" val="4274536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Cách tiếp cận: sử dụng truy vấn bằng ngôn ngữ OCL để phát hiện các mẫu trong mô hình nghiệp vụ. Để làm được điều này, chúng em dùng công cụ USE - phần mềm cho phép làm việc với các hệ thống hướng đối tượng. Tổng quan cách tiếp cận như sau: Trước hết, người sử dụng tạo một mô hình BPMN bằng XML thông qua các phần mềm như Activiti Designer. Mô hình này được công cụ BPMNChecker do nhóm phát triển chuyển thành một hệ thống trong USE. Sau đó, công cụ thực thi các truy vấn OCL để phát hiện lỗi và thể hiện trên biểu đồ đối tượng của USE</a:t>
            </a:r>
          </a:p>
          <a:p>
            <a:br>
              <a:rPr lang="vi-VN" dirty="0"/>
            </a:br>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7</a:t>
            </a:fld>
            <a:endParaRPr lang="en-US"/>
          </a:p>
        </p:txBody>
      </p:sp>
    </p:spTree>
    <p:extLst>
      <p:ext uri="{BB962C8B-B14F-4D97-AF65-F5344CB8AC3E}">
        <p14:creationId xmlns:p14="http://schemas.microsoft.com/office/powerpoint/2010/main" val="1878937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8</a:t>
            </a:fld>
            <a:endParaRPr lang="en-US"/>
          </a:p>
        </p:txBody>
      </p:sp>
    </p:spTree>
    <p:extLst>
      <p:ext uri="{BB962C8B-B14F-4D97-AF65-F5344CB8AC3E}">
        <p14:creationId xmlns:p14="http://schemas.microsoft.com/office/powerpoint/2010/main" val="614545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vi-VN"/>
          </a:p>
        </p:txBody>
      </p:sp>
      <p:sp>
        <p:nvSpPr>
          <p:cNvPr id="4" name="Espace réservé du numéro de diapositive 3"/>
          <p:cNvSpPr>
            <a:spLocks noGrp="1"/>
          </p:cNvSpPr>
          <p:nvPr>
            <p:ph type="sldNum" sz="quarter" idx="10"/>
          </p:nvPr>
        </p:nvSpPr>
        <p:spPr/>
        <p:txBody>
          <a:bodyPr/>
          <a:lstStyle/>
          <a:p>
            <a:fld id="{0A3C37BE-C303-496D-B5CD-85F2937540FC}" type="slidenum">
              <a:rPr lang="fr-FR" smtClean="0"/>
              <a:t>9</a:t>
            </a:fld>
            <a:endParaRPr lang="fr-FR"/>
          </a:p>
        </p:txBody>
      </p:sp>
    </p:spTree>
    <p:extLst>
      <p:ext uri="{BB962C8B-B14F-4D97-AF65-F5344CB8AC3E}">
        <p14:creationId xmlns:p14="http://schemas.microsoft.com/office/powerpoint/2010/main" val="210753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a:t>Optionality: Tính tuỳ chọn???</a:t>
            </a:r>
          </a:p>
          <a:p>
            <a:r>
              <a:rPr lang="en-GB"/>
              <a:t>Nếu </a:t>
            </a:r>
            <a:endParaRPr lang="vi-VN"/>
          </a:p>
        </p:txBody>
      </p:sp>
      <p:sp>
        <p:nvSpPr>
          <p:cNvPr id="4" name="Espace réservé du numéro de diapositive 3"/>
          <p:cNvSpPr>
            <a:spLocks noGrp="1"/>
          </p:cNvSpPr>
          <p:nvPr>
            <p:ph type="sldNum" sz="quarter" idx="10"/>
          </p:nvPr>
        </p:nvSpPr>
        <p:spPr/>
        <p:txBody>
          <a:bodyPr/>
          <a:lstStyle/>
          <a:p>
            <a:fld id="{0A3C37BE-C303-496D-B5CD-85F2937540FC}" type="slidenum">
              <a:rPr lang="fr-FR" smtClean="0"/>
              <a:t>10</a:t>
            </a:fld>
            <a:endParaRPr lang="fr-FR"/>
          </a:p>
        </p:txBody>
      </p:sp>
    </p:spTree>
    <p:extLst>
      <p:ext uri="{BB962C8B-B14F-4D97-AF65-F5344CB8AC3E}">
        <p14:creationId xmlns:p14="http://schemas.microsoft.com/office/powerpoint/2010/main" val="2438839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vi-VN"/>
          </a:p>
        </p:txBody>
      </p:sp>
      <p:sp>
        <p:nvSpPr>
          <p:cNvPr id="4" name="Espace réservé du numéro de diapositive 3"/>
          <p:cNvSpPr>
            <a:spLocks noGrp="1"/>
          </p:cNvSpPr>
          <p:nvPr>
            <p:ph type="sldNum" sz="quarter" idx="10"/>
          </p:nvPr>
        </p:nvSpPr>
        <p:spPr/>
        <p:txBody>
          <a:bodyPr/>
          <a:lstStyle/>
          <a:p>
            <a:fld id="{0A3C37BE-C303-496D-B5CD-85F2937540FC}" type="slidenum">
              <a:rPr lang="fr-FR" smtClean="0"/>
              <a:t>11</a:t>
            </a:fld>
            <a:endParaRPr lang="fr-FR"/>
          </a:p>
        </p:txBody>
      </p:sp>
    </p:spTree>
    <p:extLst>
      <p:ext uri="{BB962C8B-B14F-4D97-AF65-F5344CB8AC3E}">
        <p14:creationId xmlns:p14="http://schemas.microsoft.com/office/powerpoint/2010/main" val="423625715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ctrTitle"/>
          </p:nvPr>
        </p:nvSpPr>
        <p:spPr>
          <a:xfrm>
            <a:off x="1104902" y="2292098"/>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8"/>
            <a:ext cx="10096501" cy="955565"/>
          </a:xfrm>
        </p:spPr>
        <p:txBody>
          <a:bodyPr>
            <a:normAutofit/>
          </a:bodyPr>
          <a:lstStyle>
            <a:lvl1pPr marL="0" indent="0" algn="l">
              <a:spcBef>
                <a:spcPts val="0"/>
              </a:spcBef>
              <a:buNone/>
              <a:defRPr sz="18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a:p>
        </p:txBody>
      </p:sp>
      <p:sp>
        <p:nvSpPr>
          <p:cNvPr id="4" name="Date Placeholder 3"/>
          <p:cNvSpPr>
            <a:spLocks noGrp="1"/>
          </p:cNvSpPr>
          <p:nvPr>
            <p:ph type="dt" sz="half" idx="10"/>
          </p:nvPr>
        </p:nvSpPr>
        <p:spPr/>
        <p:txBody>
          <a:bodyPr/>
          <a:lstStyle/>
          <a:p>
            <a:fld id="{402B9795-92DC-40DC-A1CA-9A4B349D7824}" type="datetimeFigureOut">
              <a:rPr lang="vi-VN"/>
              <a:t>05/04/2017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‹N°›</a:t>
            </a:fld>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7"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3" name="Picture Placeholder 2"/>
          <p:cNvSpPr>
            <a:spLocks noGrp="1"/>
          </p:cNvSpPr>
          <p:nvPr>
            <p:ph type="pic" idx="1"/>
          </p:nvPr>
        </p:nvSpPr>
        <p:spPr>
          <a:xfrm>
            <a:off x="4654671" y="1600201"/>
            <a:ext cx="6430912" cy="4572001"/>
          </a:xfrm>
        </p:spPr>
        <p:txBody>
          <a:bodyPr tIns="1188720">
            <a:normAutofit/>
          </a:bodyPr>
          <a:lstStyle>
            <a:lvl1pPr marL="0" indent="0" algn="ctr">
              <a:buNone/>
              <a:defRPr sz="20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a:p>
        </p:txBody>
      </p:sp>
      <p:sp>
        <p:nvSpPr>
          <p:cNvPr id="4" name="Text Placeholder 3"/>
          <p:cNvSpPr>
            <a:spLocks noGrp="1"/>
          </p:cNvSpPr>
          <p:nvPr>
            <p:ph type="body" sz="half" idx="2"/>
          </p:nvPr>
        </p:nvSpPr>
        <p:spPr>
          <a:xfrm>
            <a:off x="1104902" y="1600200"/>
            <a:ext cx="3396996" cy="4572000"/>
          </a:xfrm>
        </p:spPr>
        <p:txBody>
          <a:bodyPr>
            <a:normAutofit/>
          </a:bodyPr>
          <a:lstStyle>
            <a:lvl1pPr marL="0" indent="0">
              <a:spcBef>
                <a:spcPts val="1200"/>
              </a:spcBef>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2B9795-92DC-40DC-A1CA-9A4B349D7824}" type="datetimeFigureOut">
              <a:rPr lang="vi-VN"/>
              <a:t>05/04/2017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‹N°›</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vi-VN"/>
              <a:t>05/04/2017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‹N°›</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2"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vi-VN"/>
              <a:t>05/04/2017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‹N°›</a:t>
            </a:fld>
            <a:endParaRPr/>
          </a:p>
        </p:txBody>
      </p:sp>
      <p:grpSp>
        <p:nvGrpSpPr>
          <p:cNvPr id="7" name="Group 6"/>
          <p:cNvGrpSpPr/>
          <p:nvPr/>
        </p:nvGrpSpPr>
        <p:grpSpPr>
          <a:xfrm rot="5400000">
            <a:off x="6514047" y="3228845"/>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vi-VN"/>
              <a:t>05/04/2017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‹N°›</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5645514"/>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4"/>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ctrTitle"/>
          </p:nvPr>
        </p:nvSpPr>
        <p:spPr>
          <a:xfrm>
            <a:off x="1104900" y="2292098"/>
            <a:ext cx="5734051"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8"/>
            <a:ext cx="5734051" cy="955565"/>
          </a:xfrm>
        </p:spPr>
        <p:txBody>
          <a:bodyPr>
            <a:normAutofit/>
          </a:bodyPr>
          <a:lstStyle>
            <a:lvl1pPr marL="0" indent="0" algn="l">
              <a:spcBef>
                <a:spcPts val="0"/>
              </a:spcBef>
              <a:buNone/>
              <a:defRPr sz="18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a:p>
        </p:txBody>
      </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2" y="0"/>
            <a:ext cx="1747524" cy="2292094"/>
          </a:xfrm>
          <a:prstGeom prst="rect">
            <a:avLst/>
          </a:prstGeom>
        </p:spPr>
      </p:pic>
      <p:sp>
        <p:nvSpPr>
          <p:cNvPr id="11" name="Picture Placeholder 10"/>
          <p:cNvSpPr>
            <a:spLocks noGrp="1"/>
          </p:cNvSpPr>
          <p:nvPr>
            <p:ph type="pic" sz="quarter" idx="13"/>
          </p:nvPr>
        </p:nvSpPr>
        <p:spPr>
          <a:xfrm>
            <a:off x="6981066"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19" name="Instructional Text"/>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sz="1200" b="1" i="1">
                <a:latin typeface="Arial" pitchFamily="34" charset="0"/>
                <a:cs typeface="Arial" pitchFamily="34" charset="0"/>
              </a:rPr>
              <a:t>NOTE:</a:t>
            </a:r>
          </a:p>
          <a:p>
            <a:r>
              <a:rPr sz="1200" i="1">
                <a:latin typeface="Arial" pitchFamily="34" charset="0"/>
                <a:cs typeface="Arial" pitchFamily="34" charset="0"/>
              </a:rPr>
              <a:t>To change the  image on this slide, select the picture and delete it. Then click the Pictures icon in the placeholder to insert your own image.</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4"/>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104901"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901" y="4655956"/>
            <a:ext cx="10071099" cy="509750"/>
          </a:xfrm>
        </p:spPr>
        <p:txBody>
          <a:bodyPr>
            <a:normAutofit/>
          </a:bodyPr>
          <a:lstStyle>
            <a:lvl1pPr marL="0" indent="0">
              <a:spcBef>
                <a:spcPts val="0"/>
              </a:spcBef>
              <a:buNone/>
              <a:defRPr sz="160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2B9795-92DC-40DC-A1CA-9A4B349D7824}" type="datetimeFigureOut">
              <a:rPr lang="vi-VN"/>
              <a:t>05/04/2017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‹N°›</a:t>
            </a:fld>
            <a:endParaRPr/>
          </a:p>
        </p:txBody>
      </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2"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2" y="1600202"/>
            <a:ext cx="4914900" cy="4571999"/>
          </a:xfrm>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2" y="1600202"/>
            <a:ext cx="4914900" cy="4571999"/>
          </a:xfrm>
        </p:spPr>
        <p:txBody>
          <a:bodyPr/>
          <a:lstStyle>
            <a:lvl5pPr>
              <a:defRPr/>
            </a:lvl5pPr>
            <a:lvl6pPr>
              <a:defRPr/>
            </a:lvl6pPr>
            <a:lvl7pPr>
              <a:defRPr/>
            </a:lvl7pPr>
            <a:lvl8pPr>
              <a:defRPr/>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vi-VN"/>
              <a:t>05/04/2017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‹N°›</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1" y="1600200"/>
            <a:ext cx="4919472" cy="823912"/>
          </a:xfrm>
        </p:spPr>
        <p:txBody>
          <a:bodyPr anchor="b"/>
          <a:lstStyle>
            <a:lvl1pPr marL="0" indent="0">
              <a:spcBef>
                <a:spcPts val="0"/>
              </a:spcBef>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66111"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vi-VN"/>
              <a:t>05/04/2017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‹N°›</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vi-VN"/>
              <a:t>05/04/2017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‹N°›</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vi-VN"/>
              <a:t>05/04/2017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‹N°›</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3" name="Content Placeholder 2"/>
          <p:cNvSpPr>
            <a:spLocks noGrp="1"/>
          </p:cNvSpPr>
          <p:nvPr>
            <p:ph idx="1"/>
          </p:nvPr>
        </p:nvSpPr>
        <p:spPr>
          <a:xfrm>
            <a:off x="5641850" y="1600201"/>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104902" y="1600200"/>
            <a:ext cx="4384548" cy="4572000"/>
          </a:xfrm>
        </p:spPr>
        <p:txBody>
          <a:bodyPr>
            <a:normAutofit/>
          </a:bodyPr>
          <a:lstStyle>
            <a:lvl1pPr marL="0" indent="0">
              <a:spcBef>
                <a:spcPts val="1200"/>
              </a:spcBef>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2B9795-92DC-40DC-A1CA-9A4B349D7824}" type="datetimeFigureOut">
              <a:rPr lang="vi-VN"/>
              <a:t>05/04/2017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‹N°›</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1" y="76200"/>
            <a:ext cx="9980683"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902" y="6356355"/>
            <a:ext cx="1829559" cy="365125"/>
          </a:xfrm>
          <a:prstGeom prst="rect">
            <a:avLst/>
          </a:prstGeom>
        </p:spPr>
        <p:txBody>
          <a:bodyPr vert="horz" lIns="0" tIns="45720" rIns="0" bIns="45720" rtlCol="0" anchor="ctr"/>
          <a:lstStyle>
            <a:lvl1pPr algn="l">
              <a:defRPr sz="1200">
                <a:solidFill>
                  <a:schemeClr val="tx1">
                    <a:lumMod val="60000"/>
                    <a:lumOff val="40000"/>
                  </a:schemeClr>
                </a:solidFill>
              </a:defRPr>
            </a:lvl1pPr>
          </a:lstStyle>
          <a:p>
            <a:fld id="{402B9795-92DC-40DC-A1CA-9A4B349D7824}" type="datetimeFigureOut">
              <a:rPr lang="vi-VN"/>
              <a:pPr/>
              <a:t>05/04/2017</a:t>
            </a:fld>
            <a:endParaRPr/>
          </a:p>
        </p:txBody>
      </p:sp>
      <p:sp>
        <p:nvSpPr>
          <p:cNvPr id="5" name="Footer Placeholder 4"/>
          <p:cNvSpPr>
            <a:spLocks noGrp="1"/>
          </p:cNvSpPr>
          <p:nvPr>
            <p:ph type="ftr" sz="quarter" idx="3"/>
          </p:nvPr>
        </p:nvSpPr>
        <p:spPr>
          <a:xfrm>
            <a:off x="2934460" y="6356350"/>
            <a:ext cx="6323083" cy="365126"/>
          </a:xfrm>
          <a:prstGeom prst="rect">
            <a:avLst/>
          </a:prstGeom>
        </p:spPr>
        <p:txBody>
          <a:bodyPr vert="horz" lIns="0" tIns="45720" rIns="0" bIns="45720" rtlCol="0" anchor="ctr"/>
          <a:lstStyle>
            <a:lvl1pPr algn="ctr">
              <a:defRPr sz="1200">
                <a:solidFill>
                  <a:schemeClr val="tx1">
                    <a:lumMod val="60000"/>
                    <a:lumOff val="40000"/>
                  </a:schemeClr>
                </a:solidFill>
              </a:defRPr>
            </a:lvl1pPr>
          </a:lstStyle>
          <a:p>
            <a:endParaRPr/>
          </a:p>
        </p:txBody>
      </p:sp>
      <p:sp>
        <p:nvSpPr>
          <p:cNvPr id="6" name="Slide Number Placeholder 5"/>
          <p:cNvSpPr>
            <a:spLocks noGrp="1"/>
          </p:cNvSpPr>
          <p:nvPr>
            <p:ph type="sldNum" sz="quarter" idx="4"/>
          </p:nvPr>
        </p:nvSpPr>
        <p:spPr>
          <a:xfrm>
            <a:off x="9256783" y="6356355"/>
            <a:ext cx="1828800" cy="365125"/>
          </a:xfrm>
          <a:prstGeom prst="rect">
            <a:avLst/>
          </a:prstGeom>
        </p:spPr>
        <p:txBody>
          <a:bodyPr vert="horz" lIns="0" tIns="45720" rIns="0" bIns="45720" rtlCol="0" anchor="ctr"/>
          <a:lstStyle>
            <a:lvl1pPr algn="r">
              <a:defRPr sz="1200">
                <a:solidFill>
                  <a:schemeClr val="tx1">
                    <a:lumMod val="60000"/>
                    <a:lumOff val="40000"/>
                  </a:schemeClr>
                </a:solidFill>
              </a:defRPr>
            </a:lvl1pPr>
          </a:lstStyle>
          <a:p>
            <a:fld id="{0FF54DE5-C571-48E8-A5BC-B369434E2F44}" type="slidenum">
              <a:rPr/>
              <a:pPr/>
              <a:t>‹N°›</a:t>
            </a:fld>
            <a:endParaRPr/>
          </a:p>
        </p:txBody>
      </p:sp>
      <p:grpSp>
        <p:nvGrpSpPr>
          <p:cNvPr id="15" name="Group 14"/>
          <p:cNvGrpSpPr/>
          <p:nvPr/>
        </p:nvGrpSpPr>
        <p:grpSpPr>
          <a:xfrm>
            <a:off x="1103376" y="1219205"/>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377"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783" indent="-228594" algn="l" defTabSz="914377"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2971" indent="-228594" algn="l" defTabSz="914377"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userDrawn="1">
          <p15:clr>
            <a:srgbClr val="F26B43"/>
          </p15:clr>
        </p15:guide>
        <p15:guide id="2" pos="6984" userDrawn="1">
          <p15:clr>
            <a:srgbClr val="F26B43"/>
          </p15:clr>
        </p15:guide>
        <p15:guide id="3" orient="horz" pos="1008" userDrawn="1">
          <p15:clr>
            <a:srgbClr val="F26B43"/>
          </p15:clr>
        </p15:guide>
        <p15:guide id="4"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noAutofit/>
          </a:bodyPr>
          <a:lstStyle/>
          <a:p>
            <a:r>
              <a:rPr lang="en-US" sz="4800" b="1" dirty="0">
                <a:latin typeface="Calibri" panose="020F0502020204030204" pitchFamily="34" charset="0"/>
              </a:rPr>
              <a:t>A method to validate business process models</a:t>
            </a:r>
            <a:endParaRPr lang="en-US" sz="7200" b="1" dirty="0">
              <a:latin typeface="Calibri" panose="020F0502020204030204" pitchFamily="34" charset="0"/>
            </a:endParaRPr>
          </a:p>
        </p:txBody>
      </p:sp>
      <p:sp>
        <p:nvSpPr>
          <p:cNvPr id="7" name="Subtitle 6"/>
          <p:cNvSpPr>
            <a:spLocks noGrp="1"/>
          </p:cNvSpPr>
          <p:nvPr>
            <p:ph type="subTitle" idx="1"/>
          </p:nvPr>
        </p:nvSpPr>
        <p:spPr>
          <a:xfrm>
            <a:off x="1247016" y="4563695"/>
            <a:ext cx="5734050" cy="955565"/>
          </a:xfrm>
        </p:spPr>
        <p:txBody>
          <a:bodyPr>
            <a:normAutofit/>
          </a:bodyPr>
          <a:lstStyle/>
          <a:p>
            <a:r>
              <a:rPr lang="en-US" sz="2400">
                <a:solidFill>
                  <a:schemeClr val="accent4">
                    <a:lumMod val="50000"/>
                  </a:schemeClr>
                </a:solidFill>
                <a:latin typeface="Calibri" panose="020F0502020204030204" pitchFamily="34" charset="0"/>
              </a:rPr>
              <a:t>Advisor</a:t>
            </a:r>
            <a:r>
              <a:rPr lang="en-US" sz="2400" dirty="0">
                <a:solidFill>
                  <a:schemeClr val="accent4">
                    <a:lumMod val="50000"/>
                  </a:schemeClr>
                </a:solidFill>
                <a:latin typeface="Calibri" panose="020F0502020204030204" pitchFamily="34" charset="0"/>
              </a:rPr>
              <a:t>: Dang </a:t>
            </a:r>
            <a:r>
              <a:rPr lang="en-US" sz="2400" dirty="0" err="1">
                <a:solidFill>
                  <a:schemeClr val="accent4">
                    <a:lumMod val="50000"/>
                  </a:schemeClr>
                </a:solidFill>
                <a:latin typeface="Calibri" panose="020F0502020204030204" pitchFamily="34" charset="0"/>
              </a:rPr>
              <a:t>Duc</a:t>
            </a:r>
            <a:r>
              <a:rPr lang="en-US" sz="2400" dirty="0">
                <a:solidFill>
                  <a:schemeClr val="accent4">
                    <a:lumMod val="50000"/>
                  </a:schemeClr>
                </a:solidFill>
                <a:latin typeface="Calibri" panose="020F0502020204030204" pitchFamily="34" charset="0"/>
              </a:rPr>
              <a:t> Hanh</a:t>
            </a:r>
            <a:br>
              <a:rPr lang="en-US" sz="2400" dirty="0">
                <a:solidFill>
                  <a:schemeClr val="accent4">
                    <a:lumMod val="50000"/>
                  </a:schemeClr>
                </a:solidFill>
                <a:latin typeface="Calibri" panose="020F0502020204030204" pitchFamily="34" charset="0"/>
              </a:rPr>
            </a:br>
            <a:endParaRPr lang="en-US" sz="2400" dirty="0">
              <a:solidFill>
                <a:schemeClr val="accent4">
                  <a:lumMod val="50000"/>
                </a:schemeClr>
              </a:solidFill>
              <a:latin typeface="Calibri" panose="020F0502020204030204" pitchFamily="34" charset="0"/>
            </a:endParaRPr>
          </a:p>
        </p:txBody>
      </p:sp>
      <p:pic>
        <p:nvPicPr>
          <p:cNvPr id="4" name="Picture Placeholder 3" descr="Open book on table, blurred shelves of books in background" title="Sample Picture"/>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
        <p:nvSpPr>
          <p:cNvPr id="3" name="TextBox 2"/>
          <p:cNvSpPr txBox="1"/>
          <p:nvPr/>
        </p:nvSpPr>
        <p:spPr>
          <a:xfrm>
            <a:off x="140677" y="6022731"/>
            <a:ext cx="11878408" cy="461665"/>
          </a:xfrm>
          <a:prstGeom prst="rect">
            <a:avLst/>
          </a:prstGeom>
          <a:noFill/>
        </p:spPr>
        <p:txBody>
          <a:bodyPr wrap="square" rtlCol="0">
            <a:spAutoFit/>
          </a:bodyPr>
          <a:lstStyle/>
          <a:p>
            <a:pPr algn="ctr"/>
            <a:r>
              <a:rPr lang="en-US" sz="2400" dirty="0">
                <a:solidFill>
                  <a:schemeClr val="bg2"/>
                </a:solidFill>
                <a:latin typeface="Calibri" panose="020F0502020204030204" pitchFamily="34" charset="0"/>
              </a:rPr>
              <a:t>● </a:t>
            </a:r>
            <a:r>
              <a:rPr lang="en-US" sz="2400" dirty="0" err="1">
                <a:solidFill>
                  <a:schemeClr val="bg2"/>
                </a:solidFill>
                <a:latin typeface="Calibri" panose="020F0502020204030204" pitchFamily="34" charset="0"/>
              </a:rPr>
              <a:t>Phạm</a:t>
            </a:r>
            <a:r>
              <a:rPr lang="en-US" sz="2400" dirty="0">
                <a:solidFill>
                  <a:schemeClr val="bg2"/>
                </a:solidFill>
                <a:latin typeface="Calibri" panose="020F0502020204030204" pitchFamily="34" charset="0"/>
              </a:rPr>
              <a:t> </a:t>
            </a:r>
            <a:r>
              <a:rPr lang="en-US" sz="2400" dirty="0" err="1">
                <a:solidFill>
                  <a:schemeClr val="bg2"/>
                </a:solidFill>
                <a:latin typeface="Calibri" panose="020F0502020204030204" pitchFamily="34" charset="0"/>
              </a:rPr>
              <a:t>Nguyễn</a:t>
            </a:r>
            <a:r>
              <a:rPr lang="en-US" sz="2400" dirty="0">
                <a:solidFill>
                  <a:schemeClr val="bg2"/>
                </a:solidFill>
                <a:latin typeface="Calibri" panose="020F0502020204030204" pitchFamily="34" charset="0"/>
              </a:rPr>
              <a:t> </a:t>
            </a:r>
            <a:r>
              <a:rPr lang="en-US" sz="2400" dirty="0" err="1">
                <a:solidFill>
                  <a:schemeClr val="bg2"/>
                </a:solidFill>
                <a:latin typeface="Calibri" panose="020F0502020204030204" pitchFamily="34" charset="0"/>
              </a:rPr>
              <a:t>Hoàng</a:t>
            </a:r>
            <a:r>
              <a:rPr lang="en-US" sz="2400" dirty="0">
                <a:solidFill>
                  <a:schemeClr val="bg2"/>
                </a:solidFill>
                <a:latin typeface="Calibri" panose="020F0502020204030204" pitchFamily="34" charset="0"/>
              </a:rPr>
              <a:t> ● </a:t>
            </a:r>
            <a:r>
              <a:rPr lang="en-US" sz="2400" dirty="0" err="1">
                <a:solidFill>
                  <a:schemeClr val="bg2"/>
                </a:solidFill>
                <a:latin typeface="Calibri" panose="020F0502020204030204" pitchFamily="34" charset="0"/>
              </a:rPr>
              <a:t>Nguyễn</a:t>
            </a:r>
            <a:r>
              <a:rPr lang="en-US" sz="2400" dirty="0">
                <a:solidFill>
                  <a:schemeClr val="bg2"/>
                </a:solidFill>
                <a:latin typeface="Calibri" panose="020F0502020204030204" pitchFamily="34" charset="0"/>
              </a:rPr>
              <a:t> </a:t>
            </a:r>
            <a:r>
              <a:rPr lang="en-US" sz="2400" dirty="0" err="1">
                <a:solidFill>
                  <a:schemeClr val="bg2"/>
                </a:solidFill>
                <a:latin typeface="Calibri" panose="020F0502020204030204" pitchFamily="34" charset="0"/>
              </a:rPr>
              <a:t>Thị</a:t>
            </a:r>
            <a:r>
              <a:rPr lang="en-US" sz="2400" dirty="0">
                <a:solidFill>
                  <a:schemeClr val="bg2"/>
                </a:solidFill>
                <a:latin typeface="Calibri" panose="020F0502020204030204" pitchFamily="34" charset="0"/>
              </a:rPr>
              <a:t> </a:t>
            </a:r>
            <a:r>
              <a:rPr lang="en-US" sz="2400" dirty="0" err="1">
                <a:solidFill>
                  <a:schemeClr val="bg2"/>
                </a:solidFill>
                <a:latin typeface="Calibri" panose="020F0502020204030204" pitchFamily="34" charset="0"/>
              </a:rPr>
              <a:t>Lương</a:t>
            </a:r>
            <a:r>
              <a:rPr lang="en-US" sz="2400" dirty="0">
                <a:solidFill>
                  <a:schemeClr val="bg2"/>
                </a:solidFill>
                <a:latin typeface="Calibri" panose="020F0502020204030204" pitchFamily="34" charset="0"/>
              </a:rPr>
              <a:t> ● </a:t>
            </a:r>
            <a:r>
              <a:rPr lang="en-US" sz="2400" dirty="0" err="1">
                <a:solidFill>
                  <a:schemeClr val="bg2"/>
                </a:solidFill>
                <a:latin typeface="Calibri" panose="020F0502020204030204" pitchFamily="34" charset="0"/>
              </a:rPr>
              <a:t>Lương</a:t>
            </a:r>
            <a:r>
              <a:rPr lang="en-US" sz="2400" dirty="0">
                <a:solidFill>
                  <a:schemeClr val="bg2"/>
                </a:solidFill>
                <a:latin typeface="Calibri" panose="020F0502020204030204" pitchFamily="34" charset="0"/>
              </a:rPr>
              <a:t> </a:t>
            </a:r>
            <a:r>
              <a:rPr lang="en-US" sz="2400" dirty="0" err="1">
                <a:solidFill>
                  <a:schemeClr val="bg2"/>
                </a:solidFill>
                <a:latin typeface="Calibri" panose="020F0502020204030204" pitchFamily="34" charset="0"/>
              </a:rPr>
              <a:t>Ngọc</a:t>
            </a:r>
            <a:r>
              <a:rPr lang="en-US" sz="2400" dirty="0">
                <a:solidFill>
                  <a:schemeClr val="bg2"/>
                </a:solidFill>
                <a:latin typeface="Calibri" panose="020F0502020204030204" pitchFamily="34" charset="0"/>
              </a:rPr>
              <a:t> </a:t>
            </a:r>
            <a:r>
              <a:rPr lang="en-US" sz="2400" dirty="0" err="1">
                <a:solidFill>
                  <a:schemeClr val="bg2"/>
                </a:solidFill>
                <a:latin typeface="Calibri" panose="020F0502020204030204" pitchFamily="34" charset="0"/>
              </a:rPr>
              <a:t>Huyền</a:t>
            </a:r>
            <a:endParaRPr lang="vi-VN" sz="2400" dirty="0">
              <a:solidFill>
                <a:schemeClr val="bg2"/>
              </a:solidFill>
              <a:latin typeface="Calibri" panose="020F0502020204030204" pitchFamily="34" charset="0"/>
            </a:endParaRPr>
          </a:p>
        </p:txBody>
      </p:sp>
    </p:spTree>
    <p:extLst>
      <p:ext uri="{BB962C8B-B14F-4D97-AF65-F5344CB8AC3E}">
        <p14:creationId xmlns:p14="http://schemas.microsoft.com/office/powerpoint/2010/main" val="327310385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6000" b="1" dirty="0"/>
              <a:t>Deadlock</a:t>
            </a:r>
          </a:p>
        </p:txBody>
      </p:sp>
      <p:sp>
        <p:nvSpPr>
          <p:cNvPr id="5" name="Content Placeholder 4"/>
          <p:cNvSpPr>
            <a:spLocks noGrp="1"/>
          </p:cNvSpPr>
          <p:nvPr>
            <p:ph idx="1"/>
          </p:nvPr>
        </p:nvSpPr>
        <p:spPr/>
        <p:txBody>
          <a:bodyPr>
            <a:noAutofit/>
          </a:bodyPr>
          <a:lstStyle/>
          <a:p>
            <a:r>
              <a:rPr lang="en-GB" sz="3600" dirty="0"/>
              <a:t>Optionality of a flow or flow node:</a:t>
            </a:r>
          </a:p>
          <a:p>
            <a:pPr lvl="1"/>
            <a:r>
              <a:rPr lang="en-GB" sz="2800" dirty="0"/>
              <a:t>Reachable from an exclusive/inclusive gateway with an even number of matching split/join gateways in between -&gt; optional</a:t>
            </a:r>
          </a:p>
          <a:p>
            <a:pPr lvl="1"/>
            <a:r>
              <a:rPr lang="en-GB" sz="2800" dirty="0"/>
              <a:t>Otherwise -&gt; required</a:t>
            </a:r>
          </a:p>
          <a:p>
            <a:r>
              <a:rPr lang="en-GB" sz="3600" dirty="0"/>
              <a:t>label ():</a:t>
            </a:r>
          </a:p>
          <a:p>
            <a:pPr lvl="1"/>
            <a:r>
              <a:rPr lang="en-GB" sz="2800" dirty="0"/>
              <a:t>After a fork, append </a:t>
            </a:r>
            <a:r>
              <a:rPr lang="en-GB" sz="2800" i="1" dirty="0"/>
              <a:t>true</a:t>
            </a:r>
            <a:r>
              <a:rPr lang="en-GB" sz="2800" dirty="0"/>
              <a:t> if the source is an exclusive/inclusive gateway. Otherwise, append </a:t>
            </a:r>
            <a:r>
              <a:rPr lang="en-GB" sz="2800" i="1" dirty="0"/>
              <a:t>false</a:t>
            </a:r>
            <a:endParaRPr lang="en-GB" sz="2800" dirty="0"/>
          </a:p>
          <a:p>
            <a:pPr lvl="1"/>
            <a:r>
              <a:rPr lang="en-GB" sz="2800" dirty="0"/>
              <a:t>After a join, remove the last Boolean value</a:t>
            </a:r>
          </a:p>
          <a:p>
            <a:pPr lvl="1"/>
            <a:r>
              <a:rPr lang="en-GB" sz="2800" dirty="0"/>
              <a:t>Otherwise, an element inherits its predecessor’s value</a:t>
            </a:r>
          </a:p>
          <a:p>
            <a:pPr lvl="1"/>
            <a:r>
              <a:rPr lang="en-GB" sz="2800" dirty="0"/>
              <a:t>A start event’s </a:t>
            </a:r>
            <a:r>
              <a:rPr lang="en-GB" sz="2800" i="1" dirty="0"/>
              <a:t>optional </a:t>
            </a:r>
            <a:r>
              <a:rPr lang="en-GB" sz="2800" dirty="0"/>
              <a:t>attribute is {true}</a:t>
            </a:r>
            <a:endParaRPr lang="en-US" sz="2800" dirty="0"/>
          </a:p>
        </p:txBody>
      </p:sp>
    </p:spTree>
    <p:extLst>
      <p:ext uri="{BB962C8B-B14F-4D97-AF65-F5344CB8AC3E}">
        <p14:creationId xmlns:p14="http://schemas.microsoft.com/office/powerpoint/2010/main" val="280417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TextShape 2"/>
          <p:cNvSpPr txBox="1"/>
          <p:nvPr/>
        </p:nvSpPr>
        <p:spPr>
          <a:xfrm>
            <a:off x="1426508" y="3391592"/>
            <a:ext cx="9216570" cy="2294280"/>
          </a:xfrm>
          <a:prstGeom prst="rect">
            <a:avLst/>
          </a:prstGeom>
          <a:noFill/>
          <a:ln>
            <a:noFill/>
          </a:ln>
        </p:spPr>
        <p:txBody>
          <a:bodyPr lIns="0" rIns="0"/>
          <a:lstStyle/>
          <a:p>
            <a:pPr marL="457200" indent="-457200">
              <a:spcBef>
                <a:spcPts val="1199"/>
              </a:spcBef>
              <a:spcAft>
                <a:spcPts val="201"/>
              </a:spcAft>
              <a:buFont typeface="Arial" panose="020B0604020202020204" pitchFamily="34" charset="0"/>
              <a:buChar char="•"/>
            </a:pPr>
            <a:r>
              <a:rPr lang="en-US" sz="3000" spc="-1" dirty="0">
                <a:solidFill>
                  <a:srgbClr val="404040"/>
                </a:solidFill>
                <a:uFill>
                  <a:solidFill>
                    <a:srgbClr val="FFFFFF"/>
                  </a:solidFill>
                </a:uFill>
              </a:rPr>
              <a:t>“Required” flow going into exclusive or inclusive gateway, caused by unbalanced gateway pairs.</a:t>
            </a:r>
          </a:p>
          <a:p>
            <a:pPr marL="457200" indent="-457200">
              <a:spcBef>
                <a:spcPts val="1199"/>
              </a:spcBef>
              <a:spcAft>
                <a:spcPts val="201"/>
              </a:spcAft>
              <a:buFont typeface="Arial" panose="020B0604020202020204" pitchFamily="34" charset="0"/>
              <a:buChar char="•"/>
            </a:pPr>
            <a:r>
              <a:rPr lang="en-US" sz="3000" spc="-1" dirty="0">
                <a:solidFill>
                  <a:srgbClr val="404040"/>
                </a:solidFill>
                <a:uFill>
                  <a:solidFill>
                    <a:srgbClr val="FFFFFF"/>
                  </a:solidFill>
                </a:uFill>
              </a:rPr>
              <a:t>Apply label() recursively.</a:t>
            </a:r>
          </a:p>
          <a:p>
            <a:pPr marL="457200" indent="-457200">
              <a:spcBef>
                <a:spcPts val="1199"/>
              </a:spcBef>
              <a:spcAft>
                <a:spcPts val="201"/>
              </a:spcAft>
              <a:buFont typeface="Arial" panose="020B0604020202020204" pitchFamily="34" charset="0"/>
              <a:buChar char="•"/>
            </a:pPr>
            <a:r>
              <a:rPr lang="en-US" sz="3000" spc="-1" dirty="0">
                <a:solidFill>
                  <a:srgbClr val="404040"/>
                </a:solidFill>
                <a:uFill>
                  <a:solidFill>
                    <a:srgbClr val="FFFFFF"/>
                  </a:solidFill>
                </a:uFill>
              </a:rPr>
              <a:t>OCL query: </a:t>
            </a:r>
            <a:r>
              <a:rPr lang="en-US" sz="3000" spc="-1" dirty="0" err="1">
                <a:solidFill>
                  <a:srgbClr val="404040"/>
                </a:solidFill>
                <a:uFill>
                  <a:solidFill>
                    <a:srgbClr val="FFFFFF"/>
                  </a:solidFill>
                </a:uFill>
              </a:rPr>
              <a:t>ExclusiveGateway.allInstances</a:t>
            </a:r>
            <a:r>
              <a:rPr lang="en-US" sz="3000" spc="-1" dirty="0">
                <a:solidFill>
                  <a:srgbClr val="404040"/>
                </a:solidFill>
                <a:uFill>
                  <a:solidFill>
                    <a:srgbClr val="FFFFFF"/>
                  </a:solidFill>
                </a:uFill>
              </a:rPr>
              <a:t>()-&gt;select(a | </a:t>
            </a:r>
            <a:r>
              <a:rPr lang="en-US" sz="3000" spc="-1" dirty="0" err="1">
                <a:solidFill>
                  <a:srgbClr val="404040"/>
                </a:solidFill>
                <a:uFill>
                  <a:solidFill>
                    <a:srgbClr val="FFFFFF"/>
                  </a:solidFill>
                </a:uFill>
              </a:rPr>
              <a:t>a.incoming</a:t>
            </a:r>
            <a:r>
              <a:rPr lang="en-US" sz="3000" spc="-1" dirty="0">
                <a:solidFill>
                  <a:srgbClr val="404040"/>
                </a:solidFill>
                <a:uFill>
                  <a:solidFill>
                    <a:srgbClr val="FFFFFF"/>
                  </a:solidFill>
                </a:uFill>
              </a:rPr>
              <a:t>-&gt;size() &gt; 1 and </a:t>
            </a:r>
            <a:r>
              <a:rPr lang="en-US" sz="3000" spc="-1" dirty="0" err="1">
                <a:solidFill>
                  <a:srgbClr val="404040"/>
                </a:solidFill>
                <a:uFill>
                  <a:solidFill>
                    <a:srgbClr val="FFFFFF"/>
                  </a:solidFill>
                </a:uFill>
              </a:rPr>
              <a:t>a.incoming</a:t>
            </a:r>
            <a:r>
              <a:rPr lang="en-US" sz="3000" spc="-1" dirty="0">
                <a:solidFill>
                  <a:srgbClr val="404040"/>
                </a:solidFill>
                <a:uFill>
                  <a:solidFill>
                    <a:srgbClr val="FFFFFF"/>
                  </a:solidFill>
                </a:uFill>
              </a:rPr>
              <a:t>-&gt;exists(flow | </a:t>
            </a:r>
            <a:r>
              <a:rPr lang="en-US" sz="3000" spc="-1" dirty="0" err="1">
                <a:solidFill>
                  <a:srgbClr val="404040"/>
                </a:solidFill>
                <a:uFill>
                  <a:solidFill>
                    <a:srgbClr val="FFFFFF"/>
                  </a:solidFill>
                </a:uFill>
              </a:rPr>
              <a:t>flow.optional</a:t>
            </a:r>
            <a:r>
              <a:rPr lang="en-US" sz="3000" spc="-1" dirty="0">
                <a:solidFill>
                  <a:srgbClr val="404040"/>
                </a:solidFill>
                <a:uFill>
                  <a:solidFill>
                    <a:srgbClr val="FFFFFF"/>
                  </a:solidFill>
                </a:uFill>
              </a:rPr>
              <a:t>-&gt;at(</a:t>
            </a:r>
            <a:r>
              <a:rPr lang="en-US" sz="3000" spc="-1" dirty="0" err="1">
                <a:solidFill>
                  <a:srgbClr val="404040"/>
                </a:solidFill>
                <a:uFill>
                  <a:solidFill>
                    <a:srgbClr val="FFFFFF"/>
                  </a:solidFill>
                </a:uFill>
              </a:rPr>
              <a:t>flow.optional</a:t>
            </a:r>
            <a:r>
              <a:rPr lang="en-US" sz="3000" spc="-1" dirty="0">
                <a:solidFill>
                  <a:srgbClr val="404040"/>
                </a:solidFill>
                <a:uFill>
                  <a:solidFill>
                    <a:srgbClr val="FFFFFF"/>
                  </a:solidFill>
                </a:uFill>
              </a:rPr>
              <a:t>-&gt;size()) = false))</a:t>
            </a:r>
          </a:p>
        </p:txBody>
      </p:sp>
      <p:pic>
        <p:nvPicPr>
          <p:cNvPr id="215" name="Espace réservé du contenu 9"/>
          <p:cNvPicPr/>
          <p:nvPr/>
        </p:nvPicPr>
        <p:blipFill>
          <a:blip r:embed="rId3"/>
          <a:stretch/>
        </p:blipFill>
        <p:spPr>
          <a:xfrm>
            <a:off x="3304076" y="1316086"/>
            <a:ext cx="5837060" cy="2193120"/>
          </a:xfrm>
          <a:prstGeom prst="rect">
            <a:avLst/>
          </a:prstGeom>
          <a:ln>
            <a:noFill/>
          </a:ln>
        </p:spPr>
      </p:pic>
      <p:sp>
        <p:nvSpPr>
          <p:cNvPr id="2" name="Title 1"/>
          <p:cNvSpPr>
            <a:spLocks noGrp="1"/>
          </p:cNvSpPr>
          <p:nvPr>
            <p:ph type="title"/>
          </p:nvPr>
        </p:nvSpPr>
        <p:spPr/>
        <p:txBody>
          <a:bodyPr>
            <a:normAutofit/>
          </a:bodyPr>
          <a:lstStyle/>
          <a:p>
            <a:r>
              <a:rPr lang="en-US" sz="6000" b="1" dirty="0"/>
              <a:t>Multiple termination</a:t>
            </a:r>
          </a:p>
        </p:txBody>
      </p:sp>
    </p:spTree>
    <p:extLst>
      <p:ext uri="{BB962C8B-B14F-4D97-AF65-F5344CB8AC3E}">
        <p14:creationId xmlns:p14="http://schemas.microsoft.com/office/powerpoint/2010/main" val="33036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extShape 1"/>
          <p:cNvSpPr txBox="1"/>
          <p:nvPr/>
        </p:nvSpPr>
        <p:spPr>
          <a:xfrm>
            <a:off x="1101274" y="-251909"/>
            <a:ext cx="7543440" cy="1450440"/>
          </a:xfrm>
          <a:prstGeom prst="rect">
            <a:avLst/>
          </a:prstGeom>
          <a:noFill/>
          <a:ln>
            <a:noFill/>
          </a:ln>
        </p:spPr>
        <p:txBody>
          <a:bodyPr anchor="b"/>
          <a:lstStyle/>
          <a:p>
            <a:pPr>
              <a:lnSpc>
                <a:spcPct val="85000"/>
              </a:lnSpc>
            </a:pPr>
            <a:r>
              <a:rPr lang="en-US" sz="6000" b="1" spc="-49" dirty="0">
                <a:solidFill>
                  <a:srgbClr val="404040"/>
                </a:solidFill>
                <a:uFill>
                  <a:solidFill>
                    <a:srgbClr val="FFFFFF"/>
                  </a:solidFill>
                </a:uFill>
                <a:latin typeface="+mj-lt"/>
              </a:rPr>
              <a:t>Implicit gateway</a:t>
            </a:r>
            <a:endParaRPr lang="en-US" sz="6000" b="1" spc="-1" dirty="0">
              <a:solidFill>
                <a:srgbClr val="000000"/>
              </a:solidFill>
              <a:uFill>
                <a:solidFill>
                  <a:srgbClr val="FFFFFF"/>
                </a:solidFill>
              </a:uFill>
              <a:latin typeface="+mj-lt"/>
            </a:endParaRPr>
          </a:p>
        </p:txBody>
      </p:sp>
      <p:pic>
        <p:nvPicPr>
          <p:cNvPr id="217" name="Espace réservé du contenu 9"/>
          <p:cNvPicPr/>
          <p:nvPr/>
        </p:nvPicPr>
        <p:blipFill>
          <a:blip r:embed="rId3"/>
          <a:stretch/>
        </p:blipFill>
        <p:spPr>
          <a:xfrm>
            <a:off x="4173658" y="1514456"/>
            <a:ext cx="6858594" cy="2341067"/>
          </a:xfrm>
          <a:prstGeom prst="rect">
            <a:avLst/>
          </a:prstGeom>
          <a:ln>
            <a:noFill/>
          </a:ln>
        </p:spPr>
      </p:pic>
      <p:sp>
        <p:nvSpPr>
          <p:cNvPr id="218" name="TextShape 2"/>
          <p:cNvSpPr txBox="1"/>
          <p:nvPr/>
        </p:nvSpPr>
        <p:spPr>
          <a:xfrm>
            <a:off x="1101274" y="3855523"/>
            <a:ext cx="8789126" cy="2038320"/>
          </a:xfrm>
          <a:prstGeom prst="rect">
            <a:avLst/>
          </a:prstGeom>
          <a:noFill/>
          <a:ln>
            <a:noFill/>
          </a:ln>
        </p:spPr>
        <p:txBody>
          <a:bodyPr lIns="0" rIns="0"/>
          <a:lstStyle/>
          <a:p>
            <a:pPr marL="457560" indent="-457200">
              <a:lnSpc>
                <a:spcPct val="90000"/>
              </a:lnSpc>
              <a:spcBef>
                <a:spcPts val="1199"/>
              </a:spcBef>
              <a:spcAft>
                <a:spcPts val="201"/>
              </a:spcAft>
              <a:buFont typeface="Arial" panose="020B0604020202020204" pitchFamily="34" charset="0"/>
              <a:buChar char="•"/>
            </a:pPr>
            <a:r>
              <a:rPr lang="en-US" sz="3200" spc="-1" dirty="0">
                <a:solidFill>
                  <a:srgbClr val="404040"/>
                </a:solidFill>
                <a:uFill>
                  <a:solidFill>
                    <a:srgbClr val="FFFFFF"/>
                  </a:solidFill>
                </a:uFill>
                <a:latin typeface="+mj-lt"/>
              </a:rPr>
              <a:t>Events/tasks having more than one incoming/outgoing flow, creating ambiguity.</a:t>
            </a:r>
          </a:p>
          <a:p>
            <a:pPr marL="457560" indent="-457200">
              <a:spcBef>
                <a:spcPts val="1199"/>
              </a:spcBef>
              <a:buFont typeface="Arial" panose="020B0604020202020204" pitchFamily="34" charset="0"/>
              <a:buChar char="•"/>
            </a:pPr>
            <a:r>
              <a:rPr lang="en-US" sz="3200" spc="-1" dirty="0">
                <a:solidFill>
                  <a:srgbClr val="404040"/>
                </a:solidFill>
                <a:uFill>
                  <a:solidFill>
                    <a:srgbClr val="FFFFFF"/>
                  </a:solidFill>
                </a:uFill>
                <a:latin typeface="+mj-lt"/>
              </a:rPr>
              <a:t>OCL query: </a:t>
            </a:r>
            <a:r>
              <a:rPr lang="en-US" sz="3200" spc="-1" dirty="0" err="1">
                <a:solidFill>
                  <a:srgbClr val="404040"/>
                </a:solidFill>
                <a:uFill>
                  <a:solidFill>
                    <a:srgbClr val="FFFFFF"/>
                  </a:solidFill>
                </a:uFill>
                <a:latin typeface="+mj-lt"/>
                <a:ea typeface="SimSun"/>
              </a:rPr>
              <a:t>Task.allInstances</a:t>
            </a:r>
            <a:r>
              <a:rPr lang="en-US" sz="3200" spc="-1" dirty="0">
                <a:solidFill>
                  <a:srgbClr val="404040"/>
                </a:solidFill>
                <a:uFill>
                  <a:solidFill>
                    <a:srgbClr val="FFFFFF"/>
                  </a:solidFill>
                </a:uFill>
                <a:latin typeface="+mj-lt"/>
                <a:ea typeface="SimSun"/>
              </a:rPr>
              <a:t>()-&gt;select(a | </a:t>
            </a:r>
            <a:r>
              <a:rPr lang="en-US" sz="3200" spc="-1" dirty="0" err="1">
                <a:solidFill>
                  <a:srgbClr val="404040"/>
                </a:solidFill>
                <a:uFill>
                  <a:solidFill>
                    <a:srgbClr val="FFFFFF"/>
                  </a:solidFill>
                </a:uFill>
                <a:latin typeface="+mj-lt"/>
                <a:ea typeface="SimSun"/>
              </a:rPr>
              <a:t>a.incoming</a:t>
            </a:r>
            <a:r>
              <a:rPr lang="en-US" sz="3200" spc="-1" dirty="0">
                <a:solidFill>
                  <a:srgbClr val="404040"/>
                </a:solidFill>
                <a:uFill>
                  <a:solidFill>
                    <a:srgbClr val="FFFFFF"/>
                  </a:solidFill>
                </a:uFill>
                <a:latin typeface="+mj-lt"/>
                <a:ea typeface="SimSun"/>
              </a:rPr>
              <a:t>-&gt;size() &gt; 1 or </a:t>
            </a:r>
            <a:r>
              <a:rPr lang="en-US" sz="3200" spc="-1" dirty="0" err="1">
                <a:solidFill>
                  <a:srgbClr val="404040"/>
                </a:solidFill>
                <a:uFill>
                  <a:solidFill>
                    <a:srgbClr val="FFFFFF"/>
                  </a:solidFill>
                </a:uFill>
                <a:latin typeface="+mj-lt"/>
                <a:ea typeface="SimSun"/>
              </a:rPr>
              <a:t>a.outgoing</a:t>
            </a:r>
            <a:r>
              <a:rPr lang="en-US" sz="3200" spc="-1" dirty="0">
                <a:solidFill>
                  <a:srgbClr val="404040"/>
                </a:solidFill>
                <a:uFill>
                  <a:solidFill>
                    <a:srgbClr val="FFFFFF"/>
                  </a:solidFill>
                </a:uFill>
                <a:latin typeface="+mj-lt"/>
                <a:ea typeface="SimSun"/>
              </a:rPr>
              <a:t>-&gt;size() &gt; </a:t>
            </a:r>
            <a:r>
              <a:rPr lang="en-US" sz="3200" spc="-1">
                <a:solidFill>
                  <a:srgbClr val="404040"/>
                </a:solidFill>
                <a:uFill>
                  <a:solidFill>
                    <a:srgbClr val="FFFFFF"/>
                  </a:solidFill>
                </a:uFill>
                <a:latin typeface="+mj-lt"/>
                <a:ea typeface="SimSun"/>
              </a:rPr>
              <a:t>1)</a:t>
            </a:r>
            <a:endParaRPr lang="en-US" sz="3200" spc="-1" dirty="0">
              <a:solidFill>
                <a:srgbClr val="404040"/>
              </a:solidFill>
              <a:uFill>
                <a:solidFill>
                  <a:srgbClr val="FFFFFF"/>
                </a:solidFill>
              </a:uFill>
              <a:latin typeface="+mj-lt"/>
            </a:endParaRPr>
          </a:p>
        </p:txBody>
      </p:sp>
    </p:spTree>
    <p:extLst>
      <p:ext uri="{BB962C8B-B14F-4D97-AF65-F5344CB8AC3E}">
        <p14:creationId xmlns:p14="http://schemas.microsoft.com/office/powerpoint/2010/main" val="417621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TextShape 1"/>
          <p:cNvSpPr txBox="1"/>
          <p:nvPr/>
        </p:nvSpPr>
        <p:spPr>
          <a:xfrm>
            <a:off x="1008017" y="-235954"/>
            <a:ext cx="7543440" cy="1450440"/>
          </a:xfrm>
          <a:prstGeom prst="rect">
            <a:avLst/>
          </a:prstGeom>
          <a:noFill/>
          <a:ln>
            <a:noFill/>
          </a:ln>
        </p:spPr>
        <p:txBody>
          <a:bodyPr anchor="b"/>
          <a:lstStyle/>
          <a:p>
            <a:pPr>
              <a:lnSpc>
                <a:spcPct val="85000"/>
              </a:lnSpc>
            </a:pPr>
            <a:r>
              <a:rPr lang="en-US" sz="6000" b="1" spc="-49" dirty="0">
                <a:solidFill>
                  <a:srgbClr val="404040"/>
                </a:solidFill>
                <a:uFill>
                  <a:solidFill>
                    <a:srgbClr val="FFFFFF"/>
                  </a:solidFill>
                </a:uFill>
                <a:latin typeface="+mj-lt"/>
              </a:rPr>
              <a:t>Combined gateway</a:t>
            </a:r>
            <a:endParaRPr lang="en-US" sz="6000" b="1" spc="-1" dirty="0">
              <a:solidFill>
                <a:srgbClr val="000000"/>
              </a:solidFill>
              <a:uFill>
                <a:solidFill>
                  <a:srgbClr val="FFFFFF"/>
                </a:solidFill>
              </a:uFill>
              <a:latin typeface="+mj-lt"/>
            </a:endParaRPr>
          </a:p>
        </p:txBody>
      </p:sp>
      <p:sp>
        <p:nvSpPr>
          <p:cNvPr id="220" name="TextShape 2"/>
          <p:cNvSpPr txBox="1"/>
          <p:nvPr/>
        </p:nvSpPr>
        <p:spPr>
          <a:xfrm>
            <a:off x="1269274" y="4414680"/>
            <a:ext cx="8936083" cy="1150560"/>
          </a:xfrm>
          <a:prstGeom prst="rect">
            <a:avLst/>
          </a:prstGeom>
          <a:noFill/>
          <a:ln>
            <a:noFill/>
          </a:ln>
        </p:spPr>
        <p:txBody>
          <a:bodyPr lIns="0" rIns="0"/>
          <a:lstStyle/>
          <a:p>
            <a:pPr marL="457560" indent="-457200">
              <a:lnSpc>
                <a:spcPct val="90000"/>
              </a:lnSpc>
              <a:spcBef>
                <a:spcPts val="1199"/>
              </a:spcBef>
              <a:spcAft>
                <a:spcPts val="201"/>
              </a:spcAft>
              <a:buFont typeface="Arial" panose="020B0604020202020204" pitchFamily="34" charset="0"/>
              <a:buChar char="•"/>
            </a:pPr>
            <a:r>
              <a:rPr lang="en-US" sz="3200" spc="-1" dirty="0">
                <a:solidFill>
                  <a:srgbClr val="404040"/>
                </a:solidFill>
                <a:uFill>
                  <a:solidFill>
                    <a:srgbClr val="FFFFFF"/>
                  </a:solidFill>
                </a:uFill>
              </a:rPr>
              <a:t>Gateways having more than one flow on both sides, creating ambiguity.</a:t>
            </a:r>
          </a:p>
          <a:p>
            <a:pPr marL="457560" indent="-457200">
              <a:spcBef>
                <a:spcPts val="1199"/>
              </a:spcBef>
              <a:buFont typeface="Arial" panose="020B0604020202020204" pitchFamily="34" charset="0"/>
              <a:buChar char="•"/>
            </a:pPr>
            <a:r>
              <a:rPr lang="en-US" sz="3200" spc="-1" dirty="0">
                <a:solidFill>
                  <a:srgbClr val="404040"/>
                </a:solidFill>
                <a:uFill>
                  <a:solidFill>
                    <a:srgbClr val="FFFFFF"/>
                  </a:solidFill>
                </a:uFill>
              </a:rPr>
              <a:t>OCL query: </a:t>
            </a:r>
            <a:r>
              <a:rPr lang="en-US" sz="3200" spc="-1" dirty="0" err="1">
                <a:solidFill>
                  <a:srgbClr val="404040"/>
                </a:solidFill>
                <a:uFill>
                  <a:solidFill>
                    <a:srgbClr val="FFFFFF"/>
                  </a:solidFill>
                </a:uFill>
                <a:ea typeface="SimSun"/>
              </a:rPr>
              <a:t>Gateway.allInstances</a:t>
            </a:r>
            <a:r>
              <a:rPr lang="en-US" sz="3200" spc="-1" dirty="0">
                <a:solidFill>
                  <a:srgbClr val="404040"/>
                </a:solidFill>
                <a:uFill>
                  <a:solidFill>
                    <a:srgbClr val="FFFFFF"/>
                  </a:solidFill>
                </a:uFill>
                <a:ea typeface="SimSun"/>
              </a:rPr>
              <a:t>()-&gt;select(a | </a:t>
            </a:r>
            <a:r>
              <a:rPr lang="en-US" sz="3200" spc="-1" dirty="0" err="1">
                <a:solidFill>
                  <a:srgbClr val="404040"/>
                </a:solidFill>
                <a:uFill>
                  <a:solidFill>
                    <a:srgbClr val="FFFFFF"/>
                  </a:solidFill>
                </a:uFill>
                <a:ea typeface="SimSun"/>
              </a:rPr>
              <a:t>a.incoming</a:t>
            </a:r>
            <a:r>
              <a:rPr lang="en-US" sz="3200" spc="-1" dirty="0">
                <a:solidFill>
                  <a:srgbClr val="404040"/>
                </a:solidFill>
                <a:uFill>
                  <a:solidFill>
                    <a:srgbClr val="FFFFFF"/>
                  </a:solidFill>
                </a:uFill>
                <a:ea typeface="SimSun"/>
              </a:rPr>
              <a:t>-&gt;size() &gt; 1 and </a:t>
            </a:r>
            <a:r>
              <a:rPr lang="en-US" sz="3200" spc="-1" dirty="0" err="1">
                <a:solidFill>
                  <a:srgbClr val="404040"/>
                </a:solidFill>
                <a:uFill>
                  <a:solidFill>
                    <a:srgbClr val="FFFFFF"/>
                  </a:solidFill>
                </a:uFill>
                <a:ea typeface="SimSun"/>
              </a:rPr>
              <a:t>a.outgoing</a:t>
            </a:r>
            <a:r>
              <a:rPr lang="en-US" sz="3200" spc="-1" dirty="0">
                <a:solidFill>
                  <a:srgbClr val="404040"/>
                </a:solidFill>
                <a:uFill>
                  <a:solidFill>
                    <a:srgbClr val="FFFFFF"/>
                  </a:solidFill>
                </a:uFill>
                <a:ea typeface="SimSun"/>
              </a:rPr>
              <a:t>-&gt;size() &gt; 1)</a:t>
            </a:r>
            <a:endParaRPr lang="en-US" sz="3200" spc="-1" dirty="0">
              <a:solidFill>
                <a:srgbClr val="404040"/>
              </a:solidFill>
              <a:uFill>
                <a:solidFill>
                  <a:srgbClr val="FFFFFF"/>
                </a:solidFill>
              </a:uFill>
            </a:endParaRPr>
          </a:p>
        </p:txBody>
      </p:sp>
      <p:pic>
        <p:nvPicPr>
          <p:cNvPr id="221" name="Espace réservé du contenu 3"/>
          <p:cNvPicPr/>
          <p:nvPr/>
        </p:nvPicPr>
        <p:blipFill>
          <a:blip r:embed="rId2"/>
          <a:stretch/>
        </p:blipFill>
        <p:spPr>
          <a:xfrm>
            <a:off x="2450177" y="1737000"/>
            <a:ext cx="7315834" cy="2438611"/>
          </a:xfrm>
          <a:prstGeom prst="rect">
            <a:avLst/>
          </a:prstGeom>
          <a:ln>
            <a:noFill/>
          </a:ln>
        </p:spPr>
      </p:pic>
    </p:spTree>
    <p:extLst>
      <p:ext uri="{BB962C8B-B14F-4D97-AF65-F5344CB8AC3E}">
        <p14:creationId xmlns:p14="http://schemas.microsoft.com/office/powerpoint/2010/main" val="2612790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TextShape 1"/>
          <p:cNvSpPr txBox="1"/>
          <p:nvPr/>
        </p:nvSpPr>
        <p:spPr>
          <a:xfrm>
            <a:off x="975360" y="-284940"/>
            <a:ext cx="7543440" cy="1450440"/>
          </a:xfrm>
          <a:prstGeom prst="rect">
            <a:avLst/>
          </a:prstGeom>
          <a:noFill/>
          <a:ln>
            <a:noFill/>
          </a:ln>
        </p:spPr>
        <p:txBody>
          <a:bodyPr anchor="b"/>
          <a:lstStyle/>
          <a:p>
            <a:pPr>
              <a:lnSpc>
                <a:spcPct val="85000"/>
              </a:lnSpc>
            </a:pPr>
            <a:r>
              <a:rPr lang="en-US" sz="6000" b="1" spc="-49" dirty="0">
                <a:solidFill>
                  <a:srgbClr val="404040"/>
                </a:solidFill>
                <a:uFill>
                  <a:solidFill>
                    <a:srgbClr val="FFFFFF"/>
                  </a:solidFill>
                </a:uFill>
                <a:latin typeface="+mj-lt"/>
                <a:cs typeface="Calibri Light" panose="020F0302020204030204" pitchFamily="34" charset="0"/>
              </a:rPr>
              <a:t>Loop</a:t>
            </a:r>
            <a:endParaRPr lang="en-US" sz="6000" b="1" spc="-1" dirty="0">
              <a:solidFill>
                <a:srgbClr val="000000"/>
              </a:solidFill>
              <a:uFill>
                <a:solidFill>
                  <a:srgbClr val="FFFFFF"/>
                </a:solidFill>
              </a:uFill>
              <a:latin typeface="+mj-lt"/>
              <a:cs typeface="Calibri Light" panose="020F0302020204030204" pitchFamily="34" charset="0"/>
            </a:endParaRPr>
          </a:p>
        </p:txBody>
      </p:sp>
      <p:sp>
        <p:nvSpPr>
          <p:cNvPr id="223" name="TextShape 2"/>
          <p:cNvSpPr txBox="1"/>
          <p:nvPr/>
        </p:nvSpPr>
        <p:spPr>
          <a:xfrm>
            <a:off x="975360" y="4341276"/>
            <a:ext cx="10051228" cy="2516723"/>
          </a:xfrm>
          <a:prstGeom prst="rect">
            <a:avLst/>
          </a:prstGeom>
          <a:noFill/>
          <a:ln>
            <a:noFill/>
          </a:ln>
        </p:spPr>
        <p:txBody>
          <a:bodyPr lIns="0" rIns="0"/>
          <a:lstStyle/>
          <a:p>
            <a:pPr marL="457560" indent="-457200">
              <a:lnSpc>
                <a:spcPct val="90000"/>
              </a:lnSpc>
              <a:spcBef>
                <a:spcPts val="1199"/>
              </a:spcBef>
              <a:spcAft>
                <a:spcPts val="201"/>
              </a:spcAft>
              <a:buFont typeface="Arial" panose="020B0604020202020204" pitchFamily="34" charset="0"/>
              <a:buChar char="•"/>
            </a:pPr>
            <a:r>
              <a:rPr lang="en-US" sz="3200" spc="-1" dirty="0">
                <a:solidFill>
                  <a:srgbClr val="404040"/>
                </a:solidFill>
                <a:uFill>
                  <a:solidFill>
                    <a:srgbClr val="FFFFFF"/>
                  </a:solidFill>
                </a:uFill>
              </a:rPr>
              <a:t>Loops create ambiguity in models.</a:t>
            </a:r>
          </a:p>
          <a:p>
            <a:pPr marL="457560" indent="-457200">
              <a:lnSpc>
                <a:spcPct val="90000"/>
              </a:lnSpc>
              <a:spcBef>
                <a:spcPts val="1199"/>
              </a:spcBef>
              <a:spcAft>
                <a:spcPts val="201"/>
              </a:spcAft>
              <a:buFont typeface="Arial" panose="020B0604020202020204" pitchFamily="34" charset="0"/>
              <a:buChar char="•"/>
            </a:pPr>
            <a:r>
              <a:rPr lang="en-US" sz="3200"/>
              <a:t>OCL query: FlowNode</a:t>
            </a:r>
            <a:r>
              <a:rPr lang="en-US" sz="3200" dirty="0" err="1"/>
              <a:t>.allInstances</a:t>
            </a:r>
            <a:r>
              <a:rPr lang="en-US" sz="3200" dirty="0"/>
              <a:t>()-&gt;select(a | Sequence{a}-&gt;closure(</a:t>
            </a:r>
            <a:r>
              <a:rPr lang="en-US" sz="3200" dirty="0" err="1"/>
              <a:t>outgoing.targetRef</a:t>
            </a:r>
            <a:r>
              <a:rPr lang="en-US" sz="3200" dirty="0"/>
              <a:t>)-&gt;exists(b | b&lt;&gt;a and Sequence{b}-&gt;closure(</a:t>
            </a:r>
            <a:r>
              <a:rPr lang="en-US" sz="3200" dirty="0" err="1"/>
              <a:t>outgoing.targetRef</a:t>
            </a:r>
            <a:r>
              <a:rPr lang="en-US" sz="3200" dirty="0"/>
              <a:t>)-&gt;includes(a)))</a:t>
            </a:r>
            <a:endParaRPr lang="en-US" sz="3200" spc="-1" dirty="0">
              <a:solidFill>
                <a:srgbClr val="404040"/>
              </a:solidFill>
              <a:uFill>
                <a:solidFill>
                  <a:srgbClr val="FFFFFF"/>
                </a:solidFill>
              </a:uFill>
            </a:endParaRPr>
          </a:p>
        </p:txBody>
      </p:sp>
      <p:pic>
        <p:nvPicPr>
          <p:cNvPr id="224" name="Espace réservé du contenu 4"/>
          <p:cNvPicPr/>
          <p:nvPr/>
        </p:nvPicPr>
        <p:blipFill>
          <a:blip r:embed="rId3"/>
          <a:stretch/>
        </p:blipFill>
        <p:spPr>
          <a:xfrm>
            <a:off x="2869974" y="1607848"/>
            <a:ext cx="6584250" cy="2543528"/>
          </a:xfrm>
          <a:prstGeom prst="rect">
            <a:avLst/>
          </a:prstGeom>
          <a:ln>
            <a:noFill/>
          </a:ln>
        </p:spPr>
      </p:pic>
    </p:spTree>
    <p:extLst>
      <p:ext uri="{BB962C8B-B14F-4D97-AF65-F5344CB8AC3E}">
        <p14:creationId xmlns:p14="http://schemas.microsoft.com/office/powerpoint/2010/main" val="3191647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747098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conclusion</a:t>
            </a:r>
          </a:p>
        </p:txBody>
      </p:sp>
      <p:sp>
        <p:nvSpPr>
          <p:cNvPr id="7" name="Text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6803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6000" b="1" dirty="0"/>
              <a:t>Contribution</a:t>
            </a:r>
          </a:p>
        </p:txBody>
      </p:sp>
      <p:sp>
        <p:nvSpPr>
          <p:cNvPr id="5" name="Content Placeholder 4"/>
          <p:cNvSpPr>
            <a:spLocks noGrp="1"/>
          </p:cNvSpPr>
          <p:nvPr>
            <p:ph idx="1"/>
          </p:nvPr>
        </p:nvSpPr>
        <p:spPr/>
        <p:txBody>
          <a:bodyPr>
            <a:noAutofit/>
          </a:bodyPr>
          <a:lstStyle/>
          <a:p>
            <a:r>
              <a:rPr lang="en-US" sz="4000" dirty="0"/>
              <a:t>An approach to quality assurance of business process models</a:t>
            </a:r>
          </a:p>
          <a:p>
            <a:r>
              <a:rPr lang="en-US" sz="4000" dirty="0"/>
              <a:t>A catalogue of patterns</a:t>
            </a:r>
          </a:p>
          <a:p>
            <a:r>
              <a:rPr lang="en-US" sz="4000" dirty="0"/>
              <a:t>A method to apply patterns to BPMN models</a:t>
            </a:r>
          </a:p>
          <a:p>
            <a:r>
              <a:rPr lang="en-US" sz="4000" dirty="0"/>
              <a:t>A USE plug-in to support the validation of BPMN models</a:t>
            </a:r>
          </a:p>
        </p:txBody>
      </p:sp>
    </p:spTree>
    <p:extLst>
      <p:ext uri="{BB962C8B-B14F-4D97-AF65-F5344CB8AC3E}">
        <p14:creationId xmlns:p14="http://schemas.microsoft.com/office/powerpoint/2010/main" val="264698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t>Future work</a:t>
            </a:r>
          </a:p>
        </p:txBody>
      </p:sp>
      <p:sp>
        <p:nvSpPr>
          <p:cNvPr id="3" name="Content Placeholder 2"/>
          <p:cNvSpPr>
            <a:spLocks noGrp="1"/>
          </p:cNvSpPr>
          <p:nvPr>
            <p:ph idx="1"/>
          </p:nvPr>
        </p:nvSpPr>
        <p:spPr/>
        <p:txBody>
          <a:bodyPr>
            <a:noAutofit/>
          </a:bodyPr>
          <a:lstStyle/>
          <a:p>
            <a:r>
              <a:rPr lang="en-US" sz="4000" spc="-1" dirty="0">
                <a:solidFill>
                  <a:srgbClr val="404040"/>
                </a:solidFill>
                <a:uFill>
                  <a:solidFill>
                    <a:srgbClr val="FFFFFF"/>
                  </a:solidFill>
                </a:uFill>
              </a:rPr>
              <a:t>Discover additional patterns</a:t>
            </a:r>
          </a:p>
          <a:p>
            <a:r>
              <a:rPr lang="en-US" sz="4000" spc="-1" dirty="0">
                <a:solidFill>
                  <a:srgbClr val="404040"/>
                </a:solidFill>
                <a:uFill>
                  <a:solidFill>
                    <a:srgbClr val="FFFFFF"/>
                  </a:solidFill>
                </a:uFill>
              </a:rPr>
              <a:t>Cover the BPMN 2.0 specification</a:t>
            </a:r>
          </a:p>
          <a:p>
            <a:r>
              <a:rPr lang="en-US" sz="4000" spc="-1" dirty="0">
                <a:solidFill>
                  <a:srgbClr val="404040"/>
                </a:solidFill>
                <a:uFill>
                  <a:solidFill>
                    <a:srgbClr val="FFFFFF"/>
                  </a:solidFill>
                </a:uFill>
              </a:rPr>
              <a:t>Integration with popular model editors to </a:t>
            </a:r>
            <a:r>
              <a:rPr lang="en-US" sz="4000" spc="-1" dirty="0" err="1">
                <a:solidFill>
                  <a:srgbClr val="404040"/>
                </a:solidFill>
                <a:uFill>
                  <a:solidFill>
                    <a:srgbClr val="FFFFFF"/>
                  </a:solidFill>
                </a:uFill>
              </a:rPr>
              <a:t>visualise</a:t>
            </a:r>
            <a:r>
              <a:rPr lang="en-US" sz="4000" spc="-1" dirty="0">
                <a:solidFill>
                  <a:srgbClr val="404040"/>
                </a:solidFill>
                <a:uFill>
                  <a:solidFill>
                    <a:srgbClr val="FFFFFF"/>
                  </a:solidFill>
                </a:uFill>
              </a:rPr>
              <a:t> errors in real time (on-the-fly verification)</a:t>
            </a:r>
          </a:p>
          <a:p>
            <a:r>
              <a:rPr lang="en-GB" sz="4000" dirty="0"/>
              <a:t>Suggesting/making necessary corrections for simple errors</a:t>
            </a:r>
            <a:endParaRPr lang="en-US" sz="4000" dirty="0"/>
          </a:p>
        </p:txBody>
      </p:sp>
    </p:spTree>
    <p:extLst>
      <p:ext uri="{BB962C8B-B14F-4D97-AF65-F5344CB8AC3E}">
        <p14:creationId xmlns:p14="http://schemas.microsoft.com/office/powerpoint/2010/main" val="2664696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pPr algn="ctr"/>
            <a:r>
              <a:rPr lang="en-GB"/>
              <a:t>Thank you for your attention</a:t>
            </a:r>
            <a:endParaRPr lang="vi-VN"/>
          </a:p>
        </p:txBody>
      </p:sp>
      <p:sp>
        <p:nvSpPr>
          <p:cNvPr id="5" name="Sous-titre 4"/>
          <p:cNvSpPr>
            <a:spLocks noGrp="1"/>
          </p:cNvSpPr>
          <p:nvPr>
            <p:ph type="subTitle" idx="1"/>
          </p:nvPr>
        </p:nvSpPr>
        <p:spPr/>
        <p:txBody>
          <a:bodyPr/>
          <a:lstStyle/>
          <a:p>
            <a:endParaRPr lang="vi-VN"/>
          </a:p>
        </p:txBody>
      </p:sp>
    </p:spTree>
    <p:extLst>
      <p:ext uri="{BB962C8B-B14F-4D97-AF65-F5344CB8AC3E}">
        <p14:creationId xmlns:p14="http://schemas.microsoft.com/office/powerpoint/2010/main" val="436009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106930658"/>
              </p:ext>
            </p:extLst>
          </p:nvPr>
        </p:nvGraphicFramePr>
        <p:xfrm>
          <a:off x="1616367" y="332509"/>
          <a:ext cx="9020847" cy="6282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30294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graphicEl>
                                              <a:dgm id="{C60FA9B6-3429-43A7-AE70-C222CDDBBF72}"/>
                                            </p:graphicEl>
                                          </p:spTgt>
                                        </p:tgtEl>
                                        <p:attrNameLst>
                                          <p:attrName>style.visibility</p:attrName>
                                        </p:attrNameLst>
                                      </p:cBhvr>
                                      <p:to>
                                        <p:strVal val="visible"/>
                                      </p:to>
                                    </p:set>
                                    <p:animEffect transition="in" filter="wipe(up)">
                                      <p:cBhvr>
                                        <p:cTn id="7" dur="500"/>
                                        <p:tgtEl>
                                          <p:spTgt spid="2">
                                            <p:graphicEl>
                                              <a:dgm id="{C60FA9B6-3429-43A7-AE70-C222CDDBBF72}"/>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graphicEl>
                                              <a:dgm id="{04C6B750-2D36-421D-9BB1-788607E32183}"/>
                                            </p:graphicEl>
                                          </p:spTgt>
                                        </p:tgtEl>
                                        <p:attrNameLst>
                                          <p:attrName>style.visibility</p:attrName>
                                        </p:attrNameLst>
                                      </p:cBhvr>
                                      <p:to>
                                        <p:strVal val="visible"/>
                                      </p:to>
                                    </p:set>
                                    <p:animEffect transition="in" filter="wipe(left)">
                                      <p:cBhvr>
                                        <p:cTn id="12" dur="100"/>
                                        <p:tgtEl>
                                          <p:spTgt spid="2">
                                            <p:graphicEl>
                                              <a:dgm id="{04C6B750-2D36-421D-9BB1-788607E32183}"/>
                                            </p:graphicEl>
                                          </p:spTgt>
                                        </p:tgtEl>
                                      </p:cBhvr>
                                    </p:animEffect>
                                  </p:childTnLst>
                                </p:cTn>
                              </p:par>
                            </p:childTnLst>
                          </p:cTn>
                        </p:par>
                        <p:par>
                          <p:cTn id="13" fill="hold">
                            <p:stCondLst>
                              <p:cond delay="100"/>
                            </p:stCondLst>
                            <p:childTnLst>
                              <p:par>
                                <p:cTn id="14" presetID="22" presetClass="entr" presetSubtype="8" fill="hold" grpId="0" nodeType="afterEffect">
                                  <p:stCondLst>
                                    <p:cond delay="0"/>
                                  </p:stCondLst>
                                  <p:childTnLst>
                                    <p:set>
                                      <p:cBhvr>
                                        <p:cTn id="15" dur="1" fill="hold">
                                          <p:stCondLst>
                                            <p:cond delay="0"/>
                                          </p:stCondLst>
                                        </p:cTn>
                                        <p:tgtEl>
                                          <p:spTgt spid="2">
                                            <p:graphicEl>
                                              <a:dgm id="{526D5C52-B23B-4CC0-8C13-21BA016A1DC2}"/>
                                            </p:graphicEl>
                                          </p:spTgt>
                                        </p:tgtEl>
                                        <p:attrNameLst>
                                          <p:attrName>style.visibility</p:attrName>
                                        </p:attrNameLst>
                                      </p:cBhvr>
                                      <p:to>
                                        <p:strVal val="visible"/>
                                      </p:to>
                                    </p:set>
                                    <p:animEffect transition="in" filter="wipe(left)">
                                      <p:cBhvr>
                                        <p:cTn id="16" dur="500"/>
                                        <p:tgtEl>
                                          <p:spTgt spid="2">
                                            <p:graphicEl>
                                              <a:dgm id="{526D5C52-B23B-4CC0-8C13-21BA016A1DC2}"/>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
                                            <p:graphicEl>
                                              <a:dgm id="{DCCA2D34-7F1C-40DB-97AD-A5A80487E55E}"/>
                                            </p:graphicEl>
                                          </p:spTgt>
                                        </p:tgtEl>
                                        <p:attrNameLst>
                                          <p:attrName>style.visibility</p:attrName>
                                        </p:attrNameLst>
                                      </p:cBhvr>
                                      <p:to>
                                        <p:strVal val="visible"/>
                                      </p:to>
                                    </p:set>
                                    <p:animEffect transition="in" filter="wipe(left)">
                                      <p:cBhvr>
                                        <p:cTn id="21" dur="100"/>
                                        <p:tgtEl>
                                          <p:spTgt spid="2">
                                            <p:graphicEl>
                                              <a:dgm id="{DCCA2D34-7F1C-40DB-97AD-A5A80487E55E}"/>
                                            </p:graphicEl>
                                          </p:spTgt>
                                        </p:tgtEl>
                                      </p:cBhvr>
                                    </p:animEffect>
                                  </p:childTnLst>
                                </p:cTn>
                              </p:par>
                            </p:childTnLst>
                          </p:cTn>
                        </p:par>
                        <p:par>
                          <p:cTn id="22" fill="hold">
                            <p:stCondLst>
                              <p:cond delay="100"/>
                            </p:stCondLst>
                            <p:childTnLst>
                              <p:par>
                                <p:cTn id="23" presetID="22" presetClass="entr" presetSubtype="8" fill="hold" grpId="0" nodeType="afterEffect">
                                  <p:stCondLst>
                                    <p:cond delay="0"/>
                                  </p:stCondLst>
                                  <p:childTnLst>
                                    <p:set>
                                      <p:cBhvr>
                                        <p:cTn id="24" dur="1" fill="hold">
                                          <p:stCondLst>
                                            <p:cond delay="0"/>
                                          </p:stCondLst>
                                        </p:cTn>
                                        <p:tgtEl>
                                          <p:spTgt spid="2">
                                            <p:graphicEl>
                                              <a:dgm id="{0A15232E-A4FF-4B57-9B18-6CBC4C3B1C6D}"/>
                                            </p:graphicEl>
                                          </p:spTgt>
                                        </p:tgtEl>
                                        <p:attrNameLst>
                                          <p:attrName>style.visibility</p:attrName>
                                        </p:attrNameLst>
                                      </p:cBhvr>
                                      <p:to>
                                        <p:strVal val="visible"/>
                                      </p:to>
                                    </p:set>
                                    <p:animEffect transition="in" filter="wipe(left)">
                                      <p:cBhvr>
                                        <p:cTn id="25" dur="500"/>
                                        <p:tgtEl>
                                          <p:spTgt spid="2">
                                            <p:graphicEl>
                                              <a:dgm id="{0A15232E-A4FF-4B57-9B18-6CBC4C3B1C6D}"/>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
                                            <p:graphicEl>
                                              <a:dgm id="{3B14ED1B-3BD8-4F65-A278-A8FC9A898110}"/>
                                            </p:graphicEl>
                                          </p:spTgt>
                                        </p:tgtEl>
                                        <p:attrNameLst>
                                          <p:attrName>style.visibility</p:attrName>
                                        </p:attrNameLst>
                                      </p:cBhvr>
                                      <p:to>
                                        <p:strVal val="visible"/>
                                      </p:to>
                                    </p:set>
                                    <p:animEffect transition="in" filter="wipe(left)">
                                      <p:cBhvr>
                                        <p:cTn id="30" dur="100"/>
                                        <p:tgtEl>
                                          <p:spTgt spid="2">
                                            <p:graphicEl>
                                              <a:dgm id="{3B14ED1B-3BD8-4F65-A278-A8FC9A898110}"/>
                                            </p:graphicEl>
                                          </p:spTgt>
                                        </p:tgtEl>
                                      </p:cBhvr>
                                    </p:animEffect>
                                  </p:childTnLst>
                                </p:cTn>
                              </p:par>
                            </p:childTnLst>
                          </p:cTn>
                        </p:par>
                        <p:par>
                          <p:cTn id="31" fill="hold">
                            <p:stCondLst>
                              <p:cond delay="100"/>
                            </p:stCondLst>
                            <p:childTnLst>
                              <p:par>
                                <p:cTn id="32" presetID="22" presetClass="entr" presetSubtype="8" fill="hold" grpId="0" nodeType="afterEffect">
                                  <p:stCondLst>
                                    <p:cond delay="0"/>
                                  </p:stCondLst>
                                  <p:childTnLst>
                                    <p:set>
                                      <p:cBhvr>
                                        <p:cTn id="33" dur="1" fill="hold">
                                          <p:stCondLst>
                                            <p:cond delay="0"/>
                                          </p:stCondLst>
                                        </p:cTn>
                                        <p:tgtEl>
                                          <p:spTgt spid="2">
                                            <p:graphicEl>
                                              <a:dgm id="{EACB9E44-0606-47FA-AA6D-C1334BCCA2EA}"/>
                                            </p:graphicEl>
                                          </p:spTgt>
                                        </p:tgtEl>
                                        <p:attrNameLst>
                                          <p:attrName>style.visibility</p:attrName>
                                        </p:attrNameLst>
                                      </p:cBhvr>
                                      <p:to>
                                        <p:strVal val="visible"/>
                                      </p:to>
                                    </p:set>
                                    <p:animEffect transition="in" filter="wipe(left)">
                                      <p:cBhvr>
                                        <p:cTn id="34" dur="500"/>
                                        <p:tgtEl>
                                          <p:spTgt spid="2">
                                            <p:graphicEl>
                                              <a:dgm id="{EACB9E44-0606-47FA-AA6D-C1334BCCA2EA}"/>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
                                            <p:graphicEl>
                                              <a:dgm id="{AC86D086-FE49-4A18-867E-430F2BB9EE94}"/>
                                            </p:graphicEl>
                                          </p:spTgt>
                                        </p:tgtEl>
                                        <p:attrNameLst>
                                          <p:attrName>style.visibility</p:attrName>
                                        </p:attrNameLst>
                                      </p:cBhvr>
                                      <p:to>
                                        <p:strVal val="visible"/>
                                      </p:to>
                                    </p:set>
                                    <p:animEffect transition="in" filter="wipe(left)">
                                      <p:cBhvr>
                                        <p:cTn id="39" dur="100"/>
                                        <p:tgtEl>
                                          <p:spTgt spid="2">
                                            <p:graphicEl>
                                              <a:dgm id="{AC86D086-FE49-4A18-867E-430F2BB9EE94}"/>
                                            </p:graphicEl>
                                          </p:spTgt>
                                        </p:tgtEl>
                                      </p:cBhvr>
                                    </p:animEffect>
                                  </p:childTnLst>
                                </p:cTn>
                              </p:par>
                            </p:childTnLst>
                          </p:cTn>
                        </p:par>
                        <p:par>
                          <p:cTn id="40" fill="hold">
                            <p:stCondLst>
                              <p:cond delay="100"/>
                            </p:stCondLst>
                            <p:childTnLst>
                              <p:par>
                                <p:cTn id="41" presetID="22" presetClass="entr" presetSubtype="8" fill="hold" grpId="0" nodeType="afterEffect">
                                  <p:stCondLst>
                                    <p:cond delay="0"/>
                                  </p:stCondLst>
                                  <p:childTnLst>
                                    <p:set>
                                      <p:cBhvr>
                                        <p:cTn id="42" dur="1" fill="hold">
                                          <p:stCondLst>
                                            <p:cond delay="0"/>
                                          </p:stCondLst>
                                        </p:cTn>
                                        <p:tgtEl>
                                          <p:spTgt spid="2">
                                            <p:graphicEl>
                                              <a:dgm id="{5C10B833-A2D6-4746-88AF-E4C880EF17F9}"/>
                                            </p:graphicEl>
                                          </p:spTgt>
                                        </p:tgtEl>
                                        <p:attrNameLst>
                                          <p:attrName>style.visibility</p:attrName>
                                        </p:attrNameLst>
                                      </p:cBhvr>
                                      <p:to>
                                        <p:strVal val="visible"/>
                                      </p:to>
                                    </p:set>
                                    <p:animEffect transition="in" filter="wipe(left)">
                                      <p:cBhvr>
                                        <p:cTn id="43" dur="500"/>
                                        <p:tgtEl>
                                          <p:spTgt spid="2">
                                            <p:graphicEl>
                                              <a:dgm id="{5C10B833-A2D6-4746-88AF-E4C880EF17F9}"/>
                                            </p:graphic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
                                            <p:graphicEl>
                                              <a:dgm id="{2B2E236F-F985-40ED-B69D-5ABF9CF8CF9D}"/>
                                            </p:graphicEl>
                                          </p:spTgt>
                                        </p:tgtEl>
                                        <p:attrNameLst>
                                          <p:attrName>style.visibility</p:attrName>
                                        </p:attrNameLst>
                                      </p:cBhvr>
                                      <p:to>
                                        <p:strVal val="visible"/>
                                      </p:to>
                                    </p:set>
                                    <p:animEffect transition="in" filter="wipe(left)">
                                      <p:cBhvr>
                                        <p:cTn id="48" dur="100"/>
                                        <p:tgtEl>
                                          <p:spTgt spid="2">
                                            <p:graphicEl>
                                              <a:dgm id="{2B2E236F-F985-40ED-B69D-5ABF9CF8CF9D}"/>
                                            </p:graphicEl>
                                          </p:spTgt>
                                        </p:tgtEl>
                                      </p:cBhvr>
                                    </p:animEffect>
                                  </p:childTnLst>
                                </p:cTn>
                              </p:par>
                            </p:childTnLst>
                          </p:cTn>
                        </p:par>
                        <p:par>
                          <p:cTn id="49" fill="hold">
                            <p:stCondLst>
                              <p:cond delay="100"/>
                            </p:stCondLst>
                            <p:childTnLst>
                              <p:par>
                                <p:cTn id="50" presetID="22" presetClass="entr" presetSubtype="8" fill="hold" grpId="0" nodeType="afterEffect">
                                  <p:stCondLst>
                                    <p:cond delay="0"/>
                                  </p:stCondLst>
                                  <p:childTnLst>
                                    <p:set>
                                      <p:cBhvr>
                                        <p:cTn id="51" dur="1" fill="hold">
                                          <p:stCondLst>
                                            <p:cond delay="0"/>
                                          </p:stCondLst>
                                        </p:cTn>
                                        <p:tgtEl>
                                          <p:spTgt spid="2">
                                            <p:graphicEl>
                                              <a:dgm id="{98DDCA7A-A3CB-499C-8EA0-64CE12B8C624}"/>
                                            </p:graphicEl>
                                          </p:spTgt>
                                        </p:tgtEl>
                                        <p:attrNameLst>
                                          <p:attrName>style.visibility</p:attrName>
                                        </p:attrNameLst>
                                      </p:cBhvr>
                                      <p:to>
                                        <p:strVal val="visible"/>
                                      </p:to>
                                    </p:set>
                                    <p:animEffect transition="in" filter="wipe(left)">
                                      <p:cBhvr>
                                        <p:cTn id="52" dur="500"/>
                                        <p:tgtEl>
                                          <p:spTgt spid="2">
                                            <p:graphicEl>
                                              <a:dgm id="{98DDCA7A-A3CB-499C-8EA0-64CE12B8C62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Introduction</a:t>
            </a:r>
            <a:endParaRPr lang="en-US" sz="6600" b="1" dirty="0"/>
          </a:p>
        </p:txBody>
      </p:sp>
      <p:pic>
        <p:nvPicPr>
          <p:cNvPr id="6" name="Content Placeholder 5"/>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5980" t="22209" r="64784"/>
          <a:stretch/>
        </p:blipFill>
        <p:spPr>
          <a:xfrm>
            <a:off x="7394828" y="153147"/>
            <a:ext cx="3690756" cy="6456950"/>
          </a:xfrm>
        </p:spPr>
      </p:pic>
      <p:pic>
        <p:nvPicPr>
          <p:cNvPr id="1026" name="Picture 11"/>
          <p:cNvPicPr>
            <a:picLocks noChangeAspect="1" noChangeArrowheads="1"/>
          </p:cNvPicPr>
          <p:nvPr/>
        </p:nvPicPr>
        <p:blipFill>
          <a:blip r:embed="rId4">
            <a:extLst>
              <a:ext uri="{28A0092B-C50C-407E-A947-70E740481C1C}">
                <a14:useLocalDpi xmlns:a14="http://schemas.microsoft.com/office/drawing/2010/main" val="0"/>
              </a:ext>
            </a:extLst>
          </a:blip>
          <a:srcRect l="7370" t="4230" r="4662"/>
          <a:stretch>
            <a:fillRect/>
          </a:stretch>
        </p:blipFill>
        <p:spPr bwMode="auto">
          <a:xfrm>
            <a:off x="1133929" y="1478517"/>
            <a:ext cx="5468710" cy="392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7620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Introduction</a:t>
            </a:r>
          </a:p>
        </p:txBody>
      </p:sp>
      <p:pic>
        <p:nvPicPr>
          <p:cNvPr id="5" name="Content Placeholder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793327" y="1455059"/>
            <a:ext cx="2555359" cy="3134406"/>
          </a:xfrm>
        </p:spPr>
      </p:pic>
      <p:sp>
        <p:nvSpPr>
          <p:cNvPr id="4" name="Content Placeholder 3"/>
          <p:cNvSpPr>
            <a:spLocks noGrp="1"/>
          </p:cNvSpPr>
          <p:nvPr>
            <p:ph sz="half" idx="2"/>
          </p:nvPr>
        </p:nvSpPr>
        <p:spPr>
          <a:xfrm>
            <a:off x="1104901" y="1455060"/>
            <a:ext cx="7743668" cy="3392712"/>
          </a:xfrm>
        </p:spPr>
        <p:txBody>
          <a:bodyPr>
            <a:normAutofit/>
          </a:bodyPr>
          <a:lstStyle/>
          <a:p>
            <a:r>
              <a:rPr lang="en-US" sz="4000" dirty="0"/>
              <a:t>How to design business process models ?</a:t>
            </a:r>
          </a:p>
          <a:p>
            <a:r>
              <a:rPr lang="en-US" sz="4000" dirty="0"/>
              <a:t>What is Quality of process ?</a:t>
            </a:r>
          </a:p>
          <a:p>
            <a:r>
              <a:rPr lang="en-US" sz="4000" dirty="0"/>
              <a:t>How to ensure model quality ?</a:t>
            </a:r>
          </a:p>
        </p:txBody>
      </p:sp>
    </p:spTree>
    <p:extLst>
      <p:ext uri="{BB962C8B-B14F-4D97-AF65-F5344CB8AC3E}">
        <p14:creationId xmlns:p14="http://schemas.microsoft.com/office/powerpoint/2010/main" val="2187091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Introduction</a:t>
            </a:r>
          </a:p>
        </p:txBody>
      </p:sp>
      <p:sp>
        <p:nvSpPr>
          <p:cNvPr id="5" name="Content Placeholder 4"/>
          <p:cNvSpPr>
            <a:spLocks noGrp="1"/>
          </p:cNvSpPr>
          <p:nvPr>
            <p:ph idx="1"/>
          </p:nvPr>
        </p:nvSpPr>
        <p:spPr>
          <a:xfrm>
            <a:off x="1104900" y="1600200"/>
            <a:ext cx="9982200" cy="1033010"/>
          </a:xfrm>
        </p:spPr>
        <p:txBody>
          <a:bodyPr>
            <a:noAutofit/>
          </a:bodyPr>
          <a:lstStyle/>
          <a:p>
            <a:r>
              <a:rPr lang="en-US" sz="2800" dirty="0"/>
              <a:t>As a result, a number of approaches have been proposed. </a:t>
            </a:r>
          </a:p>
          <a:p>
            <a:pPr marL="0" indent="0">
              <a:buNone/>
            </a:pPr>
            <a:br>
              <a:rPr lang="en-US" sz="2800" dirty="0"/>
            </a:br>
            <a:r>
              <a:rPr lang="en-US" sz="2800" dirty="0"/>
              <a:t>. </a:t>
            </a:r>
            <a:br>
              <a:rPr lang="en-US" sz="2800" dirty="0"/>
            </a:br>
            <a:endParaRPr lang="en-US" sz="2800" dirty="0"/>
          </a:p>
        </p:txBody>
      </p:sp>
      <p:pic>
        <p:nvPicPr>
          <p:cNvPr id="7" name="Picture 6"/>
          <p:cNvPicPr>
            <a:picLocks noChangeAspect="1"/>
          </p:cNvPicPr>
          <p:nvPr/>
        </p:nvPicPr>
        <p:blipFill>
          <a:blip r:embed="rId3"/>
          <a:stretch>
            <a:fillRect/>
          </a:stretch>
        </p:blipFill>
        <p:spPr>
          <a:xfrm>
            <a:off x="1104899" y="2633210"/>
            <a:ext cx="4685291" cy="2635476"/>
          </a:xfrm>
          <a:prstGeom prst="rect">
            <a:avLst/>
          </a:prstGeom>
        </p:spPr>
      </p:pic>
      <p:pic>
        <p:nvPicPr>
          <p:cNvPr id="8" name="Picture 7"/>
          <p:cNvPicPr>
            <a:picLocks noChangeAspect="1"/>
          </p:cNvPicPr>
          <p:nvPr/>
        </p:nvPicPr>
        <p:blipFill>
          <a:blip r:embed="rId4"/>
          <a:stretch>
            <a:fillRect/>
          </a:stretch>
        </p:blipFill>
        <p:spPr>
          <a:xfrm>
            <a:off x="6883543" y="2467927"/>
            <a:ext cx="4202041" cy="2909731"/>
          </a:xfrm>
          <a:prstGeom prst="rect">
            <a:avLst/>
          </a:prstGeom>
        </p:spPr>
      </p:pic>
      <p:sp>
        <p:nvSpPr>
          <p:cNvPr id="9" name="TextBox 8"/>
          <p:cNvSpPr txBox="1"/>
          <p:nvPr/>
        </p:nvSpPr>
        <p:spPr>
          <a:xfrm>
            <a:off x="1393371" y="5370286"/>
            <a:ext cx="3962400" cy="646331"/>
          </a:xfrm>
          <a:prstGeom prst="rect">
            <a:avLst/>
          </a:prstGeom>
          <a:noFill/>
        </p:spPr>
        <p:txBody>
          <a:bodyPr wrap="square" rtlCol="0">
            <a:spAutoFit/>
          </a:bodyPr>
          <a:lstStyle/>
          <a:p>
            <a:r>
              <a:rPr lang="en-US" dirty="0"/>
              <a:t>BPMN-Q: Business process modeling and notation – query</a:t>
            </a:r>
          </a:p>
        </p:txBody>
      </p:sp>
      <p:sp>
        <p:nvSpPr>
          <p:cNvPr id="10" name="TextBox 9"/>
          <p:cNvSpPr txBox="1"/>
          <p:nvPr/>
        </p:nvSpPr>
        <p:spPr>
          <a:xfrm>
            <a:off x="6552805" y="5508785"/>
            <a:ext cx="4532779" cy="369332"/>
          </a:xfrm>
          <a:prstGeom prst="rect">
            <a:avLst/>
          </a:prstGeom>
          <a:noFill/>
        </p:spPr>
        <p:txBody>
          <a:bodyPr wrap="none" rtlCol="0">
            <a:spAutoFit/>
          </a:bodyPr>
          <a:lstStyle/>
          <a:p>
            <a:r>
              <a:rPr lang="en-US" dirty="0"/>
              <a:t>Petri-nets for business process model example</a:t>
            </a:r>
          </a:p>
        </p:txBody>
      </p:sp>
    </p:spTree>
    <p:extLst>
      <p:ext uri="{BB962C8B-B14F-4D97-AF65-F5344CB8AC3E}">
        <p14:creationId xmlns:p14="http://schemas.microsoft.com/office/powerpoint/2010/main" val="1121084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1" y="3115737"/>
            <a:ext cx="10071099" cy="2184399"/>
          </a:xfrm>
        </p:spPr>
        <p:txBody>
          <a:bodyPr>
            <a:normAutofit/>
          </a:bodyPr>
          <a:lstStyle/>
          <a:p>
            <a:r>
              <a:rPr lang="en-US" sz="6600" b="1" dirty="0">
                <a:latin typeface="Calibri Light" panose="020F0302020204030204" pitchFamily="34" charset="0"/>
              </a:rPr>
              <a:t>Approach overview</a:t>
            </a:r>
            <a:endParaRPr lang="vi-VN" sz="6600" b="1" dirty="0">
              <a:latin typeface="Calibri Light" panose="020F0302020204030204" pitchFamily="34" charset="0"/>
            </a:endParaRPr>
          </a:p>
        </p:txBody>
      </p:sp>
    </p:spTree>
    <p:extLst>
      <p:ext uri="{BB962C8B-B14F-4D97-AF65-F5344CB8AC3E}">
        <p14:creationId xmlns:p14="http://schemas.microsoft.com/office/powerpoint/2010/main" val="372266940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Approach overview</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8456" y="2176633"/>
            <a:ext cx="10613571" cy="2857500"/>
          </a:xfrm>
        </p:spPr>
      </p:pic>
    </p:spTree>
    <p:extLst>
      <p:ext uri="{BB962C8B-B14F-4D97-AF65-F5344CB8AC3E}">
        <p14:creationId xmlns:p14="http://schemas.microsoft.com/office/powerpoint/2010/main" val="135515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19597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 name="Espace réservé du contenu 6"/>
          <p:cNvPicPr/>
          <p:nvPr/>
        </p:nvPicPr>
        <p:blipFill>
          <a:blip r:embed="rId3"/>
          <a:stretch/>
        </p:blipFill>
        <p:spPr>
          <a:xfrm>
            <a:off x="2753866" y="1326459"/>
            <a:ext cx="6858594" cy="2725148"/>
          </a:xfrm>
          <a:prstGeom prst="rect">
            <a:avLst/>
          </a:prstGeom>
          <a:ln>
            <a:noFill/>
          </a:ln>
        </p:spPr>
      </p:pic>
      <p:sp>
        <p:nvSpPr>
          <p:cNvPr id="212" name="TextShape 2"/>
          <p:cNvSpPr txBox="1"/>
          <p:nvPr/>
        </p:nvSpPr>
        <p:spPr>
          <a:xfrm>
            <a:off x="1522474" y="3637650"/>
            <a:ext cx="8855239" cy="2294280"/>
          </a:xfrm>
          <a:prstGeom prst="rect">
            <a:avLst/>
          </a:prstGeom>
          <a:noFill/>
          <a:ln>
            <a:noFill/>
          </a:ln>
        </p:spPr>
        <p:txBody>
          <a:bodyPr lIns="0" rIns="0"/>
          <a:lstStyle/>
          <a:p>
            <a:pPr marL="457200" indent="-457200">
              <a:spcBef>
                <a:spcPts val="1199"/>
              </a:spcBef>
              <a:spcAft>
                <a:spcPts val="201"/>
              </a:spcAft>
              <a:buFont typeface="Arial" panose="020B0604020202020204" pitchFamily="34" charset="0"/>
              <a:buChar char="•"/>
            </a:pPr>
            <a:r>
              <a:rPr lang="en-US" sz="3000" spc="-1" dirty="0">
                <a:solidFill>
                  <a:srgbClr val="404040"/>
                </a:solidFill>
                <a:uFill>
                  <a:solidFill>
                    <a:srgbClr val="FFFFFF"/>
                  </a:solidFill>
                </a:uFill>
              </a:rPr>
              <a:t>“Optional” flow going into parallel gateway, caused by unbalanced gateway pairs.</a:t>
            </a:r>
          </a:p>
          <a:p>
            <a:pPr marL="457200" indent="-457200">
              <a:spcBef>
                <a:spcPts val="1199"/>
              </a:spcBef>
              <a:spcAft>
                <a:spcPts val="201"/>
              </a:spcAft>
              <a:buFont typeface="Arial" panose="020B0604020202020204" pitchFamily="34" charset="0"/>
              <a:buChar char="•"/>
            </a:pPr>
            <a:r>
              <a:rPr lang="en-US" sz="3000" spc="-1" dirty="0">
                <a:solidFill>
                  <a:srgbClr val="404040"/>
                </a:solidFill>
                <a:uFill>
                  <a:solidFill>
                    <a:srgbClr val="FFFFFF"/>
                  </a:solidFill>
                </a:uFill>
              </a:rPr>
              <a:t>Apply label() recursively</a:t>
            </a:r>
          </a:p>
          <a:p>
            <a:pPr marL="457200" indent="-457200">
              <a:spcBef>
                <a:spcPts val="1199"/>
              </a:spcBef>
              <a:spcAft>
                <a:spcPts val="201"/>
              </a:spcAft>
              <a:buFont typeface="Arial" panose="020B0604020202020204" pitchFamily="34" charset="0"/>
              <a:buChar char="•"/>
            </a:pPr>
            <a:r>
              <a:rPr lang="en-US" sz="3000" spc="-1" dirty="0">
                <a:solidFill>
                  <a:srgbClr val="404040"/>
                </a:solidFill>
                <a:uFill>
                  <a:solidFill>
                    <a:srgbClr val="FFFFFF"/>
                  </a:solidFill>
                </a:uFill>
              </a:rPr>
              <a:t>OCL query: </a:t>
            </a:r>
            <a:r>
              <a:rPr lang="en-US" sz="3000" spc="-1" dirty="0" err="1">
                <a:solidFill>
                  <a:srgbClr val="404040"/>
                </a:solidFill>
                <a:uFill>
                  <a:solidFill>
                    <a:srgbClr val="FFFFFF"/>
                  </a:solidFill>
                </a:uFill>
              </a:rPr>
              <a:t>ParallelGateway.allInstances</a:t>
            </a:r>
            <a:r>
              <a:rPr lang="en-US" sz="3000" spc="-1" dirty="0">
                <a:solidFill>
                  <a:srgbClr val="404040"/>
                </a:solidFill>
                <a:uFill>
                  <a:solidFill>
                    <a:srgbClr val="FFFFFF"/>
                  </a:solidFill>
                </a:uFill>
              </a:rPr>
              <a:t>()-&gt;select(a | </a:t>
            </a:r>
            <a:r>
              <a:rPr lang="en-US" sz="3000" spc="-1" dirty="0" err="1">
                <a:solidFill>
                  <a:srgbClr val="404040"/>
                </a:solidFill>
                <a:uFill>
                  <a:solidFill>
                    <a:srgbClr val="FFFFFF"/>
                  </a:solidFill>
                </a:uFill>
              </a:rPr>
              <a:t>a.incoming</a:t>
            </a:r>
            <a:r>
              <a:rPr lang="en-US" sz="3000" spc="-1" dirty="0">
                <a:solidFill>
                  <a:srgbClr val="404040"/>
                </a:solidFill>
                <a:uFill>
                  <a:solidFill>
                    <a:srgbClr val="FFFFFF"/>
                  </a:solidFill>
                </a:uFill>
              </a:rPr>
              <a:t>-&gt;size() &gt; 1 and </a:t>
            </a:r>
            <a:r>
              <a:rPr lang="en-US" sz="3000" spc="-1" dirty="0" err="1">
                <a:solidFill>
                  <a:srgbClr val="404040"/>
                </a:solidFill>
                <a:uFill>
                  <a:solidFill>
                    <a:srgbClr val="FFFFFF"/>
                  </a:solidFill>
                </a:uFill>
              </a:rPr>
              <a:t>a.incoming</a:t>
            </a:r>
            <a:r>
              <a:rPr lang="en-US" sz="3000" spc="-1" dirty="0">
                <a:solidFill>
                  <a:srgbClr val="404040"/>
                </a:solidFill>
                <a:uFill>
                  <a:solidFill>
                    <a:srgbClr val="FFFFFF"/>
                  </a:solidFill>
                </a:uFill>
              </a:rPr>
              <a:t>-&gt;exists(flow | </a:t>
            </a:r>
            <a:r>
              <a:rPr lang="en-US" sz="3000" spc="-1" dirty="0" err="1">
                <a:solidFill>
                  <a:srgbClr val="404040"/>
                </a:solidFill>
                <a:uFill>
                  <a:solidFill>
                    <a:srgbClr val="FFFFFF"/>
                  </a:solidFill>
                </a:uFill>
              </a:rPr>
              <a:t>flow.optional</a:t>
            </a:r>
            <a:r>
              <a:rPr lang="en-US" sz="3000" spc="-1" dirty="0">
                <a:solidFill>
                  <a:srgbClr val="404040"/>
                </a:solidFill>
                <a:uFill>
                  <a:solidFill>
                    <a:srgbClr val="FFFFFF"/>
                  </a:solidFill>
                </a:uFill>
              </a:rPr>
              <a:t>-&gt;at(</a:t>
            </a:r>
            <a:r>
              <a:rPr lang="en-US" sz="3000" spc="-1" dirty="0" err="1">
                <a:solidFill>
                  <a:srgbClr val="404040"/>
                </a:solidFill>
                <a:uFill>
                  <a:solidFill>
                    <a:srgbClr val="FFFFFF"/>
                  </a:solidFill>
                </a:uFill>
              </a:rPr>
              <a:t>flow.optional</a:t>
            </a:r>
            <a:r>
              <a:rPr lang="en-US" sz="3000" spc="-1" dirty="0">
                <a:solidFill>
                  <a:srgbClr val="404040"/>
                </a:solidFill>
                <a:uFill>
                  <a:solidFill>
                    <a:srgbClr val="FFFFFF"/>
                  </a:solidFill>
                </a:uFill>
              </a:rPr>
              <a:t>-&gt;size()))</a:t>
            </a:r>
          </a:p>
        </p:txBody>
      </p:sp>
      <p:sp>
        <p:nvSpPr>
          <p:cNvPr id="6" name="Title 5"/>
          <p:cNvSpPr>
            <a:spLocks noGrp="1"/>
          </p:cNvSpPr>
          <p:nvPr>
            <p:ph type="title"/>
          </p:nvPr>
        </p:nvSpPr>
        <p:spPr/>
        <p:txBody>
          <a:bodyPr>
            <a:normAutofit/>
          </a:bodyPr>
          <a:lstStyle/>
          <a:p>
            <a:r>
              <a:rPr lang="en-US" sz="6000" b="1" dirty="0"/>
              <a:t>Deadlock</a:t>
            </a:r>
          </a:p>
        </p:txBody>
      </p:sp>
    </p:spTree>
    <p:extLst>
      <p:ext uri="{BB962C8B-B14F-4D97-AF65-F5344CB8AC3E}">
        <p14:creationId xmlns:p14="http://schemas.microsoft.com/office/powerpoint/2010/main" val="3248469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Custom 1">
      <a:majorFont>
        <a:latin typeface="Calibri"/>
        <a:ea typeface=""/>
        <a:cs typeface=""/>
      </a:majorFont>
      <a:minorFont>
        <a:latin typeface="Calibri"/>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1487</Words>
  <Application>Microsoft Office PowerPoint</Application>
  <PresentationFormat>Grand écran</PresentationFormat>
  <Paragraphs>94</Paragraphs>
  <Slides>19</Slides>
  <Notes>14</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19</vt:i4>
      </vt:variant>
    </vt:vector>
  </HeadingPairs>
  <TitlesOfParts>
    <vt:vector size="26" baseType="lpstr">
      <vt:lpstr>Euphemia</vt:lpstr>
      <vt:lpstr>SimSun</vt:lpstr>
      <vt:lpstr>Arial</vt:lpstr>
      <vt:lpstr>Calibri</vt:lpstr>
      <vt:lpstr>Calibri Light</vt:lpstr>
      <vt:lpstr>Wingdings</vt:lpstr>
      <vt:lpstr>Academic Literature 16x9</vt:lpstr>
      <vt:lpstr>A method to validate business process models</vt:lpstr>
      <vt:lpstr>Présentation PowerPoint</vt:lpstr>
      <vt:lpstr>Introduction</vt:lpstr>
      <vt:lpstr>Introduction</vt:lpstr>
      <vt:lpstr>Introduction</vt:lpstr>
      <vt:lpstr>Approach overview</vt:lpstr>
      <vt:lpstr>Approach overview</vt:lpstr>
      <vt:lpstr>Techniques</vt:lpstr>
      <vt:lpstr>Deadlock</vt:lpstr>
      <vt:lpstr>Deadlock</vt:lpstr>
      <vt:lpstr>Multiple termination</vt:lpstr>
      <vt:lpstr>Présentation PowerPoint</vt:lpstr>
      <vt:lpstr>Présentation PowerPoint</vt:lpstr>
      <vt:lpstr>Présentation PowerPoint</vt:lpstr>
      <vt:lpstr>implementation</vt:lpstr>
      <vt:lpstr>conclusion</vt:lpstr>
      <vt:lpstr>Contribution</vt:lpstr>
      <vt:lpstr>Future work</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2016-04-18T08:54:40Z</dcterms:created>
  <dcterms:modified xsi:type="dcterms:W3CDTF">2017-04-05T02:23:22Z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TC034313809991</vt:lpwstr>
  </property>
</Properties>
</file>