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301" r:id="rId3"/>
    <p:sldId id="302" r:id="rId4"/>
    <p:sldId id="303" r:id="rId5"/>
    <p:sldId id="304" r:id="rId6"/>
    <p:sldId id="305" r:id="rId7"/>
    <p:sldId id="306" r:id="rId8"/>
    <p:sldId id="307"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34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f37214ac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f37214ac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f37214acb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f37214acb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f37214acb0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f37214acb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f37214acb0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f37214acb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1f37214acb0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1f37214acb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f37214acb0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f37214acb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f37214acb0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f37214acb0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A2C4C9"/>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527000"/>
            <a:ext cx="8520600" cy="2089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dirty="0"/>
              <a:t>CSE 431</a:t>
            </a:r>
            <a:endParaRPr dirty="0"/>
          </a:p>
          <a:p>
            <a:pPr marL="0" lvl="0" indent="0" algn="ctr" rtl="0">
              <a:spcBef>
                <a:spcPts val="0"/>
              </a:spcBef>
              <a:spcAft>
                <a:spcPts val="0"/>
              </a:spcAft>
              <a:buNone/>
            </a:pPr>
            <a:r>
              <a:rPr lang="en-GB" dirty="0"/>
              <a:t>Paper Presentation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ts val="1100"/>
              <a:buFont typeface="Arial"/>
              <a:buNone/>
            </a:pPr>
            <a:r>
              <a:rPr lang="en-US" sz="2800" b="1" dirty="0">
                <a:solidFill>
                  <a:schemeClr val="dk1"/>
                </a:solidFill>
              </a:rPr>
              <a:t>Analyzing the Perceived Severity of Cybersecurity Threats Reported on Social Media</a:t>
            </a:r>
            <a:br>
              <a:rPr lang="en-US" sz="3200" dirty="0"/>
            </a:br>
            <a:endParaRPr dirty="0"/>
          </a:p>
        </p:txBody>
      </p:sp>
      <p:sp>
        <p:nvSpPr>
          <p:cNvPr id="331" name="Google Shape;331;p58"/>
          <p:cNvSpPr txBox="1">
            <a:spLocks noGrp="1"/>
          </p:cNvSpPr>
          <p:nvPr>
            <p:ph type="body" idx="1"/>
          </p:nvPr>
        </p:nvSpPr>
        <p:spPr>
          <a:xfrm>
            <a:off x="492220" y="2571750"/>
            <a:ext cx="3487352" cy="2015542"/>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US" sz="2200" dirty="0"/>
              <a:t>Submitted By:</a:t>
            </a:r>
          </a:p>
          <a:p>
            <a:pPr marL="0" lvl="0" indent="0" algn="l" rtl="0">
              <a:spcBef>
                <a:spcPts val="0"/>
              </a:spcBef>
              <a:spcAft>
                <a:spcPts val="0"/>
              </a:spcAft>
              <a:buClr>
                <a:schemeClr val="dk1"/>
              </a:buClr>
              <a:buSzPts val="1100"/>
              <a:buFont typeface="Arial"/>
              <a:buNone/>
            </a:pPr>
            <a:r>
              <a:rPr lang="en-US" sz="2000" dirty="0"/>
              <a:t>Allama Bakhtiyar Nafis</a:t>
            </a:r>
          </a:p>
          <a:p>
            <a:pPr marL="0" lvl="0" indent="0" algn="l" rtl="0">
              <a:spcBef>
                <a:spcPts val="0"/>
              </a:spcBef>
              <a:spcAft>
                <a:spcPts val="0"/>
              </a:spcAft>
              <a:buClr>
                <a:schemeClr val="dk1"/>
              </a:buClr>
              <a:buSzPts val="1100"/>
              <a:buFont typeface="Arial"/>
              <a:buNone/>
            </a:pPr>
            <a:r>
              <a:rPr lang="en-US" sz="2000" dirty="0"/>
              <a:t>ID: 18201085</a:t>
            </a:r>
          </a:p>
          <a:p>
            <a:pPr marL="0" lvl="0" indent="0" algn="l" rtl="0">
              <a:spcBef>
                <a:spcPts val="0"/>
              </a:spcBef>
              <a:spcAft>
                <a:spcPts val="0"/>
              </a:spcAft>
              <a:buClr>
                <a:schemeClr val="dk1"/>
              </a:buClr>
              <a:buSzPts val="1100"/>
              <a:buFont typeface="Arial"/>
              <a:buNone/>
            </a:pPr>
            <a:r>
              <a:rPr lang="en-US" sz="2000" dirty="0"/>
              <a:t>Group: 18</a:t>
            </a:r>
            <a:endParaRPr sz="2000" dirty="0"/>
          </a:p>
        </p:txBody>
      </p:sp>
      <p:sp>
        <p:nvSpPr>
          <p:cNvPr id="2" name="Text Placeholder 1">
            <a:extLst>
              <a:ext uri="{FF2B5EF4-FFF2-40B4-BE49-F238E27FC236}">
                <a16:creationId xmlns:a16="http://schemas.microsoft.com/office/drawing/2014/main" id="{11E0282C-4E92-B16F-F3CD-84ED8D223C73}"/>
              </a:ext>
            </a:extLst>
          </p:cNvPr>
          <p:cNvSpPr>
            <a:spLocks noGrp="1"/>
          </p:cNvSpPr>
          <p:nvPr>
            <p:ph type="body" idx="2"/>
          </p:nvPr>
        </p:nvSpPr>
        <p:spPr>
          <a:xfrm>
            <a:off x="5164429" y="2571750"/>
            <a:ext cx="3667872" cy="2015543"/>
          </a:xfrm>
        </p:spPr>
        <p:txBody>
          <a:bodyPr/>
          <a:lstStyle/>
          <a:p>
            <a:r>
              <a:rPr lang="en-US" sz="1800" dirty="0"/>
              <a:t>Student Tutor</a:t>
            </a:r>
            <a:r>
              <a:rPr lang="en-US" dirty="0"/>
              <a:t>:</a:t>
            </a:r>
          </a:p>
          <a:p>
            <a:pPr marL="139700" indent="0">
              <a:buNone/>
            </a:pPr>
            <a:r>
              <a:rPr lang="en-US" sz="1600" dirty="0"/>
              <a:t>EHSANUR RAHAMAN RHYTHM</a:t>
            </a:r>
          </a:p>
          <a:p>
            <a:pPr marL="139700" indent="0">
              <a:buNone/>
            </a:pPr>
            <a:endParaRPr lang="en-US" dirty="0"/>
          </a:p>
          <a:p>
            <a:r>
              <a:rPr lang="en-US" sz="1800" dirty="0"/>
              <a:t>Research Assistant</a:t>
            </a:r>
            <a:r>
              <a:rPr lang="en-US" dirty="0"/>
              <a:t>:</a:t>
            </a:r>
          </a:p>
          <a:p>
            <a:pPr marL="139700" indent="0">
              <a:buNone/>
            </a:pPr>
            <a:r>
              <a:rPr lang="en-US" sz="1800" dirty="0"/>
              <a:t>Md. </a:t>
            </a:r>
            <a:r>
              <a:rPr lang="en-US" sz="1800" dirty="0" err="1"/>
              <a:t>Sabbir</a:t>
            </a:r>
            <a:r>
              <a:rPr lang="en-US" sz="1800" dirty="0"/>
              <a:t> Hossain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Introduction</a:t>
            </a:r>
            <a:endParaRPr/>
          </a:p>
        </p:txBody>
      </p:sp>
      <p:sp>
        <p:nvSpPr>
          <p:cNvPr id="337" name="Google Shape;337;p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GB" dirty="0"/>
              <a:t>Breaking cybersecurity events are shared on security blogs (FireEye, Kaspersky, etc.) and social media channels like Facebook and Twitter. In this article, we assess cybersecurity dangers based on online language. Authors' severity ratings are indicated in 6,000 tweets on software vulnerabilities. We demonstrate that our corpus supports the creation of high-precision automated classifiers for this job. We also illustrate the importance of assessing consumers' thoughts about the seriousness of online threats as an early signal of major software vulnerabilities. We offer a simple but successful approach for matching software vulnerabilities reported in tweets to CVEs in the National Vulnerability Database (NVD). We demonstrate that our projected severity ratings can foresee high severity vulnerabilities with a Precision@50 of 0.86, beating a tweet volume-based baseline. We conclude that internet postings of serious vulnerabilities predict real-world exploitation.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Introduction</a:t>
            </a:r>
            <a:endParaRPr/>
          </a:p>
        </p:txBody>
      </p:sp>
      <p:sp>
        <p:nvSpPr>
          <p:cNvPr id="343" name="Google Shape;343;p6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Clr>
                <a:schemeClr val="dk1"/>
              </a:buClr>
              <a:buSzPct val="61111"/>
              <a:buFont typeface="Arial"/>
              <a:buNone/>
            </a:pPr>
            <a:r>
              <a:rPr lang="en-GB"/>
              <a:t>Software vulnerabilities expose computer users to attack. The NationalVulnerability Database assigns CVE numbers (NVD). The Common Vulnerability and Scoring System assigns severity rankings to NVD vulnerabilities to prioritize response efforts (CVSS). This article evaluates user perspectives on cybersecurity concerns and predicts software vulnerabilities that will be exploited in the field. NLP technologies recognize internet cybersecurity events including denial of service attacks, data breaches, and more.</a:t>
            </a:r>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1200"/>
              </a:spcAft>
              <a:buNone/>
            </a:pPr>
            <a:r>
              <a:rPr lang="en-GB"/>
              <a:t>Lastly, the method may retroactively identify Twitter users that warn of significant risks. This work is the first to test whether natural language processing can examine online users' views on software vulnerability severity. It includes 6,000 tweets with threat severity judgments and suggests a simple, effective way for tying Twitter software vulnerabilities to NVD entries. It employs a threat severity analyzer to compare internet users' severity to expert'.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Methodology</a:t>
            </a:r>
            <a:endParaRPr/>
          </a:p>
        </p:txBody>
      </p:sp>
      <p:sp>
        <p:nvSpPr>
          <p:cNvPr id="349" name="Google Shape;349;p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For threat presence categorization, we randomly divided our dataset of 6,000 tweets into training, development, and test sets of 4,000, 1,000, and 1,000 tweets. The threat severity classifier uses just 2nd phase annotation data. The mechanical turk workforce classified 1,966 tweets as cybersecurity threats to the target company. We randomly divided this dataset into training, development, and test sets of 1,200, 300, and 466 tweets. We grouped the three annotated labels into two categories depending on whether the author thinks the target item is in danger.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Methodology</a:t>
            </a:r>
            <a:endParaRPr/>
          </a:p>
        </p:txBody>
      </p:sp>
      <p:sp>
        <p:nvSpPr>
          <p:cNvPr id="355" name="Google Shape;355;p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Our serious threat classifier gives each name entity e and tweet t a severity score pseverity(y|he, ti). Our severity prediction score for a CVE is the maximum severity score from all matching tweets h·, tki (a single tweet may contain more than one name entity). Certain corporations may assign or reverse CVEs, which causes this. When all assessments are complete, NVD issues a threat. Threat CVEi severity is based on TCVEi cardinality: (CVEi)volume score = |TCVEi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500" b="1"/>
              <a:t>Result</a:t>
            </a:r>
            <a:endParaRPr sz="4200"/>
          </a:p>
        </p:txBody>
      </p:sp>
      <p:sp>
        <p:nvSpPr>
          <p:cNvPr id="361" name="Google Shape;361;p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62" name="Google Shape;362;p63"/>
          <p:cNvPicPr preferRelativeResize="0"/>
          <p:nvPr/>
        </p:nvPicPr>
        <p:blipFill>
          <a:blip r:embed="rId3">
            <a:alphaModFix/>
          </a:blip>
          <a:stretch>
            <a:fillRect/>
          </a:stretch>
        </p:blipFill>
        <p:spPr>
          <a:xfrm>
            <a:off x="590900" y="1329525"/>
            <a:ext cx="7654825" cy="2994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Conclusion</a:t>
            </a:r>
            <a:endParaRPr/>
          </a:p>
        </p:txBody>
      </p:sp>
      <p:sp>
        <p:nvSpPr>
          <p:cNvPr id="368" name="Google Shape;368;p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Clr>
                <a:schemeClr val="dk1"/>
              </a:buClr>
              <a:buSzPct val="61111"/>
              <a:buFont typeface="Arial"/>
              <a:buNone/>
            </a:pPr>
            <a:r>
              <a:rPr lang="en-GB"/>
              <a:t>This report was the first to examine the relationship between cybersecurity threat intensity and online language. We annotate 6,000 tweets on software vulnerabilities with authors' thoughts on their severity and show that our corpus enables high-precision automatic classifiers for this purpose.</a:t>
            </a:r>
            <a:endParaRPr/>
          </a:p>
          <a:p>
            <a:pPr marL="0" lvl="0" indent="0" algn="l" rtl="0">
              <a:spcBef>
                <a:spcPts val="1200"/>
              </a:spcBef>
              <a:spcAft>
                <a:spcPts val="0"/>
              </a:spcAft>
              <a:buClr>
                <a:schemeClr val="dk1"/>
              </a:buClr>
              <a:buSzPct val="61111"/>
              <a:buFont typeface="Arial"/>
              <a:buNone/>
            </a:pPr>
            <a:r>
              <a:rPr lang="en-GB"/>
              <a:t>We also show that internet users' assessments of threat intensity may reveal critical software flaws. We provided a simple, successful approach for matching tweets about software vulnerabilities to National Vulnerability Database (NVD) CVEs (NVD). Our projected severity ratings may reach a Precision@50 of 0.86 when anticipating high-severity vulnerabilities, outperforming a tweet volume-based baseline.</a:t>
            </a:r>
            <a:endParaRPr/>
          </a:p>
          <a:p>
            <a:pPr marL="0" lvl="0" indent="0" algn="l" rtl="0">
              <a:spcBef>
                <a:spcPts val="1200"/>
              </a:spcBef>
              <a:spcAft>
                <a:spcPts val="0"/>
              </a:spcAft>
              <a:buClr>
                <a:schemeClr val="dk1"/>
              </a:buClr>
              <a:buSzPct val="61111"/>
              <a:buFont typeface="Arial"/>
              <a:buNone/>
            </a:pPr>
            <a:r>
              <a:rPr lang="en-GB"/>
              <a:t>Lastly, internet claims of serious vulnerabilities foreshadow real-world attacks.</a:t>
            </a: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921</TotalTime>
  <Words>664</Words>
  <Application>Microsoft Office PowerPoint</Application>
  <PresentationFormat>On-screen Show (16:9)</PresentationFormat>
  <Paragraphs>27</Paragraphs>
  <Slides>8</Slides>
  <Notes>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Simple Light</vt:lpstr>
      <vt:lpstr>CSE 431 Paper Presentation</vt:lpstr>
      <vt:lpstr>Analyzing the Perceived Severity of Cybersecurity Threats Reported on Social Media </vt:lpstr>
      <vt:lpstr>Introduction</vt:lpstr>
      <vt:lpstr>Introduction</vt:lpstr>
      <vt:lpstr>Methodology</vt:lpstr>
      <vt:lpstr>Methodology</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431 Paper Presentation</dc:title>
  <cp:lastModifiedBy>Allama Bakhtiyar Nafis</cp:lastModifiedBy>
  <cp:revision>1</cp:revision>
  <dcterms:modified xsi:type="dcterms:W3CDTF">2023-03-20T03:38:47Z</dcterms:modified>
</cp:coreProperties>
</file>