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71" r:id="rId3"/>
    <p:sldId id="272" r:id="rId4"/>
    <p:sldId id="279" r:id="rId5"/>
    <p:sldId id="273" r:id="rId6"/>
    <p:sldId id="270" r:id="rId7"/>
    <p:sldId id="258" r:id="rId8"/>
    <p:sldId id="276" r:id="rId9"/>
    <p:sldId id="277" r:id="rId10"/>
    <p:sldId id="278" r:id="rId11"/>
    <p:sldId id="262" r:id="rId12"/>
    <p:sldId id="274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C625E-B61E-4E59-B385-10C30B8FFFB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901A2-16E7-4EB3-9117-12CD21748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7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biojupees</a:t>
            </a:r>
            <a:r>
              <a:rPr lang="en-US" dirty="0"/>
              <a:t> with a local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901A2-16E7-4EB3-9117-12CD217482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a shell script?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a CLI?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do we use one?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Three basic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901A2-16E7-4EB3-9117-12CD217482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0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45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5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2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3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5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766" y="1732450"/>
            <a:ext cx="7562901" cy="4058751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8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3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2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2256" y="1732450"/>
            <a:ext cx="759841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AA18C8-DF49-47C1-BF04-0A5F852560A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rustad/Pabio53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CAD0-F5C5-48D5-8B72-B81AF3CF6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br>
              <a:rPr lang="en-US" dirty="0"/>
            </a:br>
            <a:r>
              <a:rPr lang="en-US" dirty="0"/>
              <a:t>for Pabio536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91E27-779C-4404-ADB1-B505F2831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4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4541886-406C-4DB7-B713-EC2154E8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Bare minimum shell script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31AB3F-9007-415F-BA32-3342130E5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Command Line Interface</a:t>
            </a:r>
          </a:p>
          <a:p>
            <a:endParaRPr lang="en-US" dirty="0"/>
          </a:p>
          <a:p>
            <a:r>
              <a:rPr lang="en-US" sz="1600" dirty="0" err="1">
                <a:latin typeface="Consolas" panose="020B0609020204030204" pitchFamily="49" charset="0"/>
              </a:rPr>
              <a:t>mkdir</a:t>
            </a:r>
            <a:r>
              <a:rPr lang="en-US" sz="1600" dirty="0">
                <a:latin typeface="Consolas" panose="020B0609020204030204" pitchFamily="49" charset="0"/>
              </a:rPr>
              <a:t> folder			:	</a:t>
            </a:r>
            <a:r>
              <a:rPr lang="en-US" dirty="0">
                <a:latin typeface="+mj-lt"/>
              </a:rPr>
              <a:t>make new directory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cd folder/subfolder</a:t>
            </a:r>
            <a:r>
              <a:rPr lang="en-US" dirty="0"/>
              <a:t>	:	change directory </a:t>
            </a:r>
          </a:p>
          <a:p>
            <a:pPr marL="1170000" lvl="3" indent="0">
              <a:buNone/>
            </a:pPr>
            <a:r>
              <a:rPr lang="en-US" dirty="0"/>
              <a:t>** Note Linux uses / vs \	 on Windows **</a:t>
            </a:r>
          </a:p>
          <a:p>
            <a:pPr marL="756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	 = This folder</a:t>
            </a:r>
          </a:p>
          <a:p>
            <a:pPr marL="756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..  = One folder up</a:t>
            </a:r>
          </a:p>
          <a:p>
            <a:pPr marL="756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~ = Your home directory</a:t>
            </a:r>
          </a:p>
          <a:p>
            <a:pPr marL="244350" indent="-17145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onsolas" panose="020B0609020204030204" pitchFamily="49" charset="0"/>
            </a:endParaRPr>
          </a:p>
          <a:p>
            <a:pPr marL="244350" indent="-17145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</a:rPr>
              <a:t>ls</a:t>
            </a:r>
            <a:r>
              <a:rPr lang="en-US" dirty="0"/>
              <a:t>					:	list directory contents </a:t>
            </a:r>
          </a:p>
          <a:p>
            <a:pPr marL="244350" indent="-17145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44350" indent="-1714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Tab for autocomplete</a:t>
            </a:r>
          </a:p>
          <a:p>
            <a:pPr marL="7560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3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C865-0914-4BD5-A773-3CC9EEDF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Clone a copy: </a:t>
            </a:r>
            <a:br>
              <a:rPr lang="en-US" dirty="0"/>
            </a:br>
            <a:r>
              <a:rPr lang="en-US" dirty="0"/>
              <a:t>remote repo &gt;&gt; local repo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63C325-4C5E-47C9-8BFB-4835BF54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865"/>
          <a:stretch/>
        </p:blipFill>
        <p:spPr>
          <a:xfrm>
            <a:off x="955224" y="2198865"/>
            <a:ext cx="7006948" cy="24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2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B62F-6244-4C11-8A3B-3324AED7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2BC1-DF0A-47EF-8C58-D5D51BD5B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9BA7D-C6CE-4A4F-A900-3D17C646C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65DD-8C05-4E7F-874B-B1AF1EBA6C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(</a:t>
            </a:r>
            <a:r>
              <a:rPr lang="en-US" dirty="0" err="1"/>
              <a:t>patho</a:t>
            </a:r>
            <a:r>
              <a:rPr lang="en-US" dirty="0"/>
              <a:t>)biology course</a:t>
            </a:r>
          </a:p>
          <a:p>
            <a:r>
              <a:rPr lang="en-US" dirty="0"/>
              <a:t>Coding familiarity</a:t>
            </a:r>
          </a:p>
          <a:p>
            <a:r>
              <a:rPr lang="en-US" dirty="0"/>
              <a:t>Sampling of tools</a:t>
            </a:r>
          </a:p>
          <a:p>
            <a:r>
              <a:rPr lang="en-US" u="sng" dirty="0"/>
              <a:t>One</a:t>
            </a:r>
            <a:r>
              <a:rPr lang="en-US" dirty="0"/>
              <a:t> way to approach problems</a:t>
            </a:r>
            <a:endParaRPr lang="en-US" u="sng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83A1A-2D00-4F3C-83D1-F953C2697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This course is NOT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9A025-33C0-45B7-A851-A4D49E6B47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computer science course</a:t>
            </a:r>
          </a:p>
          <a:p>
            <a:r>
              <a:rPr lang="en-US" dirty="0"/>
              <a:t>Full coding comprehension</a:t>
            </a:r>
          </a:p>
          <a:p>
            <a:r>
              <a:rPr lang="en-US" dirty="0"/>
              <a:t>Comprehensive survey</a:t>
            </a:r>
          </a:p>
          <a:p>
            <a:r>
              <a:rPr lang="en-US" u="sng" dirty="0"/>
              <a:t>The</a:t>
            </a:r>
            <a:r>
              <a:rPr lang="en-US" dirty="0"/>
              <a:t> way to approach problems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3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6947-EEE8-4258-B577-F95A968E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Pabio536!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AD25A-16EF-43D9-B1E9-BDDCC37C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Intro to git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Download files for class using 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4A21-5466-410C-B788-0E29CDC0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12077-772A-4B10-B5C6-EB3A7CBB1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Class meets MW from 10 to 11:20</a:t>
            </a:r>
          </a:p>
          <a:p>
            <a:r>
              <a:rPr lang="en-US" dirty="0"/>
              <a:t>Room is either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C123A (14)</a:t>
            </a:r>
            <a:r>
              <a:rPr lang="en-US" dirty="0"/>
              <a:t> or </a:t>
            </a: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E130A (6)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/>
              <a:t>Optional lecture then hands-on</a:t>
            </a:r>
          </a:p>
          <a:p>
            <a:r>
              <a:rPr lang="en-US" dirty="0"/>
              <a:t>Homework most classes</a:t>
            </a:r>
          </a:p>
          <a:p>
            <a:r>
              <a:rPr lang="en-US" dirty="0"/>
              <a:t>Grades based on:</a:t>
            </a:r>
          </a:p>
          <a:p>
            <a:pPr lvl="1"/>
            <a:r>
              <a:rPr lang="en-US" dirty="0"/>
              <a:t>Participation: 	10%</a:t>
            </a:r>
          </a:p>
          <a:p>
            <a:pPr lvl="1"/>
            <a:r>
              <a:rPr lang="en-US" dirty="0"/>
              <a:t>Homework:	70%</a:t>
            </a:r>
          </a:p>
          <a:p>
            <a:pPr lvl="1"/>
            <a:r>
              <a:rPr lang="en-US" dirty="0"/>
              <a:t>Final project:	20%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4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E3F9-EF84-46CD-AAF0-1D2488F0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D597-70A1-4A3F-9BF0-8E4D4C976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2900" lvl="2" indent="-342900">
              <a:buFont typeface="+mj-lt"/>
              <a:buAutoNum type="arabicPeriod"/>
            </a:pPr>
            <a:r>
              <a:rPr lang="en-US" sz="2000" dirty="0">
                <a:effectLst/>
              </a:rPr>
              <a:t>Python as a bioinformatic tool</a:t>
            </a:r>
          </a:p>
          <a:p>
            <a:pPr marL="1152900" lvl="2" indent="-342900">
              <a:buFont typeface="+mj-lt"/>
              <a:buAutoNum type="arabicPeriod"/>
            </a:pPr>
            <a:r>
              <a:rPr lang="en-US" sz="2000" dirty="0">
                <a:effectLst/>
              </a:rPr>
              <a:t>Tools for nucleic acid analysis </a:t>
            </a:r>
          </a:p>
          <a:p>
            <a:pPr marL="1152900" lvl="2" indent="-342900">
              <a:buFont typeface="+mj-lt"/>
              <a:buAutoNum type="arabicPeriod"/>
            </a:pPr>
            <a:r>
              <a:rPr lang="en-US" sz="2000" dirty="0">
                <a:effectLst/>
              </a:rPr>
              <a:t> Networks to visualize and analyze biological data</a:t>
            </a:r>
          </a:p>
          <a:p>
            <a:pPr marL="1152900" lvl="2" indent="-342900">
              <a:buFont typeface="+mj-lt"/>
              <a:buAutoNum type="arabicPeriod"/>
            </a:pPr>
            <a:r>
              <a:rPr lang="en-US" sz="2000" dirty="0">
                <a:effectLst/>
              </a:rPr>
              <a:t>Protein structure and function analysis </a:t>
            </a:r>
          </a:p>
          <a:p>
            <a:pPr marL="1152900" lvl="2" indent="-342900">
              <a:buFont typeface="+mj-lt"/>
              <a:buAutoNum type="arabicPeriod"/>
            </a:pPr>
            <a:r>
              <a:rPr lang="en-US" sz="2000" dirty="0">
                <a:effectLst/>
              </a:rPr>
              <a:t>Independent final project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995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D47B-2CE8-45CC-93B1-375B0769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38EE-7A89-4281-A843-11DC86F7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122913" cy="4058751"/>
          </a:xfrm>
        </p:spPr>
        <p:txBody>
          <a:bodyPr>
            <a:noAutofit/>
          </a:bodyPr>
          <a:lstStyle/>
          <a:p>
            <a:r>
              <a:rPr lang="en-US" dirty="0"/>
              <a:t>Comprehension of python</a:t>
            </a:r>
          </a:p>
          <a:p>
            <a:r>
              <a:rPr lang="en-US" dirty="0"/>
              <a:t>Introduce a range of free software tools</a:t>
            </a:r>
          </a:p>
          <a:p>
            <a:r>
              <a:rPr lang="en-US" dirty="0"/>
              <a:t>Build your personal data analysis toolkit</a:t>
            </a:r>
          </a:p>
          <a:p>
            <a:endParaRPr lang="en-US" dirty="0"/>
          </a:p>
          <a:p>
            <a:r>
              <a:rPr lang="en-US" dirty="0"/>
              <a:t>By the end of this course, be able to: </a:t>
            </a:r>
          </a:p>
          <a:p>
            <a:pPr lvl="1"/>
            <a:r>
              <a:rPr lang="en-US" dirty="0"/>
              <a:t>Read and understand papers describing code for data analysis</a:t>
            </a:r>
          </a:p>
          <a:p>
            <a:pPr lvl="1"/>
            <a:r>
              <a:rPr lang="en-US" dirty="0"/>
              <a:t>Add software to your toolkit</a:t>
            </a:r>
          </a:p>
          <a:p>
            <a:pPr lvl="1"/>
            <a:r>
              <a:rPr lang="en-US" dirty="0"/>
              <a:t>Use toolkit with </a:t>
            </a:r>
            <a:r>
              <a:rPr lang="en-US" u="sng" dirty="0"/>
              <a:t>your</a:t>
            </a:r>
            <a:r>
              <a:rPr lang="en-US" dirty="0"/>
              <a:t> data</a:t>
            </a:r>
          </a:p>
          <a:p>
            <a:endParaRPr lang="en-US" dirty="0"/>
          </a:p>
          <a:p>
            <a:r>
              <a:rPr lang="en-US" dirty="0"/>
              <a:t>Quick demo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4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3B418C-969B-49FF-A14E-A886534E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DCEDD-8559-4701-9AC2-9DD5B1D4D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40F2-B69D-4FA0-9A47-33CCE197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git and why am I making you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F733-82B7-4FC3-8E6D-4F6B58FA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dirty="0"/>
              <a:t>Git is version control software for repositories (repos)</a:t>
            </a:r>
          </a:p>
          <a:p>
            <a:pPr marL="871200" lvl="1" indent="-457200"/>
            <a:r>
              <a:rPr lang="en-US" dirty="0"/>
              <a:t>Repo: A folder full of files + tracking ALL changes</a:t>
            </a:r>
          </a:p>
          <a:p>
            <a:pPr marL="494100" indent="-457200">
              <a:buFont typeface="+mj-lt"/>
              <a:buAutoNum type="arabicPeriod"/>
            </a:pP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Convenient way to share class code</a:t>
            </a:r>
          </a:p>
          <a:p>
            <a:pPr marL="871200" lvl="1" indent="-457200"/>
            <a:r>
              <a:rPr lang="en-US" dirty="0">
                <a:solidFill>
                  <a:schemeClr val="accent4"/>
                </a:solidFill>
              </a:rPr>
              <a:t>Class</a:t>
            </a:r>
            <a:r>
              <a:rPr lang="en-US" dirty="0"/>
              <a:t> repo &gt;&gt; your </a:t>
            </a:r>
            <a:r>
              <a:rPr lang="en-US" dirty="0">
                <a:solidFill>
                  <a:schemeClr val="accent1"/>
                </a:solidFill>
              </a:rPr>
              <a:t>remote</a:t>
            </a:r>
            <a:r>
              <a:rPr lang="en-US" dirty="0"/>
              <a:t> repo &gt;&gt; your </a:t>
            </a:r>
            <a:r>
              <a:rPr lang="en-US" dirty="0">
                <a:solidFill>
                  <a:schemeClr val="accent2"/>
                </a:solidFill>
              </a:rPr>
              <a:t>local</a:t>
            </a:r>
            <a:r>
              <a:rPr lang="en-US" dirty="0"/>
              <a:t> repo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Free tools on </a:t>
            </a:r>
            <a:r>
              <a:rPr lang="en-US" dirty="0" err="1"/>
              <a:t>Github</a:t>
            </a:r>
            <a:r>
              <a:rPr lang="en-US" dirty="0"/>
              <a:t> and Bitbucket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Place to store your toolkit</a:t>
            </a:r>
          </a:p>
        </p:txBody>
      </p:sp>
    </p:spTree>
    <p:extLst>
      <p:ext uri="{BB962C8B-B14F-4D97-AF65-F5344CB8AC3E}">
        <p14:creationId xmlns:p14="http://schemas.microsoft.com/office/powerpoint/2010/main" val="70621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C865-0914-4BD5-A773-3CC9EEDF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Fork a copy &gt;&gt; remote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FB11-AB76-437F-94FD-2990AFD4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https://github.com/trustad/Pabio536</a:t>
            </a:r>
            <a:endParaRPr lang="en-US" dirty="0"/>
          </a:p>
          <a:p>
            <a:pPr lvl="1"/>
            <a:r>
              <a:rPr lang="en-US" dirty="0"/>
              <a:t>This is the class repository, or repo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Fork a copy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Get the web address (URL) of </a:t>
            </a:r>
            <a:r>
              <a:rPr lang="en-US" u="sng" dirty="0"/>
              <a:t>your</a:t>
            </a:r>
            <a:r>
              <a:rPr lang="en-US" dirty="0"/>
              <a:t> copy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C6F7A-E1C6-4EDC-A71A-F7ED9E944E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78" t="17900" r="12157" b="33290"/>
          <a:stretch/>
        </p:blipFill>
        <p:spPr>
          <a:xfrm>
            <a:off x="1205880" y="3621737"/>
            <a:ext cx="6246185" cy="2868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5105A1-D59E-457C-B4DC-FC87FD62EC3E}"/>
              </a:ext>
            </a:extLst>
          </p:cNvPr>
          <p:cNvSpPr txBox="1"/>
          <p:nvPr/>
        </p:nvSpPr>
        <p:spPr>
          <a:xfrm>
            <a:off x="6786281" y="3037250"/>
            <a:ext cx="40341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61126-82F3-4E25-8161-B56BEBEA412E}"/>
              </a:ext>
            </a:extLst>
          </p:cNvPr>
          <p:cNvSpPr txBox="1"/>
          <p:nvPr/>
        </p:nvSpPr>
        <p:spPr>
          <a:xfrm>
            <a:off x="7633121" y="5143958"/>
            <a:ext cx="40341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825B28-9208-4F43-A361-CA55702E1054}"/>
              </a:ext>
            </a:extLst>
          </p:cNvPr>
          <p:cNvSpPr/>
          <p:nvPr/>
        </p:nvSpPr>
        <p:spPr>
          <a:xfrm rot="5400000">
            <a:off x="6844550" y="3405692"/>
            <a:ext cx="286870" cy="2976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A767DC2-F888-459C-AD98-89DD0152A6BC}"/>
              </a:ext>
            </a:extLst>
          </p:cNvPr>
          <p:cNvSpPr/>
          <p:nvPr/>
        </p:nvSpPr>
        <p:spPr>
          <a:xfrm rot="10800000">
            <a:off x="7346251" y="5179816"/>
            <a:ext cx="286870" cy="2976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2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C865-0914-4BD5-A773-3CC9EEDF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Open git Bash or terminal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44947B-0E0D-4859-A1C6-E9EF8D974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FB11-AB76-437F-94FD-2990AFD44A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git bash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D72FFC-3EE6-4290-8D8C-1D54589D6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70CC43-C220-4504-8C9C-097CE816931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Open terminal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F9C311-CBF3-4365-9B2C-5DC06D40B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39" t="12789" r="27549" b="23246"/>
          <a:stretch/>
        </p:blipFill>
        <p:spPr>
          <a:xfrm>
            <a:off x="838249" y="2806513"/>
            <a:ext cx="3489567" cy="364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83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931</TotalTime>
  <Words>333</Words>
  <Application>Microsoft Office PowerPoint</Application>
  <PresentationFormat>On-screen Show (4:3)</PresentationFormat>
  <Paragraphs>86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Calisto MT</vt:lpstr>
      <vt:lpstr>Consolas</vt:lpstr>
      <vt:lpstr>Wingdings 2</vt:lpstr>
      <vt:lpstr>Slate</vt:lpstr>
      <vt:lpstr>Git and Github for Pabio536</vt:lpstr>
      <vt:lpstr>Welcome to Pabio536!</vt:lpstr>
      <vt:lpstr>Course structure</vt:lpstr>
      <vt:lpstr>Course sections</vt:lpstr>
      <vt:lpstr>Class goals</vt:lpstr>
      <vt:lpstr>Git and Github</vt:lpstr>
      <vt:lpstr>What is git and why am I making you use it?</vt:lpstr>
      <vt:lpstr>1. Fork a copy &gt;&gt; remote repo</vt:lpstr>
      <vt:lpstr>2. Open git Bash or terminal</vt:lpstr>
      <vt:lpstr>Bare minimum shell script</vt:lpstr>
      <vt:lpstr>3. Clone a copy:  remote repo &gt;&gt; local repo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for Pabio536</dc:title>
  <dc:creator>Tige Rustad</dc:creator>
  <cp:lastModifiedBy>Tige Rustad</cp:lastModifiedBy>
  <cp:revision>39</cp:revision>
  <dcterms:created xsi:type="dcterms:W3CDTF">2019-03-18T07:09:00Z</dcterms:created>
  <dcterms:modified xsi:type="dcterms:W3CDTF">2019-03-22T04:27:46Z</dcterms:modified>
</cp:coreProperties>
</file>