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1" r:id="rId3"/>
    <p:sldId id="260" r:id="rId4"/>
    <p:sldId id="267" r:id="rId5"/>
    <p:sldId id="268" r:id="rId6"/>
    <p:sldId id="263" r:id="rId7"/>
    <p:sldId id="269" r:id="rId8"/>
    <p:sldId id="264" r:id="rId9"/>
    <p:sldId id="266" r:id="rId10"/>
    <p:sldId id="270" r:id="rId11"/>
    <p:sldId id="262" r:id="rId12"/>
    <p:sldId id="265" r:id="rId13"/>
    <p:sldId id="259" r:id="rId14"/>
    <p:sldId id="257"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7"/>
    <p:restoredTop sz="87328"/>
  </p:normalViewPr>
  <p:slideViewPr>
    <p:cSldViewPr snapToGrid="0" snapToObjects="1">
      <p:cViewPr varScale="1">
        <p:scale>
          <a:sx n="110" d="100"/>
          <a:sy n="110" d="100"/>
        </p:scale>
        <p:origin x="9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2B68A-E8F5-5044-B0EF-39FE7BBE733A}" type="datetimeFigureOut">
              <a:rPr kumimoji="1" lang="zh-CN" altLang="en-US" smtClean="0"/>
              <a:t>2025/3/2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BE067-D49C-BD4A-AEFF-0669F30F61AE}" type="slidenum">
              <a:rPr kumimoji="1" lang="zh-CN" altLang="en-US" smtClean="0"/>
              <a:t>‹#›</a:t>
            </a:fld>
            <a:endParaRPr kumimoji="1" lang="zh-CN" altLang="en-US"/>
          </a:p>
        </p:txBody>
      </p:sp>
    </p:spTree>
    <p:extLst>
      <p:ext uri="{BB962C8B-B14F-4D97-AF65-F5344CB8AC3E}">
        <p14:creationId xmlns:p14="http://schemas.microsoft.com/office/powerpoint/2010/main" val="145549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5EBE067-D49C-BD4A-AEFF-0669F30F61AE}" type="slidenum">
              <a:rPr kumimoji="1" lang="zh-CN" altLang="en-US" smtClean="0"/>
              <a:t>3</a:t>
            </a:fld>
            <a:endParaRPr kumimoji="1" lang="zh-CN" altLang="en-US"/>
          </a:p>
        </p:txBody>
      </p:sp>
    </p:spTree>
    <p:extLst>
      <p:ext uri="{BB962C8B-B14F-4D97-AF65-F5344CB8AC3E}">
        <p14:creationId xmlns:p14="http://schemas.microsoft.com/office/powerpoint/2010/main" val="151235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“中外学者对于古代文明起源研究中，大多数坚持文字为主要标准的原因。</a:t>
            </a:r>
            <a:br>
              <a:rPr lang="zh-CN" altLang="en-US" dirty="0" smtClean="0"/>
            </a:br>
            <a:r>
              <a:rPr lang="zh-CN" altLang="en-US" dirty="0" smtClean="0"/>
              <a:t>　可以说，文字的出现突破了语言交际的时空局限，并能记录、保存人类的文化活动，在社会发展与文明传承中起到关键作用。”</a:t>
            </a:r>
            <a:r>
              <a:rPr lang="en-US" altLang="zh-CN" dirty="0" smtClean="0"/>
              <a:t/>
            </a:r>
            <a:br>
              <a:rPr lang="en-US" altLang="zh-CN" dirty="0" smtClean="0"/>
            </a:br>
            <a:endParaRPr kumimoji="1" lang="zh-CN" altLang="en-US" dirty="0"/>
          </a:p>
        </p:txBody>
      </p:sp>
      <p:sp>
        <p:nvSpPr>
          <p:cNvPr id="4" name="幻灯片编号占位符 3"/>
          <p:cNvSpPr>
            <a:spLocks noGrp="1"/>
          </p:cNvSpPr>
          <p:nvPr>
            <p:ph type="sldNum" sz="quarter" idx="10"/>
          </p:nvPr>
        </p:nvSpPr>
        <p:spPr/>
        <p:txBody>
          <a:bodyPr/>
          <a:lstStyle/>
          <a:p>
            <a:fld id="{45EBE067-D49C-BD4A-AEFF-0669F30F61AE}" type="slidenum">
              <a:rPr kumimoji="1" lang="zh-CN" altLang="en-US" smtClean="0"/>
              <a:t>4</a:t>
            </a:fld>
            <a:endParaRPr kumimoji="1" lang="zh-CN" altLang="en-US"/>
          </a:p>
        </p:txBody>
      </p:sp>
    </p:spTree>
    <p:extLst>
      <p:ext uri="{BB962C8B-B14F-4D97-AF65-F5344CB8AC3E}">
        <p14:creationId xmlns:p14="http://schemas.microsoft.com/office/powerpoint/2010/main" val="104795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endParaRPr kumimoji="1" lang="zh-CN" altLang="en-US" dirty="0"/>
          </a:p>
        </p:txBody>
      </p:sp>
      <p:sp>
        <p:nvSpPr>
          <p:cNvPr id="4" name="幻灯片编号占位符 3"/>
          <p:cNvSpPr>
            <a:spLocks noGrp="1"/>
          </p:cNvSpPr>
          <p:nvPr>
            <p:ph type="sldNum" sz="quarter" idx="10"/>
          </p:nvPr>
        </p:nvSpPr>
        <p:spPr/>
        <p:txBody>
          <a:bodyPr/>
          <a:lstStyle/>
          <a:p>
            <a:fld id="{45EBE067-D49C-BD4A-AEFF-0669F30F61AE}" type="slidenum">
              <a:rPr kumimoji="1" lang="zh-CN" altLang="en-US" smtClean="0"/>
              <a:t>5</a:t>
            </a:fld>
            <a:endParaRPr kumimoji="1" lang="zh-CN" altLang="en-US"/>
          </a:p>
        </p:txBody>
      </p:sp>
    </p:spTree>
    <p:extLst>
      <p:ext uri="{BB962C8B-B14F-4D97-AF65-F5344CB8AC3E}">
        <p14:creationId xmlns:p14="http://schemas.microsoft.com/office/powerpoint/2010/main" val="117373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“中外学者对于古代文明起源研究中，大多数坚持文字为主要标准的原因。</a:t>
            </a:r>
            <a:br>
              <a:rPr lang="zh-CN" altLang="en-US" dirty="0" smtClean="0"/>
            </a:br>
            <a:r>
              <a:rPr lang="zh-CN" altLang="en-US" dirty="0" smtClean="0"/>
              <a:t>　可以说，文字的出现突破了语言交际的时空局限，并能记录、保存人类的文化活动，在社会发展与文明传承中起到关键作用。”</a:t>
            </a:r>
            <a:r>
              <a:rPr lang="en-US" altLang="zh-CN" dirty="0" smtClean="0"/>
              <a:t/>
            </a:r>
            <a:br>
              <a:rPr lang="en-US" altLang="zh-CN" dirty="0" smtClean="0"/>
            </a:br>
            <a:endParaRPr kumimoji="1" lang="zh-CN" altLang="en-US" dirty="0"/>
          </a:p>
        </p:txBody>
      </p:sp>
      <p:sp>
        <p:nvSpPr>
          <p:cNvPr id="4" name="幻灯片编号占位符 3"/>
          <p:cNvSpPr>
            <a:spLocks noGrp="1"/>
          </p:cNvSpPr>
          <p:nvPr>
            <p:ph type="sldNum" sz="quarter" idx="10"/>
          </p:nvPr>
        </p:nvSpPr>
        <p:spPr/>
        <p:txBody>
          <a:bodyPr/>
          <a:lstStyle/>
          <a:p>
            <a:fld id="{45EBE067-D49C-BD4A-AEFF-0669F30F61AE}" type="slidenum">
              <a:rPr kumimoji="1" lang="zh-CN" altLang="en-US" smtClean="0"/>
              <a:t>7</a:t>
            </a:fld>
            <a:endParaRPr kumimoji="1" lang="zh-CN" altLang="en-US"/>
          </a:p>
        </p:txBody>
      </p:sp>
    </p:spTree>
    <p:extLst>
      <p:ext uri="{BB962C8B-B14F-4D97-AF65-F5344CB8AC3E}">
        <p14:creationId xmlns:p14="http://schemas.microsoft.com/office/powerpoint/2010/main" val="194913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只有</a:t>
            </a:r>
            <a:r>
              <a:rPr lang="en-US" altLang="zh-CN" sz="1200" b="0" i="0" kern="1200" dirty="0" smtClean="0">
                <a:solidFill>
                  <a:schemeClr val="tx1"/>
                </a:solidFill>
                <a:effectLst/>
                <a:latin typeface="+mn-lt"/>
                <a:ea typeface="+mn-ea"/>
                <a:cs typeface="+mn-cs"/>
              </a:rPr>
              <a:t>Open AI</a:t>
            </a:r>
            <a:r>
              <a:rPr lang="zh-CN" altLang="en-US" sz="1200" b="0" i="0" kern="1200" dirty="0" smtClean="0">
                <a:solidFill>
                  <a:schemeClr val="tx1"/>
                </a:solidFill>
                <a:effectLst/>
                <a:latin typeface="+mn-lt"/>
                <a:ea typeface="+mn-ea"/>
                <a:cs typeface="+mn-cs"/>
              </a:rPr>
              <a:t>是预测下一个字、词，这就代表了对前面所有语言的理解，在它正式上线之前是没有人相信它能成功的。</a:t>
            </a:r>
            <a:endParaRPr kumimoji="1" lang="zh-CN" altLang="en-US" dirty="0"/>
          </a:p>
        </p:txBody>
      </p:sp>
      <p:sp>
        <p:nvSpPr>
          <p:cNvPr id="4" name="幻灯片编号占位符 3"/>
          <p:cNvSpPr>
            <a:spLocks noGrp="1"/>
          </p:cNvSpPr>
          <p:nvPr>
            <p:ph type="sldNum" sz="quarter" idx="10"/>
          </p:nvPr>
        </p:nvSpPr>
        <p:spPr/>
        <p:txBody>
          <a:bodyPr/>
          <a:lstStyle/>
          <a:p>
            <a:fld id="{45EBE067-D49C-BD4A-AEFF-0669F30F61AE}" type="slidenum">
              <a:rPr kumimoji="1" lang="zh-CN" altLang="en-US" smtClean="0"/>
              <a:t>9</a:t>
            </a:fld>
            <a:endParaRPr kumimoji="1" lang="zh-CN" altLang="en-US"/>
          </a:p>
        </p:txBody>
      </p:sp>
    </p:spTree>
    <p:extLst>
      <p:ext uri="{BB962C8B-B14F-4D97-AF65-F5344CB8AC3E}">
        <p14:creationId xmlns:p14="http://schemas.microsoft.com/office/powerpoint/2010/main" val="126574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只有</a:t>
            </a:r>
            <a:r>
              <a:rPr lang="en-US" altLang="zh-CN" sz="1200" b="0" i="0" kern="1200" dirty="0" smtClean="0">
                <a:solidFill>
                  <a:schemeClr val="tx1"/>
                </a:solidFill>
                <a:effectLst/>
                <a:latin typeface="+mn-lt"/>
                <a:ea typeface="+mn-ea"/>
                <a:cs typeface="+mn-cs"/>
              </a:rPr>
              <a:t>Open AI</a:t>
            </a:r>
            <a:r>
              <a:rPr lang="zh-CN" altLang="en-US" sz="1200" b="0" i="0" kern="1200" dirty="0" smtClean="0">
                <a:solidFill>
                  <a:schemeClr val="tx1"/>
                </a:solidFill>
                <a:effectLst/>
                <a:latin typeface="+mn-lt"/>
                <a:ea typeface="+mn-ea"/>
                <a:cs typeface="+mn-cs"/>
              </a:rPr>
              <a:t>是预测下一个字、词，这就代表了对前面所有语言的理解，在它正式上线之前是没有人相信它能成功的。</a:t>
            </a:r>
            <a:endParaRPr lang="en-US" altLang="zh-CN" sz="1200" b="0" i="0" kern="1200" dirty="0" smtClean="0">
              <a:solidFill>
                <a:schemeClr val="tx1"/>
              </a:solidFill>
              <a:effectLst/>
              <a:latin typeface="+mn-lt"/>
              <a:ea typeface="+mn-ea"/>
              <a:cs typeface="+mn-cs"/>
            </a:endParaRPr>
          </a:p>
          <a:p>
            <a:endParaRPr kumimoji="1" lang="en-US" altLang="zh-CN"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45EBE067-D49C-BD4A-AEFF-0669F30F61AE}" type="slidenum">
              <a:rPr kumimoji="1" lang="zh-CN" altLang="en-US" smtClean="0"/>
              <a:t>10</a:t>
            </a:fld>
            <a:endParaRPr kumimoji="1" lang="zh-CN" altLang="en-US"/>
          </a:p>
        </p:txBody>
      </p:sp>
    </p:spTree>
    <p:extLst>
      <p:ext uri="{BB962C8B-B14F-4D97-AF65-F5344CB8AC3E}">
        <p14:creationId xmlns:p14="http://schemas.microsoft.com/office/powerpoint/2010/main" val="191714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在两年前，</a:t>
            </a:r>
            <a:r>
              <a:rPr lang="en-US" altLang="zh-CN" sz="1200" kern="1200" dirty="0" smtClean="0">
                <a:solidFill>
                  <a:schemeClr val="tx1"/>
                </a:solidFill>
                <a:effectLst/>
                <a:latin typeface="+mn-lt"/>
                <a:ea typeface="+mn-ea"/>
                <a:cs typeface="+mn-cs"/>
              </a:rPr>
              <a:t>Open AI</a:t>
            </a:r>
            <a:r>
              <a:rPr lang="zh-CN" altLang="en-US" sz="1200" kern="1200" dirty="0" smtClean="0">
                <a:solidFill>
                  <a:schemeClr val="tx1"/>
                </a:solidFill>
                <a:effectLst/>
                <a:latin typeface="+mn-lt"/>
                <a:ea typeface="+mn-ea"/>
                <a:cs typeface="+mn-cs"/>
              </a:rPr>
              <a:t>在硅谷几乎是个笑话。所以大家都在走左边这条路，就是以谷歌为首的叫做“理解式”。谷歌是怎么做的？是我把一个字遮住，比如今天的星麦盛典，把“麦”字遮住，让它自己去拼，让它理解这个语言。</a:t>
            </a:r>
            <a:r>
              <a:rPr lang="zh-CN" altLang="en-US" dirty="0" smtClean="0">
                <a:effectLst/>
              </a:rPr>
              <a:t/>
            </a:r>
            <a:br>
              <a:rPr lang="zh-CN" altLang="en-US" dirty="0" smtClean="0">
                <a:effectLst/>
              </a:rPr>
            </a:b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kern="1200" dirty="0" smtClean="0">
                <a:solidFill>
                  <a:schemeClr val="tx1"/>
                </a:solidFill>
                <a:effectLst/>
                <a:latin typeface="+mn-lt"/>
                <a:ea typeface="+mn-ea"/>
                <a:cs typeface="+mn-cs"/>
              </a:rPr>
              <a:t>只有</a:t>
            </a:r>
            <a:r>
              <a:rPr lang="en-US" altLang="zh-CN" sz="1200" kern="1200" dirty="0" smtClean="0">
                <a:solidFill>
                  <a:schemeClr val="tx1"/>
                </a:solidFill>
                <a:effectLst/>
                <a:latin typeface="+mn-lt"/>
                <a:ea typeface="+mn-ea"/>
                <a:cs typeface="+mn-cs"/>
              </a:rPr>
              <a:t>Open AI</a:t>
            </a:r>
            <a:r>
              <a:rPr lang="zh-CN" altLang="en-US" sz="1200" kern="1200" dirty="0" smtClean="0">
                <a:solidFill>
                  <a:schemeClr val="tx1"/>
                </a:solidFill>
                <a:effectLst/>
                <a:latin typeface="+mn-lt"/>
                <a:ea typeface="+mn-ea"/>
                <a:cs typeface="+mn-cs"/>
              </a:rPr>
              <a:t>是预测下一个字、词，这就代表了对前面所有语言的理解，在它正式上线之前是没有人相信它能成功的。</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kern="1200" dirty="0" smtClean="0">
                <a:solidFill>
                  <a:schemeClr val="tx1"/>
                </a:solidFill>
                <a:effectLst/>
                <a:latin typeface="+mn-lt"/>
                <a:ea typeface="+mn-ea"/>
                <a:cs typeface="+mn-cs"/>
              </a:rPr>
              <a:t>这两者都是</a:t>
            </a:r>
            <a:r>
              <a:rPr lang="en-US" altLang="zh-CN" sz="1200" kern="1200" dirty="0" smtClean="0">
                <a:solidFill>
                  <a:schemeClr val="tx1"/>
                </a:solidFill>
                <a:effectLst/>
                <a:latin typeface="+mn-lt"/>
                <a:ea typeface="+mn-ea"/>
                <a:cs typeface="+mn-cs"/>
              </a:rPr>
              <a:t>Transformer</a:t>
            </a:r>
            <a:r>
              <a:rPr lang="zh-CN" altLang="en-US" sz="1200" kern="1200" dirty="0" smtClean="0">
                <a:solidFill>
                  <a:schemeClr val="tx1"/>
                </a:solidFill>
                <a:effectLst/>
                <a:latin typeface="+mn-lt"/>
                <a:ea typeface="+mn-ea"/>
                <a:cs typeface="+mn-cs"/>
              </a:rPr>
              <a:t>这样的一个基本构架，而美国的创新来自</a:t>
            </a:r>
            <a:r>
              <a:rPr lang="en-US" altLang="zh-CN" sz="1200" kern="1200" dirty="0" smtClean="0">
                <a:solidFill>
                  <a:schemeClr val="tx1"/>
                </a:solidFill>
                <a:effectLst/>
                <a:latin typeface="+mn-lt"/>
                <a:ea typeface="+mn-ea"/>
                <a:cs typeface="+mn-cs"/>
              </a:rPr>
              <a:t>think different</a:t>
            </a:r>
            <a:r>
              <a:rPr lang="zh-CN" altLang="en-US" sz="1200" kern="1200" dirty="0" smtClean="0">
                <a:solidFill>
                  <a:schemeClr val="tx1"/>
                </a:solidFill>
                <a:effectLst/>
                <a:latin typeface="+mn-lt"/>
                <a:ea typeface="+mn-ea"/>
                <a:cs typeface="+mn-cs"/>
              </a:rPr>
              <a:t>，他不断地在想不同的道路。</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b="1" kern="1200" dirty="0" smtClean="0">
                <a:solidFill>
                  <a:schemeClr val="tx1"/>
                </a:solidFill>
                <a:effectLst/>
                <a:latin typeface="+mn-lt"/>
                <a:ea typeface="+mn-ea"/>
                <a:cs typeface="+mn-cs"/>
              </a:rPr>
              <a:t>大模型厉害 但也不神秘</a:t>
            </a:r>
            <a:endParaRPr lang="zh-CN" altLang="en-US" dirty="0" smtClean="0">
              <a:effectLst/>
            </a:endParaRPr>
          </a:p>
          <a:p>
            <a:r>
              <a:rPr lang="zh-CN" altLang="en-US" dirty="0" smtClean="0">
                <a:effectLst/>
              </a:rPr>
              <a:t/>
            </a:r>
            <a:br>
              <a:rPr lang="zh-CN" altLang="en-US" dirty="0" smtClean="0">
                <a:effectLst/>
              </a:rPr>
            </a:br>
            <a:endParaRPr lang="zh-CN" altLang="en-US" dirty="0" smtClean="0">
              <a:effectLst/>
            </a:endParaRPr>
          </a:p>
          <a:p>
            <a:r>
              <a:rPr lang="zh-CN" altLang="en-US" sz="1200" kern="1200" dirty="0" smtClean="0">
                <a:solidFill>
                  <a:schemeClr val="tx1"/>
                </a:solidFill>
                <a:effectLst/>
                <a:latin typeface="+mn-lt"/>
                <a:ea typeface="+mn-ea"/>
                <a:cs typeface="+mn-cs"/>
              </a:rPr>
              <a:t>可以把大模型看成一个大号计算器。不断计算下一个词的概率，这种词概率的推断是如此符合人类的预期。因此产生了人一样的语言理解力和表达力，也产生了逻辑和推理能力，“涌现”出智能。</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45EBE067-D49C-BD4A-AEFF-0669F30F61AE}" type="slidenum">
              <a:rPr kumimoji="1" lang="zh-CN" altLang="en-US" smtClean="0"/>
              <a:t>11</a:t>
            </a:fld>
            <a:endParaRPr kumimoji="1" lang="zh-CN" altLang="en-US"/>
          </a:p>
        </p:txBody>
      </p:sp>
    </p:spTree>
    <p:extLst>
      <p:ext uri="{BB962C8B-B14F-4D97-AF65-F5344CB8AC3E}">
        <p14:creationId xmlns:p14="http://schemas.microsoft.com/office/powerpoint/2010/main" val="67779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rot="10800000">
            <a:off x="0" y="4892400"/>
            <a:ext cx="12192000" cy="1965600"/>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zh-CN" altLang="en-US" dirty="0"/>
          </a:p>
        </p:txBody>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3/2/25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8297" y="1921565"/>
            <a:ext cx="10572000" cy="1425207"/>
          </a:xfrm>
        </p:spPr>
        <p:txBody>
          <a:bodyPr/>
          <a:lstStyle/>
          <a:p>
            <a:r>
              <a:rPr kumimoji="1" lang="en-US" altLang="zh-CN" dirty="0" smtClean="0"/>
              <a:t>AI </a:t>
            </a:r>
            <a:r>
              <a:rPr kumimoji="1" lang="zh-CN" altLang="en-US" dirty="0" smtClean="0"/>
              <a:t>时代的认知和思考</a:t>
            </a:r>
            <a:endParaRPr kumimoji="1" lang="zh-CN" altLang="en-US" dirty="0"/>
          </a:p>
        </p:txBody>
      </p:sp>
      <p:sp>
        <p:nvSpPr>
          <p:cNvPr id="3" name="副标题 2"/>
          <p:cNvSpPr>
            <a:spLocks noGrp="1"/>
          </p:cNvSpPr>
          <p:nvPr>
            <p:ph type="subTitle" idx="1"/>
          </p:nvPr>
        </p:nvSpPr>
        <p:spPr>
          <a:xfrm>
            <a:off x="5300870" y="5439872"/>
            <a:ext cx="3722244" cy="674476"/>
          </a:xfrm>
        </p:spPr>
        <p:txBody>
          <a:bodyPr>
            <a:noAutofit/>
          </a:bodyPr>
          <a:lstStyle/>
          <a:p>
            <a:pPr algn="r"/>
            <a:r>
              <a:rPr kumimoji="1" lang="en-US" altLang="zh-CN" sz="2000" b="1" dirty="0" smtClean="0"/>
              <a:t>Bryce Li</a:t>
            </a:r>
          </a:p>
          <a:p>
            <a:pPr algn="r"/>
            <a:r>
              <a:rPr kumimoji="1" lang="en-US" altLang="zh-CN" sz="2000" b="1" dirty="0" smtClean="0"/>
              <a:t>March 2025</a:t>
            </a:r>
            <a:endParaRPr kumimoji="1" lang="zh-CN" altLang="en-US" sz="2000" b="1" dirty="0"/>
          </a:p>
        </p:txBody>
      </p:sp>
    </p:spTree>
    <p:extLst>
      <p:ext uri="{BB962C8B-B14F-4D97-AF65-F5344CB8AC3E}">
        <p14:creationId xmlns:p14="http://schemas.microsoft.com/office/powerpoint/2010/main" val="2134922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732" y="2823579"/>
            <a:ext cx="8148578" cy="3840394"/>
          </a:xfrm>
          <a:prstGeom prst="rect">
            <a:avLst/>
          </a:prstGeom>
        </p:spPr>
      </p:pic>
      <p:sp>
        <p:nvSpPr>
          <p:cNvPr id="3" name="标题 1"/>
          <p:cNvSpPr txBox="1">
            <a:spLocks/>
          </p:cNvSpPr>
          <p:nvPr/>
        </p:nvSpPr>
        <p:spPr>
          <a:xfrm>
            <a:off x="686765" y="296553"/>
            <a:ext cx="10644850" cy="2400348"/>
          </a:xfrm>
          <a:prstGeom prst="rect">
            <a:avLst/>
          </a:prstGeom>
        </p:spPr>
        <p:txBody>
          <a:bodyPr anchor="ctr">
            <a:normAutofit fontScale="400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a:t>
            </a:r>
            <a:r>
              <a:rPr lang="zh-CN" altLang="en-US" b="0" i="1" dirty="0"/>
              <a:t>可以把大模型看成一个大号计算器。不断计算下一个词的概率，这种词概率的推断是如此符合人类的预期。因此产生了人一样的语言理解力和表达力，也产生了逻辑和推理能力，“涌现”出智能</a:t>
            </a:r>
            <a:r>
              <a:rPr lang="zh-CN" altLang="en-US" b="0" i="1" dirty="0" smtClean="0"/>
              <a:t>。</a:t>
            </a:r>
            <a:endParaRPr lang="en-US" altLang="zh-CN" b="0" i="1" dirty="0" smtClean="0"/>
          </a:p>
          <a:p>
            <a:endParaRPr lang="en-US" altLang="zh-CN" b="0" i="1" dirty="0"/>
          </a:p>
          <a:p>
            <a:r>
              <a:rPr lang="zh-CN" altLang="en-US" b="0" i="1" dirty="0" smtClean="0"/>
              <a:t>但</a:t>
            </a:r>
            <a:r>
              <a:rPr lang="zh-CN" altLang="en-US" b="0" i="1" dirty="0"/>
              <a:t>原理是灰盒，因此技术路线更依赖实践，俗称“炼丹”。全世界没有一个人能说得清楚里面真正所谓的技术原理是什么，所以它本质上是凭着对方向的坚信试出来的</a:t>
            </a:r>
            <a:r>
              <a:rPr lang="zh-CN" altLang="en-US" b="0" i="1" dirty="0" smtClean="0"/>
              <a:t>。</a:t>
            </a:r>
            <a:endParaRPr lang="en-US" altLang="zh-CN" b="0" i="1" dirty="0" smtClean="0"/>
          </a:p>
          <a:p>
            <a:endParaRPr lang="en-US" altLang="zh-CN" b="0" i="1" dirty="0"/>
          </a:p>
          <a:p>
            <a:r>
              <a:rPr lang="zh-CN" altLang="en-US" b="0" i="1" dirty="0" smtClean="0"/>
              <a:t>训练</a:t>
            </a:r>
            <a:r>
              <a:rPr lang="zh-CN" altLang="en-US" b="0" i="1" dirty="0"/>
              <a:t>模型的代码可能在工程上是一个非常简单的代码，但这条路很难。以前的时候我们做一个系统，发现给了它数据，就会有效果，但它接收数据的空间有上限，达到一定数值，它就不聪明了。</a:t>
            </a:r>
          </a:p>
          <a:p>
            <a:r>
              <a:rPr lang="zh-CN" altLang="en-US" b="0" i="1" dirty="0"/>
              <a:t>当训练算力、数据量达特定阈值，大模型准确度骤增，这就是模型的“顿悟时刻”</a:t>
            </a:r>
            <a:r>
              <a:rPr lang="zh-CN" altLang="en-US" b="0" i="1" dirty="0" smtClean="0"/>
              <a:t>。</a:t>
            </a:r>
            <a:r>
              <a:rPr lang="zh-CN" altLang="en-US" dirty="0" smtClean="0"/>
              <a:t>”</a:t>
            </a:r>
            <a:r>
              <a:rPr lang="en-US" altLang="zh-CN" dirty="0" smtClean="0"/>
              <a:t/>
            </a:r>
            <a:br>
              <a:rPr lang="en-US" altLang="zh-CN" dirty="0" smtClean="0"/>
            </a:br>
            <a:r>
              <a:rPr lang="en-US" altLang="zh-CN" dirty="0" smtClean="0"/>
              <a:t/>
            </a:r>
            <a:br>
              <a:rPr lang="en-US" altLang="zh-CN" dirty="0" smtClean="0"/>
            </a:br>
            <a:r>
              <a:rPr lang="en-US" altLang="zh-CN" dirty="0" smtClean="0"/>
              <a:t>-</a:t>
            </a:r>
            <a:r>
              <a:rPr lang="zh-CN" altLang="en-US" dirty="0" smtClean="0"/>
              <a:t> 引用来源： 傅盛公众号文章</a:t>
            </a:r>
            <a:r>
              <a:rPr lang="en-US" altLang="zh-CN" dirty="0" smtClean="0"/>
              <a:t>《</a:t>
            </a:r>
            <a:r>
              <a:rPr lang="zh-CN" altLang="en-US" b="0" dirty="0"/>
              <a:t>傅盛：</a:t>
            </a:r>
            <a:r>
              <a:rPr lang="en-US" altLang="zh-CN" b="0" dirty="0"/>
              <a:t>AI</a:t>
            </a:r>
            <a:r>
              <a:rPr lang="zh-CN" altLang="en-US" b="0" dirty="0"/>
              <a:t>应用已开始爆发，直播行业将有巨大</a:t>
            </a:r>
            <a:r>
              <a:rPr lang="zh-CN" altLang="en-US" b="0" dirty="0" smtClean="0"/>
              <a:t>变革</a:t>
            </a:r>
            <a:r>
              <a:rPr lang="en-US" altLang="zh-CN" dirty="0" smtClean="0"/>
              <a:t>》</a:t>
            </a:r>
            <a:endParaRPr kumimoji="1" lang="zh-CN" altLang="en-US" dirty="0"/>
          </a:p>
        </p:txBody>
      </p:sp>
    </p:spTree>
    <p:extLst>
      <p:ext uri="{BB962C8B-B14F-4D97-AF65-F5344CB8AC3E}">
        <p14:creationId xmlns:p14="http://schemas.microsoft.com/office/powerpoint/2010/main" val="927747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文本占位符 2"/>
          <p:cNvSpPr>
            <a:spLocks noGrp="1"/>
          </p:cNvSpPr>
          <p:nvPr>
            <p:ph type="body" idx="1"/>
          </p:nvPr>
        </p:nvSpPr>
        <p:spPr/>
        <p:txBody>
          <a:bodyPr/>
          <a:lstStyle/>
          <a:p>
            <a:endParaRPr kumimoji="1" lang="zh-CN" altLang="en-US"/>
          </a:p>
        </p:txBody>
      </p:sp>
      <p:sp>
        <p:nvSpPr>
          <p:cNvPr id="4" name="文本占位符 3"/>
          <p:cNvSpPr>
            <a:spLocks noGrp="1"/>
          </p:cNvSpPr>
          <p:nvPr>
            <p:ph type="body" sz="quarter" idx="16"/>
          </p:nvPr>
        </p:nvSpPr>
        <p:spPr/>
        <p:txBody>
          <a:bodyPr/>
          <a:lstStyle/>
          <a:p>
            <a:endParaRPr kumimoji="1" lang="zh-CN" altLang="en-US" dirty="0"/>
          </a:p>
        </p:txBody>
      </p:sp>
    </p:spTree>
    <p:extLst>
      <p:ext uri="{BB962C8B-B14F-4D97-AF65-F5344CB8AC3E}">
        <p14:creationId xmlns:p14="http://schemas.microsoft.com/office/powerpoint/2010/main" val="1964992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文本占位符 3"/>
          <p:cNvSpPr>
            <a:spLocks noGrp="1"/>
          </p:cNvSpPr>
          <p:nvPr>
            <p:ph type="body" sz="half" idx="2"/>
          </p:nvPr>
        </p:nvSpPr>
        <p:spPr/>
        <p:txBody>
          <a:bodyPr/>
          <a:lstStyle/>
          <a:p>
            <a:endParaRPr kumimoji="1" lang="zh-CN" altLang="en-US"/>
          </a:p>
        </p:txBody>
      </p:sp>
      <p:sp>
        <p:nvSpPr>
          <p:cNvPr id="6" name="图片占位符 5"/>
          <p:cNvSpPr>
            <a:spLocks noGrp="1"/>
          </p:cNvSpPr>
          <p:nvPr>
            <p:ph type="pic" sz="quarter" idx="13"/>
          </p:nvPr>
        </p:nvSpPr>
        <p:spPr/>
      </p:sp>
    </p:spTree>
    <p:extLst>
      <p:ext uri="{BB962C8B-B14F-4D97-AF65-F5344CB8AC3E}">
        <p14:creationId xmlns:p14="http://schemas.microsoft.com/office/powerpoint/2010/main" val="76734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txBox="1">
            <a:spLocks/>
          </p:cNvSpPr>
          <p:nvPr/>
        </p:nvSpPr>
        <p:spPr>
          <a:xfrm>
            <a:off x="629654" y="1082567"/>
            <a:ext cx="10332636" cy="4487916"/>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kumimoji="1" lang="en-US" altLang="zh-CN" dirty="0" smtClean="0"/>
          </a:p>
          <a:p>
            <a:pPr marL="228600" indent="-228600">
              <a:buFont typeface="+mj-ea"/>
              <a:buAutoNum type="circleNumDbPlain"/>
            </a:pPr>
            <a:r>
              <a:rPr lang="en-US" altLang="zh-CN" dirty="0" smtClean="0"/>
              <a:t>2006</a:t>
            </a:r>
            <a:r>
              <a:rPr lang="zh-CN" altLang="en-US" dirty="0" smtClean="0"/>
              <a:t>，深度学习的崛起。</a:t>
            </a:r>
            <a:r>
              <a:rPr lang="en-US" altLang="zh-CN" dirty="0" smtClean="0"/>
              <a:t>Jeffery</a:t>
            </a:r>
            <a:r>
              <a:rPr lang="zh-CN" altLang="en-US" dirty="0" smtClean="0"/>
              <a:t> </a:t>
            </a:r>
            <a:r>
              <a:rPr lang="en-US" altLang="zh-CN" dirty="0" smtClean="0"/>
              <a:t>Hinton</a:t>
            </a:r>
            <a:r>
              <a:rPr lang="zh-CN" altLang="en-US" dirty="0" smtClean="0"/>
              <a:t>利用多层神经网络进行数据处理，在图像和语音识别领域取得了显著进展</a:t>
            </a:r>
            <a:endParaRPr lang="en-US" altLang="zh-CN" dirty="0" smtClean="0"/>
          </a:p>
          <a:p>
            <a:pPr marL="228600" indent="-228600">
              <a:buFont typeface="+mj-ea"/>
              <a:buAutoNum type="circleNumDbPlain"/>
            </a:pPr>
            <a:r>
              <a:rPr lang="en-US" altLang="zh-CN" dirty="0" smtClean="0"/>
              <a:t>2012</a:t>
            </a:r>
            <a:r>
              <a:rPr lang="zh-CN" altLang="en-US" dirty="0" smtClean="0"/>
              <a:t>，</a:t>
            </a:r>
            <a:r>
              <a:rPr lang="en-US" altLang="zh-CN" dirty="0" smtClean="0"/>
              <a:t>CNNs</a:t>
            </a:r>
            <a:r>
              <a:rPr lang="zh-CN" altLang="en-US" dirty="0" smtClean="0"/>
              <a:t>和</a:t>
            </a:r>
            <a:r>
              <a:rPr lang="en-US" altLang="zh-CN" dirty="0" err="1" smtClean="0"/>
              <a:t>AlexNet</a:t>
            </a:r>
            <a:r>
              <a:rPr lang="zh-CN" altLang="en-US" dirty="0" smtClean="0"/>
              <a:t>， 卷积神经网络</a:t>
            </a:r>
            <a:endParaRPr lang="en-US" altLang="zh-CN" dirty="0" smtClean="0"/>
          </a:p>
          <a:p>
            <a:pPr marL="228600" indent="-228600">
              <a:buFont typeface="+mj-ea"/>
              <a:buAutoNum type="circleNumDbPlain"/>
            </a:pPr>
            <a:r>
              <a:rPr lang="en-US" altLang="zh-CN" dirty="0" smtClean="0"/>
              <a:t>2010</a:t>
            </a:r>
            <a:r>
              <a:rPr lang="zh-CN" altLang="en-US" dirty="0" smtClean="0"/>
              <a:t>年代，</a:t>
            </a:r>
            <a:r>
              <a:rPr lang="en-US" altLang="zh-CN" dirty="0" smtClean="0"/>
              <a:t>RNNs</a:t>
            </a:r>
            <a:r>
              <a:rPr lang="zh-CN" altLang="en-US" dirty="0" smtClean="0"/>
              <a:t> 和</a:t>
            </a:r>
            <a:r>
              <a:rPr lang="en-US" altLang="zh-CN" dirty="0" smtClean="0"/>
              <a:t>LSTMs, </a:t>
            </a:r>
            <a:r>
              <a:rPr lang="zh-CN" altLang="en-US" dirty="0" smtClean="0"/>
              <a:t>循环神经网络机器变体长短期记忆网络成为语音识别</a:t>
            </a:r>
            <a:r>
              <a:rPr lang="en-US" altLang="zh-CN" dirty="0" smtClean="0"/>
              <a:t>/</a:t>
            </a:r>
            <a:r>
              <a:rPr lang="zh-CN" altLang="en-US" dirty="0" smtClean="0"/>
              <a:t>机器翻译和时间序列预测的基础，推动了</a:t>
            </a:r>
            <a:r>
              <a:rPr lang="en-US" altLang="zh-CN" dirty="0" smtClean="0"/>
              <a:t>Ai</a:t>
            </a:r>
            <a:r>
              <a:rPr lang="zh-CN" altLang="en-US" dirty="0" smtClean="0"/>
              <a:t>处理序列数据的能力。</a:t>
            </a:r>
            <a:endParaRPr lang="en-US" altLang="zh-CN" dirty="0" smtClean="0"/>
          </a:p>
          <a:p>
            <a:pPr marL="228600" indent="-228600">
              <a:buFont typeface="+mj-ea"/>
              <a:buAutoNum type="circleNumDbPlain"/>
            </a:pPr>
            <a:r>
              <a:rPr lang="en-US" altLang="zh-CN" dirty="0" smtClean="0"/>
              <a:t>2017</a:t>
            </a:r>
            <a:r>
              <a:rPr lang="zh-CN" altLang="en-US" dirty="0" smtClean="0"/>
              <a:t>年，</a:t>
            </a:r>
            <a:r>
              <a:rPr lang="en-US" altLang="zh-CN" dirty="0" smtClean="0"/>
              <a:t>Transformer </a:t>
            </a:r>
            <a:r>
              <a:rPr lang="zh-CN" altLang="en-US" dirty="0" smtClean="0"/>
              <a:t>架构，通过自注意力机制取代了</a:t>
            </a:r>
            <a:r>
              <a:rPr lang="en-US" altLang="zh-CN" dirty="0" smtClean="0"/>
              <a:t>RNNs</a:t>
            </a:r>
            <a:r>
              <a:rPr lang="zh-CN" altLang="en-US" dirty="0" smtClean="0"/>
              <a:t>，显著提高了自然语言处理（</a:t>
            </a:r>
            <a:r>
              <a:rPr lang="en-US" altLang="zh-CN" dirty="0" smtClean="0"/>
              <a:t>NLP</a:t>
            </a:r>
            <a:r>
              <a:rPr lang="zh-CN" altLang="en-US" dirty="0" smtClean="0"/>
              <a:t>）的效率和准确率，推动了</a:t>
            </a:r>
            <a:r>
              <a:rPr lang="en-US" altLang="zh-CN" dirty="0" smtClean="0"/>
              <a:t>AI</a:t>
            </a:r>
            <a:r>
              <a:rPr lang="zh-CN" altLang="en-US" dirty="0" smtClean="0"/>
              <a:t>在文本处理</a:t>
            </a:r>
            <a:r>
              <a:rPr lang="zh-CN" altLang="en-US" smtClean="0"/>
              <a:t>领域的进步。</a:t>
            </a:r>
            <a:endParaRPr lang="en-US" altLang="zh-CN" dirty="0" smtClean="0"/>
          </a:p>
          <a:p>
            <a:pPr marL="228600" indent="-228600">
              <a:buFont typeface="+mj-ea"/>
              <a:buAutoNum type="circleNumDbPlain"/>
            </a:pPr>
            <a:endParaRPr lang="zh-CN" altLang="en-US" dirty="0"/>
          </a:p>
        </p:txBody>
      </p:sp>
    </p:spTree>
    <p:extLst>
      <p:ext uri="{BB962C8B-B14F-4D97-AF65-F5344CB8AC3E}">
        <p14:creationId xmlns:p14="http://schemas.microsoft.com/office/powerpoint/2010/main" val="1548747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0000" y="1999956"/>
            <a:ext cx="10199077" cy="4759570"/>
          </a:xfrm>
        </p:spPr>
      </p:pic>
      <p:sp>
        <p:nvSpPr>
          <p:cNvPr id="2" name="标题 1"/>
          <p:cNvSpPr>
            <a:spLocks noGrp="1"/>
          </p:cNvSpPr>
          <p:nvPr>
            <p:ph type="title"/>
          </p:nvPr>
        </p:nvSpPr>
        <p:spPr/>
        <p:txBody>
          <a:bodyPr/>
          <a:lstStyle/>
          <a:p>
            <a:endParaRPr kumimoji="1" lang="zh-CN" altLang="en-US" dirty="0"/>
          </a:p>
        </p:txBody>
      </p:sp>
    </p:spTree>
    <p:extLst>
      <p:ext uri="{BB962C8B-B14F-4D97-AF65-F5344CB8AC3E}">
        <p14:creationId xmlns:p14="http://schemas.microsoft.com/office/powerpoint/2010/main" val="738523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041" y="754607"/>
            <a:ext cx="5234381" cy="1617163"/>
          </a:xfrm>
        </p:spPr>
        <p:txBody>
          <a:bodyPr/>
          <a:lstStyle/>
          <a:p>
            <a:r>
              <a:rPr kumimoji="1" lang="zh-CN" altLang="en-US" dirty="0" smtClean="0"/>
              <a:t>思考：</a:t>
            </a:r>
            <a:r>
              <a:rPr kumimoji="1" lang="zh-CN" altLang="en-US" dirty="0"/>
              <a:t>如果</a:t>
            </a:r>
            <a:r>
              <a:rPr kumimoji="1" lang="zh-CN" altLang="en-US" dirty="0" smtClean="0"/>
              <a:t>你穿越</a:t>
            </a:r>
            <a:r>
              <a:rPr kumimoji="1" lang="zh-CN" altLang="en-US" dirty="0"/>
              <a:t>回到</a:t>
            </a:r>
            <a:r>
              <a:rPr kumimoji="1" lang="en-US" altLang="zh-CN" dirty="0" smtClean="0"/>
              <a:t>1994</a:t>
            </a:r>
            <a:r>
              <a:rPr kumimoji="1" lang="zh-CN" altLang="en-US" dirty="0" smtClean="0"/>
              <a:t>年的中国，</a:t>
            </a:r>
            <a:r>
              <a:rPr kumimoji="1" lang="zh-CN" altLang="en-US" dirty="0"/>
              <a:t>你会做什么？</a:t>
            </a:r>
            <a:r>
              <a:rPr kumimoji="1" lang="en-US" altLang="zh-CN" dirty="0"/>
              <a:t/>
            </a:r>
            <a:br>
              <a:rPr kumimoji="1" lang="en-US" altLang="zh-CN" dirty="0"/>
            </a:br>
            <a:endParaRPr kumimoji="1" lang="zh-CN" altLang="en-US" dirty="0"/>
          </a:p>
        </p:txBody>
      </p:sp>
      <p:sp>
        <p:nvSpPr>
          <p:cNvPr id="4" name="文本占位符 3"/>
          <p:cNvSpPr>
            <a:spLocks noGrp="1"/>
          </p:cNvSpPr>
          <p:nvPr>
            <p:ph type="body" sz="half" idx="2"/>
          </p:nvPr>
        </p:nvSpPr>
        <p:spPr>
          <a:xfrm>
            <a:off x="514040" y="2123091"/>
            <a:ext cx="5234382" cy="4487916"/>
          </a:xfrm>
        </p:spPr>
        <p:txBody>
          <a:bodyPr>
            <a:normAutofit/>
          </a:bodyPr>
          <a:lstStyle/>
          <a:p>
            <a:endParaRPr kumimoji="1" lang="en-US" altLang="zh-CN" dirty="0"/>
          </a:p>
          <a:p>
            <a:pPr marL="228600" indent="-228600">
              <a:buFont typeface="+mj-ea"/>
              <a:buAutoNum type="circleNumDbPlain"/>
            </a:pPr>
            <a:r>
              <a:rPr lang="en-US" altLang="zh-CN" dirty="0" smtClean="0"/>
              <a:t>1989</a:t>
            </a:r>
            <a:r>
              <a:rPr lang="zh-CN" altLang="en-US" dirty="0"/>
              <a:t>年英国科学家蒂姆</a:t>
            </a:r>
            <a:r>
              <a:rPr lang="en-US" altLang="zh-CN" dirty="0"/>
              <a:t>·</a:t>
            </a:r>
            <a:r>
              <a:rPr lang="zh-CN" altLang="en-US" dirty="0"/>
              <a:t>伯纳斯</a:t>
            </a:r>
            <a:r>
              <a:rPr lang="en-US" altLang="zh-CN" dirty="0"/>
              <a:t>-</a:t>
            </a:r>
            <a:r>
              <a:rPr lang="zh-CN" altLang="en-US" dirty="0"/>
              <a:t>李推出了万维网</a:t>
            </a:r>
            <a:r>
              <a:rPr lang="en-US" altLang="zh-CN" dirty="0"/>
              <a:t>(World Wide Web)</a:t>
            </a:r>
            <a:r>
              <a:rPr lang="zh-CN" altLang="en-US" dirty="0"/>
              <a:t>，亦作</a:t>
            </a:r>
            <a:r>
              <a:rPr lang="en-US" altLang="zh-CN" dirty="0"/>
              <a:t>WWW</a:t>
            </a:r>
            <a:r>
              <a:rPr lang="zh-CN" altLang="en-US" dirty="0"/>
              <a:t>、</a:t>
            </a:r>
            <a:r>
              <a:rPr lang="en-US" altLang="zh-CN" dirty="0"/>
              <a:t>Web</a:t>
            </a:r>
            <a:r>
              <a:rPr lang="zh-CN" altLang="en-US" dirty="0"/>
              <a:t>，并于第二年开发出了世界上第一个网页浏览器和第一个网页</a:t>
            </a:r>
            <a:r>
              <a:rPr lang="zh-CN" altLang="en-US" dirty="0" smtClean="0"/>
              <a:t>服务器。</a:t>
            </a:r>
            <a:endParaRPr lang="en-US" altLang="zh-CN" dirty="0" smtClean="0"/>
          </a:p>
          <a:p>
            <a:pPr marL="228600" indent="-228600">
              <a:buFont typeface="+mj-ea"/>
              <a:buAutoNum type="circleNumDbPlain"/>
            </a:pPr>
            <a:r>
              <a:rPr lang="en-US" altLang="zh-CN" dirty="0"/>
              <a:t>1994</a:t>
            </a:r>
            <a:r>
              <a:rPr lang="zh-CN" altLang="en-US" dirty="0"/>
              <a:t>年，</a:t>
            </a:r>
            <a:r>
              <a:rPr lang="en-US" altLang="zh-CN" dirty="0"/>
              <a:t>Facebook</a:t>
            </a:r>
            <a:r>
              <a:rPr lang="zh-CN" altLang="en-US" dirty="0"/>
              <a:t>创始人马克</a:t>
            </a:r>
            <a:r>
              <a:rPr lang="en-US" altLang="zh-CN" dirty="0"/>
              <a:t>·</a:t>
            </a:r>
            <a:r>
              <a:rPr lang="zh-CN" altLang="en-US" dirty="0"/>
              <a:t>扎克伯格还在上中学，杨致远和大卫</a:t>
            </a:r>
            <a:r>
              <a:rPr lang="en-US" altLang="zh-CN" dirty="0"/>
              <a:t>-</a:t>
            </a:r>
            <a:r>
              <a:rPr lang="zh-CN" altLang="en-US" dirty="0"/>
              <a:t>费罗在美国创立了雅虎，马克</a:t>
            </a:r>
            <a:r>
              <a:rPr lang="en-US" altLang="zh-CN" dirty="0"/>
              <a:t>·</a:t>
            </a:r>
            <a:r>
              <a:rPr lang="zh-CN" altLang="en-US" dirty="0"/>
              <a:t>安德森发布了网景</a:t>
            </a:r>
            <a:r>
              <a:rPr lang="zh-CN" altLang="en-US" dirty="0" smtClean="0"/>
              <a:t>浏览器。</a:t>
            </a:r>
            <a:endParaRPr lang="en-US" altLang="zh-CN" dirty="0"/>
          </a:p>
          <a:p>
            <a:pPr marL="228600" indent="-228600">
              <a:buFont typeface="+mj-ea"/>
              <a:buAutoNum type="circleNumDbPlain"/>
            </a:pPr>
            <a:r>
              <a:rPr lang="en-US" altLang="zh-CN" dirty="0" smtClean="0"/>
              <a:t>1994</a:t>
            </a:r>
            <a:r>
              <a:rPr lang="zh-CN" altLang="en-US" dirty="0" smtClean="0"/>
              <a:t>年，中国正式</a:t>
            </a:r>
            <a:r>
              <a:rPr lang="zh-CN" altLang="en-US" dirty="0"/>
              <a:t>接入国际互联网</a:t>
            </a:r>
            <a:r>
              <a:rPr lang="en-US" altLang="zh-CN" dirty="0" smtClean="0"/>
              <a:t>.</a:t>
            </a:r>
          </a:p>
          <a:p>
            <a:pPr marL="228600" indent="-228600">
              <a:buFont typeface="+mj-ea"/>
              <a:buAutoNum type="circleNumDbPlain"/>
            </a:pPr>
            <a:r>
              <a:rPr lang="en-US" altLang="zh-CN" dirty="0" smtClean="0"/>
              <a:t>1997</a:t>
            </a:r>
            <a:r>
              <a:rPr lang="zh-CN" altLang="en-US" dirty="0"/>
              <a:t>年</a:t>
            </a:r>
            <a:r>
              <a:rPr lang="en-US" altLang="zh-CN" dirty="0"/>
              <a:t>6</a:t>
            </a:r>
            <a:r>
              <a:rPr lang="zh-CN" altLang="en-US" dirty="0"/>
              <a:t>月，丁磊创立网易公司</a:t>
            </a:r>
            <a:r>
              <a:rPr lang="en-US" altLang="zh-CN" dirty="0" smtClean="0"/>
              <a:t>;</a:t>
            </a:r>
          </a:p>
          <a:p>
            <a:pPr marL="228600" indent="-228600">
              <a:buFont typeface="+mj-ea"/>
              <a:buAutoNum type="circleNumDbPlain"/>
            </a:pPr>
            <a:r>
              <a:rPr lang="en-US" altLang="zh-CN" dirty="0" smtClean="0"/>
              <a:t>1998</a:t>
            </a:r>
            <a:r>
              <a:rPr lang="zh-CN" altLang="en-US" dirty="0" smtClean="0"/>
              <a:t>年，张</a:t>
            </a:r>
            <a:r>
              <a:rPr lang="zh-CN" altLang="en-US" dirty="0"/>
              <a:t>朝阳正式成立搜狐网</a:t>
            </a:r>
            <a:r>
              <a:rPr lang="en-US" altLang="zh-CN" dirty="0" smtClean="0"/>
              <a:t>;</a:t>
            </a:r>
          </a:p>
          <a:p>
            <a:pPr marL="228600" indent="-228600">
              <a:buFont typeface="+mj-ea"/>
              <a:buAutoNum type="circleNumDbPlain"/>
            </a:pPr>
            <a:r>
              <a:rPr lang="en-US" altLang="zh-CN" dirty="0" smtClean="0"/>
              <a:t>1998</a:t>
            </a:r>
            <a:r>
              <a:rPr lang="zh-CN" altLang="en-US" dirty="0" smtClean="0"/>
              <a:t>年</a:t>
            </a:r>
            <a:r>
              <a:rPr lang="en-US" altLang="zh-CN" dirty="0" smtClean="0"/>
              <a:t>11</a:t>
            </a:r>
            <a:r>
              <a:rPr lang="zh-CN" altLang="en-US" dirty="0" smtClean="0"/>
              <a:t>月，马化腾等人创立腾讯；</a:t>
            </a:r>
            <a:endParaRPr lang="en-US" altLang="zh-CN" dirty="0" smtClean="0"/>
          </a:p>
          <a:p>
            <a:pPr marL="228600" indent="-228600">
              <a:buFont typeface="+mj-ea"/>
              <a:buAutoNum type="circleNumDbPlain"/>
            </a:pPr>
            <a:r>
              <a:rPr lang="en-US" altLang="zh-CN" dirty="0" smtClean="0"/>
              <a:t>1998</a:t>
            </a:r>
            <a:r>
              <a:rPr lang="zh-CN" altLang="en-US" dirty="0"/>
              <a:t>年</a:t>
            </a:r>
            <a:r>
              <a:rPr lang="en-US" altLang="zh-CN" dirty="0"/>
              <a:t>12</a:t>
            </a:r>
            <a:r>
              <a:rPr lang="zh-CN" altLang="en-US" dirty="0"/>
              <a:t>月</a:t>
            </a:r>
            <a:r>
              <a:rPr lang="zh-CN" altLang="en-US" dirty="0" smtClean="0"/>
              <a:t>，王志东创立新浪；</a:t>
            </a:r>
            <a:endParaRPr lang="en-US" altLang="zh-CN" dirty="0" smtClean="0"/>
          </a:p>
          <a:p>
            <a:pPr marL="228600" indent="-228600">
              <a:buFont typeface="+mj-ea"/>
              <a:buAutoNum type="circleNumDbPlain"/>
            </a:pPr>
            <a:r>
              <a:rPr lang="en-US" altLang="zh-CN" dirty="0" smtClean="0"/>
              <a:t>1999</a:t>
            </a:r>
            <a:r>
              <a:rPr lang="zh-CN" altLang="en-US" dirty="0" smtClean="0"/>
              <a:t>年， 马云等人创立阿里巴巴；</a:t>
            </a:r>
            <a:endParaRPr lang="en-US" altLang="zh-CN" dirty="0" smtClean="0"/>
          </a:p>
          <a:p>
            <a:pPr marL="228600" indent="-228600">
              <a:buFont typeface="+mj-ea"/>
              <a:buAutoNum type="circleNumDbPlain"/>
            </a:pPr>
            <a:r>
              <a:rPr lang="en-US" altLang="zh-CN" dirty="0" smtClean="0"/>
              <a:t>2000</a:t>
            </a:r>
            <a:r>
              <a:rPr lang="zh-CN" altLang="en-US" dirty="0" smtClean="0"/>
              <a:t>年，李彦宏创立了百度；</a:t>
            </a:r>
            <a:endParaRPr lang="en-US" altLang="zh-CN" dirty="0" smtClean="0"/>
          </a:p>
          <a:p>
            <a:pPr marL="228600" indent="-228600">
              <a:buFont typeface="+mj-ea"/>
              <a:buAutoNum type="circleNumDbPlain"/>
            </a:pPr>
            <a:r>
              <a:rPr lang="en-US" altLang="zh-CN" dirty="0"/>
              <a:t>2007</a:t>
            </a:r>
            <a:r>
              <a:rPr lang="zh-CN" altLang="en-US" dirty="0" smtClean="0"/>
              <a:t>年，苹果</a:t>
            </a:r>
            <a:r>
              <a:rPr lang="zh-CN" altLang="en-US" dirty="0"/>
              <a:t>公司发布第一代</a:t>
            </a:r>
            <a:r>
              <a:rPr lang="en-US" altLang="zh-CN" dirty="0" smtClean="0"/>
              <a:t>iPhone</a:t>
            </a:r>
            <a:r>
              <a:rPr lang="zh-CN" altLang="en-US" dirty="0" smtClean="0"/>
              <a:t>，次年推出了</a:t>
            </a:r>
            <a:r>
              <a:rPr lang="en-US" altLang="zh-CN" dirty="0"/>
              <a:t>A</a:t>
            </a:r>
            <a:r>
              <a:rPr lang="en-US" altLang="zh-CN" dirty="0" smtClean="0"/>
              <a:t>pp Store</a:t>
            </a:r>
          </a:p>
          <a:p>
            <a:pPr marL="228600" indent="-228600">
              <a:buFont typeface="+mj-ea"/>
              <a:buAutoNum type="circleNumDbPlain"/>
            </a:pPr>
            <a:r>
              <a:rPr lang="en-US" altLang="zh-CN" dirty="0" smtClean="0"/>
              <a:t>2008</a:t>
            </a:r>
            <a:r>
              <a:rPr lang="zh-CN" altLang="en-US" dirty="0" smtClean="0"/>
              <a:t>年，</a:t>
            </a:r>
            <a:r>
              <a:rPr lang="en-US" altLang="zh-CN" dirty="0" smtClean="0"/>
              <a:t>Google</a:t>
            </a:r>
            <a:r>
              <a:rPr lang="zh-CN" altLang="en-US" dirty="0" smtClean="0"/>
              <a:t>正式发布</a:t>
            </a:r>
            <a:r>
              <a:rPr lang="en-US" altLang="zh-CN" dirty="0" smtClean="0"/>
              <a:t>Android</a:t>
            </a:r>
            <a:r>
              <a:rPr lang="zh-CN" altLang="en-US" dirty="0" smtClean="0"/>
              <a:t> </a:t>
            </a:r>
            <a:r>
              <a:rPr lang="en-US" altLang="zh-CN" dirty="0" smtClean="0"/>
              <a:t>1.0</a:t>
            </a:r>
          </a:p>
          <a:p>
            <a:pPr marL="228600" indent="-228600">
              <a:buFont typeface="+mj-ea"/>
              <a:buAutoNum type="circleNumDbPlain"/>
            </a:pPr>
            <a:r>
              <a:rPr lang="en-US" altLang="zh-CN" dirty="0" smtClean="0"/>
              <a:t>2011</a:t>
            </a:r>
            <a:r>
              <a:rPr lang="zh-CN" altLang="en-US" dirty="0" smtClean="0"/>
              <a:t>年</a:t>
            </a:r>
            <a:r>
              <a:rPr lang="en-US" altLang="zh-CN" dirty="0" smtClean="0"/>
              <a:t>1</a:t>
            </a:r>
            <a:r>
              <a:rPr lang="zh-CN" altLang="en-US" dirty="0" smtClean="0"/>
              <a:t>月， 腾讯推出微信</a:t>
            </a:r>
            <a:r>
              <a:rPr lang="en-US" altLang="zh-CN" dirty="0" smtClean="0"/>
              <a:t>1.0</a:t>
            </a:r>
            <a:r>
              <a:rPr lang="zh-CN" altLang="en-US" dirty="0" smtClean="0"/>
              <a:t>版</a:t>
            </a:r>
            <a:endParaRPr lang="zh-CN" altLang="en-US" dirty="0"/>
          </a:p>
        </p:txBody>
      </p:sp>
      <p:pic>
        <p:nvPicPr>
          <p:cNvPr id="16" name="图片占位符 1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274" r="18274"/>
          <a:stretch>
            <a:fillRect/>
          </a:stretch>
        </p:blipFill>
        <p:spPr>
          <a:xfrm>
            <a:off x="5876925" y="0"/>
            <a:ext cx="6315075" cy="6858000"/>
          </a:xfrm>
        </p:spPr>
      </p:pic>
    </p:spTree>
    <p:extLst>
      <p:ext uri="{BB962C8B-B14F-4D97-AF65-F5344CB8AC3E}">
        <p14:creationId xmlns:p14="http://schemas.microsoft.com/office/powerpoint/2010/main" val="183526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rot="16200000">
            <a:off x="10637201" y="-1274626"/>
            <a:ext cx="609601" cy="5134798"/>
          </a:xfrm>
        </p:spPr>
        <p:txBody>
          <a:bodyPr/>
          <a:lstStyle/>
          <a:p>
            <a:r>
              <a:rPr kumimoji="1" lang="en-US" altLang="zh-CN" dirty="0" smtClean="0"/>
              <a:t>Agenda</a:t>
            </a:r>
            <a:r>
              <a:rPr kumimoji="1" lang="zh-CN" altLang="en-US" dirty="0" smtClean="0"/>
              <a:t>：</a:t>
            </a:r>
            <a:endParaRPr kumimoji="1" lang="zh-CN" altLang="en-US" dirty="0"/>
          </a:p>
        </p:txBody>
      </p:sp>
      <p:sp>
        <p:nvSpPr>
          <p:cNvPr id="3" name="竖排文本占位符 2"/>
          <p:cNvSpPr>
            <a:spLocks noGrp="1"/>
          </p:cNvSpPr>
          <p:nvPr>
            <p:ph type="body" orient="vert" idx="1"/>
          </p:nvPr>
        </p:nvSpPr>
        <p:spPr>
          <a:xfrm rot="16200000">
            <a:off x="1179133" y="-124154"/>
            <a:ext cx="5391810" cy="6964415"/>
          </a:xfrm>
        </p:spPr>
        <p:txBody>
          <a:bodyPr/>
          <a:lstStyle/>
          <a:p>
            <a:r>
              <a:rPr kumimoji="1" lang="zh-CN" altLang="en-US" dirty="0" smtClean="0"/>
              <a:t>目标用户群</a:t>
            </a:r>
            <a:r>
              <a:rPr kumimoji="1" lang="en-US" altLang="zh-CN" dirty="0" smtClean="0"/>
              <a:t>:</a:t>
            </a:r>
          </a:p>
          <a:p>
            <a:pPr lvl="1"/>
            <a:r>
              <a:rPr kumimoji="1" lang="zh-CN" altLang="en-US" dirty="0" smtClean="0"/>
              <a:t>使用过</a:t>
            </a:r>
            <a:r>
              <a:rPr kumimoji="1" lang="en-US" altLang="zh-CN" dirty="0" smtClean="0"/>
              <a:t> </a:t>
            </a:r>
            <a:r>
              <a:rPr kumimoji="1" lang="en-US" altLang="zh-CN" dirty="0" err="1" smtClean="0"/>
              <a:t>ChatGPT</a:t>
            </a:r>
            <a:r>
              <a:rPr kumimoji="1" lang="zh-CN" altLang="en-US" dirty="0" smtClean="0"/>
              <a:t> </a:t>
            </a:r>
            <a:r>
              <a:rPr kumimoji="1" lang="en-US" altLang="zh-CN" dirty="0" smtClean="0"/>
              <a:t>/</a:t>
            </a:r>
            <a:r>
              <a:rPr kumimoji="1" lang="zh-CN" altLang="en-US" dirty="0" smtClean="0"/>
              <a:t> </a:t>
            </a:r>
            <a:r>
              <a:rPr kumimoji="1" lang="en-US" altLang="zh-CN" dirty="0" err="1" smtClean="0"/>
              <a:t>Deekseek</a:t>
            </a:r>
            <a:r>
              <a:rPr kumimoji="1" lang="en-US" altLang="zh-CN" dirty="0" smtClean="0"/>
              <a:t> </a:t>
            </a:r>
            <a:r>
              <a:rPr kumimoji="1" lang="zh-CN" altLang="en-US" dirty="0" smtClean="0"/>
              <a:t>等</a:t>
            </a:r>
            <a:r>
              <a:rPr kumimoji="1" lang="en-US" altLang="zh-CN" dirty="0" smtClean="0"/>
              <a:t>AI </a:t>
            </a:r>
            <a:r>
              <a:rPr kumimoji="1" lang="zh-CN" altLang="en-US" dirty="0" smtClean="0"/>
              <a:t>工具</a:t>
            </a:r>
            <a:endParaRPr kumimoji="1" lang="en-US" altLang="zh-CN" dirty="0" smtClean="0"/>
          </a:p>
          <a:p>
            <a:pPr lvl="1"/>
            <a:r>
              <a:rPr kumimoji="1" lang="zh-CN" altLang="en-US" dirty="0"/>
              <a:t>好奇</a:t>
            </a:r>
            <a:r>
              <a:rPr kumimoji="1" lang="en-US" altLang="zh-CN" dirty="0"/>
              <a:t>Gen</a:t>
            </a:r>
            <a:r>
              <a:rPr kumimoji="1" lang="zh-CN" altLang="en-US" dirty="0"/>
              <a:t> </a:t>
            </a:r>
            <a:r>
              <a:rPr kumimoji="1" lang="en-US" altLang="zh-CN" dirty="0"/>
              <a:t>AI</a:t>
            </a:r>
            <a:r>
              <a:rPr kumimoji="1" lang="zh-CN" altLang="en-US" dirty="0"/>
              <a:t>为什么能和我们</a:t>
            </a:r>
            <a:r>
              <a:rPr kumimoji="1" lang="zh-CN" altLang="en-US" dirty="0" smtClean="0"/>
              <a:t>对话</a:t>
            </a:r>
            <a:endParaRPr kumimoji="1" lang="en-US" altLang="zh-CN" dirty="0" smtClean="0"/>
          </a:p>
          <a:p>
            <a:pPr lvl="1"/>
            <a:r>
              <a:rPr kumimoji="1" lang="zh-CN" altLang="en-US" dirty="0" smtClean="0"/>
              <a:t>有兴趣了解</a:t>
            </a:r>
            <a:r>
              <a:rPr kumimoji="1" lang="en-US" altLang="zh-CN" dirty="0" smtClean="0"/>
              <a:t>AI</a:t>
            </a:r>
            <a:r>
              <a:rPr kumimoji="1" lang="zh-CN" altLang="en-US" dirty="0" smtClean="0"/>
              <a:t>的整片“森林”</a:t>
            </a:r>
            <a:endParaRPr kumimoji="1" lang="en-US" altLang="zh-CN" dirty="0" smtClean="0"/>
          </a:p>
          <a:p>
            <a:pPr lvl="1"/>
            <a:r>
              <a:rPr kumimoji="1" lang="zh-CN" altLang="en-US" dirty="0" smtClean="0"/>
              <a:t>不希望听太多的技术细节</a:t>
            </a:r>
            <a:endParaRPr kumimoji="1" lang="en-US" altLang="zh-CN" dirty="0" smtClean="0"/>
          </a:p>
          <a:p>
            <a:pPr lvl="1"/>
            <a:endParaRPr kumimoji="1" lang="en-US" altLang="zh-CN" dirty="0" smtClean="0"/>
          </a:p>
          <a:p>
            <a:r>
              <a:rPr kumimoji="1" lang="zh-CN" altLang="en-US" dirty="0" smtClean="0"/>
              <a:t>期望达到的效果：</a:t>
            </a:r>
            <a:endParaRPr kumimoji="1" lang="en-US" altLang="zh-CN" dirty="0" smtClean="0"/>
          </a:p>
          <a:p>
            <a:pPr lvl="1"/>
            <a:r>
              <a:rPr kumimoji="1" lang="zh-CN" altLang="en-US" dirty="0" smtClean="0"/>
              <a:t>班门弄斧，希望有一点点新东西，对大家有一点点的帮助</a:t>
            </a:r>
            <a:endParaRPr kumimoji="1" lang="en-US" altLang="zh-CN" dirty="0" smtClean="0"/>
          </a:p>
          <a:p>
            <a:pPr lvl="1"/>
            <a:r>
              <a:rPr kumimoji="1" lang="zh-CN" altLang="en-US" dirty="0" smtClean="0"/>
              <a:t>抛砖引玉，希望能和大家有更多的思考</a:t>
            </a:r>
            <a:r>
              <a:rPr kumimoji="1" lang="zh-CN" altLang="en-US" dirty="0"/>
              <a:t>，</a:t>
            </a:r>
            <a:r>
              <a:rPr kumimoji="1" lang="zh-CN" altLang="en-US" dirty="0" smtClean="0"/>
              <a:t>探讨和分享</a:t>
            </a:r>
            <a:endParaRPr kumimoji="1" lang="en-US" altLang="zh-CN" dirty="0" smtClean="0"/>
          </a:p>
          <a:p>
            <a:pPr lvl="1"/>
            <a:endParaRPr kumimoji="1" lang="en-US" altLang="zh-CN" dirty="0"/>
          </a:p>
          <a:p>
            <a:r>
              <a:rPr kumimoji="1" lang="zh-CN" altLang="en-US" dirty="0" smtClean="0"/>
              <a:t>声明：</a:t>
            </a:r>
            <a:endParaRPr kumimoji="1" lang="en-US" altLang="zh-CN" dirty="0" smtClean="0"/>
          </a:p>
          <a:p>
            <a:pPr lvl="1"/>
            <a:r>
              <a:rPr kumimoji="1" lang="zh-CN" altLang="en-US" dirty="0" smtClean="0"/>
              <a:t>文档中所有的引用都标注引号及来源</a:t>
            </a:r>
            <a:endParaRPr kumimoji="1" lang="en-US" altLang="zh-CN" dirty="0" smtClean="0"/>
          </a:p>
          <a:p>
            <a:pPr lvl="1"/>
            <a:r>
              <a:rPr kumimoji="1" lang="zh-CN" altLang="en-US" dirty="0" smtClean="0"/>
              <a:t>盲人摸象，片面的认知请大家海涵指教</a:t>
            </a:r>
            <a:endParaRPr kumimoji="1" lang="en-US" altLang="zh-CN" dirty="0" smtClean="0"/>
          </a:p>
        </p:txBody>
      </p:sp>
      <p:sp>
        <p:nvSpPr>
          <p:cNvPr id="4" name="竖排标题 1"/>
          <p:cNvSpPr txBox="1">
            <a:spLocks/>
          </p:cNvSpPr>
          <p:nvPr/>
        </p:nvSpPr>
        <p:spPr>
          <a:xfrm rot="16200000">
            <a:off x="9632148" y="508189"/>
            <a:ext cx="2619706" cy="5134798"/>
          </a:xfrm>
          <a:prstGeom prst="rect">
            <a:avLst/>
          </a:prstGeom>
          <a:effectLst>
            <a:outerShdw blurRad="50800" dir="14400000">
              <a:srgbClr val="000000">
                <a:alpha val="60000"/>
              </a:srgbClr>
            </a:outerShdw>
          </a:effectLst>
        </p:spPr>
        <p:txBody>
          <a:bodyPr vert="eaVert"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charset="2"/>
              <a:buChar char="Ø"/>
            </a:pPr>
            <a:r>
              <a:rPr kumimoji="1" lang="en-US" altLang="zh-CN" sz="3600" dirty="0" smtClean="0"/>
              <a:t>Why </a:t>
            </a:r>
          </a:p>
          <a:p>
            <a:pPr marL="571500" indent="-571500">
              <a:buFont typeface="Wingdings" charset="2"/>
              <a:buChar char="Ø"/>
            </a:pPr>
            <a:r>
              <a:rPr kumimoji="1" lang="en-US" altLang="zh-CN" sz="3600" dirty="0" smtClean="0"/>
              <a:t>What</a:t>
            </a:r>
          </a:p>
          <a:p>
            <a:pPr marL="571500" indent="-571500">
              <a:buFont typeface="Wingdings" charset="2"/>
              <a:buChar char="Ø"/>
            </a:pPr>
            <a:r>
              <a:rPr kumimoji="1" lang="en-US" altLang="zh-CN" sz="3600" dirty="0" smtClean="0"/>
              <a:t>How</a:t>
            </a:r>
          </a:p>
          <a:p>
            <a:pPr marL="571500" indent="-571500">
              <a:buFont typeface="Wingdings" charset="2"/>
              <a:buChar char="Ø"/>
            </a:pPr>
            <a:r>
              <a:rPr kumimoji="1" lang="en-US" altLang="zh-CN" sz="3600" dirty="0" smtClean="0"/>
              <a:t>Next</a:t>
            </a:r>
            <a:endParaRPr kumimoji="1" lang="zh-CN" altLang="en-US" sz="3600" dirty="0"/>
          </a:p>
        </p:txBody>
      </p:sp>
    </p:spTree>
    <p:extLst>
      <p:ext uri="{BB962C8B-B14F-4D97-AF65-F5344CB8AC3E}">
        <p14:creationId xmlns:p14="http://schemas.microsoft.com/office/powerpoint/2010/main" val="181722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1" y="157656"/>
            <a:ext cx="5793316" cy="4487916"/>
          </a:xfrm>
        </p:spPr>
        <p:txBody>
          <a:bodyPr>
            <a:normAutofit/>
          </a:bodyPr>
          <a:lstStyle/>
          <a:p>
            <a:r>
              <a:rPr lang="zh-CN" altLang="en-US" dirty="0" smtClean="0"/>
              <a:t>“</a:t>
            </a:r>
            <a:r>
              <a:rPr lang="zh-CN" altLang="en-US" dirty="0"/>
              <a:t>我们最开始以为</a:t>
            </a:r>
            <a:r>
              <a:rPr lang="en-US" altLang="zh-CN" dirty="0"/>
              <a:t>AI</a:t>
            </a:r>
            <a:r>
              <a:rPr lang="zh-CN" altLang="en-US" dirty="0"/>
              <a:t>是互联网十年不遇的机会，但是越想越觉得，这是几百年不遇的、类似发明电的工业革命一样的机遇。</a:t>
            </a:r>
            <a:r>
              <a:rPr lang="zh-CN" altLang="en-US" dirty="0" smtClean="0"/>
              <a:t>”（</a:t>
            </a:r>
            <a:r>
              <a:rPr lang="zh-CN" altLang="en-US" dirty="0"/>
              <a:t>这</a:t>
            </a:r>
            <a:r>
              <a:rPr lang="zh-CN" altLang="en-US" dirty="0" smtClean="0"/>
              <a:t>简称</a:t>
            </a:r>
            <a:r>
              <a:rPr lang="en-US" altLang="zh-CN" dirty="0" smtClean="0"/>
              <a:t>—</a:t>
            </a:r>
            <a:r>
              <a:rPr lang="zh-CN" altLang="en-US" dirty="0"/>
              <a:t>百年论</a:t>
            </a:r>
            <a:r>
              <a:rPr lang="zh-CN" altLang="en-US" dirty="0" smtClean="0"/>
              <a:t>）</a:t>
            </a:r>
            <a:r>
              <a:rPr lang="en-US" altLang="zh-CN" dirty="0" smtClean="0"/>
              <a:t/>
            </a:r>
            <a:br>
              <a:rPr lang="en-US" altLang="zh-CN" dirty="0" smtClean="0"/>
            </a:br>
            <a:r>
              <a:rPr lang="en-US" altLang="zh-CN" dirty="0" smtClean="0"/>
              <a:t/>
            </a:r>
            <a:br>
              <a:rPr lang="en-US" altLang="zh-CN" dirty="0" smtClean="0"/>
            </a:br>
            <a:r>
              <a:rPr lang="zh-CN" altLang="en-US" dirty="0" smtClean="0"/>
              <a:t/>
            </a:r>
            <a:br>
              <a:rPr lang="zh-CN" altLang="en-US" dirty="0" smtClean="0"/>
            </a:br>
            <a:r>
              <a:rPr kumimoji="1" lang="en-US" altLang="zh-CN" dirty="0" smtClean="0"/>
              <a:t/>
            </a:r>
            <a:br>
              <a:rPr kumimoji="1" lang="en-US" altLang="zh-CN" dirty="0" smtClean="0"/>
            </a:br>
            <a:r>
              <a:rPr kumimoji="1" lang="zh-CN" altLang="en-US" dirty="0" smtClean="0"/>
              <a:t> </a:t>
            </a:r>
            <a:r>
              <a:rPr kumimoji="1" lang="en-US" altLang="zh-CN" dirty="0" smtClean="0"/>
              <a:t>-</a:t>
            </a:r>
            <a:r>
              <a:rPr kumimoji="1" lang="zh-CN" altLang="en-US" dirty="0" smtClean="0"/>
              <a:t> 马化腾，</a:t>
            </a:r>
            <a:r>
              <a:rPr kumimoji="1" lang="en-US" altLang="zh-CN" dirty="0" smtClean="0"/>
              <a:t>2023</a:t>
            </a:r>
            <a:r>
              <a:rPr kumimoji="1" lang="zh-CN" altLang="en-US" dirty="0" smtClean="0"/>
              <a:t>年</a:t>
            </a:r>
            <a:r>
              <a:rPr kumimoji="1" lang="en-US" altLang="zh-CN" dirty="0" smtClean="0"/>
              <a:t>5</a:t>
            </a:r>
            <a:r>
              <a:rPr kumimoji="1" lang="zh-CN" altLang="en-US" dirty="0" smtClean="0"/>
              <a:t>月公司股东大会发言</a:t>
            </a:r>
            <a:endParaRPr kumimoji="1" lang="zh-CN" altLang="en-US" dirty="0"/>
          </a:p>
        </p:txBody>
      </p:sp>
      <p:pic>
        <p:nvPicPr>
          <p:cNvPr id="5" name="图片占位符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8986" r="18986"/>
          <a:stretch>
            <a:fillRect/>
          </a:stretch>
        </p:blipFill>
        <p:spPr/>
      </p:pic>
    </p:spTree>
    <p:extLst>
      <p:ext uri="{BB962C8B-B14F-4D97-AF65-F5344CB8AC3E}">
        <p14:creationId xmlns:p14="http://schemas.microsoft.com/office/powerpoint/2010/main" val="1827053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1" y="157655"/>
            <a:ext cx="5793316" cy="6229289"/>
          </a:xfrm>
        </p:spPr>
        <p:txBody>
          <a:bodyPr anchor="ctr">
            <a:normAutofit/>
          </a:bodyPr>
          <a:lstStyle/>
          <a:p>
            <a:pPr latinLnBrk="1"/>
            <a:r>
              <a:rPr lang="zh-CN" altLang="en-US" dirty="0" smtClean="0"/>
              <a:t>“图</a:t>
            </a:r>
            <a:r>
              <a:rPr lang="zh-CN" altLang="en-US" dirty="0"/>
              <a:t>灵测试是由英国数学家、逻辑学家和计算机科学家艾伦</a:t>
            </a:r>
            <a:r>
              <a:rPr lang="en-US" altLang="zh-CN" dirty="0"/>
              <a:t>·</a:t>
            </a:r>
            <a:r>
              <a:rPr lang="zh-CN" altLang="en-US" dirty="0"/>
              <a:t>图灵（</a:t>
            </a:r>
            <a:r>
              <a:rPr lang="en-US" altLang="zh-CN" dirty="0"/>
              <a:t>Alan Turing</a:t>
            </a:r>
            <a:r>
              <a:rPr lang="zh-CN" altLang="en-US" dirty="0"/>
              <a:t>）于</a:t>
            </a:r>
            <a:r>
              <a:rPr lang="en-US" altLang="zh-CN" dirty="0"/>
              <a:t>1950</a:t>
            </a:r>
            <a:r>
              <a:rPr lang="zh-CN" altLang="en-US" dirty="0"/>
              <a:t>年提出的一种判断机器是否具有智能的实验方法</a:t>
            </a:r>
            <a:r>
              <a:rPr lang="zh-CN" altLang="en-US" dirty="0" smtClean="0"/>
              <a:t>。其</a:t>
            </a:r>
            <a:r>
              <a:rPr lang="zh-CN" altLang="en-US" dirty="0"/>
              <a:t>核心思想是通过自然语言对话来评估机器是否能够表现出与人类相似的智能行为</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smtClean="0"/>
              <a:t>如果</a:t>
            </a:r>
            <a:r>
              <a:rPr lang="zh-CN" altLang="en-US" dirty="0"/>
              <a:t>测试者无法区分与之对话的是人还是机器，则认为</a:t>
            </a:r>
            <a:r>
              <a:rPr lang="zh-CN" altLang="en-US" b="1" dirty="0">
                <a:solidFill>
                  <a:schemeClr val="tx1"/>
                </a:solidFill>
              </a:rPr>
              <a:t>该机器通过了图灵测试，具备了一定程度的</a:t>
            </a:r>
            <a:r>
              <a:rPr lang="zh-CN" altLang="en-US" b="1" dirty="0" smtClean="0">
                <a:solidFill>
                  <a:schemeClr val="tx1"/>
                </a:solidFill>
              </a:rPr>
              <a:t>智能</a:t>
            </a:r>
            <a:r>
              <a:rPr lang="zh-CN" altLang="en-US" dirty="0" smtClean="0"/>
              <a:t>。”</a:t>
            </a:r>
            <a:r>
              <a:rPr lang="en-US" altLang="zh-CN" dirty="0" smtClean="0"/>
              <a:t/>
            </a:r>
            <a:br>
              <a:rPr lang="en-US" altLang="zh-CN" dirty="0" smtClean="0"/>
            </a:br>
            <a:r>
              <a:rPr lang="en-US" altLang="zh-CN" dirty="0" smtClean="0"/>
              <a:t/>
            </a:r>
            <a:br>
              <a:rPr lang="en-US" altLang="zh-CN" dirty="0" smtClean="0"/>
            </a:br>
            <a:r>
              <a:rPr lang="en-US" altLang="zh-CN" dirty="0" smtClean="0"/>
              <a:t>-</a:t>
            </a:r>
            <a:r>
              <a:rPr lang="zh-CN" altLang="en-US" dirty="0" smtClean="0"/>
              <a:t> 来自于秘塔</a:t>
            </a:r>
            <a:r>
              <a:rPr lang="en-US" altLang="zh-CN" dirty="0" smtClean="0"/>
              <a:t>AI</a:t>
            </a:r>
            <a:r>
              <a:rPr lang="zh-CN" altLang="en-US" dirty="0" smtClean="0"/>
              <a:t>搜索</a:t>
            </a:r>
            <a:r>
              <a:rPr lang="en-US" altLang="zh-CN" dirty="0" smtClean="0"/>
              <a:t/>
            </a:r>
            <a:br>
              <a:rPr lang="en-US" altLang="zh-CN" dirty="0" smtClean="0"/>
            </a:br>
            <a:endParaRPr kumimoji="1" lang="zh-CN" altLang="en-US" dirty="0"/>
          </a:p>
        </p:txBody>
      </p:sp>
      <p:pic>
        <p:nvPicPr>
          <p:cNvPr id="4" name="图片占位符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1554" r="21554"/>
          <a:stretch>
            <a:fillRect/>
          </a:stretch>
        </p:blipFill>
        <p:spPr/>
      </p:pic>
    </p:spTree>
    <p:extLst>
      <p:ext uri="{BB962C8B-B14F-4D97-AF65-F5344CB8AC3E}">
        <p14:creationId xmlns:p14="http://schemas.microsoft.com/office/powerpoint/2010/main" val="1348580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1" y="244837"/>
            <a:ext cx="5793316" cy="6130563"/>
          </a:xfrm>
        </p:spPr>
        <p:txBody>
          <a:bodyPr anchor="ctr">
            <a:normAutofit fontScale="90000"/>
          </a:bodyPr>
          <a:lstStyle/>
          <a:p>
            <a:pPr latinLnBrk="1"/>
            <a:r>
              <a:rPr lang="zh-CN" altLang="en-US" dirty="0" smtClean="0"/>
              <a:t>“</a:t>
            </a:r>
            <a:r>
              <a:rPr lang="zh-CN" altLang="en-US" i="1" dirty="0"/>
              <a:t>从非洲出来的智人那一族，之所以能在世界上崛起，因为他们有一次基因突变，产生了一种能力，就是讲虚拟事物的语言能力。</a:t>
            </a:r>
            <a:r>
              <a:rPr lang="zh-CN" altLang="en-US" dirty="0"/>
              <a:t>” </a:t>
            </a:r>
            <a:r>
              <a:rPr lang="en-US" altLang="zh-CN" dirty="0" smtClean="0"/>
              <a:t/>
            </a:r>
            <a:br>
              <a:rPr lang="en-US" altLang="zh-CN" dirty="0" smtClean="0"/>
            </a:br>
            <a:r>
              <a:rPr lang="en-US" altLang="zh-CN" dirty="0" smtClean="0"/>
              <a:t>-</a:t>
            </a:r>
            <a:r>
              <a:rPr lang="zh-CN" altLang="en-US" dirty="0" smtClean="0"/>
              <a:t> </a:t>
            </a:r>
            <a:r>
              <a:rPr lang="en-US" altLang="zh-CN" dirty="0"/>
              <a:t>《</a:t>
            </a:r>
            <a:r>
              <a:rPr lang="zh-CN" altLang="en-US" dirty="0"/>
              <a:t>人类简史</a:t>
            </a:r>
            <a:r>
              <a:rPr lang="en-US" altLang="zh-CN" dirty="0" smtClean="0"/>
              <a:t>》</a:t>
            </a:r>
            <a:r>
              <a:rPr lang="zh-CN" altLang="en-US" dirty="0"/>
              <a:t>作者尤瓦尔</a:t>
            </a:r>
            <a:r>
              <a:rPr lang="en-US" altLang="zh-CN" dirty="0"/>
              <a:t>·</a:t>
            </a:r>
            <a:r>
              <a:rPr lang="zh-CN" altLang="en-US" dirty="0"/>
              <a:t>赫拉</a:t>
            </a:r>
            <a:r>
              <a:rPr lang="zh-CN" altLang="en-US" dirty="0" smtClean="0"/>
              <a:t>利</a:t>
            </a:r>
            <a:r>
              <a:rPr lang="en-US" altLang="zh-CN" dirty="0" smtClean="0"/>
              <a:t/>
            </a:r>
            <a:br>
              <a:rPr lang="en-US" altLang="zh-CN" dirty="0" smtClean="0"/>
            </a:br>
            <a:r>
              <a:rPr lang="en-US" altLang="zh-CN" dirty="0"/>
              <a:t/>
            </a:r>
            <a:br>
              <a:rPr lang="en-US" altLang="zh-CN" dirty="0"/>
            </a:br>
            <a:r>
              <a:rPr kumimoji="1" lang="zh-CN" altLang="en-US" dirty="0"/>
              <a:t>重大的技术突破，让</a:t>
            </a:r>
            <a:r>
              <a:rPr kumimoji="1" lang="en-US" altLang="zh-CN" dirty="0"/>
              <a:t>AI</a:t>
            </a:r>
            <a:r>
              <a:rPr kumimoji="1" lang="zh-CN" altLang="en-US" dirty="0"/>
              <a:t>也有了理解和讲虚拟事物的语言能力</a:t>
            </a:r>
            <a:r>
              <a:rPr kumimoji="1" lang="zh-CN" altLang="en-US" dirty="0" smtClean="0"/>
              <a:t>。</a:t>
            </a:r>
            <a:r>
              <a:rPr lang="en-US" altLang="zh-CN" dirty="0" smtClean="0"/>
              <a:t/>
            </a:r>
            <a:br>
              <a:rPr lang="en-US" altLang="zh-CN" dirty="0" smtClean="0"/>
            </a:br>
            <a:r>
              <a:rPr lang="en-US" altLang="zh-CN" dirty="0" smtClean="0"/>
              <a:t/>
            </a:r>
            <a:br>
              <a:rPr lang="en-US" altLang="zh-CN" dirty="0" smtClean="0"/>
            </a:br>
            <a:r>
              <a:rPr lang="zh-CN" altLang="en-US" dirty="0" smtClean="0"/>
              <a:t>“</a:t>
            </a:r>
            <a:r>
              <a:rPr lang="mr-IN" altLang="zh-CN" i="1" dirty="0" smtClean="0"/>
              <a:t>……</a:t>
            </a:r>
            <a:r>
              <a:rPr lang="zh-CN" altLang="en-US" i="1" dirty="0" smtClean="0"/>
              <a:t>这</a:t>
            </a:r>
            <a:r>
              <a:rPr lang="zh-CN" altLang="en-US" i="1" dirty="0"/>
              <a:t>也就是为什么中外学者对于古代文明起源研究中，大多数坚持文字为主要标准的原因。 </a:t>
            </a:r>
            <a:r>
              <a:rPr lang="en-US" altLang="zh-CN" i="1" dirty="0" smtClean="0"/>
              <a:t/>
            </a:r>
            <a:br>
              <a:rPr lang="en-US" altLang="zh-CN" i="1" dirty="0" smtClean="0"/>
            </a:br>
            <a:r>
              <a:rPr lang="zh-CN" altLang="en-US" i="1" dirty="0"/>
              <a:t> </a:t>
            </a:r>
            <a:r>
              <a:rPr lang="zh-CN" altLang="en-US" i="1" dirty="0" smtClean="0"/>
              <a:t> 可以</a:t>
            </a:r>
            <a:r>
              <a:rPr lang="zh-CN" altLang="en-US" i="1" dirty="0"/>
              <a:t>说，文字的出现突破了语言交际的时空局限，并能记录、保存人类的文化活动，在社会发展与文明传承中起到关键作用。</a:t>
            </a:r>
            <a:r>
              <a:rPr lang="zh-CN" altLang="en-US" dirty="0" smtClean="0"/>
              <a:t>”</a:t>
            </a:r>
            <a:r>
              <a:rPr lang="en-US" altLang="zh-CN" dirty="0" smtClean="0"/>
              <a:t/>
            </a:r>
            <a:br>
              <a:rPr lang="en-US" altLang="zh-CN" dirty="0" smtClean="0"/>
            </a:br>
            <a:r>
              <a:rPr lang="en-US" altLang="zh-CN" dirty="0" smtClean="0"/>
              <a:t>-</a:t>
            </a:r>
            <a:r>
              <a:rPr lang="zh-CN" altLang="en-US" dirty="0" smtClean="0"/>
              <a:t> 朱彦民，南开大学历史学院</a:t>
            </a:r>
            <a:r>
              <a:rPr lang="zh-CN" altLang="en-US" dirty="0" smtClean="0"/>
              <a:t>教授</a:t>
            </a:r>
            <a:r>
              <a:rPr lang="en-US" altLang="zh-CN" dirty="0" smtClean="0"/>
              <a:t/>
            </a:r>
            <a:br>
              <a:rPr lang="en-US" altLang="zh-CN" dirty="0" smtClean="0"/>
            </a:br>
            <a:r>
              <a:rPr lang="en-US" altLang="zh-CN" dirty="0"/>
              <a:t/>
            </a:r>
            <a:br>
              <a:rPr lang="en-US" altLang="zh-CN" dirty="0"/>
            </a:br>
            <a:r>
              <a:rPr kumimoji="1" lang="en-US" altLang="zh-CN" dirty="0"/>
              <a:t>AI</a:t>
            </a:r>
            <a:r>
              <a:rPr kumimoji="1" lang="zh-CN" altLang="en-US" dirty="0"/>
              <a:t>会成为人类文明新的载体吗</a:t>
            </a:r>
            <a:r>
              <a:rPr kumimoji="1" lang="zh-CN" altLang="en-US" dirty="0" smtClean="0"/>
              <a:t>？</a:t>
            </a:r>
            <a:endParaRPr kumimoji="1" lang="zh-CN" altLang="en-US" dirty="0"/>
          </a:p>
        </p:txBody>
      </p:sp>
      <p:pic>
        <p:nvPicPr>
          <p:cNvPr id="7" name="图片占位符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029" b="7029"/>
          <a:stretch>
            <a:fillRect/>
          </a:stretch>
        </p:blipFill>
        <p:spPr/>
      </p:pic>
    </p:spTree>
    <p:extLst>
      <p:ext uri="{BB962C8B-B14F-4D97-AF65-F5344CB8AC3E}">
        <p14:creationId xmlns:p14="http://schemas.microsoft.com/office/powerpoint/2010/main" val="1364303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rot="16200000">
            <a:off x="10637201" y="-1274626"/>
            <a:ext cx="609601" cy="5134798"/>
          </a:xfrm>
        </p:spPr>
        <p:txBody>
          <a:bodyPr/>
          <a:lstStyle/>
          <a:p>
            <a:r>
              <a:rPr kumimoji="1" lang="en-US" altLang="zh-CN" dirty="0" smtClean="0"/>
              <a:t>Agenda</a:t>
            </a:r>
            <a:r>
              <a:rPr kumimoji="1" lang="zh-CN" altLang="en-US" dirty="0" smtClean="0"/>
              <a:t>：</a:t>
            </a:r>
            <a:endParaRPr kumimoji="1" lang="zh-CN" altLang="en-US" dirty="0"/>
          </a:p>
        </p:txBody>
      </p:sp>
      <p:sp>
        <p:nvSpPr>
          <p:cNvPr id="4" name="竖排标题 1"/>
          <p:cNvSpPr txBox="1">
            <a:spLocks/>
          </p:cNvSpPr>
          <p:nvPr/>
        </p:nvSpPr>
        <p:spPr>
          <a:xfrm rot="16200000">
            <a:off x="9632148" y="508189"/>
            <a:ext cx="2619706" cy="5134798"/>
          </a:xfrm>
          <a:prstGeom prst="rect">
            <a:avLst/>
          </a:prstGeom>
          <a:effectLst>
            <a:outerShdw blurRad="50800" dir="14400000">
              <a:srgbClr val="000000">
                <a:alpha val="60000"/>
              </a:srgbClr>
            </a:outerShdw>
          </a:effectLst>
        </p:spPr>
        <p:txBody>
          <a:bodyPr vert="eaVert"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charset="2"/>
              <a:buChar char="Ø"/>
            </a:pPr>
            <a:r>
              <a:rPr kumimoji="1" lang="en-US" altLang="zh-CN" sz="3600" dirty="0" smtClean="0"/>
              <a:t>Why </a:t>
            </a:r>
          </a:p>
          <a:p>
            <a:pPr marL="571500" indent="-571500">
              <a:buFont typeface="Wingdings" charset="2"/>
              <a:buChar char="Ø"/>
            </a:pPr>
            <a:r>
              <a:rPr kumimoji="1" lang="en-US" altLang="zh-CN" sz="3600" dirty="0" smtClean="0">
                <a:solidFill>
                  <a:schemeClr val="bg2"/>
                </a:solidFill>
              </a:rPr>
              <a:t>What</a:t>
            </a:r>
          </a:p>
          <a:p>
            <a:pPr marL="571500" indent="-571500">
              <a:buFont typeface="Wingdings" charset="2"/>
              <a:buChar char="Ø"/>
            </a:pPr>
            <a:r>
              <a:rPr kumimoji="1" lang="en-US" altLang="zh-CN" sz="3600" dirty="0" smtClean="0"/>
              <a:t>How</a:t>
            </a:r>
          </a:p>
          <a:p>
            <a:pPr marL="571500" indent="-571500">
              <a:buFont typeface="Wingdings" charset="2"/>
              <a:buChar char="Ø"/>
            </a:pPr>
            <a:r>
              <a:rPr kumimoji="1" lang="en-US" altLang="zh-CN" sz="3600" dirty="0" smtClean="0"/>
              <a:t>Next</a:t>
            </a:r>
            <a:endParaRPr kumimoji="1" lang="zh-CN" altLang="en-US" sz="3600" dirty="0"/>
          </a:p>
        </p:txBody>
      </p:sp>
      <p:sp>
        <p:nvSpPr>
          <p:cNvPr id="7" name="文本框 6"/>
          <p:cNvSpPr txBox="1"/>
          <p:nvPr/>
        </p:nvSpPr>
        <p:spPr>
          <a:xfrm>
            <a:off x="1632030" y="987972"/>
            <a:ext cx="4801314" cy="923330"/>
          </a:xfrm>
          <a:prstGeom prst="rect">
            <a:avLst/>
          </a:prstGeom>
          <a:noFill/>
        </p:spPr>
        <p:txBody>
          <a:bodyPr wrap="none" rtlCol="0">
            <a:spAutoFit/>
          </a:bodyPr>
          <a:lstStyle/>
          <a:p>
            <a:r>
              <a:rPr kumimoji="1" lang="en-US" altLang="zh-CN" dirty="0" smtClean="0"/>
              <a:t>Do the right thing</a:t>
            </a:r>
          </a:p>
          <a:p>
            <a:endParaRPr kumimoji="1" lang="en-US" altLang="zh-CN" dirty="0"/>
          </a:p>
          <a:p>
            <a:r>
              <a:rPr kumimoji="1" lang="zh-CN" altLang="en-US" dirty="0" smtClean="0"/>
              <a:t>做对的事情，远比“把事情做对”</a:t>
            </a:r>
            <a:r>
              <a:rPr kumimoji="1" lang="zh-CN" altLang="en-US" smtClean="0"/>
              <a:t>重要的多。</a:t>
            </a:r>
            <a:endParaRPr kumimoji="1" lang="zh-CN" altLang="en-US" dirty="0"/>
          </a:p>
        </p:txBody>
      </p:sp>
    </p:spTree>
    <p:extLst>
      <p:ext uri="{BB962C8B-B14F-4D97-AF65-F5344CB8AC3E}">
        <p14:creationId xmlns:p14="http://schemas.microsoft.com/office/powerpoint/2010/main" val="1513025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1" y="157655"/>
            <a:ext cx="5793316" cy="6229289"/>
          </a:xfrm>
        </p:spPr>
        <p:txBody>
          <a:bodyPr anchor="ctr">
            <a:normAutofit/>
          </a:bodyPr>
          <a:lstStyle/>
          <a:p>
            <a:pPr latinLnBrk="1"/>
            <a:r>
              <a:rPr lang="zh-CN" altLang="en-US" dirty="0" smtClean="0"/>
              <a:t>“图</a:t>
            </a:r>
            <a:r>
              <a:rPr lang="zh-CN" altLang="en-US" dirty="0"/>
              <a:t>灵测试是由英国数学家、逻辑学家和计算机科学家艾伦</a:t>
            </a:r>
            <a:r>
              <a:rPr lang="en-US" altLang="zh-CN" dirty="0"/>
              <a:t>·</a:t>
            </a:r>
            <a:r>
              <a:rPr lang="zh-CN" altLang="en-US" dirty="0"/>
              <a:t>图灵（</a:t>
            </a:r>
            <a:r>
              <a:rPr lang="en-US" altLang="zh-CN" dirty="0"/>
              <a:t>Alan Turing</a:t>
            </a:r>
            <a:r>
              <a:rPr lang="zh-CN" altLang="en-US" dirty="0"/>
              <a:t>）于</a:t>
            </a:r>
            <a:r>
              <a:rPr lang="en-US" altLang="zh-CN" dirty="0"/>
              <a:t>1950</a:t>
            </a:r>
            <a:r>
              <a:rPr lang="zh-CN" altLang="en-US" dirty="0"/>
              <a:t>年提出的一种判断机器是否具有智能的实验方法</a:t>
            </a:r>
            <a:r>
              <a:rPr lang="zh-CN" altLang="en-US" dirty="0" smtClean="0"/>
              <a:t>。其</a:t>
            </a:r>
            <a:r>
              <a:rPr lang="zh-CN" altLang="en-US" dirty="0"/>
              <a:t>核心思想是通过自然语言对话来评估机器是否能够表现出与人类相似的智能行为</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smtClean="0"/>
              <a:t>如果</a:t>
            </a:r>
            <a:r>
              <a:rPr lang="zh-CN" altLang="en-US" dirty="0"/>
              <a:t>测试者无法区分与之对话的是人还是机器，则认为</a:t>
            </a:r>
            <a:r>
              <a:rPr lang="zh-CN" altLang="en-US" b="1" dirty="0">
                <a:solidFill>
                  <a:schemeClr val="tx1"/>
                </a:solidFill>
              </a:rPr>
              <a:t>该机器通过了图灵测试，具备了一定程度的</a:t>
            </a:r>
            <a:r>
              <a:rPr lang="zh-CN" altLang="en-US" b="1" dirty="0" smtClean="0">
                <a:solidFill>
                  <a:schemeClr val="tx1"/>
                </a:solidFill>
              </a:rPr>
              <a:t>智能</a:t>
            </a:r>
            <a:r>
              <a:rPr lang="zh-CN" altLang="en-US" dirty="0" smtClean="0"/>
              <a:t>。”</a:t>
            </a:r>
            <a:r>
              <a:rPr lang="en-US" altLang="zh-CN" dirty="0" smtClean="0"/>
              <a:t/>
            </a:r>
            <a:br>
              <a:rPr lang="en-US" altLang="zh-CN" dirty="0" smtClean="0"/>
            </a:br>
            <a:r>
              <a:rPr lang="en-US" altLang="zh-CN" dirty="0" smtClean="0"/>
              <a:t/>
            </a:r>
            <a:br>
              <a:rPr lang="en-US" altLang="zh-CN" dirty="0" smtClean="0"/>
            </a:br>
            <a:r>
              <a:rPr lang="en-US" altLang="zh-CN" dirty="0" smtClean="0"/>
              <a:t>-</a:t>
            </a:r>
            <a:r>
              <a:rPr lang="zh-CN" altLang="en-US" dirty="0" smtClean="0"/>
              <a:t> 来自于秘塔</a:t>
            </a:r>
            <a:r>
              <a:rPr lang="en-US" altLang="zh-CN" dirty="0" smtClean="0"/>
              <a:t>AI</a:t>
            </a:r>
            <a:r>
              <a:rPr lang="zh-CN" altLang="en-US" dirty="0" smtClean="0"/>
              <a:t>搜索</a:t>
            </a:r>
            <a:r>
              <a:rPr lang="en-US" altLang="zh-CN" dirty="0" smtClean="0"/>
              <a:t/>
            </a:r>
            <a:br>
              <a:rPr lang="en-US" altLang="zh-CN" dirty="0" smtClean="0"/>
            </a:br>
            <a:endParaRPr kumimoji="1" lang="zh-CN" altLang="en-US" dirty="0"/>
          </a:p>
        </p:txBody>
      </p:sp>
      <p:sp>
        <p:nvSpPr>
          <p:cNvPr id="6" name="图片占位符 5"/>
          <p:cNvSpPr>
            <a:spLocks noGrp="1"/>
          </p:cNvSpPr>
          <p:nvPr>
            <p:ph type="pic" sz="quarter" idx="13"/>
          </p:nvPr>
        </p:nvSpPr>
        <p:spPr/>
      </p:sp>
    </p:spTree>
    <p:extLst>
      <p:ext uri="{BB962C8B-B14F-4D97-AF65-F5344CB8AC3E}">
        <p14:creationId xmlns:p14="http://schemas.microsoft.com/office/powerpoint/2010/main" val="1886559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rot="16200000">
            <a:off x="10637201" y="-1274626"/>
            <a:ext cx="609601" cy="5134798"/>
          </a:xfrm>
        </p:spPr>
        <p:txBody>
          <a:bodyPr/>
          <a:lstStyle/>
          <a:p>
            <a:r>
              <a:rPr kumimoji="1" lang="en-US" altLang="zh-CN" dirty="0" smtClean="0"/>
              <a:t>Agenda</a:t>
            </a:r>
            <a:r>
              <a:rPr kumimoji="1" lang="zh-CN" altLang="en-US" dirty="0" smtClean="0"/>
              <a:t>：</a:t>
            </a:r>
            <a:endParaRPr kumimoji="1" lang="zh-CN" altLang="en-US" dirty="0"/>
          </a:p>
        </p:txBody>
      </p:sp>
      <p:sp>
        <p:nvSpPr>
          <p:cNvPr id="3" name="竖排文本占位符 2"/>
          <p:cNvSpPr>
            <a:spLocks noGrp="1"/>
          </p:cNvSpPr>
          <p:nvPr>
            <p:ph type="body" orient="vert" idx="1"/>
          </p:nvPr>
        </p:nvSpPr>
        <p:spPr>
          <a:xfrm rot="16200000">
            <a:off x="1179133" y="-124154"/>
            <a:ext cx="5391810" cy="6964415"/>
          </a:xfrm>
        </p:spPr>
        <p:txBody>
          <a:bodyPr/>
          <a:lstStyle/>
          <a:p>
            <a:r>
              <a:rPr kumimoji="1" lang="zh-CN" altLang="en-US" dirty="0" smtClean="0"/>
              <a:t>目标用户群</a:t>
            </a:r>
            <a:r>
              <a:rPr kumimoji="1" lang="en-US" altLang="zh-CN" dirty="0" smtClean="0"/>
              <a:t>:</a:t>
            </a:r>
          </a:p>
          <a:p>
            <a:pPr lvl="1"/>
            <a:r>
              <a:rPr kumimoji="1" lang="zh-CN" altLang="en-US" dirty="0" smtClean="0"/>
              <a:t>使用过</a:t>
            </a:r>
            <a:r>
              <a:rPr kumimoji="1" lang="en-US" altLang="zh-CN" dirty="0" smtClean="0"/>
              <a:t> </a:t>
            </a:r>
            <a:r>
              <a:rPr kumimoji="1" lang="en-US" altLang="zh-CN" dirty="0" err="1" smtClean="0"/>
              <a:t>ChatGPT</a:t>
            </a:r>
            <a:r>
              <a:rPr kumimoji="1" lang="zh-CN" altLang="en-US" dirty="0" smtClean="0"/>
              <a:t> </a:t>
            </a:r>
            <a:r>
              <a:rPr kumimoji="1" lang="en-US" altLang="zh-CN" dirty="0" smtClean="0"/>
              <a:t>/</a:t>
            </a:r>
            <a:r>
              <a:rPr kumimoji="1" lang="zh-CN" altLang="en-US" dirty="0" smtClean="0"/>
              <a:t> </a:t>
            </a:r>
            <a:r>
              <a:rPr kumimoji="1" lang="en-US" altLang="zh-CN" dirty="0" err="1" smtClean="0"/>
              <a:t>Deekseek</a:t>
            </a:r>
            <a:r>
              <a:rPr kumimoji="1" lang="en-US" altLang="zh-CN" dirty="0" smtClean="0"/>
              <a:t> </a:t>
            </a:r>
            <a:r>
              <a:rPr kumimoji="1" lang="zh-CN" altLang="en-US" dirty="0" smtClean="0"/>
              <a:t>等</a:t>
            </a:r>
            <a:r>
              <a:rPr kumimoji="1" lang="en-US" altLang="zh-CN" dirty="0" smtClean="0"/>
              <a:t>Gen AI </a:t>
            </a:r>
            <a:r>
              <a:rPr kumimoji="1" lang="zh-CN" altLang="en-US" dirty="0" smtClean="0"/>
              <a:t>工具</a:t>
            </a:r>
            <a:endParaRPr kumimoji="1" lang="en-US" altLang="zh-CN" dirty="0" smtClean="0"/>
          </a:p>
          <a:p>
            <a:pPr lvl="1"/>
            <a:r>
              <a:rPr kumimoji="1" lang="zh-CN" altLang="en-US" dirty="0"/>
              <a:t>好奇</a:t>
            </a:r>
            <a:r>
              <a:rPr kumimoji="1" lang="en-US" altLang="zh-CN" dirty="0"/>
              <a:t>Gen</a:t>
            </a:r>
            <a:r>
              <a:rPr kumimoji="1" lang="zh-CN" altLang="en-US" dirty="0"/>
              <a:t> </a:t>
            </a:r>
            <a:r>
              <a:rPr kumimoji="1" lang="en-US" altLang="zh-CN" dirty="0"/>
              <a:t>AI</a:t>
            </a:r>
            <a:r>
              <a:rPr kumimoji="1" lang="zh-CN" altLang="en-US" dirty="0"/>
              <a:t>为什么能和我们</a:t>
            </a:r>
            <a:r>
              <a:rPr kumimoji="1" lang="zh-CN" altLang="en-US" dirty="0" smtClean="0"/>
              <a:t>对话</a:t>
            </a:r>
            <a:endParaRPr kumimoji="1" lang="en-US" altLang="zh-CN" dirty="0" smtClean="0"/>
          </a:p>
          <a:p>
            <a:pPr lvl="1"/>
            <a:r>
              <a:rPr kumimoji="1" lang="zh-CN" altLang="en-US" dirty="0" smtClean="0"/>
              <a:t>有兴趣了解</a:t>
            </a:r>
            <a:r>
              <a:rPr kumimoji="1" lang="en-US" altLang="zh-CN" dirty="0" smtClean="0"/>
              <a:t>AI</a:t>
            </a:r>
            <a:r>
              <a:rPr kumimoji="1" lang="zh-CN" altLang="en-US" dirty="0" smtClean="0"/>
              <a:t>整片“森林”</a:t>
            </a:r>
            <a:endParaRPr kumimoji="1" lang="en-US" altLang="zh-CN" dirty="0" smtClean="0"/>
          </a:p>
          <a:p>
            <a:pPr lvl="1"/>
            <a:r>
              <a:rPr kumimoji="1" lang="zh-CN" altLang="en-US" dirty="0" smtClean="0"/>
              <a:t>不希望听太多的技术细节</a:t>
            </a:r>
            <a:endParaRPr kumimoji="1" lang="en-US" altLang="zh-CN" dirty="0" smtClean="0"/>
          </a:p>
          <a:p>
            <a:pPr lvl="1"/>
            <a:endParaRPr kumimoji="1" lang="en-US" altLang="zh-CN" dirty="0" smtClean="0"/>
          </a:p>
          <a:p>
            <a:r>
              <a:rPr kumimoji="1" lang="zh-CN" altLang="en-US" dirty="0" smtClean="0"/>
              <a:t>期望达到的效果：</a:t>
            </a:r>
            <a:endParaRPr kumimoji="1" lang="en-US" altLang="zh-CN" dirty="0" smtClean="0"/>
          </a:p>
          <a:p>
            <a:pPr lvl="1"/>
            <a:r>
              <a:rPr kumimoji="1" lang="zh-CN" altLang="en-US" dirty="0" smtClean="0"/>
              <a:t>班门弄斧，希望有一点点的新东西，能帮助大家提升一点点的认知</a:t>
            </a:r>
            <a:endParaRPr kumimoji="1" lang="en-US" altLang="zh-CN" dirty="0" smtClean="0"/>
          </a:p>
          <a:p>
            <a:pPr lvl="1"/>
            <a:r>
              <a:rPr kumimoji="1" lang="zh-CN" altLang="en-US" dirty="0" smtClean="0"/>
              <a:t>抛砖引玉，希望能和大家有更多的思考</a:t>
            </a:r>
            <a:r>
              <a:rPr kumimoji="1" lang="zh-CN" altLang="en-US" dirty="0"/>
              <a:t>，</a:t>
            </a:r>
            <a:r>
              <a:rPr kumimoji="1" lang="zh-CN" altLang="en-US" dirty="0" smtClean="0"/>
              <a:t>探讨和分享</a:t>
            </a:r>
            <a:endParaRPr kumimoji="1" lang="en-US" altLang="zh-CN" dirty="0" smtClean="0"/>
          </a:p>
          <a:p>
            <a:pPr lvl="1"/>
            <a:endParaRPr kumimoji="1" lang="en-US" altLang="zh-CN" dirty="0"/>
          </a:p>
          <a:p>
            <a:r>
              <a:rPr kumimoji="1" lang="zh-CN" altLang="en-US" dirty="0" smtClean="0"/>
              <a:t>声明：</a:t>
            </a:r>
            <a:endParaRPr kumimoji="1" lang="en-US" altLang="zh-CN" dirty="0" smtClean="0"/>
          </a:p>
          <a:p>
            <a:pPr lvl="1"/>
            <a:r>
              <a:rPr kumimoji="1" lang="zh-CN" altLang="en-US" dirty="0" smtClean="0"/>
              <a:t>文档中所有的引用都标注引号及来源</a:t>
            </a:r>
            <a:endParaRPr kumimoji="1" lang="en-US" altLang="zh-CN" dirty="0" smtClean="0"/>
          </a:p>
          <a:p>
            <a:pPr lvl="1"/>
            <a:r>
              <a:rPr kumimoji="1" lang="zh-CN" altLang="en-US" dirty="0" smtClean="0"/>
              <a:t>盲人摸象，片面的认知请大家海涵指教</a:t>
            </a:r>
            <a:endParaRPr kumimoji="1" lang="en-US" altLang="zh-CN" dirty="0" smtClean="0"/>
          </a:p>
        </p:txBody>
      </p:sp>
      <p:sp>
        <p:nvSpPr>
          <p:cNvPr id="4" name="竖排标题 1"/>
          <p:cNvSpPr txBox="1">
            <a:spLocks/>
          </p:cNvSpPr>
          <p:nvPr/>
        </p:nvSpPr>
        <p:spPr>
          <a:xfrm rot="16200000">
            <a:off x="9632148" y="508189"/>
            <a:ext cx="2619706" cy="5134798"/>
          </a:xfrm>
          <a:prstGeom prst="rect">
            <a:avLst/>
          </a:prstGeom>
          <a:effectLst>
            <a:outerShdw blurRad="50800" dir="14400000">
              <a:srgbClr val="000000">
                <a:alpha val="60000"/>
              </a:srgbClr>
            </a:outerShdw>
          </a:effectLst>
        </p:spPr>
        <p:txBody>
          <a:bodyPr vert="eaVert"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charset="2"/>
              <a:buChar char="Ø"/>
            </a:pPr>
            <a:r>
              <a:rPr kumimoji="1" lang="en-US" altLang="zh-CN" sz="3600" dirty="0" smtClean="0"/>
              <a:t>Why </a:t>
            </a:r>
          </a:p>
          <a:p>
            <a:pPr marL="571500" indent="-571500">
              <a:buFont typeface="Wingdings" charset="2"/>
              <a:buChar char="Ø"/>
            </a:pPr>
            <a:r>
              <a:rPr kumimoji="1" lang="en-US" altLang="zh-CN" sz="3600" dirty="0" smtClean="0"/>
              <a:t>What</a:t>
            </a:r>
          </a:p>
          <a:p>
            <a:pPr marL="571500" indent="-571500">
              <a:buFont typeface="Wingdings" charset="2"/>
              <a:buChar char="Ø"/>
            </a:pPr>
            <a:r>
              <a:rPr kumimoji="1" lang="en-US" altLang="zh-CN" sz="3600" dirty="0" smtClean="0">
                <a:solidFill>
                  <a:schemeClr val="bg2"/>
                </a:solidFill>
              </a:rPr>
              <a:t>How</a:t>
            </a:r>
          </a:p>
          <a:p>
            <a:pPr marL="571500" indent="-571500">
              <a:buFont typeface="Wingdings" charset="2"/>
              <a:buChar char="Ø"/>
            </a:pPr>
            <a:r>
              <a:rPr kumimoji="1" lang="en-US" altLang="zh-CN" sz="3600" dirty="0" smtClean="0"/>
              <a:t>Next</a:t>
            </a:r>
            <a:endParaRPr kumimoji="1" lang="zh-CN" altLang="en-US" sz="3600" dirty="0"/>
          </a:p>
        </p:txBody>
      </p:sp>
    </p:spTree>
    <p:extLst>
      <p:ext uri="{BB962C8B-B14F-4D97-AF65-F5344CB8AC3E}">
        <p14:creationId xmlns:p14="http://schemas.microsoft.com/office/powerpoint/2010/main" val="4693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86765" y="296553"/>
            <a:ext cx="10656426" cy="1312330"/>
          </a:xfrm>
          <a:prstGeom prst="rect">
            <a:avLst/>
          </a:prstGeom>
        </p:spPr>
        <p:txBody>
          <a:bodyPr anchor="ctr">
            <a:normAutofit fontScale="475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atinLnBrk="1"/>
            <a:r>
              <a:rPr lang="zh-CN" altLang="en-US" dirty="0" smtClean="0"/>
              <a:t>“</a:t>
            </a:r>
            <a:r>
              <a:rPr lang="zh-CN" altLang="en-US" b="0" dirty="0"/>
              <a:t>在两年前，</a:t>
            </a:r>
            <a:r>
              <a:rPr lang="en-US" altLang="zh-CN" b="0" dirty="0"/>
              <a:t>Open AI</a:t>
            </a:r>
            <a:r>
              <a:rPr lang="zh-CN" altLang="en-US" b="0" dirty="0"/>
              <a:t>在硅谷几乎是个笑话。所以大家都在走左边这条路，就是以谷歌为首的叫做“理解式</a:t>
            </a:r>
            <a:r>
              <a:rPr lang="zh-CN" altLang="en-US" b="0" dirty="0" smtClean="0"/>
              <a:t>”</a:t>
            </a:r>
            <a:r>
              <a:rPr lang="en-US" altLang="zh-CN" b="0" dirty="0" smtClean="0"/>
              <a:t>……</a:t>
            </a:r>
            <a:r>
              <a:rPr lang="zh-CN" altLang="en-US" b="0" dirty="0" smtClean="0"/>
              <a:t>只有</a:t>
            </a:r>
            <a:r>
              <a:rPr lang="en-US" altLang="zh-CN" b="0" dirty="0"/>
              <a:t>Open AI</a:t>
            </a:r>
            <a:r>
              <a:rPr lang="zh-CN" altLang="en-US" b="0" dirty="0"/>
              <a:t>是预测下一个字、词，这就代表了对前面所有语言的理解，在它正式上线之前是没有人相信它能成功的。</a:t>
            </a:r>
            <a:r>
              <a:rPr lang="zh-CN" altLang="en-US" dirty="0" smtClean="0"/>
              <a:t>”</a:t>
            </a:r>
            <a:r>
              <a:rPr lang="en-US" altLang="zh-CN" dirty="0" smtClean="0"/>
              <a:t/>
            </a:r>
            <a:br>
              <a:rPr lang="en-US" altLang="zh-CN" dirty="0" smtClean="0"/>
            </a:br>
            <a:r>
              <a:rPr lang="en-US" altLang="zh-CN" dirty="0" smtClean="0"/>
              <a:t/>
            </a:r>
            <a:br>
              <a:rPr lang="en-US" altLang="zh-CN" dirty="0" smtClean="0"/>
            </a:br>
            <a:r>
              <a:rPr lang="en-US" altLang="zh-CN" dirty="0" smtClean="0"/>
              <a:t>-</a:t>
            </a:r>
            <a:r>
              <a:rPr lang="zh-CN" altLang="en-US" dirty="0" smtClean="0"/>
              <a:t> 引用来源： 傅盛公众号文章</a:t>
            </a:r>
            <a:r>
              <a:rPr lang="en-US" altLang="zh-CN" dirty="0" smtClean="0"/>
              <a:t>《</a:t>
            </a:r>
            <a:r>
              <a:rPr lang="zh-CN" altLang="en-US" b="0" dirty="0"/>
              <a:t>傅盛：</a:t>
            </a:r>
            <a:r>
              <a:rPr lang="en-US" altLang="zh-CN" b="0" dirty="0"/>
              <a:t>AI</a:t>
            </a:r>
            <a:r>
              <a:rPr lang="zh-CN" altLang="en-US" b="0" dirty="0"/>
              <a:t>应用已开始爆发，直播行业将有巨大</a:t>
            </a:r>
            <a:r>
              <a:rPr lang="zh-CN" altLang="en-US" b="0" dirty="0" smtClean="0"/>
              <a:t>变革</a:t>
            </a:r>
            <a:r>
              <a:rPr lang="en-US" altLang="zh-CN" dirty="0" smtClean="0"/>
              <a:t>》</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52" y="1880565"/>
            <a:ext cx="10058400" cy="4693920"/>
          </a:xfrm>
          <a:prstGeom prst="rect">
            <a:avLst/>
          </a:prstGeom>
        </p:spPr>
      </p:pic>
    </p:spTree>
    <p:extLst>
      <p:ext uri="{BB962C8B-B14F-4D97-AF65-F5344CB8AC3E}">
        <p14:creationId xmlns:p14="http://schemas.microsoft.com/office/powerpoint/2010/main" val="1950816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322</TotalTime>
  <Words>1227</Words>
  <Application>Microsoft Macintosh PowerPoint</Application>
  <PresentationFormat>宽屏</PresentationFormat>
  <Paragraphs>99</Paragraphs>
  <Slides>15</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Century Gothic</vt:lpstr>
      <vt:lpstr>DengXian</vt:lpstr>
      <vt:lpstr>Mangal</vt:lpstr>
      <vt:lpstr>Wingdings</vt:lpstr>
      <vt:lpstr>Wingdings 2</vt:lpstr>
      <vt:lpstr>宋体</vt:lpstr>
      <vt:lpstr>引用</vt:lpstr>
      <vt:lpstr>AI 时代的认知和思考</vt:lpstr>
      <vt:lpstr>Agenda：</vt:lpstr>
      <vt:lpstr>“我们最开始以为AI是互联网十年不遇的机会，但是越想越觉得，这是几百年不遇的、类似发明电的工业革命一样的机遇。”（这简称—百年论）     - 马化腾，2023年5月公司股东大会发言</vt:lpstr>
      <vt:lpstr>“图灵测试是由英国数学家、逻辑学家和计算机科学家艾伦·图灵（Alan Turing）于1950年提出的一种判断机器是否具有智能的实验方法。其核心思想是通过自然语言对话来评估机器是否能够表现出与人类相似的智能行为。  如果测试者无法区分与之对话的是人还是机器，则认为该机器通过了图灵测试，具备了一定程度的智能。”  - 来自于秘塔AI搜索 </vt:lpstr>
      <vt:lpstr>“从非洲出来的智人那一族，之所以能在世界上崛起，因为他们有一次基因突变，产生了一种能力，就是讲虚拟事物的语言能力。”  - 《人类简史》作者尤瓦尔·赫拉利  重大的技术突破，让AI也有了理解和讲虚拟事物的语言能力。  “……这也就是为什么中外学者对于古代文明起源研究中，大多数坚持文字为主要标准的原因。    可以说，文字的出现突破了语言交际的时空局限，并能记录、保存人类的文化活动，在社会发展与文明传承中起到关键作用。” - 朱彦民，南开大学历史学院教授  AI会成为人类文明新的载体吗？</vt:lpstr>
      <vt:lpstr>Agenda：</vt:lpstr>
      <vt:lpstr>“图灵测试是由英国数学家、逻辑学家和计算机科学家艾伦·图灵（Alan Turing）于1950年提出的一种判断机器是否具有智能的实验方法。其核心思想是通过自然语言对话来评估机器是否能够表现出与人类相似的智能行为。  如果测试者无法区分与之对话的是人还是机器，则认为该机器通过了图灵测试，具备了一定程度的智能。”  - 来自于秘塔AI搜索 </vt:lpstr>
      <vt:lpstr>Agenda：</vt:lpstr>
      <vt:lpstr>PowerPoint 演示文稿</vt:lpstr>
      <vt:lpstr>PowerPoint 演示文稿</vt:lpstr>
      <vt:lpstr>PowerPoint 演示文稿</vt:lpstr>
      <vt:lpstr>PowerPoint 演示文稿</vt:lpstr>
      <vt:lpstr>PowerPoint 演示文稿</vt:lpstr>
      <vt:lpstr>PowerPoint 演示文稿</vt:lpstr>
      <vt:lpstr>思考：如果你穿越回到1994年的中国，你会做什么？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时代的思考和认知</dc:title>
  <dc:creator>Microsoft Office 用户</dc:creator>
  <cp:lastModifiedBy>Microsoft Office 用户</cp:lastModifiedBy>
  <cp:revision>35</cp:revision>
  <dcterms:created xsi:type="dcterms:W3CDTF">2025-02-27T10:52:02Z</dcterms:created>
  <dcterms:modified xsi:type="dcterms:W3CDTF">2025-03-02T07:21:31Z</dcterms:modified>
</cp:coreProperties>
</file>